
<file path=[Content_Types].xml><?xml version="1.0" encoding="utf-8"?>
<Types xmlns="http://schemas.openxmlformats.org/package/2006/content-types">
  <Default Extension="jpg" ContentType="image/jp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303" r:id="rId5"/>
    <p:sldId id="259" r:id="rId6"/>
    <p:sldId id="260" r:id="rId7"/>
    <p:sldId id="261" r:id="rId8"/>
    <p:sldId id="262" r:id="rId9"/>
    <p:sldId id="263" r:id="rId10"/>
    <p:sldId id="306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6" r:id="rId23"/>
    <p:sldId id="277" r:id="rId24"/>
    <p:sldId id="278" r:id="rId25"/>
    <p:sldId id="279" r:id="rId26"/>
    <p:sldId id="305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3" r:id="rId38"/>
    <p:sldId id="294" r:id="rId39"/>
    <p:sldId id="304" r:id="rId40"/>
    <p:sldId id="307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8" d="100"/>
          <a:sy n="58" d="100"/>
        </p:scale>
        <p:origin x="1520" y="10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10088" y="329691"/>
            <a:ext cx="7724140" cy="1022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576324"/>
            <a:ext cx="8071484" cy="4305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rchives.gov/press/press-" TargetMode="Externa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ssreader.com/italy/gente-italy/20181103/281612421406723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chives.gov/research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stonteapartyship.com/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hyperlink" Target="http://www.youtube.com/watch?v=vL1PPGCJnuo&amp;t=54s" TargetMode="Externa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.png"/><Relationship Id="rId4" Type="http://schemas.openxmlformats.org/officeDocument/2006/relationships/hyperlink" Target="https://www.youtube.com/watch?v=VLMCO-JZqWs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03486" y="2516124"/>
            <a:ext cx="413829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Verdana"/>
                <a:cs typeface="Verdana"/>
              </a:rPr>
              <a:t>Storia</a:t>
            </a:r>
            <a:r>
              <a:rPr spc="-95" dirty="0">
                <a:latin typeface="Verdana"/>
                <a:cs typeface="Verdana"/>
              </a:rPr>
              <a:t> </a:t>
            </a:r>
            <a:r>
              <a:rPr dirty="0">
                <a:latin typeface="Verdana"/>
                <a:cs typeface="Verdana"/>
              </a:rPr>
              <a:t>delle</a:t>
            </a:r>
            <a:r>
              <a:rPr spc="-85" dirty="0">
                <a:latin typeface="Verdana"/>
                <a:cs typeface="Verdana"/>
              </a:rPr>
              <a:t> </a:t>
            </a:r>
            <a:r>
              <a:rPr spc="-25" dirty="0">
                <a:latin typeface="Verdana"/>
                <a:cs typeface="Verdana"/>
              </a:rPr>
              <a:t>RP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55E8B78-DA46-85A6-BBF2-DEA82B242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2862072" cy="193807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sz="3200" dirty="0">
                <a:latin typeface="Verdana"/>
                <a:cs typeface="Verdana"/>
              </a:rPr>
              <a:t>Un</a:t>
            </a:r>
            <a:r>
              <a:rPr lang="it-IT" sz="3200" spc="-55" dirty="0">
                <a:latin typeface="Verdana"/>
                <a:cs typeface="Verdana"/>
              </a:rPr>
              <a:t> </a:t>
            </a:r>
            <a:r>
              <a:rPr lang="it-IT" sz="3200" dirty="0">
                <a:latin typeface="Verdana"/>
                <a:cs typeface="Verdana"/>
              </a:rPr>
              <a:t>esempio</a:t>
            </a:r>
            <a:r>
              <a:rPr lang="it-IT" sz="3200" spc="-55" dirty="0">
                <a:latin typeface="Verdana"/>
                <a:cs typeface="Verdana"/>
              </a:rPr>
              <a:t> </a:t>
            </a:r>
            <a:r>
              <a:rPr lang="it-IT" sz="3200" dirty="0">
                <a:latin typeface="Verdana"/>
                <a:cs typeface="Verdana"/>
              </a:rPr>
              <a:t>successivo:</a:t>
            </a:r>
            <a:r>
              <a:rPr lang="it-IT" sz="3200" spc="-55" dirty="0">
                <a:latin typeface="Verdana"/>
                <a:cs typeface="Verdana"/>
              </a:rPr>
              <a:t> </a:t>
            </a:r>
            <a:r>
              <a:rPr lang="it-IT" sz="3200" dirty="0">
                <a:latin typeface="Verdana"/>
                <a:cs typeface="Verdana"/>
              </a:rPr>
              <a:t>la</a:t>
            </a:r>
            <a:r>
              <a:rPr lang="it-IT" sz="3200" spc="-50" dirty="0">
                <a:latin typeface="Verdana"/>
                <a:cs typeface="Verdana"/>
              </a:rPr>
              <a:t> </a:t>
            </a:r>
            <a:r>
              <a:rPr lang="it-IT" sz="3200" spc="-10" dirty="0">
                <a:latin typeface="Verdana"/>
                <a:cs typeface="Verdana"/>
              </a:rPr>
              <a:t>satira </a:t>
            </a:r>
            <a:r>
              <a:rPr lang="it-IT" sz="3200" dirty="0">
                <a:latin typeface="Verdana"/>
                <a:cs typeface="Verdana"/>
              </a:rPr>
              <a:t>italiana</a:t>
            </a:r>
            <a:r>
              <a:rPr lang="it-IT" sz="3200" spc="-55" dirty="0">
                <a:latin typeface="Verdana"/>
                <a:cs typeface="Verdana"/>
              </a:rPr>
              <a:t> </a:t>
            </a:r>
            <a:r>
              <a:rPr lang="it-IT" sz="3200" dirty="0">
                <a:latin typeface="Verdana"/>
                <a:cs typeface="Verdana"/>
              </a:rPr>
              <a:t>sulle</a:t>
            </a:r>
            <a:r>
              <a:rPr lang="it-IT" sz="3200" spc="-50" dirty="0">
                <a:latin typeface="Verdana"/>
                <a:cs typeface="Verdana"/>
              </a:rPr>
              <a:t> </a:t>
            </a:r>
            <a:r>
              <a:rPr lang="it-IT" sz="3200" spc="-10" dirty="0">
                <a:latin typeface="Verdana"/>
                <a:cs typeface="Verdana"/>
              </a:rPr>
              <a:t>colonie</a:t>
            </a:r>
            <a:endParaRPr lang="en-GB" sz="3200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843D47B-5DD0-CECB-408B-E3BC31475F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2482589"/>
            <a:ext cx="3109722" cy="3694373"/>
          </a:xfrm>
        </p:spPr>
        <p:txBody>
          <a:bodyPr>
            <a:noAutofit/>
          </a:bodyPr>
          <a:lstStyle/>
          <a:p>
            <a:pPr algn="just">
              <a:lnSpc>
                <a:spcPts val="2800"/>
              </a:lnSpc>
            </a:pPr>
            <a:r>
              <a:rPr lang="it-IT" sz="2000" dirty="0"/>
              <a:t>Enrico De Seta</a:t>
            </a:r>
          </a:p>
          <a:p>
            <a:pPr algn="just">
              <a:lnSpc>
                <a:spcPts val="2800"/>
              </a:lnSpc>
            </a:pPr>
            <a:r>
              <a:rPr lang="it-IT" sz="2000" dirty="0"/>
              <a:t>Serie di 8 cartoline umoristiche</a:t>
            </a:r>
          </a:p>
          <a:p>
            <a:pPr algn="just">
              <a:lnSpc>
                <a:spcPts val="2800"/>
              </a:lnSpc>
            </a:pPr>
            <a:r>
              <a:rPr lang="it-IT" sz="2000" dirty="0"/>
              <a:t>disegnate dal pittore Enrico </a:t>
            </a:r>
            <a:r>
              <a:rPr lang="it-IT" sz="2000" dirty="0" err="1"/>
              <a:t>Deseta</a:t>
            </a:r>
            <a:r>
              <a:rPr lang="it-IT" sz="2000" dirty="0"/>
              <a:t> ad uso delle truppe italiane dell'Africa Orientale</a:t>
            </a:r>
          </a:p>
          <a:p>
            <a:pPr algn="just">
              <a:lnSpc>
                <a:spcPts val="2800"/>
              </a:lnSpc>
            </a:pPr>
            <a:r>
              <a:rPr lang="it-IT" sz="2000" dirty="0" err="1"/>
              <a:t>Milano,Edizioni</a:t>
            </a:r>
            <a:r>
              <a:rPr lang="it-IT" sz="2000" dirty="0"/>
              <a:t> d'Arte Boeri</a:t>
            </a:r>
            <a:endParaRPr lang="en-GB" sz="2000" dirty="0"/>
          </a:p>
        </p:txBody>
      </p:sp>
      <p:pic>
        <p:nvPicPr>
          <p:cNvPr id="5" name="object 4">
            <a:extLst>
              <a:ext uri="{FF2B5EF4-FFF2-40B4-BE49-F238E27FC236}">
                <a16:creationId xmlns:a16="http://schemas.microsoft.com/office/drawing/2014/main" id="{C8DB3BC8-9197-DD42-FC4F-9C1C3D1BEF34}"/>
              </a:ext>
            </a:extLst>
          </p:cNvPr>
          <p:cNvPicPr/>
          <p:nvPr/>
        </p:nvPicPr>
        <p:blipFill>
          <a:blip r:embed="rId2" cstate="print"/>
          <a:srcRect r="-3" b="2744"/>
          <a:stretch/>
        </p:blipFill>
        <p:spPr>
          <a:xfrm>
            <a:off x="3678237" y="-4"/>
            <a:ext cx="5465763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4" name="object 3">
            <a:extLst>
              <a:ext uri="{FF2B5EF4-FFF2-40B4-BE49-F238E27FC236}">
                <a16:creationId xmlns:a16="http://schemas.microsoft.com/office/drawing/2014/main" id="{DF4B60DC-2BB1-1D35-8B59-1122686DDEEE}"/>
              </a:ext>
            </a:extLst>
          </p:cNvPr>
          <p:cNvPicPr/>
          <p:nvPr/>
        </p:nvPicPr>
        <p:blipFill>
          <a:blip r:embed="rId3" cstate="print"/>
          <a:srcRect t="6865" r="2" b="14702"/>
          <a:stretch/>
        </p:blipFill>
        <p:spPr>
          <a:xfrm>
            <a:off x="3545046" y="3802961"/>
            <a:ext cx="5604285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27281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83944" y="102107"/>
            <a:ext cx="5976620" cy="1491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3815"/>
              </a:lnSpc>
              <a:spcBef>
                <a:spcPts val="100"/>
              </a:spcBef>
            </a:pPr>
            <a:r>
              <a:rPr sz="3200" dirty="0">
                <a:latin typeface="Verdana"/>
                <a:cs typeface="Verdana"/>
              </a:rPr>
              <a:t>Le</a:t>
            </a:r>
            <a:r>
              <a:rPr sz="3200" spc="-40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origini</a:t>
            </a:r>
            <a:r>
              <a:rPr sz="3200" spc="-50" dirty="0">
                <a:latin typeface="Verdana"/>
                <a:cs typeface="Verdana"/>
              </a:rPr>
              <a:t> </a:t>
            </a:r>
            <a:r>
              <a:rPr sz="3200" spc="-10" dirty="0">
                <a:latin typeface="Verdana"/>
                <a:cs typeface="Verdana"/>
              </a:rPr>
              <a:t>(2/2):</a:t>
            </a:r>
            <a:endParaRPr sz="3200">
              <a:latin typeface="Verdana"/>
              <a:cs typeface="Verdana"/>
            </a:endParaRPr>
          </a:p>
          <a:p>
            <a:pPr marL="12700" marR="5080" algn="ctr">
              <a:lnSpc>
                <a:spcPts val="3910"/>
              </a:lnSpc>
              <a:spcBef>
                <a:spcPts val="5"/>
              </a:spcBef>
              <a:tabLst>
                <a:tab pos="3206750" algn="l"/>
              </a:tabLst>
            </a:pPr>
            <a:r>
              <a:rPr sz="3200" dirty="0">
                <a:latin typeface="Verdana"/>
                <a:cs typeface="Verdana"/>
              </a:rPr>
              <a:t>tra</a:t>
            </a:r>
            <a:r>
              <a:rPr sz="3200" spc="-50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Seicento</a:t>
            </a:r>
            <a:r>
              <a:rPr sz="3200" spc="-55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e</a:t>
            </a:r>
            <a:r>
              <a:rPr sz="3200" spc="-45" dirty="0">
                <a:latin typeface="Verdana"/>
                <a:cs typeface="Verdana"/>
              </a:rPr>
              <a:t> </a:t>
            </a:r>
            <a:r>
              <a:rPr sz="3200" spc="-10" dirty="0">
                <a:latin typeface="Verdana"/>
                <a:cs typeface="Verdana"/>
              </a:rPr>
              <a:t>Ottocento </a:t>
            </a:r>
            <a:r>
              <a:rPr sz="3200" dirty="0">
                <a:latin typeface="Verdana"/>
                <a:cs typeface="Verdana"/>
              </a:rPr>
              <a:t>(Cutlip</a:t>
            </a:r>
            <a:r>
              <a:rPr sz="3200" spc="-85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1995</a:t>
            </a:r>
            <a:r>
              <a:rPr sz="3200" spc="-85" dirty="0">
                <a:latin typeface="Verdana"/>
                <a:cs typeface="Verdana"/>
              </a:rPr>
              <a:t> </a:t>
            </a:r>
            <a:r>
              <a:rPr sz="3200" spc="-25" dirty="0">
                <a:latin typeface="Verdana"/>
                <a:cs typeface="Verdana"/>
              </a:rPr>
              <a:t>in</a:t>
            </a:r>
            <a:r>
              <a:rPr sz="3200" dirty="0">
                <a:latin typeface="Verdana"/>
                <a:cs typeface="Verdana"/>
              </a:rPr>
              <a:t>	Falconi</a:t>
            </a:r>
            <a:r>
              <a:rPr sz="3200" spc="-204" dirty="0">
                <a:latin typeface="Verdana"/>
                <a:cs typeface="Verdana"/>
              </a:rPr>
              <a:t> </a:t>
            </a:r>
            <a:r>
              <a:rPr sz="3200" spc="-10" dirty="0">
                <a:latin typeface="Verdana"/>
                <a:cs typeface="Verdana"/>
              </a:rPr>
              <a:t>2003)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885188"/>
            <a:ext cx="8071484" cy="4661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3695" marR="5080" indent="-340995" algn="just">
              <a:lnSpc>
                <a:spcPct val="150000"/>
              </a:lnSpc>
              <a:spcBef>
                <a:spcPts val="100"/>
              </a:spcBef>
              <a:buChar char="-"/>
              <a:tabLst>
                <a:tab pos="355600" algn="l"/>
              </a:tabLst>
            </a:pPr>
            <a:r>
              <a:rPr sz="2000" dirty="0">
                <a:latin typeface="Verdana"/>
                <a:cs typeface="Verdana"/>
              </a:rPr>
              <a:t>“tematizzazione”</a:t>
            </a:r>
            <a:r>
              <a:rPr sz="2000" spc="130" dirty="0">
                <a:latin typeface="Verdana"/>
                <a:cs typeface="Verdana"/>
              </a:rPr>
              <a:t>   </a:t>
            </a:r>
            <a:r>
              <a:rPr sz="2000" dirty="0">
                <a:latin typeface="Verdana"/>
                <a:cs typeface="Verdana"/>
              </a:rPr>
              <a:t>della</a:t>
            </a:r>
            <a:r>
              <a:rPr sz="2000" spc="130" dirty="0">
                <a:latin typeface="Verdana"/>
                <a:cs typeface="Verdana"/>
              </a:rPr>
              <a:t>   </a:t>
            </a:r>
            <a:r>
              <a:rPr sz="2000" dirty="0">
                <a:latin typeface="Verdana"/>
                <a:cs typeface="Verdana"/>
              </a:rPr>
              <a:t>Dichiarazione</a:t>
            </a:r>
            <a:r>
              <a:rPr sz="2000" spc="130" dirty="0">
                <a:latin typeface="Verdana"/>
                <a:cs typeface="Verdana"/>
              </a:rPr>
              <a:t>   </a:t>
            </a:r>
            <a:r>
              <a:rPr sz="2000" dirty="0">
                <a:latin typeface="Verdana"/>
                <a:cs typeface="Verdana"/>
              </a:rPr>
              <a:t>di</a:t>
            </a:r>
            <a:r>
              <a:rPr sz="2000" spc="135" dirty="0">
                <a:latin typeface="Verdana"/>
                <a:cs typeface="Verdana"/>
              </a:rPr>
              <a:t>   </a:t>
            </a:r>
            <a:r>
              <a:rPr sz="2000" spc="-10" dirty="0">
                <a:latin typeface="Verdana"/>
                <a:cs typeface="Verdana"/>
              </a:rPr>
              <a:t>Indipendenza 	</a:t>
            </a:r>
            <a:r>
              <a:rPr sz="2000" dirty="0">
                <a:latin typeface="Verdana"/>
                <a:cs typeface="Verdana"/>
              </a:rPr>
              <a:t>americana</a:t>
            </a:r>
            <a:r>
              <a:rPr sz="2000" spc="29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dall’Impero</a:t>
            </a:r>
            <a:r>
              <a:rPr sz="2000" spc="29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britannico</a:t>
            </a:r>
            <a:r>
              <a:rPr sz="2000" spc="29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predisposta,</a:t>
            </a:r>
            <a:r>
              <a:rPr sz="2000" spc="29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alla</a:t>
            </a:r>
            <a:r>
              <a:rPr sz="2000" spc="29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fine</a:t>
            </a:r>
            <a:r>
              <a:rPr sz="2000" spc="285" dirty="0">
                <a:latin typeface="Verdana"/>
                <a:cs typeface="Verdana"/>
              </a:rPr>
              <a:t> </a:t>
            </a:r>
            <a:r>
              <a:rPr sz="2000" spc="-25" dirty="0">
                <a:latin typeface="Verdana"/>
                <a:cs typeface="Verdana"/>
              </a:rPr>
              <a:t>del 	</a:t>
            </a:r>
            <a:r>
              <a:rPr sz="2000" dirty="0">
                <a:latin typeface="Verdana"/>
                <a:cs typeface="Verdana"/>
              </a:rPr>
              <a:t>Settecento,</a:t>
            </a:r>
            <a:r>
              <a:rPr sz="2000" spc="459" dirty="0">
                <a:latin typeface="Verdana"/>
                <a:cs typeface="Verdana"/>
              </a:rPr>
              <a:t>  </a:t>
            </a:r>
            <a:r>
              <a:rPr sz="2000" dirty="0">
                <a:latin typeface="Verdana"/>
                <a:cs typeface="Verdana"/>
              </a:rPr>
              <a:t>da</a:t>
            </a:r>
            <a:r>
              <a:rPr sz="2000" spc="465" dirty="0">
                <a:latin typeface="Verdana"/>
                <a:cs typeface="Verdana"/>
              </a:rPr>
              <a:t>  </a:t>
            </a:r>
            <a:r>
              <a:rPr sz="2000" dirty="0">
                <a:latin typeface="Verdana"/>
                <a:cs typeface="Verdana"/>
              </a:rPr>
              <a:t>Samuel</a:t>
            </a:r>
            <a:r>
              <a:rPr sz="2000" spc="470" dirty="0">
                <a:latin typeface="Verdana"/>
                <a:cs typeface="Verdana"/>
              </a:rPr>
              <a:t>  </a:t>
            </a:r>
            <a:r>
              <a:rPr sz="2000" dirty="0">
                <a:latin typeface="Verdana"/>
                <a:cs typeface="Verdana"/>
              </a:rPr>
              <a:t>Adams</a:t>
            </a:r>
            <a:r>
              <a:rPr sz="2000" spc="459" dirty="0">
                <a:latin typeface="Verdana"/>
                <a:cs typeface="Verdana"/>
              </a:rPr>
              <a:t>  </a:t>
            </a:r>
            <a:r>
              <a:rPr sz="2000" dirty="0">
                <a:latin typeface="Verdana"/>
                <a:cs typeface="Verdana"/>
              </a:rPr>
              <a:t>e</a:t>
            </a:r>
            <a:r>
              <a:rPr sz="2000" spc="465" dirty="0">
                <a:latin typeface="Verdana"/>
                <a:cs typeface="Verdana"/>
              </a:rPr>
              <a:t>  </a:t>
            </a:r>
            <a:r>
              <a:rPr sz="2000" dirty="0">
                <a:latin typeface="Verdana"/>
                <a:cs typeface="Verdana"/>
              </a:rPr>
              <a:t>dai</a:t>
            </a:r>
            <a:r>
              <a:rPr sz="2000" spc="465" dirty="0">
                <a:latin typeface="Verdana"/>
                <a:cs typeface="Verdana"/>
              </a:rPr>
              <a:t>  </a:t>
            </a:r>
            <a:r>
              <a:rPr sz="2000" dirty="0">
                <a:latin typeface="Verdana"/>
                <a:cs typeface="Verdana"/>
              </a:rPr>
              <a:t>suoi</a:t>
            </a:r>
            <a:r>
              <a:rPr sz="2000" spc="465" dirty="0">
                <a:latin typeface="Verdana"/>
                <a:cs typeface="Verdana"/>
              </a:rPr>
              <a:t>  </a:t>
            </a:r>
            <a:r>
              <a:rPr sz="2000" spc="-10" dirty="0">
                <a:latin typeface="Verdana"/>
                <a:cs typeface="Verdana"/>
              </a:rPr>
              <a:t>seguaci 	</a:t>
            </a:r>
            <a:r>
              <a:rPr sz="2000" dirty="0">
                <a:latin typeface="Verdana"/>
                <a:cs typeface="Verdana"/>
              </a:rPr>
              <a:t>indipendentisti</a:t>
            </a:r>
            <a:r>
              <a:rPr sz="2000" spc="235" dirty="0">
                <a:latin typeface="Verdana"/>
                <a:cs typeface="Verdana"/>
              </a:rPr>
              <a:t>  </a:t>
            </a:r>
            <a:r>
              <a:rPr sz="2000" dirty="0">
                <a:latin typeface="Verdana"/>
                <a:cs typeface="Verdana"/>
              </a:rPr>
              <a:t>per</a:t>
            </a:r>
            <a:r>
              <a:rPr sz="2000" spc="235" dirty="0">
                <a:latin typeface="Verdana"/>
                <a:cs typeface="Verdana"/>
              </a:rPr>
              <a:t>  </a:t>
            </a:r>
            <a:r>
              <a:rPr sz="2000" dirty="0">
                <a:latin typeface="Verdana"/>
                <a:cs typeface="Verdana"/>
              </a:rPr>
              <a:t>attirare</a:t>
            </a:r>
            <a:r>
              <a:rPr sz="2000" spc="240" dirty="0">
                <a:latin typeface="Verdana"/>
                <a:cs typeface="Verdana"/>
              </a:rPr>
              <a:t>  </a:t>
            </a:r>
            <a:r>
              <a:rPr sz="2000" dirty="0">
                <a:latin typeface="Verdana"/>
                <a:cs typeface="Verdana"/>
              </a:rPr>
              <a:t>il</a:t>
            </a:r>
            <a:r>
              <a:rPr sz="2000" spc="235" dirty="0">
                <a:latin typeface="Verdana"/>
                <a:cs typeface="Verdana"/>
              </a:rPr>
              <a:t>  </a:t>
            </a:r>
            <a:r>
              <a:rPr sz="2000" dirty="0">
                <a:latin typeface="Verdana"/>
                <a:cs typeface="Verdana"/>
              </a:rPr>
              <a:t>consenso</a:t>
            </a:r>
            <a:r>
              <a:rPr sz="2000" spc="240" dirty="0">
                <a:latin typeface="Verdana"/>
                <a:cs typeface="Verdana"/>
              </a:rPr>
              <a:t>  </a:t>
            </a:r>
            <a:r>
              <a:rPr sz="2000" dirty="0">
                <a:latin typeface="Verdana"/>
                <a:cs typeface="Verdana"/>
              </a:rPr>
              <a:t>di</a:t>
            </a:r>
            <a:r>
              <a:rPr sz="2000" spc="240" dirty="0">
                <a:latin typeface="Verdana"/>
                <a:cs typeface="Verdana"/>
              </a:rPr>
              <a:t>  </a:t>
            </a:r>
            <a:r>
              <a:rPr sz="2000" spc="-10" dirty="0">
                <a:latin typeface="Verdana"/>
                <a:cs typeface="Verdana"/>
              </a:rPr>
              <a:t>un’opinione 	</a:t>
            </a:r>
            <a:r>
              <a:rPr sz="2000" dirty="0">
                <a:latin typeface="Verdana"/>
                <a:cs typeface="Verdana"/>
              </a:rPr>
              <a:t>pubblica</a:t>
            </a:r>
            <a:r>
              <a:rPr sz="2000" spc="49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americana</a:t>
            </a:r>
            <a:r>
              <a:rPr sz="2000" spc="49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che</a:t>
            </a:r>
            <a:r>
              <a:rPr sz="2000" spc="49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non</a:t>
            </a:r>
            <a:r>
              <a:rPr sz="2000" spc="49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vedeva</a:t>
            </a:r>
            <a:r>
              <a:rPr sz="2000" spc="49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allora</a:t>
            </a:r>
            <a:r>
              <a:rPr sz="2000" spc="49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grandi</a:t>
            </a:r>
            <a:r>
              <a:rPr sz="2000" spc="49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ragioni 	</a:t>
            </a:r>
            <a:r>
              <a:rPr sz="2000" dirty="0">
                <a:latin typeface="Verdana"/>
                <a:cs typeface="Verdana"/>
              </a:rPr>
              <a:t>per</a:t>
            </a:r>
            <a:r>
              <a:rPr sz="2000" spc="-5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staccarsi</a:t>
            </a:r>
            <a:r>
              <a:rPr sz="2000" spc="-4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dal</a:t>
            </a:r>
            <a:r>
              <a:rPr sz="2000" spc="-5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Regno</a:t>
            </a:r>
            <a:r>
              <a:rPr sz="2000" spc="-5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Unito;</a:t>
            </a:r>
            <a:endParaRPr sz="2000">
              <a:latin typeface="Verdana"/>
              <a:cs typeface="Verdana"/>
            </a:endParaRPr>
          </a:p>
          <a:p>
            <a:pPr marL="353695" marR="5080" indent="-340995" algn="just">
              <a:lnSpc>
                <a:spcPct val="150000"/>
              </a:lnSpc>
              <a:spcBef>
                <a:spcPts val="500"/>
              </a:spcBef>
              <a:buChar char="-"/>
              <a:tabLst>
                <a:tab pos="355600" algn="l"/>
              </a:tabLst>
            </a:pPr>
            <a:r>
              <a:rPr sz="2000" dirty="0">
                <a:latin typeface="Verdana"/>
                <a:cs typeface="Verdana"/>
              </a:rPr>
              <a:t>gli</a:t>
            </a:r>
            <a:r>
              <a:rPr sz="2000" spc="345" dirty="0">
                <a:latin typeface="Verdana"/>
                <a:cs typeface="Verdana"/>
              </a:rPr>
              <a:t>  </a:t>
            </a:r>
            <a:r>
              <a:rPr sz="2000" dirty="0">
                <a:latin typeface="Verdana"/>
                <a:cs typeface="Verdana"/>
              </a:rPr>
              <a:t>sforzi</a:t>
            </a:r>
            <a:r>
              <a:rPr sz="2000" spc="345" dirty="0">
                <a:latin typeface="Verdana"/>
                <a:cs typeface="Verdana"/>
              </a:rPr>
              <a:t>  </a:t>
            </a:r>
            <a:r>
              <a:rPr sz="2000" dirty="0">
                <a:latin typeface="Verdana"/>
                <a:cs typeface="Verdana"/>
              </a:rPr>
              <a:t>degli</a:t>
            </a:r>
            <a:r>
              <a:rPr sz="2000" spc="345" dirty="0">
                <a:latin typeface="Verdana"/>
                <a:cs typeface="Verdana"/>
              </a:rPr>
              <a:t>  </a:t>
            </a:r>
            <a:r>
              <a:rPr sz="2000" dirty="0">
                <a:latin typeface="Verdana"/>
                <a:cs typeface="Verdana"/>
              </a:rPr>
              <a:t>ultimi</a:t>
            </a:r>
            <a:r>
              <a:rPr sz="2000" spc="345" dirty="0">
                <a:latin typeface="Verdana"/>
                <a:cs typeface="Verdana"/>
              </a:rPr>
              <a:t>  </a:t>
            </a:r>
            <a:r>
              <a:rPr sz="2000" dirty="0">
                <a:latin typeface="Verdana"/>
                <a:cs typeface="Verdana"/>
              </a:rPr>
              <a:t>anni</a:t>
            </a:r>
            <a:r>
              <a:rPr sz="2000" spc="345" dirty="0">
                <a:latin typeface="Verdana"/>
                <a:cs typeface="Verdana"/>
              </a:rPr>
              <a:t>  </a:t>
            </a:r>
            <a:r>
              <a:rPr sz="2000" dirty="0">
                <a:latin typeface="Verdana"/>
                <a:cs typeface="Verdana"/>
              </a:rPr>
              <a:t>dell’Ottocento</a:t>
            </a:r>
            <a:r>
              <a:rPr sz="2000" spc="345" dirty="0">
                <a:latin typeface="Verdana"/>
                <a:cs typeface="Verdana"/>
              </a:rPr>
              <a:t>  </a:t>
            </a:r>
            <a:r>
              <a:rPr sz="2000" dirty="0">
                <a:latin typeface="Verdana"/>
                <a:cs typeface="Verdana"/>
              </a:rPr>
              <a:t>dei</a:t>
            </a:r>
            <a:r>
              <a:rPr sz="2000" spc="345" dirty="0">
                <a:latin typeface="Verdana"/>
                <a:cs typeface="Verdana"/>
              </a:rPr>
              <a:t>  </a:t>
            </a:r>
            <a:r>
              <a:rPr sz="2000" spc="-10" dirty="0">
                <a:latin typeface="Verdana"/>
                <a:cs typeface="Verdana"/>
              </a:rPr>
              <a:t>grandi 	</a:t>
            </a:r>
            <a:r>
              <a:rPr sz="2000" dirty="0">
                <a:latin typeface="Verdana"/>
                <a:cs typeface="Verdana"/>
              </a:rPr>
              <a:t>capitalisti</a:t>
            </a:r>
            <a:r>
              <a:rPr sz="2000" spc="-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di</a:t>
            </a:r>
            <a:r>
              <a:rPr sz="2000" spc="-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impedire</a:t>
            </a:r>
            <a:r>
              <a:rPr sz="2000" spc="-1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un</a:t>
            </a:r>
            <a:r>
              <a:rPr sz="2000" spc="-1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eccessivo controllo</a:t>
            </a:r>
            <a:r>
              <a:rPr sz="2000" spc="-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da</a:t>
            </a:r>
            <a:r>
              <a:rPr sz="2000" spc="-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parte</a:t>
            </a:r>
            <a:r>
              <a:rPr sz="2000" spc="-1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di</a:t>
            </a:r>
            <a:r>
              <a:rPr sz="2000" spc="-5" dirty="0">
                <a:latin typeface="Verdana"/>
                <a:cs typeface="Verdana"/>
              </a:rPr>
              <a:t> </a:t>
            </a:r>
            <a:r>
              <a:rPr sz="2000" spc="-25" dirty="0">
                <a:latin typeface="Verdana"/>
                <a:cs typeface="Verdana"/>
              </a:rPr>
              <a:t>una 	</a:t>
            </a:r>
            <a:r>
              <a:rPr sz="2000" dirty="0">
                <a:latin typeface="Verdana"/>
                <a:cs typeface="Verdana"/>
              </a:rPr>
              <a:t>stampa</a:t>
            </a:r>
            <a:r>
              <a:rPr sz="2000" spc="4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che,</a:t>
            </a:r>
            <a:r>
              <a:rPr sz="2000" spc="4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in</a:t>
            </a:r>
            <a:r>
              <a:rPr sz="2000" spc="4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quegli</a:t>
            </a:r>
            <a:r>
              <a:rPr sz="2000" spc="5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anni,</a:t>
            </a:r>
            <a:r>
              <a:rPr sz="2000" spc="5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iniziava</a:t>
            </a:r>
            <a:r>
              <a:rPr sz="2000" spc="5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a</a:t>
            </a:r>
            <a:r>
              <a:rPr sz="2000" spc="5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essere</a:t>
            </a:r>
            <a:r>
              <a:rPr sz="2000" spc="5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maggiormente 	</a:t>
            </a:r>
            <a:r>
              <a:rPr sz="2000" dirty="0">
                <a:latin typeface="Verdana"/>
                <a:cs typeface="Verdana"/>
              </a:rPr>
              <a:t>“indipendente”</a:t>
            </a:r>
            <a:r>
              <a:rPr sz="2000" spc="-5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rispetto</a:t>
            </a:r>
            <a:r>
              <a:rPr sz="2000" spc="-4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ai</a:t>
            </a:r>
            <a:r>
              <a:rPr sz="2000" spc="-4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“padroni</a:t>
            </a:r>
            <a:r>
              <a:rPr sz="2000" spc="-4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del</a:t>
            </a:r>
            <a:r>
              <a:rPr sz="2000" spc="-4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vapore”.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2299335" marR="5080" indent="-2014855">
              <a:lnSpc>
                <a:spcPts val="3790"/>
              </a:lnSpc>
              <a:spcBef>
                <a:spcPts val="250"/>
              </a:spcBef>
            </a:pPr>
            <a:r>
              <a:rPr sz="3200" dirty="0">
                <a:latin typeface="Verdana"/>
                <a:cs typeface="Verdana"/>
              </a:rPr>
              <a:t>Es.</a:t>
            </a:r>
            <a:r>
              <a:rPr sz="3200" spc="-65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illustrazioni</a:t>
            </a:r>
            <a:r>
              <a:rPr sz="3200" spc="-60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epiche</a:t>
            </a:r>
            <a:r>
              <a:rPr sz="3200" spc="-55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sulla</a:t>
            </a:r>
            <a:r>
              <a:rPr sz="3200" spc="-55" dirty="0">
                <a:latin typeface="Verdana"/>
                <a:cs typeface="Verdana"/>
              </a:rPr>
              <a:t> </a:t>
            </a:r>
            <a:r>
              <a:rPr sz="3200" spc="-10" dirty="0">
                <a:latin typeface="Verdana"/>
                <a:cs typeface="Verdana"/>
              </a:rPr>
              <a:t>Guerra d’Indipendenza</a:t>
            </a:r>
            <a:endParaRPr sz="320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59831" y="2783362"/>
            <a:ext cx="2736303" cy="197893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3567" y="1556792"/>
            <a:ext cx="2324991" cy="244827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09569" y="3429000"/>
            <a:ext cx="2880319" cy="216023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08556" y="4234179"/>
            <a:ext cx="242062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56920" algn="l"/>
                <a:tab pos="1942464" algn="l"/>
              </a:tabLst>
            </a:pPr>
            <a:r>
              <a:rPr sz="1600" spc="-20" dirty="0">
                <a:solidFill>
                  <a:srgbClr val="30302E"/>
                </a:solidFill>
                <a:latin typeface="Verdana"/>
                <a:cs typeface="Verdana"/>
              </a:rPr>
              <a:t>Paul</a:t>
            </a:r>
            <a:r>
              <a:rPr sz="1600" dirty="0">
                <a:solidFill>
                  <a:srgbClr val="30302E"/>
                </a:solidFill>
                <a:latin typeface="Verdana"/>
                <a:cs typeface="Verdana"/>
              </a:rPr>
              <a:t>	</a:t>
            </a:r>
            <a:r>
              <a:rPr sz="1600" spc="-10" dirty="0">
                <a:solidFill>
                  <a:srgbClr val="30302E"/>
                </a:solidFill>
                <a:latin typeface="Verdana"/>
                <a:cs typeface="Verdana"/>
              </a:rPr>
              <a:t>Revere's</a:t>
            </a:r>
            <a:r>
              <a:rPr sz="1600" dirty="0">
                <a:solidFill>
                  <a:srgbClr val="30302E"/>
                </a:solidFill>
                <a:latin typeface="Verdana"/>
                <a:cs typeface="Verdana"/>
              </a:rPr>
              <a:t>	</a:t>
            </a:r>
            <a:r>
              <a:rPr sz="1600" spc="-20" dirty="0">
                <a:solidFill>
                  <a:srgbClr val="30302E"/>
                </a:solidFill>
                <a:latin typeface="Verdana"/>
                <a:cs typeface="Verdana"/>
              </a:rPr>
              <a:t>ride,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8556" y="4468876"/>
            <a:ext cx="12039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1600" spc="-10" dirty="0">
                <a:solidFill>
                  <a:srgbClr val="30302E"/>
                </a:solidFill>
                <a:latin typeface="Verdana"/>
                <a:cs typeface="Verdana"/>
              </a:rPr>
              <a:t>Illustration. 3200-</a:t>
            </a:r>
            <a:r>
              <a:rPr sz="1600" spc="-50" dirty="0">
                <a:solidFill>
                  <a:srgbClr val="30302E"/>
                </a:solidFill>
                <a:latin typeface="Verdana"/>
                <a:cs typeface="Verdana"/>
              </a:rPr>
              <a:t>5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77006" y="4590796"/>
            <a:ext cx="85280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solidFill>
                  <a:srgbClr val="30302E"/>
                </a:solidFill>
                <a:latin typeface="Verdana"/>
                <a:cs typeface="Verdana"/>
              </a:rPr>
              <a:t>208-</a:t>
            </a:r>
            <a:r>
              <a:rPr sz="1600" spc="-25" dirty="0">
                <a:solidFill>
                  <a:srgbClr val="30302E"/>
                </a:solidFill>
                <a:latin typeface="Verdana"/>
                <a:cs typeface="Verdana"/>
              </a:rPr>
              <a:t>FS-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31314" y="4755388"/>
            <a:ext cx="2420620" cy="110744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 algn="just">
              <a:lnSpc>
                <a:spcPct val="148700"/>
              </a:lnSpc>
              <a:spcBef>
                <a:spcPts val="50"/>
              </a:spcBef>
            </a:pPr>
            <a:r>
              <a:rPr sz="1600" dirty="0">
                <a:solidFill>
                  <a:srgbClr val="30302E"/>
                </a:solidFill>
                <a:latin typeface="Verdana"/>
                <a:cs typeface="Verdana"/>
              </a:rPr>
              <a:t>The</a:t>
            </a:r>
            <a:r>
              <a:rPr sz="1600" spc="180" dirty="0">
                <a:solidFill>
                  <a:srgbClr val="30302E"/>
                </a:solidFill>
                <a:latin typeface="Verdana"/>
                <a:cs typeface="Verdana"/>
              </a:rPr>
              <a:t>   </a:t>
            </a:r>
            <a:r>
              <a:rPr sz="1600" dirty="0">
                <a:solidFill>
                  <a:srgbClr val="30302E"/>
                </a:solidFill>
                <a:latin typeface="Verdana"/>
                <a:cs typeface="Verdana"/>
              </a:rPr>
              <a:t>first</a:t>
            </a:r>
            <a:r>
              <a:rPr sz="1600" spc="180" dirty="0">
                <a:solidFill>
                  <a:srgbClr val="30302E"/>
                </a:solidFill>
                <a:latin typeface="Verdana"/>
                <a:cs typeface="Verdana"/>
              </a:rPr>
              <a:t>   </a:t>
            </a:r>
            <a:r>
              <a:rPr sz="1600" dirty="0">
                <a:solidFill>
                  <a:srgbClr val="30302E"/>
                </a:solidFill>
                <a:latin typeface="Verdana"/>
                <a:cs typeface="Verdana"/>
              </a:rPr>
              <a:t>blow</a:t>
            </a:r>
            <a:r>
              <a:rPr sz="1600" spc="180" dirty="0">
                <a:solidFill>
                  <a:srgbClr val="30302E"/>
                </a:solidFill>
                <a:latin typeface="Verdana"/>
                <a:cs typeface="Verdana"/>
              </a:rPr>
              <a:t>   </a:t>
            </a:r>
            <a:r>
              <a:rPr sz="1600" spc="-25" dirty="0">
                <a:solidFill>
                  <a:srgbClr val="30302E"/>
                </a:solidFill>
                <a:latin typeface="Verdana"/>
                <a:cs typeface="Verdana"/>
              </a:rPr>
              <a:t>for </a:t>
            </a:r>
            <a:r>
              <a:rPr sz="1600" dirty="0">
                <a:solidFill>
                  <a:srgbClr val="30302E"/>
                </a:solidFill>
                <a:latin typeface="Verdana"/>
                <a:cs typeface="Verdana"/>
              </a:rPr>
              <a:t>liberty.</a:t>
            </a:r>
            <a:r>
              <a:rPr sz="1600" spc="95" dirty="0">
                <a:solidFill>
                  <a:srgbClr val="30302E"/>
                </a:solidFill>
                <a:latin typeface="Verdana"/>
                <a:cs typeface="Verdana"/>
              </a:rPr>
              <a:t>  </a:t>
            </a:r>
            <a:r>
              <a:rPr sz="1600" dirty="0">
                <a:solidFill>
                  <a:srgbClr val="30302E"/>
                </a:solidFill>
                <a:latin typeface="Verdana"/>
                <a:cs typeface="Verdana"/>
              </a:rPr>
              <a:t>Print</a:t>
            </a:r>
            <a:r>
              <a:rPr sz="1600" spc="85" dirty="0">
                <a:solidFill>
                  <a:srgbClr val="30302E"/>
                </a:solidFill>
                <a:latin typeface="Verdana"/>
                <a:cs typeface="Verdana"/>
              </a:rPr>
              <a:t>  </a:t>
            </a:r>
            <a:r>
              <a:rPr sz="1600" dirty="0">
                <a:solidFill>
                  <a:srgbClr val="30302E"/>
                </a:solidFill>
                <a:latin typeface="Verdana"/>
                <a:cs typeface="Verdana"/>
              </a:rPr>
              <a:t>by</a:t>
            </a:r>
            <a:r>
              <a:rPr sz="1600" spc="95" dirty="0">
                <a:solidFill>
                  <a:srgbClr val="30302E"/>
                </a:solidFill>
                <a:latin typeface="Verdana"/>
                <a:cs typeface="Verdana"/>
              </a:rPr>
              <a:t>  </a:t>
            </a:r>
            <a:r>
              <a:rPr sz="1600" spc="-20" dirty="0">
                <a:solidFill>
                  <a:srgbClr val="30302E"/>
                </a:solidFill>
                <a:latin typeface="Verdana"/>
                <a:cs typeface="Verdana"/>
              </a:rPr>
              <a:t>A.H. </a:t>
            </a:r>
            <a:r>
              <a:rPr sz="1600" dirty="0">
                <a:solidFill>
                  <a:srgbClr val="30302E"/>
                </a:solidFill>
                <a:latin typeface="Verdana"/>
                <a:cs typeface="Verdana"/>
              </a:rPr>
              <a:t>Ritchie.</a:t>
            </a:r>
            <a:r>
              <a:rPr sz="1600" spc="25" dirty="0">
                <a:solidFill>
                  <a:srgbClr val="30302E"/>
                </a:solidFill>
                <a:latin typeface="Verdana"/>
                <a:cs typeface="Verdana"/>
              </a:rPr>
              <a:t> </a:t>
            </a:r>
            <a:r>
              <a:rPr sz="1600" spc="-25" dirty="0">
                <a:solidFill>
                  <a:srgbClr val="30302E"/>
                </a:solidFill>
                <a:latin typeface="Verdana"/>
                <a:cs typeface="Verdana"/>
              </a:rPr>
              <a:t>200(S)-</a:t>
            </a:r>
            <a:r>
              <a:rPr sz="1600" spc="-10" dirty="0">
                <a:solidFill>
                  <a:srgbClr val="30302E"/>
                </a:solidFill>
                <a:latin typeface="Verdana"/>
                <a:cs typeface="Verdana"/>
              </a:rPr>
              <a:t>JH-</a:t>
            </a:r>
            <a:r>
              <a:rPr sz="1600" spc="-50" dirty="0">
                <a:solidFill>
                  <a:srgbClr val="30302E"/>
                </a:solidFill>
                <a:latin typeface="Verdana"/>
                <a:cs typeface="Verdana"/>
              </a:rPr>
              <a:t>3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27208" y="5813044"/>
            <a:ext cx="323786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30302E"/>
                </a:solidFill>
                <a:latin typeface="Verdana"/>
                <a:cs typeface="Verdana"/>
              </a:rPr>
              <a:t>Washington's</a:t>
            </a:r>
            <a:r>
              <a:rPr sz="1600" spc="-5" dirty="0">
                <a:solidFill>
                  <a:srgbClr val="30302E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30302E"/>
                </a:solidFill>
                <a:latin typeface="Verdana"/>
                <a:cs typeface="Verdana"/>
              </a:rPr>
              <a:t>first</a:t>
            </a:r>
            <a:r>
              <a:rPr sz="1600" spc="-15" dirty="0">
                <a:solidFill>
                  <a:srgbClr val="30302E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30302E"/>
                </a:solidFill>
                <a:latin typeface="Verdana"/>
                <a:cs typeface="Verdana"/>
              </a:rPr>
              <a:t>successes</a:t>
            </a:r>
            <a:r>
              <a:rPr sz="1600" spc="-5" dirty="0">
                <a:solidFill>
                  <a:srgbClr val="30302E"/>
                </a:solidFill>
                <a:latin typeface="Verdana"/>
                <a:cs typeface="Verdana"/>
              </a:rPr>
              <a:t> </a:t>
            </a:r>
            <a:r>
              <a:rPr sz="1600" spc="-25" dirty="0">
                <a:solidFill>
                  <a:srgbClr val="30302E"/>
                </a:solidFill>
                <a:latin typeface="Verdana"/>
                <a:cs typeface="Verdana"/>
              </a:rPr>
              <a:t>at </a:t>
            </a:r>
            <a:r>
              <a:rPr sz="1600" dirty="0">
                <a:solidFill>
                  <a:srgbClr val="30302E"/>
                </a:solidFill>
                <a:latin typeface="Verdana"/>
                <a:cs typeface="Verdana"/>
              </a:rPr>
              <a:t>Boston.</a:t>
            </a:r>
            <a:r>
              <a:rPr sz="1600" spc="-55" dirty="0">
                <a:solidFill>
                  <a:srgbClr val="30302E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30302E"/>
                </a:solidFill>
                <a:latin typeface="Verdana"/>
                <a:cs typeface="Verdana"/>
              </a:rPr>
              <a:t>Lithograph</a:t>
            </a:r>
            <a:r>
              <a:rPr sz="1600" spc="-60" dirty="0">
                <a:solidFill>
                  <a:srgbClr val="30302E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30302E"/>
                </a:solidFill>
                <a:latin typeface="Verdana"/>
                <a:cs typeface="Verdana"/>
              </a:rPr>
              <a:t>by</a:t>
            </a:r>
            <a:r>
              <a:rPr sz="1600" spc="-60" dirty="0">
                <a:solidFill>
                  <a:srgbClr val="30302E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30302E"/>
                </a:solidFill>
                <a:latin typeface="Verdana"/>
                <a:cs typeface="Verdana"/>
              </a:rPr>
              <a:t>Turgis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6162" y="5793740"/>
            <a:ext cx="44195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Verdana"/>
                <a:cs typeface="Verdana"/>
              </a:rPr>
              <a:t>Da: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66162" y="6058916"/>
            <a:ext cx="3646804" cy="58039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2200"/>
              </a:lnSpc>
              <a:spcBef>
                <a:spcPts val="50"/>
              </a:spcBef>
            </a:pPr>
            <a:r>
              <a:rPr sz="18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cs typeface="Verdana"/>
                <a:hlinkClick r:id="rId5"/>
              </a:rPr>
              <a:t>www.archives.gov/press/press-</a:t>
            </a:r>
            <a:r>
              <a:rPr sz="1800" spc="-10" dirty="0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sz="18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cs typeface="Verdana"/>
              </a:rPr>
              <a:t>releases/2013/nr13-112.html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2796" rIns="0" bIns="0" rtlCol="0">
            <a:spAutoFit/>
          </a:bodyPr>
          <a:lstStyle/>
          <a:p>
            <a:pPr marL="788035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Verdana"/>
                <a:cs typeface="Verdana"/>
              </a:rPr>
              <a:t>Forza</a:t>
            </a:r>
            <a:r>
              <a:rPr sz="3200" spc="-105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grandi</a:t>
            </a:r>
            <a:r>
              <a:rPr sz="3200" spc="-105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immagine</a:t>
            </a:r>
            <a:r>
              <a:rPr sz="3200" spc="-95" dirty="0">
                <a:latin typeface="Verdana"/>
                <a:cs typeface="Verdana"/>
              </a:rPr>
              <a:t> </a:t>
            </a:r>
            <a:r>
              <a:rPr sz="3200" spc="-10" dirty="0">
                <a:latin typeface="Verdana"/>
                <a:cs typeface="Verdana"/>
              </a:rPr>
              <a:t>epiche</a:t>
            </a:r>
            <a:endParaRPr sz="320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23677" y="1700808"/>
            <a:ext cx="4696644" cy="380729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805271" y="5982716"/>
            <a:ext cx="56057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Verdana"/>
                <a:cs typeface="Verdana"/>
              </a:rPr>
              <a:t>La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libertà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che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guida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il</a:t>
            </a:r>
            <a:r>
              <a:rPr sz="1800" spc="-1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popolo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-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Eugène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Delacroix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2796" rIns="0" bIns="0" rtlCol="0">
            <a:spAutoFit/>
          </a:bodyPr>
          <a:lstStyle/>
          <a:p>
            <a:pPr marL="2613025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Verdana"/>
                <a:cs typeface="Verdana"/>
              </a:rPr>
              <a:t>Fino</a:t>
            </a:r>
            <a:r>
              <a:rPr sz="3200" spc="-35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ad</a:t>
            </a:r>
            <a:r>
              <a:rPr sz="3200" spc="-20" dirty="0">
                <a:latin typeface="Verdana"/>
                <a:cs typeface="Verdana"/>
              </a:rPr>
              <a:t> oggi</a:t>
            </a:r>
            <a:endParaRPr sz="320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9565" y="1600200"/>
            <a:ext cx="6784866" cy="452596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258305" y="6314947"/>
            <a:ext cx="68929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3"/>
              </a:rPr>
              <a:t>www.pressreader.com/italy/gente-</a:t>
            </a:r>
            <a:r>
              <a:rPr sz="18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3"/>
              </a:rPr>
              <a:t>italy/20181103/281612421406723</a:t>
            </a:r>
            <a:endParaRPr sz="18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8345" y="1556792"/>
            <a:ext cx="8367308" cy="465446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10088" y="329691"/>
            <a:ext cx="7724140" cy="758669"/>
          </a:xfrm>
          <a:prstGeom prst="rect">
            <a:avLst/>
          </a:prstGeom>
        </p:spPr>
        <p:txBody>
          <a:bodyPr vert="horz" wrap="square" lIns="0" tIns="263652" rIns="0" bIns="0" rtlCol="0">
            <a:spAutoFit/>
          </a:bodyPr>
          <a:lstStyle/>
          <a:p>
            <a:pPr marL="239395">
              <a:lnSpc>
                <a:spcPct val="100000"/>
              </a:lnSpc>
              <a:spcBef>
                <a:spcPts val="100"/>
              </a:spcBef>
            </a:pPr>
            <a:r>
              <a:rPr sz="3200" u="sng" spc="-1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https://</a:t>
            </a:r>
            <a:r>
              <a:rPr sz="3200" u="sng" spc="-1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  <a:hlinkClick r:id="rId3"/>
              </a:rPr>
              <a:t>www.archives.gov/research</a:t>
            </a:r>
            <a:endParaRPr sz="32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3519" y="193928"/>
            <a:ext cx="6716960" cy="666407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1418" y="102107"/>
            <a:ext cx="6761480" cy="149161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-635" algn="ctr">
              <a:lnSpc>
                <a:spcPct val="100299"/>
              </a:lnSpc>
              <a:spcBef>
                <a:spcPts val="85"/>
              </a:spcBef>
            </a:pPr>
            <a:r>
              <a:rPr sz="3200" dirty="0">
                <a:latin typeface="Verdana"/>
                <a:cs typeface="Verdana"/>
              </a:rPr>
              <a:t>Samuel</a:t>
            </a:r>
            <a:r>
              <a:rPr sz="3200" spc="-80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Adams</a:t>
            </a:r>
            <a:r>
              <a:rPr sz="3200" spc="-75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(1722</a:t>
            </a:r>
            <a:r>
              <a:rPr sz="3200" spc="-70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–</a:t>
            </a:r>
            <a:r>
              <a:rPr sz="3200" spc="-70" dirty="0">
                <a:latin typeface="Verdana"/>
                <a:cs typeface="Verdana"/>
              </a:rPr>
              <a:t> </a:t>
            </a:r>
            <a:r>
              <a:rPr sz="3200" spc="-10" dirty="0">
                <a:latin typeface="Verdana"/>
                <a:cs typeface="Verdana"/>
              </a:rPr>
              <a:t>1803)</a:t>
            </a:r>
            <a:r>
              <a:rPr sz="3200" spc="800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La</a:t>
            </a:r>
            <a:r>
              <a:rPr sz="3200" spc="-90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rivoluzione</a:t>
            </a:r>
            <a:r>
              <a:rPr sz="3200" spc="-80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americana</a:t>
            </a:r>
            <a:r>
              <a:rPr sz="3200" spc="-85" dirty="0">
                <a:latin typeface="Verdana"/>
                <a:cs typeface="Verdana"/>
              </a:rPr>
              <a:t> </a:t>
            </a:r>
            <a:r>
              <a:rPr sz="3200" spc="-10" dirty="0">
                <a:latin typeface="Verdana"/>
                <a:cs typeface="Verdana"/>
              </a:rPr>
              <a:t>(Cutlip, 1995)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874011"/>
            <a:ext cx="6913245" cy="4417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Verdana"/>
                <a:cs typeface="Verdana"/>
              </a:rPr>
              <a:t>Laureato</a:t>
            </a:r>
            <a:r>
              <a:rPr sz="2400" spc="-4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ad</a:t>
            </a:r>
            <a:r>
              <a:rPr sz="2400" spc="-3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Harvard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610"/>
              </a:spcBef>
            </a:pPr>
            <a:endParaRPr sz="2400">
              <a:latin typeface="Verdana"/>
              <a:cs typeface="Verdana"/>
            </a:endParaRPr>
          </a:p>
          <a:p>
            <a:pPr marL="526415" indent="-513715">
              <a:lnSpc>
                <a:spcPct val="100000"/>
              </a:lnSpc>
              <a:buAutoNum type="arabicPeriod"/>
              <a:tabLst>
                <a:tab pos="526415" algn="l"/>
              </a:tabLst>
            </a:pPr>
            <a:r>
              <a:rPr sz="2400" dirty="0">
                <a:latin typeface="Verdana"/>
                <a:cs typeface="Verdana"/>
              </a:rPr>
              <a:t>Creazione</a:t>
            </a:r>
            <a:r>
              <a:rPr sz="2400" spc="-7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di</a:t>
            </a:r>
            <a:r>
              <a:rPr sz="2400" spc="-5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un’organizzazione</a:t>
            </a:r>
            <a:r>
              <a:rPr sz="2400" spc="-8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di</a:t>
            </a:r>
            <a:r>
              <a:rPr sz="2400" spc="-55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attivisti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90"/>
              </a:spcBef>
              <a:buFont typeface="Verdana"/>
              <a:buAutoNum type="arabicPeriod"/>
            </a:pPr>
            <a:endParaRPr sz="2400">
              <a:latin typeface="Verdana"/>
              <a:cs typeface="Verdana"/>
            </a:endParaRPr>
          </a:p>
          <a:p>
            <a:pPr marL="526415" indent="-513715">
              <a:lnSpc>
                <a:spcPct val="100000"/>
              </a:lnSpc>
              <a:buAutoNum type="arabicPeriod"/>
              <a:tabLst>
                <a:tab pos="526415" algn="l"/>
              </a:tabLst>
            </a:pPr>
            <a:r>
              <a:rPr sz="2400" spc="-10" dirty="0">
                <a:latin typeface="Verdana"/>
                <a:cs typeface="Verdana"/>
              </a:rPr>
              <a:t>L’uso</a:t>
            </a:r>
            <a:r>
              <a:rPr sz="2400" spc="-6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di</a:t>
            </a:r>
            <a:r>
              <a:rPr sz="2400" spc="-5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diversi</a:t>
            </a:r>
            <a:r>
              <a:rPr sz="2400" spc="-6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mezzi</a:t>
            </a:r>
            <a:r>
              <a:rPr sz="2400" spc="-6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di</a:t>
            </a:r>
            <a:r>
              <a:rPr sz="2400" spc="-55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comunicazione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15"/>
              </a:spcBef>
              <a:buFont typeface="Verdana"/>
              <a:buAutoNum type="arabicPeriod"/>
            </a:pPr>
            <a:endParaRPr sz="2400">
              <a:latin typeface="Verdana"/>
              <a:cs typeface="Verdana"/>
            </a:endParaRPr>
          </a:p>
          <a:p>
            <a:pPr marL="526415" indent="-513715">
              <a:lnSpc>
                <a:spcPct val="100000"/>
              </a:lnSpc>
              <a:buAutoNum type="arabicPeriod"/>
              <a:tabLst>
                <a:tab pos="526415" algn="l"/>
              </a:tabLst>
            </a:pPr>
            <a:r>
              <a:rPr sz="2400" spc="-10" dirty="0">
                <a:latin typeface="Verdana"/>
                <a:cs typeface="Verdana"/>
              </a:rPr>
              <a:t>L’impiego</a:t>
            </a:r>
            <a:r>
              <a:rPr sz="2400" spc="-7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di</a:t>
            </a:r>
            <a:r>
              <a:rPr sz="2400" spc="-6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simboli</a:t>
            </a:r>
            <a:r>
              <a:rPr sz="2400" spc="-6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e</a:t>
            </a:r>
            <a:r>
              <a:rPr sz="2400" spc="-75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slogan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85"/>
              </a:spcBef>
              <a:buFont typeface="Verdana"/>
              <a:buAutoNum type="arabicPeriod"/>
            </a:pPr>
            <a:endParaRPr sz="2400">
              <a:latin typeface="Verdana"/>
              <a:cs typeface="Verdana"/>
            </a:endParaRPr>
          </a:p>
          <a:p>
            <a:pPr marL="526415" indent="-51371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526415" algn="l"/>
              </a:tabLst>
            </a:pPr>
            <a:r>
              <a:rPr sz="2400" dirty="0">
                <a:latin typeface="Verdana"/>
                <a:cs typeface="Verdana"/>
              </a:rPr>
              <a:t>La</a:t>
            </a:r>
            <a:r>
              <a:rPr sz="2400" spc="-3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creazione</a:t>
            </a:r>
            <a:r>
              <a:rPr sz="2400" spc="-3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di</a:t>
            </a:r>
            <a:r>
              <a:rPr sz="2400" spc="-2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pseudo</a:t>
            </a:r>
            <a:r>
              <a:rPr sz="2400" spc="-25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eventi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15"/>
              </a:spcBef>
              <a:buFont typeface="Verdana"/>
              <a:buAutoNum type="arabicPeriod"/>
            </a:pPr>
            <a:endParaRPr sz="2400">
              <a:latin typeface="Verdana"/>
              <a:cs typeface="Verdana"/>
            </a:endParaRPr>
          </a:p>
          <a:p>
            <a:pPr marL="526415" indent="-513715">
              <a:lnSpc>
                <a:spcPct val="100000"/>
              </a:lnSpc>
              <a:buAutoNum type="arabicPeriod"/>
              <a:tabLst>
                <a:tab pos="526415" algn="l"/>
              </a:tabLst>
            </a:pPr>
            <a:r>
              <a:rPr sz="2400" spc="-10" dirty="0">
                <a:latin typeface="Verdana"/>
                <a:cs typeface="Verdana"/>
              </a:rPr>
              <a:t>L’orchestrazione</a:t>
            </a:r>
            <a:r>
              <a:rPr sz="2400" spc="-10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del</a:t>
            </a:r>
            <a:r>
              <a:rPr sz="2400" spc="-95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conflitto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6918" y="345947"/>
            <a:ext cx="7650480" cy="995044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 indent="1404620">
              <a:lnSpc>
                <a:spcPts val="3790"/>
              </a:lnSpc>
              <a:spcBef>
                <a:spcPts val="250"/>
              </a:spcBef>
            </a:pPr>
            <a:r>
              <a:rPr sz="3200" dirty="0">
                <a:latin typeface="Verdana"/>
                <a:cs typeface="Verdana"/>
              </a:rPr>
              <a:t>Creazione</a:t>
            </a:r>
            <a:r>
              <a:rPr sz="3200" spc="-85" dirty="0">
                <a:latin typeface="Verdana"/>
                <a:cs typeface="Verdana"/>
              </a:rPr>
              <a:t> </a:t>
            </a:r>
            <a:r>
              <a:rPr sz="3200" spc="-10" dirty="0">
                <a:latin typeface="Verdana"/>
                <a:cs typeface="Verdana"/>
              </a:rPr>
              <a:t>pseudoventi: </a:t>
            </a:r>
            <a:r>
              <a:rPr sz="3200" dirty="0">
                <a:latin typeface="Verdana"/>
                <a:cs typeface="Verdana"/>
              </a:rPr>
              <a:t>Boston</a:t>
            </a:r>
            <a:r>
              <a:rPr sz="3200" spc="-100" dirty="0">
                <a:latin typeface="Verdana"/>
                <a:cs typeface="Verdana"/>
              </a:rPr>
              <a:t> </a:t>
            </a:r>
            <a:r>
              <a:rPr sz="3200" spc="-60" dirty="0">
                <a:latin typeface="Verdana"/>
                <a:cs typeface="Verdana"/>
              </a:rPr>
              <a:t>Tea</a:t>
            </a:r>
            <a:r>
              <a:rPr sz="3200" spc="-95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Party</a:t>
            </a:r>
            <a:r>
              <a:rPr sz="3200" spc="-80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-</a:t>
            </a:r>
            <a:r>
              <a:rPr sz="3200" spc="-100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16</a:t>
            </a:r>
            <a:r>
              <a:rPr sz="3200" spc="-90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dicembre</a:t>
            </a:r>
            <a:r>
              <a:rPr sz="3200" spc="-90" dirty="0">
                <a:latin typeface="Verdana"/>
                <a:cs typeface="Verdana"/>
              </a:rPr>
              <a:t> </a:t>
            </a:r>
            <a:r>
              <a:rPr sz="3200" spc="-20" dirty="0">
                <a:latin typeface="Verdana"/>
                <a:cs typeface="Verdana"/>
              </a:rPr>
              <a:t>1773</a:t>
            </a:r>
            <a:endParaRPr sz="320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23728" y="1556791"/>
            <a:ext cx="5489049" cy="345638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62307" y="5341620"/>
            <a:ext cx="784415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2000" dirty="0">
                <a:latin typeface="Verdana"/>
                <a:cs typeface="Verdana"/>
              </a:rPr>
              <a:t>Avvenimenti</a:t>
            </a:r>
            <a:r>
              <a:rPr sz="2000" spc="-7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che</a:t>
            </a:r>
            <a:r>
              <a:rPr sz="2000" spc="-7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vengono</a:t>
            </a:r>
            <a:r>
              <a:rPr sz="2000" spc="-7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programmati</a:t>
            </a:r>
            <a:r>
              <a:rPr sz="2000" spc="-7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allo</a:t>
            </a:r>
            <a:r>
              <a:rPr sz="2000" spc="-7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scopo</a:t>
            </a:r>
            <a:r>
              <a:rPr sz="2000" spc="-6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immediato </a:t>
            </a:r>
            <a:r>
              <a:rPr sz="2000" dirty="0">
                <a:latin typeface="Verdana"/>
                <a:cs typeface="Verdana"/>
              </a:rPr>
              <a:t>di</a:t>
            </a:r>
            <a:r>
              <a:rPr sz="2000" spc="-5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essere</a:t>
            </a:r>
            <a:r>
              <a:rPr sz="2000" spc="-5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riportati</a:t>
            </a:r>
            <a:r>
              <a:rPr sz="2000" spc="-5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o</a:t>
            </a:r>
            <a:r>
              <a:rPr sz="2000" spc="-5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riprodotti</a:t>
            </a:r>
            <a:r>
              <a:rPr sz="2000" spc="-4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(Daniel</a:t>
            </a:r>
            <a:r>
              <a:rPr sz="2000" spc="-5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Boorstin,</a:t>
            </a:r>
            <a:r>
              <a:rPr sz="2000" spc="-5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1961)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139028"/>
            <a:ext cx="9144000" cy="571897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41045">
              <a:lnSpc>
                <a:spcPct val="100000"/>
              </a:lnSpc>
              <a:spcBef>
                <a:spcPts val="100"/>
              </a:spcBef>
            </a:pPr>
            <a:r>
              <a:rPr sz="3200" u="sng" spc="-1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  <a:hlinkClick r:id="rId3"/>
              </a:rPr>
              <a:t>www.bostonteapartyship.com/</a:t>
            </a:r>
            <a:endParaRPr sz="3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7693" y="102107"/>
            <a:ext cx="7947659" cy="149161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algn="ctr">
              <a:lnSpc>
                <a:spcPct val="100299"/>
              </a:lnSpc>
              <a:spcBef>
                <a:spcPts val="85"/>
              </a:spcBef>
            </a:pPr>
            <a:r>
              <a:rPr sz="3200" dirty="0">
                <a:latin typeface="Verdana"/>
                <a:cs typeface="Verdana"/>
              </a:rPr>
              <a:t>Le</a:t>
            </a:r>
            <a:r>
              <a:rPr sz="3200" spc="-50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origini:</a:t>
            </a:r>
            <a:r>
              <a:rPr sz="3200" spc="-55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informazioni</a:t>
            </a:r>
            <a:r>
              <a:rPr sz="3200" spc="-55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per</a:t>
            </a:r>
            <a:r>
              <a:rPr sz="3200" spc="-55" dirty="0">
                <a:latin typeface="Verdana"/>
                <a:cs typeface="Verdana"/>
              </a:rPr>
              <a:t> </a:t>
            </a:r>
            <a:r>
              <a:rPr sz="3200" spc="-10" dirty="0">
                <a:latin typeface="Verdana"/>
                <a:cs typeface="Verdana"/>
              </a:rPr>
              <a:t>influenzare </a:t>
            </a:r>
            <a:r>
              <a:rPr sz="3200" dirty="0">
                <a:latin typeface="Verdana"/>
                <a:cs typeface="Verdana"/>
              </a:rPr>
              <a:t>il</a:t>
            </a:r>
            <a:r>
              <a:rPr sz="3200" spc="-45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punto</a:t>
            </a:r>
            <a:r>
              <a:rPr sz="3200" spc="-45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di</a:t>
            </a:r>
            <a:r>
              <a:rPr sz="3200" spc="-40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vista</a:t>
            </a:r>
            <a:r>
              <a:rPr sz="3200" spc="-40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e</a:t>
            </a:r>
            <a:r>
              <a:rPr sz="3200" spc="-35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le</a:t>
            </a:r>
            <a:r>
              <a:rPr sz="3200" spc="-40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azioni</a:t>
            </a:r>
            <a:r>
              <a:rPr sz="3200" spc="-40" dirty="0">
                <a:latin typeface="Verdana"/>
                <a:cs typeface="Verdana"/>
              </a:rPr>
              <a:t> </a:t>
            </a:r>
            <a:r>
              <a:rPr sz="3200" spc="-10" dirty="0">
                <a:latin typeface="Verdana"/>
                <a:cs typeface="Verdana"/>
              </a:rPr>
              <a:t>delle </a:t>
            </a:r>
            <a:r>
              <a:rPr sz="3200" dirty="0">
                <a:latin typeface="Verdana"/>
                <a:cs typeface="Verdana"/>
              </a:rPr>
              <a:t>persone</a:t>
            </a:r>
            <a:r>
              <a:rPr sz="3200" spc="-130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(Invernizzi,</a:t>
            </a:r>
            <a:r>
              <a:rPr sz="3200" spc="-130" dirty="0">
                <a:latin typeface="Verdana"/>
                <a:cs typeface="Verdana"/>
              </a:rPr>
              <a:t> </a:t>
            </a:r>
            <a:r>
              <a:rPr sz="3200" spc="-10" dirty="0">
                <a:latin typeface="Verdana"/>
                <a:cs typeface="Verdana"/>
              </a:rPr>
              <a:t>2005)</a:t>
            </a:r>
            <a:endParaRPr sz="32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3159" y="2087371"/>
            <a:ext cx="7729855" cy="419227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5080" algn="just">
              <a:lnSpc>
                <a:spcPct val="141400"/>
              </a:lnSpc>
              <a:spcBef>
                <a:spcPts val="320"/>
              </a:spcBef>
            </a:pPr>
            <a:r>
              <a:rPr sz="2400" dirty="0">
                <a:latin typeface="Verdana"/>
                <a:cs typeface="Verdana"/>
              </a:rPr>
              <a:t>“nelle</a:t>
            </a:r>
            <a:r>
              <a:rPr sz="2400" spc="38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civilizzazioni</a:t>
            </a:r>
            <a:r>
              <a:rPr sz="2400" spc="39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che</a:t>
            </a:r>
            <a:r>
              <a:rPr sz="2400" spc="38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si</a:t>
            </a:r>
            <a:r>
              <a:rPr sz="2400" spc="39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sono</a:t>
            </a:r>
            <a:r>
              <a:rPr sz="2400" spc="39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succedute,</a:t>
            </a:r>
            <a:r>
              <a:rPr sz="2400" spc="385" dirty="0">
                <a:latin typeface="Verdana"/>
                <a:cs typeface="Verdana"/>
              </a:rPr>
              <a:t> </a:t>
            </a:r>
            <a:r>
              <a:rPr sz="2400" spc="-20" dirty="0">
                <a:latin typeface="Verdana"/>
                <a:cs typeface="Verdana"/>
              </a:rPr>
              <a:t>come </a:t>
            </a:r>
            <a:r>
              <a:rPr sz="2400" dirty="0">
                <a:latin typeface="Verdana"/>
                <a:cs typeface="Verdana"/>
              </a:rPr>
              <a:t>quella</a:t>
            </a:r>
            <a:r>
              <a:rPr sz="2400" spc="21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egizia,</a:t>
            </a:r>
            <a:r>
              <a:rPr sz="2400" spc="235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assiro-</a:t>
            </a:r>
            <a:r>
              <a:rPr sz="2400" dirty="0">
                <a:latin typeface="Verdana"/>
                <a:cs typeface="Verdana"/>
              </a:rPr>
              <a:t>babilonese,</a:t>
            </a:r>
            <a:r>
              <a:rPr sz="2400" spc="22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greca</a:t>
            </a:r>
            <a:r>
              <a:rPr sz="2400" spc="22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e</a:t>
            </a:r>
            <a:r>
              <a:rPr sz="2400" spc="22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romana, </a:t>
            </a:r>
            <a:r>
              <a:rPr sz="2400" dirty="0">
                <a:latin typeface="Verdana"/>
                <a:cs typeface="Verdana"/>
              </a:rPr>
              <a:t>il</a:t>
            </a:r>
            <a:r>
              <a:rPr sz="2400" spc="49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popolo</a:t>
            </a:r>
            <a:r>
              <a:rPr sz="2400" spc="50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veniva</a:t>
            </a:r>
            <a:r>
              <a:rPr sz="2400" spc="49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convinto</a:t>
            </a:r>
            <a:r>
              <a:rPr sz="2400" spc="49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ad</a:t>
            </a:r>
            <a:r>
              <a:rPr sz="2400" spc="50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accettare</a:t>
            </a:r>
            <a:r>
              <a:rPr sz="2400" spc="484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l’autorità </a:t>
            </a:r>
            <a:r>
              <a:rPr sz="2400" dirty="0">
                <a:latin typeface="Verdana"/>
                <a:cs typeface="Verdana"/>
              </a:rPr>
              <a:t>del</a:t>
            </a:r>
            <a:r>
              <a:rPr sz="2400" spc="54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governo</a:t>
            </a:r>
            <a:r>
              <a:rPr sz="2400" spc="55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e</a:t>
            </a:r>
            <a:r>
              <a:rPr sz="2400" spc="54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della</a:t>
            </a:r>
            <a:r>
              <a:rPr sz="2400" spc="53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religione</a:t>
            </a:r>
            <a:r>
              <a:rPr sz="2400" spc="54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mediante</a:t>
            </a:r>
            <a:r>
              <a:rPr sz="2400" spc="54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tecniche </a:t>
            </a:r>
            <a:r>
              <a:rPr sz="2400" dirty="0">
                <a:latin typeface="Verdana"/>
                <a:cs typeface="Verdana"/>
              </a:rPr>
              <a:t>che</a:t>
            </a:r>
            <a:r>
              <a:rPr sz="2400" spc="14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vengono</a:t>
            </a:r>
            <a:r>
              <a:rPr sz="2400" spc="15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ancor</a:t>
            </a:r>
            <a:r>
              <a:rPr sz="2400" spc="14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oggi</a:t>
            </a:r>
            <a:r>
              <a:rPr sz="2400" spc="15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usate</a:t>
            </a:r>
            <a:r>
              <a:rPr sz="2400" spc="14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come</a:t>
            </a:r>
            <a:r>
              <a:rPr sz="2400" spc="14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per</a:t>
            </a:r>
            <a:r>
              <a:rPr sz="2400" spc="145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esempio </a:t>
            </a:r>
            <a:r>
              <a:rPr sz="2400" dirty="0">
                <a:latin typeface="Verdana"/>
                <a:cs typeface="Verdana"/>
              </a:rPr>
              <a:t>la</a:t>
            </a:r>
            <a:r>
              <a:rPr sz="2400" spc="110" dirty="0">
                <a:latin typeface="Verdana"/>
                <a:cs typeface="Verdana"/>
              </a:rPr>
              <a:t>  </a:t>
            </a:r>
            <a:r>
              <a:rPr sz="2400" dirty="0">
                <a:latin typeface="Verdana"/>
                <a:cs typeface="Verdana"/>
              </a:rPr>
              <a:t>comunicazione</a:t>
            </a:r>
            <a:r>
              <a:rPr sz="2400" spc="110" dirty="0">
                <a:latin typeface="Verdana"/>
                <a:cs typeface="Verdana"/>
              </a:rPr>
              <a:t>  </a:t>
            </a:r>
            <a:r>
              <a:rPr sz="2400" dirty="0">
                <a:latin typeface="Verdana"/>
                <a:cs typeface="Verdana"/>
              </a:rPr>
              <a:t>interpersonale,</a:t>
            </a:r>
            <a:r>
              <a:rPr sz="2400" spc="114" dirty="0">
                <a:latin typeface="Verdana"/>
                <a:cs typeface="Verdana"/>
              </a:rPr>
              <a:t>  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spc="120" dirty="0">
                <a:latin typeface="Verdana"/>
                <a:cs typeface="Verdana"/>
              </a:rPr>
              <a:t>  </a:t>
            </a:r>
            <a:r>
              <a:rPr sz="2400" dirty="0">
                <a:latin typeface="Verdana"/>
                <a:cs typeface="Verdana"/>
              </a:rPr>
              <a:t>discorsi,</a:t>
            </a:r>
            <a:r>
              <a:rPr sz="2400" spc="114" dirty="0">
                <a:latin typeface="Verdana"/>
                <a:cs typeface="Verdana"/>
              </a:rPr>
              <a:t>  </a:t>
            </a:r>
            <a:r>
              <a:rPr sz="2400" spc="-25" dirty="0">
                <a:latin typeface="Verdana"/>
                <a:cs typeface="Verdana"/>
              </a:rPr>
              <a:t>le </a:t>
            </a:r>
            <a:r>
              <a:rPr sz="2400" dirty="0">
                <a:latin typeface="Verdana"/>
                <a:cs typeface="Verdana"/>
              </a:rPr>
              <a:t>diverse</a:t>
            </a:r>
            <a:r>
              <a:rPr sz="2400" spc="-70" dirty="0">
                <a:latin typeface="Verdana"/>
                <a:cs typeface="Verdana"/>
              </a:rPr>
              <a:t>  </a:t>
            </a:r>
            <a:r>
              <a:rPr sz="2400" dirty="0">
                <a:latin typeface="Verdana"/>
                <a:cs typeface="Verdana"/>
              </a:rPr>
              <a:t>forme</a:t>
            </a:r>
            <a:r>
              <a:rPr sz="2400" spc="-70" dirty="0">
                <a:latin typeface="Verdana"/>
                <a:cs typeface="Verdana"/>
              </a:rPr>
              <a:t>  </a:t>
            </a:r>
            <a:r>
              <a:rPr sz="2400" dirty="0">
                <a:latin typeface="Verdana"/>
                <a:cs typeface="Verdana"/>
              </a:rPr>
              <a:t>di</a:t>
            </a:r>
            <a:r>
              <a:rPr sz="2400" spc="-60" dirty="0">
                <a:latin typeface="Verdana"/>
                <a:cs typeface="Verdana"/>
              </a:rPr>
              <a:t>  </a:t>
            </a:r>
            <a:r>
              <a:rPr sz="2400" dirty="0">
                <a:latin typeface="Verdana"/>
                <a:cs typeface="Verdana"/>
              </a:rPr>
              <a:t>arte</a:t>
            </a:r>
            <a:r>
              <a:rPr sz="2400" spc="-70" dirty="0">
                <a:latin typeface="Verdana"/>
                <a:cs typeface="Verdana"/>
              </a:rPr>
              <a:t>  </a:t>
            </a:r>
            <a:r>
              <a:rPr sz="2400" dirty="0">
                <a:latin typeface="Verdana"/>
                <a:cs typeface="Verdana"/>
              </a:rPr>
              <a:t>figurativa,</a:t>
            </a:r>
            <a:r>
              <a:rPr sz="2400" spc="-65" dirty="0">
                <a:latin typeface="Verdana"/>
                <a:cs typeface="Verdana"/>
              </a:rPr>
              <a:t>  </a:t>
            </a:r>
            <a:r>
              <a:rPr sz="2400" dirty="0">
                <a:latin typeface="Verdana"/>
                <a:cs typeface="Verdana"/>
              </a:rPr>
              <a:t>la</a:t>
            </a:r>
            <a:r>
              <a:rPr sz="2400" spc="-70" dirty="0">
                <a:latin typeface="Verdana"/>
                <a:cs typeface="Verdana"/>
              </a:rPr>
              <a:t>  </a:t>
            </a:r>
            <a:r>
              <a:rPr sz="2400" spc="-10" dirty="0">
                <a:latin typeface="Verdana"/>
                <a:cs typeface="Verdana"/>
              </a:rPr>
              <a:t>letteratura” </a:t>
            </a:r>
            <a:r>
              <a:rPr sz="2400" dirty="0">
                <a:latin typeface="Verdana"/>
                <a:cs typeface="Verdana"/>
              </a:rPr>
              <a:t>(Wilcox</a:t>
            </a:r>
            <a:r>
              <a:rPr sz="2400" spc="-3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et</a:t>
            </a:r>
            <a:r>
              <a:rPr sz="2400" spc="-3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al,</a:t>
            </a:r>
            <a:r>
              <a:rPr sz="2400" spc="-3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2006)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2796" rIns="0" bIns="0" rtlCol="0">
            <a:spAutoFit/>
          </a:bodyPr>
          <a:lstStyle/>
          <a:p>
            <a:pPr marL="1066165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Verdana"/>
                <a:cs typeface="Verdana"/>
              </a:rPr>
              <a:t>Prima</a:t>
            </a:r>
            <a:r>
              <a:rPr sz="3200" spc="-40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metà</a:t>
            </a:r>
            <a:r>
              <a:rPr sz="3200" spc="-40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800</a:t>
            </a:r>
            <a:r>
              <a:rPr sz="3200" spc="-35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fino</a:t>
            </a:r>
            <a:r>
              <a:rPr sz="3200" spc="-45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al</a:t>
            </a:r>
            <a:r>
              <a:rPr sz="3200" spc="-45" dirty="0">
                <a:latin typeface="Verdana"/>
                <a:cs typeface="Verdana"/>
              </a:rPr>
              <a:t> </a:t>
            </a:r>
            <a:r>
              <a:rPr sz="3200" spc="-25" dirty="0">
                <a:latin typeface="Verdana"/>
                <a:cs typeface="Verdana"/>
              </a:rPr>
              <a:t>900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734820"/>
            <a:ext cx="6223000" cy="3140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Font typeface="Symbol"/>
              <a:buChar char=""/>
              <a:tabLst>
                <a:tab pos="354965" algn="l"/>
              </a:tabLst>
            </a:pPr>
            <a:r>
              <a:rPr sz="2200" dirty="0">
                <a:latin typeface="Verdana"/>
                <a:cs typeface="Verdana"/>
              </a:rPr>
              <a:t>Creatori</a:t>
            </a:r>
            <a:r>
              <a:rPr sz="2200" spc="-4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di</a:t>
            </a:r>
            <a:r>
              <a:rPr sz="2200" spc="-4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eroi</a:t>
            </a:r>
            <a:r>
              <a:rPr sz="2200" spc="-3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del</a:t>
            </a:r>
            <a:r>
              <a:rPr sz="2200" spc="-40" dirty="0">
                <a:latin typeface="Verdana"/>
                <a:cs typeface="Verdana"/>
              </a:rPr>
              <a:t> </a:t>
            </a:r>
            <a:r>
              <a:rPr sz="2200" spc="-20" dirty="0">
                <a:latin typeface="Verdana"/>
                <a:cs typeface="Verdana"/>
              </a:rPr>
              <a:t>West</a:t>
            </a:r>
            <a:endParaRPr sz="2200"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spcBef>
                <a:spcPts val="1845"/>
              </a:spcBef>
              <a:buFont typeface="Symbol"/>
              <a:buChar char=""/>
              <a:tabLst>
                <a:tab pos="354965" algn="l"/>
              </a:tabLst>
            </a:pPr>
            <a:r>
              <a:rPr sz="2200" dirty="0">
                <a:latin typeface="Verdana"/>
                <a:cs typeface="Verdana"/>
              </a:rPr>
              <a:t>Promotori</a:t>
            </a:r>
            <a:r>
              <a:rPr sz="2200" spc="-6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delle</a:t>
            </a:r>
            <a:r>
              <a:rPr sz="2200" spc="-6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bellezze</a:t>
            </a:r>
            <a:r>
              <a:rPr sz="2200" spc="-6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delle</a:t>
            </a:r>
            <a:r>
              <a:rPr sz="2200" spc="-5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nuove</a:t>
            </a:r>
            <a:r>
              <a:rPr sz="2200" spc="-60" dirty="0">
                <a:latin typeface="Verdana"/>
                <a:cs typeface="Verdana"/>
              </a:rPr>
              <a:t> </a:t>
            </a:r>
            <a:r>
              <a:rPr sz="2200" spc="-10" dirty="0">
                <a:latin typeface="Verdana"/>
                <a:cs typeface="Verdana"/>
              </a:rPr>
              <a:t>terre</a:t>
            </a:r>
            <a:endParaRPr sz="2200">
              <a:latin typeface="Verdana"/>
              <a:cs typeface="Verdana"/>
            </a:endParaRPr>
          </a:p>
          <a:p>
            <a:pPr marL="355600" marR="1419225" indent="-342900">
              <a:lnSpc>
                <a:spcPts val="4490"/>
              </a:lnSpc>
              <a:spcBef>
                <a:spcPts val="385"/>
              </a:spcBef>
              <a:buFont typeface="Symbol"/>
              <a:buChar char=""/>
              <a:tabLst>
                <a:tab pos="355600" algn="l"/>
              </a:tabLst>
            </a:pPr>
            <a:r>
              <a:rPr sz="2200" dirty="0">
                <a:latin typeface="Verdana"/>
                <a:cs typeface="Verdana"/>
              </a:rPr>
              <a:t>Nascita</a:t>
            </a:r>
            <a:r>
              <a:rPr sz="2200" spc="-6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del</a:t>
            </a:r>
            <a:r>
              <a:rPr sz="2200" spc="-7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New</a:t>
            </a:r>
            <a:r>
              <a:rPr sz="2200" spc="-7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York</a:t>
            </a:r>
            <a:r>
              <a:rPr sz="2200" spc="-70" dirty="0">
                <a:latin typeface="Verdana"/>
                <a:cs typeface="Verdana"/>
              </a:rPr>
              <a:t> </a:t>
            </a:r>
            <a:r>
              <a:rPr sz="2200" spc="-20" dirty="0">
                <a:latin typeface="Verdana"/>
                <a:cs typeface="Verdana"/>
              </a:rPr>
              <a:t>Sun: </a:t>
            </a:r>
            <a:r>
              <a:rPr sz="2200" dirty="0">
                <a:latin typeface="Verdana"/>
                <a:cs typeface="Verdana"/>
              </a:rPr>
              <a:t>Prezzo</a:t>
            </a:r>
            <a:r>
              <a:rPr sz="2200" spc="-6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basso,</a:t>
            </a:r>
            <a:r>
              <a:rPr sz="2200" spc="-6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storie</a:t>
            </a:r>
            <a:r>
              <a:rPr sz="2200" spc="-60" dirty="0">
                <a:latin typeface="Verdana"/>
                <a:cs typeface="Verdana"/>
              </a:rPr>
              <a:t> </a:t>
            </a:r>
            <a:r>
              <a:rPr sz="2200" spc="-10" dirty="0">
                <a:latin typeface="Verdana"/>
                <a:cs typeface="Verdana"/>
              </a:rPr>
              <a:t>fantastiche</a:t>
            </a:r>
            <a:endParaRPr sz="2200">
              <a:latin typeface="Verdana"/>
              <a:cs typeface="Verdana"/>
            </a:endParaRPr>
          </a:p>
          <a:p>
            <a:pPr marL="355600" marR="5080" indent="-342900">
              <a:lnSpc>
                <a:spcPct val="150900"/>
              </a:lnSpc>
              <a:spcBef>
                <a:spcPts val="70"/>
              </a:spcBef>
              <a:buFont typeface="Symbol"/>
              <a:buChar char=""/>
              <a:tabLst>
                <a:tab pos="355600" algn="l"/>
                <a:tab pos="1734820" algn="l"/>
                <a:tab pos="2270125" algn="l"/>
                <a:tab pos="3675379" algn="l"/>
                <a:tab pos="4815840" algn="l"/>
                <a:tab pos="5244465" algn="l"/>
              </a:tabLst>
            </a:pPr>
            <a:r>
              <a:rPr sz="2200" spc="-10" dirty="0">
                <a:latin typeface="Verdana"/>
                <a:cs typeface="Verdana"/>
              </a:rPr>
              <a:t>Phineas</a:t>
            </a:r>
            <a:r>
              <a:rPr sz="2200" dirty="0">
                <a:latin typeface="Verdana"/>
                <a:cs typeface="Verdana"/>
              </a:rPr>
              <a:t>	</a:t>
            </a:r>
            <a:r>
              <a:rPr sz="2200" spc="-25" dirty="0">
                <a:latin typeface="Verdana"/>
                <a:cs typeface="Verdana"/>
              </a:rPr>
              <a:t>T.</a:t>
            </a:r>
            <a:r>
              <a:rPr sz="2200" dirty="0">
                <a:latin typeface="Verdana"/>
                <a:cs typeface="Verdana"/>
              </a:rPr>
              <a:t>	</a:t>
            </a:r>
            <a:r>
              <a:rPr sz="2200" spc="-10" dirty="0">
                <a:latin typeface="Verdana"/>
                <a:cs typeface="Verdana"/>
              </a:rPr>
              <a:t>Barnum</a:t>
            </a:r>
            <a:r>
              <a:rPr sz="2200" dirty="0">
                <a:latin typeface="Verdana"/>
                <a:cs typeface="Verdana"/>
              </a:rPr>
              <a:t>	</a:t>
            </a:r>
            <a:r>
              <a:rPr sz="2200" spc="-10" dirty="0">
                <a:latin typeface="Verdana"/>
                <a:cs typeface="Verdana"/>
              </a:rPr>
              <a:t>(1810</a:t>
            </a:r>
            <a:r>
              <a:rPr sz="2200" dirty="0">
                <a:latin typeface="Verdana"/>
                <a:cs typeface="Verdana"/>
              </a:rPr>
              <a:t>	</a:t>
            </a:r>
            <a:r>
              <a:rPr sz="2200" spc="-50" dirty="0">
                <a:latin typeface="Verdana"/>
                <a:cs typeface="Verdana"/>
              </a:rPr>
              <a:t>-</a:t>
            </a:r>
            <a:r>
              <a:rPr sz="2200" dirty="0">
                <a:latin typeface="Verdana"/>
                <a:cs typeface="Verdana"/>
              </a:rPr>
              <a:t>	</a:t>
            </a:r>
            <a:r>
              <a:rPr sz="2200" spc="-10" dirty="0">
                <a:latin typeface="Verdana"/>
                <a:cs typeface="Verdana"/>
              </a:rPr>
              <a:t>1891): fenomenali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35163" y="4008628"/>
            <a:ext cx="157289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10" dirty="0">
                <a:latin typeface="Verdana"/>
                <a:cs typeface="Verdana"/>
              </a:rPr>
              <a:t>personaggi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5657596"/>
            <a:ext cx="430974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25" baseline="1291" dirty="0">
                <a:latin typeface="Wingdings"/>
                <a:cs typeface="Wingdings"/>
              </a:rPr>
              <a:t></a:t>
            </a:r>
            <a:r>
              <a:rPr sz="3225" spc="277" baseline="1291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Verdana"/>
                <a:cs typeface="Verdana"/>
              </a:rPr>
              <a:t>Press</a:t>
            </a:r>
            <a:r>
              <a:rPr sz="2200" b="1" spc="-30" dirty="0">
                <a:latin typeface="Verdana"/>
                <a:cs typeface="Verdana"/>
              </a:rPr>
              <a:t> </a:t>
            </a:r>
            <a:r>
              <a:rPr sz="2200" b="1" dirty="0">
                <a:latin typeface="Verdana"/>
                <a:cs typeface="Verdana"/>
              </a:rPr>
              <a:t>agentry</a:t>
            </a:r>
            <a:r>
              <a:rPr sz="2200" b="1" spc="-20" dirty="0">
                <a:latin typeface="Verdana"/>
                <a:cs typeface="Verdana"/>
              </a:rPr>
              <a:t> </a:t>
            </a:r>
            <a:r>
              <a:rPr sz="2200" b="1" dirty="0">
                <a:latin typeface="Verdana"/>
                <a:cs typeface="Verdana"/>
              </a:rPr>
              <a:t>–</a:t>
            </a:r>
            <a:r>
              <a:rPr sz="2200" b="1" spc="-25" dirty="0">
                <a:latin typeface="Verdana"/>
                <a:cs typeface="Verdana"/>
              </a:rPr>
              <a:t> </a:t>
            </a:r>
            <a:r>
              <a:rPr sz="2200" b="1" spc="-10" dirty="0">
                <a:latin typeface="Verdana"/>
                <a:cs typeface="Verdana"/>
              </a:rPr>
              <a:t>Publicity</a:t>
            </a:r>
            <a:endParaRPr sz="2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2796" rIns="0" bIns="0" rtlCol="0">
            <a:spAutoFit/>
          </a:bodyPr>
          <a:lstStyle/>
          <a:p>
            <a:pPr marL="2240280">
              <a:lnSpc>
                <a:spcPct val="100000"/>
              </a:lnSpc>
              <a:spcBef>
                <a:spcPts val="100"/>
              </a:spcBef>
            </a:pPr>
            <a:r>
              <a:rPr sz="3200" spc="-10" dirty="0">
                <a:latin typeface="Verdana"/>
                <a:cs typeface="Verdana"/>
              </a:rPr>
              <a:t>codyarchive.org</a:t>
            </a:r>
            <a:endParaRPr sz="320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8938" y="1600200"/>
            <a:ext cx="7266122" cy="452596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3815"/>
              </a:lnSpc>
              <a:spcBef>
                <a:spcPts val="100"/>
              </a:spcBef>
            </a:pPr>
            <a:r>
              <a:rPr sz="3200" dirty="0">
                <a:latin typeface="Verdana"/>
                <a:cs typeface="Verdana"/>
              </a:rPr>
              <a:t>1900</a:t>
            </a:r>
            <a:r>
              <a:rPr sz="3200" spc="-80" dirty="0">
                <a:latin typeface="Verdana"/>
                <a:cs typeface="Verdana"/>
              </a:rPr>
              <a:t> </a:t>
            </a:r>
            <a:r>
              <a:rPr sz="3200" spc="-10" dirty="0">
                <a:latin typeface="Verdana"/>
                <a:cs typeface="Verdana"/>
              </a:rPr>
              <a:t>-1904:</a:t>
            </a:r>
            <a:endParaRPr sz="3200">
              <a:latin typeface="Verdana"/>
              <a:cs typeface="Verdana"/>
            </a:endParaRPr>
          </a:p>
          <a:p>
            <a:pPr algn="ctr">
              <a:lnSpc>
                <a:spcPts val="3815"/>
              </a:lnSpc>
            </a:pPr>
            <a:r>
              <a:rPr sz="3200" dirty="0">
                <a:latin typeface="Verdana"/>
                <a:cs typeface="Verdana"/>
              </a:rPr>
              <a:t>prime</a:t>
            </a:r>
            <a:r>
              <a:rPr sz="3200" spc="-70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società</a:t>
            </a:r>
            <a:r>
              <a:rPr sz="3200" spc="-65" dirty="0">
                <a:latin typeface="Verdana"/>
                <a:cs typeface="Verdana"/>
              </a:rPr>
              <a:t> </a:t>
            </a:r>
            <a:r>
              <a:rPr sz="3200" spc="-10" dirty="0">
                <a:latin typeface="Verdana"/>
                <a:cs typeface="Verdana"/>
              </a:rPr>
              <a:t>specializzate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752600"/>
            <a:ext cx="7965803" cy="9423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47300"/>
              </a:lnSpc>
              <a:spcBef>
                <a:spcPts val="100"/>
              </a:spcBef>
              <a:tabLst>
                <a:tab pos="354965" algn="l"/>
                <a:tab pos="1318895" algn="l"/>
                <a:tab pos="2534285" algn="l"/>
                <a:tab pos="2913380" algn="l"/>
                <a:tab pos="4332605" algn="l"/>
                <a:tab pos="5710555" algn="l"/>
              </a:tabLst>
            </a:pPr>
            <a:r>
              <a:rPr sz="2200" spc="-50" dirty="0">
                <a:latin typeface="Verdana"/>
                <a:cs typeface="Verdana"/>
              </a:rPr>
              <a:t>-</a:t>
            </a:r>
            <a:r>
              <a:rPr sz="2200" dirty="0">
                <a:latin typeface="Verdana"/>
                <a:cs typeface="Verdana"/>
              </a:rPr>
              <a:t>	</a:t>
            </a:r>
            <a:r>
              <a:rPr sz="2200" spc="-20" dirty="0">
                <a:latin typeface="Verdana"/>
                <a:cs typeface="Verdana"/>
              </a:rPr>
              <a:t>1900</a:t>
            </a:r>
            <a:r>
              <a:rPr sz="2200" dirty="0">
                <a:latin typeface="Verdana"/>
                <a:cs typeface="Verdana"/>
              </a:rPr>
              <a:t>	</a:t>
            </a:r>
            <a:r>
              <a:rPr sz="2200" spc="-10" dirty="0">
                <a:latin typeface="Verdana"/>
                <a:cs typeface="Verdana"/>
              </a:rPr>
              <a:t>Boston</a:t>
            </a:r>
            <a:r>
              <a:rPr sz="2200" dirty="0">
                <a:latin typeface="Verdana"/>
                <a:cs typeface="Verdana"/>
              </a:rPr>
              <a:t>	</a:t>
            </a:r>
            <a:r>
              <a:rPr sz="2200" spc="-50" dirty="0">
                <a:latin typeface="Verdana"/>
                <a:cs typeface="Verdana"/>
              </a:rPr>
              <a:t>-</a:t>
            </a:r>
            <a:r>
              <a:rPr sz="2200" dirty="0">
                <a:latin typeface="Verdana"/>
                <a:cs typeface="Verdana"/>
              </a:rPr>
              <a:t>	</a:t>
            </a:r>
            <a:r>
              <a:rPr sz="2200" spc="-10" dirty="0">
                <a:latin typeface="Verdana"/>
                <a:cs typeface="Verdana"/>
              </a:rPr>
              <a:t>Publicity</a:t>
            </a:r>
            <a:r>
              <a:rPr sz="2200" dirty="0">
                <a:latin typeface="Verdana"/>
                <a:cs typeface="Verdana"/>
              </a:rPr>
              <a:t>	</a:t>
            </a:r>
            <a:r>
              <a:rPr sz="2200" spc="-10" dirty="0">
                <a:latin typeface="Verdana"/>
                <a:cs typeface="Verdana"/>
              </a:rPr>
              <a:t>Bureau:</a:t>
            </a:r>
            <a:r>
              <a:rPr sz="2200" dirty="0">
                <a:latin typeface="Verdana"/>
                <a:cs typeface="Verdana"/>
              </a:rPr>
              <a:t>	</a:t>
            </a:r>
            <a:r>
              <a:rPr sz="2200" spc="-10" dirty="0" err="1">
                <a:latin typeface="Verdana"/>
                <a:cs typeface="Verdana"/>
              </a:rPr>
              <a:t>rapporti</a:t>
            </a:r>
            <a:r>
              <a:rPr lang="it-IT" sz="2200" spc="-10" dirty="0">
                <a:latin typeface="Verdana"/>
                <a:cs typeface="Verdana"/>
              </a:rPr>
              <a:t> con la </a:t>
            </a:r>
            <a:r>
              <a:rPr sz="2200" spc="-1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stampa</a:t>
            </a:r>
            <a:r>
              <a:rPr sz="2200" spc="-6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per</a:t>
            </a:r>
            <a:r>
              <a:rPr sz="2200" spc="-65" dirty="0">
                <a:latin typeface="Verdana"/>
                <a:cs typeface="Verdana"/>
              </a:rPr>
              <a:t> </a:t>
            </a:r>
            <a:r>
              <a:rPr sz="2200" dirty="0" err="1">
                <a:latin typeface="Verdana"/>
                <a:cs typeface="Verdana"/>
              </a:rPr>
              <a:t>conto</a:t>
            </a:r>
            <a:r>
              <a:rPr lang="en-GB" sz="2200" spc="-60" dirty="0">
                <a:latin typeface="Verdana"/>
                <a:cs typeface="Verdana"/>
              </a:rPr>
              <a:t> </a:t>
            </a:r>
            <a:r>
              <a:rPr lang="en-GB" sz="2200" dirty="0" err="1">
                <a:latin typeface="Verdana"/>
                <a:cs typeface="Verdana"/>
              </a:rPr>
              <a:t>dell’Università</a:t>
            </a:r>
            <a:r>
              <a:rPr lang="en-GB" sz="2200" spc="-60" dirty="0">
                <a:latin typeface="Verdana"/>
                <a:cs typeface="Verdana"/>
              </a:rPr>
              <a:t> </a:t>
            </a:r>
            <a:r>
              <a:rPr lang="en-GB" sz="2200" dirty="0">
                <a:latin typeface="Verdana"/>
                <a:cs typeface="Verdana"/>
              </a:rPr>
              <a:t>di</a:t>
            </a:r>
            <a:r>
              <a:rPr lang="en-GB" sz="2200" spc="-70" dirty="0">
                <a:latin typeface="Verdana"/>
                <a:cs typeface="Verdana"/>
              </a:rPr>
              <a:t> </a:t>
            </a:r>
            <a:r>
              <a:rPr lang="en-GB" sz="2200" spc="-10" dirty="0">
                <a:latin typeface="Verdana"/>
                <a:cs typeface="Verdana"/>
              </a:rPr>
              <a:t>Harvard</a:t>
            </a:r>
            <a:endParaRPr sz="2200" dirty="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2801620"/>
            <a:ext cx="8072120" cy="3015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 algn="just">
              <a:lnSpc>
                <a:spcPct val="100000"/>
              </a:lnSpc>
              <a:spcBef>
                <a:spcPts val="100"/>
              </a:spcBef>
              <a:buChar char="-"/>
              <a:tabLst>
                <a:tab pos="354965" algn="l"/>
              </a:tabLst>
            </a:pPr>
            <a:r>
              <a:rPr sz="2200" dirty="0">
                <a:latin typeface="Verdana"/>
                <a:cs typeface="Verdana"/>
              </a:rPr>
              <a:t>1902</a:t>
            </a:r>
            <a:r>
              <a:rPr sz="2200" spc="-10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società</a:t>
            </a:r>
            <a:r>
              <a:rPr sz="2200" spc="-9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dell’avvocato</a:t>
            </a:r>
            <a:r>
              <a:rPr sz="2200" spc="-9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William</a:t>
            </a:r>
            <a:r>
              <a:rPr sz="2200" spc="-10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Wolff</a:t>
            </a:r>
            <a:r>
              <a:rPr sz="2200" spc="-100" dirty="0">
                <a:latin typeface="Verdana"/>
                <a:cs typeface="Verdana"/>
              </a:rPr>
              <a:t> </a:t>
            </a:r>
            <a:r>
              <a:rPr sz="2200" spc="-10" dirty="0">
                <a:latin typeface="Verdana"/>
                <a:cs typeface="Verdana"/>
              </a:rPr>
              <a:t>Smith:</a:t>
            </a:r>
            <a:endParaRPr sz="2200" dirty="0">
              <a:latin typeface="Verdana"/>
              <a:cs typeface="Verdana"/>
            </a:endParaRPr>
          </a:p>
          <a:p>
            <a:pPr marL="355600" marR="5080" algn="just">
              <a:lnSpc>
                <a:spcPct val="150300"/>
              </a:lnSpc>
              <a:spcBef>
                <a:spcPts val="520"/>
              </a:spcBef>
            </a:pPr>
            <a:r>
              <a:rPr sz="2200" dirty="0">
                <a:latin typeface="Verdana"/>
                <a:cs typeface="Verdana"/>
              </a:rPr>
              <a:t>il</a:t>
            </a:r>
            <a:r>
              <a:rPr sz="2200" spc="-45" dirty="0">
                <a:latin typeface="Verdana"/>
                <a:cs typeface="Verdana"/>
              </a:rPr>
              <a:t>  </a:t>
            </a:r>
            <a:r>
              <a:rPr sz="2200" dirty="0">
                <a:latin typeface="Verdana"/>
                <a:cs typeface="Verdana"/>
              </a:rPr>
              <a:t>primo</a:t>
            </a:r>
            <a:r>
              <a:rPr sz="2200" spc="-45" dirty="0">
                <a:latin typeface="Verdana"/>
                <a:cs typeface="Verdana"/>
              </a:rPr>
              <a:t>  </a:t>
            </a:r>
            <a:r>
              <a:rPr sz="2200" dirty="0">
                <a:latin typeface="Verdana"/>
                <a:cs typeface="Verdana"/>
              </a:rPr>
              <a:t>lobbista</a:t>
            </a:r>
            <a:r>
              <a:rPr sz="2200" spc="-40" dirty="0">
                <a:latin typeface="Verdana"/>
                <a:cs typeface="Verdana"/>
              </a:rPr>
              <a:t>  </a:t>
            </a:r>
            <a:r>
              <a:rPr sz="2200" dirty="0">
                <a:latin typeface="Verdana"/>
                <a:cs typeface="Verdana"/>
              </a:rPr>
              <a:t>ufficiale</a:t>
            </a:r>
            <a:r>
              <a:rPr sz="2200" spc="-45" dirty="0">
                <a:latin typeface="Verdana"/>
                <a:cs typeface="Verdana"/>
              </a:rPr>
              <a:t>  </a:t>
            </a:r>
            <a:r>
              <a:rPr sz="2200" dirty="0">
                <a:latin typeface="Verdana"/>
                <a:cs typeface="Verdana"/>
              </a:rPr>
              <a:t>-</a:t>
            </a:r>
            <a:r>
              <a:rPr sz="2200" spc="-40" dirty="0">
                <a:latin typeface="Verdana"/>
                <a:cs typeface="Verdana"/>
              </a:rPr>
              <a:t>  </a:t>
            </a:r>
            <a:r>
              <a:rPr sz="2200" dirty="0">
                <a:latin typeface="Verdana"/>
                <a:cs typeface="Verdana"/>
              </a:rPr>
              <a:t>persuadere</a:t>
            </a:r>
            <a:r>
              <a:rPr sz="2200" spc="-45" dirty="0">
                <a:latin typeface="Verdana"/>
                <a:cs typeface="Verdana"/>
              </a:rPr>
              <a:t>  </a:t>
            </a:r>
            <a:r>
              <a:rPr sz="2200" dirty="0">
                <a:latin typeface="Verdana"/>
                <a:cs typeface="Verdana"/>
              </a:rPr>
              <a:t>i</a:t>
            </a:r>
            <a:r>
              <a:rPr sz="2200" spc="-45" dirty="0">
                <a:latin typeface="Verdana"/>
                <a:cs typeface="Verdana"/>
              </a:rPr>
              <a:t>  </a:t>
            </a:r>
            <a:r>
              <a:rPr sz="2200" dirty="0">
                <a:latin typeface="Verdana"/>
                <a:cs typeface="Verdana"/>
              </a:rPr>
              <a:t>politici</a:t>
            </a:r>
            <a:r>
              <a:rPr sz="2200" spc="-55" dirty="0">
                <a:latin typeface="Verdana"/>
                <a:cs typeface="Verdana"/>
              </a:rPr>
              <a:t>  </a:t>
            </a:r>
            <a:r>
              <a:rPr sz="2200" spc="-25" dirty="0">
                <a:latin typeface="Verdana"/>
                <a:cs typeface="Verdana"/>
              </a:rPr>
              <a:t>ad </a:t>
            </a:r>
            <a:r>
              <a:rPr sz="2200" dirty="0">
                <a:latin typeface="Verdana"/>
                <a:cs typeface="Verdana"/>
              </a:rPr>
              <a:t>assicurare</a:t>
            </a:r>
            <a:r>
              <a:rPr sz="2200" spc="15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i</a:t>
            </a:r>
            <a:r>
              <a:rPr sz="2200" spc="14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finanziamenti</a:t>
            </a:r>
            <a:r>
              <a:rPr sz="2200" spc="15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ai</a:t>
            </a:r>
            <a:r>
              <a:rPr sz="2200" spc="15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proprietari</a:t>
            </a:r>
            <a:r>
              <a:rPr sz="2200" spc="14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delle</a:t>
            </a:r>
            <a:r>
              <a:rPr sz="2200" spc="150" dirty="0">
                <a:latin typeface="Verdana"/>
                <a:cs typeface="Verdana"/>
              </a:rPr>
              <a:t> </a:t>
            </a:r>
            <a:r>
              <a:rPr sz="2200" spc="-10" dirty="0">
                <a:latin typeface="Verdana"/>
                <a:cs typeface="Verdana"/>
              </a:rPr>
              <a:t>ferrovie, </a:t>
            </a:r>
            <a:r>
              <a:rPr sz="2200" dirty="0">
                <a:latin typeface="Verdana"/>
                <a:cs typeface="Verdana"/>
              </a:rPr>
              <a:t>indipendentemente</a:t>
            </a:r>
            <a:r>
              <a:rPr sz="2200" spc="8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da</a:t>
            </a:r>
            <a:r>
              <a:rPr sz="2200" spc="8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ciò</a:t>
            </a:r>
            <a:r>
              <a:rPr sz="2200" spc="9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che</a:t>
            </a:r>
            <a:r>
              <a:rPr sz="2200" spc="8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i</a:t>
            </a:r>
            <a:r>
              <a:rPr sz="2200" spc="8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giornali</a:t>
            </a:r>
            <a:r>
              <a:rPr sz="2200" spc="8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scrivono</a:t>
            </a:r>
            <a:r>
              <a:rPr sz="2200" spc="8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su</a:t>
            </a:r>
            <a:r>
              <a:rPr sz="2200" spc="80" dirty="0">
                <a:latin typeface="Verdana"/>
                <a:cs typeface="Verdana"/>
              </a:rPr>
              <a:t> </a:t>
            </a:r>
            <a:r>
              <a:rPr sz="2200" spc="-25" dirty="0">
                <a:latin typeface="Verdana"/>
                <a:cs typeface="Verdana"/>
              </a:rPr>
              <a:t>di </a:t>
            </a:r>
            <a:r>
              <a:rPr sz="2200" spc="-20" dirty="0">
                <a:latin typeface="Verdana"/>
                <a:cs typeface="Verdana"/>
              </a:rPr>
              <a:t>loro</a:t>
            </a:r>
            <a:endParaRPr sz="2200" dirty="0">
              <a:latin typeface="Verdana"/>
              <a:cs typeface="Verdana"/>
            </a:endParaRPr>
          </a:p>
          <a:p>
            <a:pPr marL="335915" indent="-323215" algn="just">
              <a:lnSpc>
                <a:spcPct val="100000"/>
              </a:lnSpc>
              <a:spcBef>
                <a:spcPts val="1870"/>
              </a:spcBef>
              <a:buChar char="-"/>
              <a:tabLst>
                <a:tab pos="335915" algn="l"/>
              </a:tabLst>
            </a:pPr>
            <a:r>
              <a:rPr sz="2200" dirty="0">
                <a:latin typeface="Verdana"/>
                <a:cs typeface="Verdana"/>
              </a:rPr>
              <a:t>1904</a:t>
            </a:r>
            <a:r>
              <a:rPr sz="2200" spc="-5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Parker</a:t>
            </a:r>
            <a:r>
              <a:rPr sz="2200" spc="-6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&amp;</a:t>
            </a:r>
            <a:r>
              <a:rPr sz="2200" spc="-5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Lee:</a:t>
            </a:r>
            <a:r>
              <a:rPr sz="2200" spc="-5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media</a:t>
            </a:r>
            <a:r>
              <a:rPr sz="2200" spc="-55" dirty="0">
                <a:latin typeface="Verdana"/>
                <a:cs typeface="Verdana"/>
              </a:rPr>
              <a:t> </a:t>
            </a:r>
            <a:r>
              <a:rPr sz="2200" spc="-10" dirty="0">
                <a:latin typeface="Verdana"/>
                <a:cs typeface="Verdana"/>
              </a:rPr>
              <a:t>relation</a:t>
            </a:r>
            <a:endParaRPr sz="22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2796" rIns="0" bIns="0" rtlCol="0">
            <a:spAutoFit/>
          </a:bodyPr>
          <a:lstStyle/>
          <a:p>
            <a:pPr marL="25146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Verdana"/>
                <a:cs typeface="Verdana"/>
              </a:rPr>
              <a:t>Ivy</a:t>
            </a:r>
            <a:r>
              <a:rPr sz="3200" spc="-65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Ledbetter</a:t>
            </a:r>
            <a:r>
              <a:rPr sz="3200" spc="-70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Lee</a:t>
            </a:r>
            <a:r>
              <a:rPr sz="3200" spc="-65" dirty="0">
                <a:latin typeface="Verdana"/>
                <a:cs typeface="Verdana"/>
              </a:rPr>
              <a:t> </a:t>
            </a:r>
            <a:r>
              <a:rPr sz="3200" spc="-20" dirty="0">
                <a:latin typeface="Verdana"/>
                <a:cs typeface="Verdana"/>
              </a:rPr>
              <a:t>(1877-</a:t>
            </a:r>
            <a:r>
              <a:rPr sz="3200" dirty="0">
                <a:latin typeface="Verdana"/>
                <a:cs typeface="Verdana"/>
              </a:rPr>
              <a:t>1934)</a:t>
            </a:r>
            <a:r>
              <a:rPr sz="3200" spc="-75" dirty="0">
                <a:latin typeface="Verdana"/>
                <a:cs typeface="Verdana"/>
              </a:rPr>
              <a:t> </a:t>
            </a:r>
            <a:r>
              <a:rPr sz="3200" spc="-25" dirty="0">
                <a:latin typeface="Verdana"/>
                <a:cs typeface="Verdana"/>
              </a:rPr>
              <a:t>1/4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733803"/>
            <a:ext cx="8072755" cy="3985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Verdana"/>
                <a:cs typeface="Verdana"/>
              </a:rPr>
              <a:t>Laureato</a:t>
            </a:r>
            <a:r>
              <a:rPr sz="2400" spc="-2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a</a:t>
            </a:r>
            <a:r>
              <a:rPr sz="2400" spc="-25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Princeton</a:t>
            </a:r>
            <a:endParaRPr sz="2400"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spcBef>
                <a:spcPts val="2014"/>
              </a:spcBef>
              <a:buChar char="-"/>
              <a:tabLst>
                <a:tab pos="354965" algn="l"/>
              </a:tabLst>
            </a:pPr>
            <a:r>
              <a:rPr sz="2400" dirty="0">
                <a:latin typeface="Verdana"/>
                <a:cs typeface="Verdana"/>
              </a:rPr>
              <a:t>Padre</a:t>
            </a:r>
            <a:r>
              <a:rPr sz="2400" spc="-5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delle</a:t>
            </a:r>
            <a:r>
              <a:rPr sz="2400" spc="-6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relazioni</a:t>
            </a:r>
            <a:r>
              <a:rPr sz="2400" spc="-55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pubbliche</a:t>
            </a:r>
            <a:endParaRPr sz="2400">
              <a:latin typeface="Verdana"/>
              <a:cs typeface="Verdana"/>
            </a:endParaRPr>
          </a:p>
          <a:p>
            <a:pPr marL="355600" marR="5080" indent="-342900">
              <a:lnSpc>
                <a:spcPct val="152500"/>
              </a:lnSpc>
              <a:spcBef>
                <a:spcPts val="530"/>
              </a:spcBef>
              <a:buChar char="-"/>
              <a:tabLst>
                <a:tab pos="355600" algn="l"/>
                <a:tab pos="1449705" algn="l"/>
                <a:tab pos="2482850" algn="l"/>
                <a:tab pos="4603115" algn="l"/>
                <a:tab pos="5091430" algn="l"/>
                <a:tab pos="6590665" algn="l"/>
              </a:tabLst>
            </a:pPr>
            <a:r>
              <a:rPr sz="2400" spc="-10" dirty="0">
                <a:latin typeface="Verdana"/>
                <a:cs typeface="Verdana"/>
              </a:rPr>
              <a:t>Primo</a:t>
            </a:r>
            <a:r>
              <a:rPr sz="2400" dirty="0">
                <a:latin typeface="Verdana"/>
                <a:cs typeface="Verdana"/>
              </a:rPr>
              <a:t>	</a:t>
            </a:r>
            <a:r>
              <a:rPr sz="2400" spc="-20" dirty="0">
                <a:latin typeface="Verdana"/>
                <a:cs typeface="Verdana"/>
              </a:rPr>
              <a:t>corso</a:t>
            </a:r>
            <a:r>
              <a:rPr sz="2400" dirty="0">
                <a:latin typeface="Verdana"/>
                <a:cs typeface="Verdana"/>
              </a:rPr>
              <a:t>	</a:t>
            </a:r>
            <a:r>
              <a:rPr sz="2400" spc="-10" dirty="0">
                <a:latin typeface="Verdana"/>
                <a:cs typeface="Verdana"/>
              </a:rPr>
              <a:t>universitario</a:t>
            </a:r>
            <a:r>
              <a:rPr sz="2400" dirty="0">
                <a:latin typeface="Verdana"/>
                <a:cs typeface="Verdana"/>
              </a:rPr>
              <a:t>	</a:t>
            </a:r>
            <a:r>
              <a:rPr sz="2400" spc="-25" dirty="0">
                <a:latin typeface="Verdana"/>
                <a:cs typeface="Verdana"/>
              </a:rPr>
              <a:t>di</a:t>
            </a:r>
            <a:r>
              <a:rPr sz="2400" dirty="0">
                <a:latin typeface="Verdana"/>
                <a:cs typeface="Verdana"/>
              </a:rPr>
              <a:t>	</a:t>
            </a:r>
            <a:r>
              <a:rPr sz="2400" spc="-10" dirty="0">
                <a:latin typeface="Verdana"/>
                <a:cs typeface="Verdana"/>
              </a:rPr>
              <a:t>relazioni</a:t>
            </a:r>
            <a:r>
              <a:rPr sz="2400" dirty="0">
                <a:latin typeface="Verdana"/>
                <a:cs typeface="Verdana"/>
              </a:rPr>
              <a:t>	</a:t>
            </a:r>
            <a:r>
              <a:rPr sz="2400" spc="-10" dirty="0">
                <a:latin typeface="Verdana"/>
                <a:cs typeface="Verdana"/>
              </a:rPr>
              <a:t>pubbliche </a:t>
            </a:r>
            <a:r>
              <a:rPr sz="2400" dirty="0">
                <a:latin typeface="Verdana"/>
                <a:cs typeface="Verdana"/>
              </a:rPr>
              <a:t>(NY</a:t>
            </a:r>
            <a:r>
              <a:rPr sz="2400" spc="-8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University</a:t>
            </a:r>
            <a:r>
              <a:rPr sz="2400" spc="-7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1922)</a:t>
            </a:r>
            <a:endParaRPr sz="2400">
              <a:latin typeface="Verdana"/>
              <a:cs typeface="Verdana"/>
            </a:endParaRPr>
          </a:p>
          <a:p>
            <a:pPr marL="355600" marR="5080" indent="-342900">
              <a:lnSpc>
                <a:spcPct val="152500"/>
              </a:lnSpc>
              <a:spcBef>
                <a:spcPts val="405"/>
              </a:spcBef>
              <a:buChar char="-"/>
              <a:tabLst>
                <a:tab pos="355600" algn="l"/>
                <a:tab pos="1494155" algn="l"/>
                <a:tab pos="3288665" algn="l"/>
                <a:tab pos="4183379" algn="l"/>
                <a:tab pos="5763260" algn="l"/>
                <a:tab pos="6460490" algn="l"/>
              </a:tabLst>
            </a:pPr>
            <a:r>
              <a:rPr sz="2400" spc="-10" dirty="0">
                <a:latin typeface="Verdana"/>
                <a:cs typeface="Verdana"/>
              </a:rPr>
              <a:t>Potere</a:t>
            </a:r>
            <a:r>
              <a:rPr sz="2400" dirty="0">
                <a:latin typeface="Verdana"/>
                <a:cs typeface="Verdana"/>
              </a:rPr>
              <a:t>	</a:t>
            </a:r>
            <a:r>
              <a:rPr sz="2400" spc="-10" dirty="0">
                <a:latin typeface="Verdana"/>
                <a:cs typeface="Verdana"/>
              </a:rPr>
              <a:t>economico</a:t>
            </a:r>
            <a:r>
              <a:rPr sz="2400" dirty="0">
                <a:latin typeface="Verdana"/>
                <a:cs typeface="Verdana"/>
              </a:rPr>
              <a:t>	</a:t>
            </a:r>
            <a:r>
              <a:rPr sz="2400" spc="-20" dirty="0">
                <a:latin typeface="Verdana"/>
                <a:cs typeface="Verdana"/>
              </a:rPr>
              <a:t>deve</a:t>
            </a:r>
            <a:r>
              <a:rPr sz="2400" dirty="0">
                <a:latin typeface="Verdana"/>
                <a:cs typeface="Verdana"/>
              </a:rPr>
              <a:t>	</a:t>
            </a:r>
            <a:r>
              <a:rPr sz="2400" spc="-10" dirty="0">
                <a:latin typeface="Verdana"/>
                <a:cs typeface="Verdana"/>
              </a:rPr>
              <a:t>accettare</a:t>
            </a:r>
            <a:r>
              <a:rPr sz="2400" dirty="0">
                <a:latin typeface="Verdana"/>
                <a:cs typeface="Verdana"/>
              </a:rPr>
              <a:t>	</a:t>
            </a:r>
            <a:r>
              <a:rPr sz="2400" spc="-25" dirty="0">
                <a:latin typeface="Verdana"/>
                <a:cs typeface="Verdana"/>
              </a:rPr>
              <a:t>che</a:t>
            </a:r>
            <a:r>
              <a:rPr sz="2400" dirty="0">
                <a:latin typeface="Verdana"/>
                <a:cs typeface="Verdana"/>
              </a:rPr>
              <a:t>	</a:t>
            </a:r>
            <a:r>
              <a:rPr sz="2400" spc="-10" dirty="0">
                <a:latin typeface="Verdana"/>
                <a:cs typeface="Verdana"/>
              </a:rPr>
              <a:t>giornalista </a:t>
            </a:r>
            <a:r>
              <a:rPr sz="2400" dirty="0">
                <a:latin typeface="Verdana"/>
                <a:cs typeface="Verdana"/>
              </a:rPr>
              <a:t>abbia</a:t>
            </a:r>
            <a:r>
              <a:rPr sz="2400" spc="-3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diritto</a:t>
            </a:r>
            <a:r>
              <a:rPr sz="2400" spc="-3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di</a:t>
            </a:r>
            <a:r>
              <a:rPr sz="2400" spc="-2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sapere</a:t>
            </a:r>
            <a:r>
              <a:rPr sz="2400" spc="-35" dirty="0">
                <a:latin typeface="Verdana"/>
                <a:cs typeface="Verdana"/>
              </a:rPr>
              <a:t> </a:t>
            </a:r>
            <a:r>
              <a:rPr sz="2400" dirty="0">
                <a:latin typeface="Wingdings"/>
                <a:cs typeface="Wingdings"/>
              </a:rPr>
              <a:t></a:t>
            </a:r>
            <a:r>
              <a:rPr sz="2400" spc="2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meglio</a:t>
            </a:r>
            <a:r>
              <a:rPr sz="2400" spc="-25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aiutarlo</a:t>
            </a:r>
            <a:endParaRPr sz="2400"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spcBef>
                <a:spcPts val="2014"/>
              </a:spcBef>
              <a:buChar char="-"/>
              <a:tabLst>
                <a:tab pos="354965" algn="l"/>
              </a:tabLst>
            </a:pPr>
            <a:r>
              <a:rPr sz="2400" dirty="0">
                <a:latin typeface="Verdana"/>
                <a:cs typeface="Verdana"/>
              </a:rPr>
              <a:t>Iniziò</a:t>
            </a:r>
            <a:r>
              <a:rPr sz="2400" spc="-5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come</a:t>
            </a:r>
            <a:r>
              <a:rPr sz="2400" spc="-6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giornalista</a:t>
            </a:r>
            <a:r>
              <a:rPr sz="2400" spc="-65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(1897-1903)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2796" rIns="0" bIns="0" rtlCol="0">
            <a:spAutoFit/>
          </a:bodyPr>
          <a:lstStyle/>
          <a:p>
            <a:pPr marL="25146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Verdana"/>
                <a:cs typeface="Verdana"/>
              </a:rPr>
              <a:t>Ivy</a:t>
            </a:r>
            <a:r>
              <a:rPr sz="3200" spc="-65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Ledbetter</a:t>
            </a:r>
            <a:r>
              <a:rPr sz="3200" spc="-70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Lee</a:t>
            </a:r>
            <a:r>
              <a:rPr sz="3200" spc="-65" dirty="0">
                <a:latin typeface="Verdana"/>
                <a:cs typeface="Verdana"/>
              </a:rPr>
              <a:t> </a:t>
            </a:r>
            <a:r>
              <a:rPr sz="3200" spc="-20" dirty="0">
                <a:latin typeface="Verdana"/>
                <a:cs typeface="Verdana"/>
              </a:rPr>
              <a:t>(1877-</a:t>
            </a:r>
            <a:r>
              <a:rPr sz="3200" dirty="0">
                <a:latin typeface="Verdana"/>
                <a:cs typeface="Verdana"/>
              </a:rPr>
              <a:t>1934)</a:t>
            </a:r>
            <a:r>
              <a:rPr sz="3200" spc="-75" dirty="0">
                <a:latin typeface="Verdana"/>
                <a:cs typeface="Verdana"/>
              </a:rPr>
              <a:t> </a:t>
            </a:r>
            <a:r>
              <a:rPr sz="3200" spc="-25" dirty="0">
                <a:latin typeface="Verdana"/>
                <a:cs typeface="Verdana"/>
              </a:rPr>
              <a:t>2/4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28930">
              <a:lnSpc>
                <a:spcPct val="147300"/>
              </a:lnSpc>
              <a:spcBef>
                <a:spcPts val="100"/>
              </a:spcBef>
              <a:buChar char="-"/>
              <a:tabLst>
                <a:tab pos="341630" algn="l"/>
              </a:tabLst>
            </a:pPr>
            <a:r>
              <a:rPr sz="2200" dirty="0"/>
              <a:t>1903:</a:t>
            </a:r>
            <a:r>
              <a:rPr sz="2200" spc="-50" dirty="0"/>
              <a:t> </a:t>
            </a:r>
            <a:r>
              <a:rPr sz="2200" dirty="0"/>
              <a:t>direttore</a:t>
            </a:r>
            <a:r>
              <a:rPr sz="2200" spc="-40" dirty="0"/>
              <a:t> </a:t>
            </a:r>
            <a:r>
              <a:rPr sz="2200" dirty="0"/>
              <a:t>pubblicitario</a:t>
            </a:r>
            <a:r>
              <a:rPr sz="2200" spc="-45" dirty="0"/>
              <a:t> </a:t>
            </a:r>
            <a:r>
              <a:rPr sz="2200" dirty="0"/>
              <a:t>Citizens</a:t>
            </a:r>
            <a:r>
              <a:rPr sz="2200" spc="-40" dirty="0"/>
              <a:t> </a:t>
            </a:r>
            <a:r>
              <a:rPr sz="2200" dirty="0"/>
              <a:t>Union,</a:t>
            </a:r>
            <a:r>
              <a:rPr sz="2200" spc="-45" dirty="0"/>
              <a:t> </a:t>
            </a:r>
            <a:r>
              <a:rPr sz="2200" spc="-10" dirty="0"/>
              <a:t>campagna </a:t>
            </a:r>
            <a:r>
              <a:rPr sz="2200" dirty="0"/>
              <a:t>repubblicana</a:t>
            </a:r>
            <a:r>
              <a:rPr sz="2200" spc="-45" dirty="0"/>
              <a:t> </a:t>
            </a:r>
            <a:r>
              <a:rPr sz="2200" dirty="0"/>
              <a:t>Seth</a:t>
            </a:r>
            <a:r>
              <a:rPr sz="2200" spc="-45" dirty="0"/>
              <a:t> </a:t>
            </a:r>
            <a:r>
              <a:rPr sz="2200" dirty="0"/>
              <a:t>Low</a:t>
            </a:r>
            <a:r>
              <a:rPr sz="2200" spc="-40" dirty="0"/>
              <a:t> </a:t>
            </a:r>
            <a:r>
              <a:rPr sz="2200" dirty="0"/>
              <a:t>a</a:t>
            </a:r>
            <a:r>
              <a:rPr sz="2200" spc="-35" dirty="0"/>
              <a:t> </a:t>
            </a:r>
            <a:r>
              <a:rPr sz="2200" dirty="0"/>
              <a:t>sindaco</a:t>
            </a:r>
            <a:r>
              <a:rPr sz="2200" spc="-35" dirty="0"/>
              <a:t> </a:t>
            </a:r>
            <a:r>
              <a:rPr sz="2200" dirty="0"/>
              <a:t>di</a:t>
            </a:r>
            <a:r>
              <a:rPr sz="2200" spc="-45" dirty="0"/>
              <a:t> </a:t>
            </a:r>
            <a:r>
              <a:rPr sz="2200" dirty="0"/>
              <a:t>New</a:t>
            </a:r>
            <a:r>
              <a:rPr sz="2200" spc="-45" dirty="0"/>
              <a:t> </a:t>
            </a:r>
            <a:r>
              <a:rPr sz="2200" spc="-20" dirty="0"/>
              <a:t>York</a:t>
            </a:r>
            <a:endParaRPr sz="2200" dirty="0"/>
          </a:p>
          <a:p>
            <a:pPr marL="355600" marR="5080" indent="-342900">
              <a:lnSpc>
                <a:spcPct val="151800"/>
              </a:lnSpc>
              <a:spcBef>
                <a:spcPts val="500"/>
              </a:spcBef>
              <a:buChar char="-"/>
              <a:tabLst>
                <a:tab pos="355600" algn="l"/>
                <a:tab pos="1481455" algn="l"/>
                <a:tab pos="3079115" algn="l"/>
                <a:tab pos="4812665" algn="l"/>
                <a:tab pos="6917055" algn="l"/>
              </a:tabLst>
            </a:pPr>
            <a:r>
              <a:rPr sz="2200" spc="-10" dirty="0"/>
              <a:t>1904:</a:t>
            </a:r>
            <a:r>
              <a:rPr sz="2200" dirty="0"/>
              <a:t>	</a:t>
            </a:r>
            <a:r>
              <a:rPr sz="2200" spc="-10" dirty="0"/>
              <a:t>Incidente</a:t>
            </a:r>
            <a:r>
              <a:rPr sz="2200" dirty="0"/>
              <a:t>	</a:t>
            </a:r>
            <a:r>
              <a:rPr sz="2200" spc="-10" dirty="0"/>
              <a:t>ferroviario</a:t>
            </a:r>
            <a:r>
              <a:rPr sz="2200" dirty="0"/>
              <a:t>	</a:t>
            </a:r>
            <a:r>
              <a:rPr sz="2200" spc="-10" dirty="0"/>
              <a:t>Pennsylvania</a:t>
            </a:r>
            <a:r>
              <a:rPr sz="2200" dirty="0"/>
              <a:t>	</a:t>
            </a:r>
            <a:r>
              <a:rPr sz="2200" spc="-10" dirty="0"/>
              <a:t>Railroad </a:t>
            </a:r>
            <a:r>
              <a:rPr sz="2200" dirty="0"/>
              <a:t>Company</a:t>
            </a:r>
            <a:r>
              <a:rPr sz="2200" spc="-105" dirty="0"/>
              <a:t> </a:t>
            </a:r>
            <a:r>
              <a:rPr sz="2200" dirty="0"/>
              <a:t>(presidente</a:t>
            </a:r>
            <a:r>
              <a:rPr sz="2200" spc="-95" dirty="0"/>
              <a:t> </a:t>
            </a:r>
            <a:r>
              <a:rPr sz="2200" spc="-10" dirty="0"/>
              <a:t>Rockefeller)</a:t>
            </a:r>
            <a:endParaRPr sz="2200" dirty="0"/>
          </a:p>
          <a:p>
            <a:pPr marL="355600" marR="5080" indent="-342900">
              <a:lnSpc>
                <a:spcPct val="148200"/>
              </a:lnSpc>
              <a:spcBef>
                <a:spcPts val="580"/>
              </a:spcBef>
              <a:tabLst>
                <a:tab pos="858519" algn="l"/>
                <a:tab pos="1523365" algn="l"/>
                <a:tab pos="2738120" algn="l"/>
                <a:tab pos="4638040" algn="l"/>
                <a:tab pos="6198870" algn="l"/>
                <a:tab pos="6541770" algn="l"/>
              </a:tabLst>
            </a:pPr>
            <a:r>
              <a:rPr sz="2200" spc="-20" dirty="0"/>
              <a:t>Dare</a:t>
            </a:r>
            <a:r>
              <a:rPr sz="2200" dirty="0"/>
              <a:t>	</a:t>
            </a:r>
            <a:r>
              <a:rPr sz="2200" spc="-20" dirty="0"/>
              <a:t>alla</a:t>
            </a:r>
            <a:r>
              <a:rPr sz="2200" dirty="0"/>
              <a:t>	</a:t>
            </a:r>
            <a:r>
              <a:rPr sz="2200" spc="-10" dirty="0"/>
              <a:t>stampa</a:t>
            </a:r>
            <a:r>
              <a:rPr sz="2200" dirty="0"/>
              <a:t>	</a:t>
            </a:r>
            <a:r>
              <a:rPr sz="2200" spc="-10" dirty="0"/>
              <a:t>informazioni</a:t>
            </a:r>
            <a:r>
              <a:rPr sz="2200" dirty="0"/>
              <a:t>	</a:t>
            </a:r>
            <a:r>
              <a:rPr sz="2200" spc="-10" dirty="0"/>
              <a:t>attendibili</a:t>
            </a:r>
            <a:r>
              <a:rPr sz="2200" dirty="0"/>
              <a:t>	</a:t>
            </a:r>
            <a:r>
              <a:rPr sz="2200" spc="-50" dirty="0"/>
              <a:t>e</a:t>
            </a:r>
            <a:r>
              <a:rPr sz="2200" dirty="0"/>
              <a:t>	</a:t>
            </a:r>
            <a:r>
              <a:rPr sz="2200" spc="-10" dirty="0"/>
              <a:t>comunicati esaustivi</a:t>
            </a:r>
            <a:endParaRPr sz="2200" dirty="0"/>
          </a:p>
          <a:p>
            <a:pPr marL="12700">
              <a:lnSpc>
                <a:spcPct val="100000"/>
              </a:lnSpc>
              <a:spcBef>
                <a:spcPts val="1845"/>
              </a:spcBef>
            </a:pPr>
            <a:r>
              <a:rPr sz="2200" dirty="0"/>
              <a:t>Primo</a:t>
            </a:r>
            <a:r>
              <a:rPr sz="2200" spc="-65" dirty="0"/>
              <a:t> </a:t>
            </a:r>
            <a:r>
              <a:rPr sz="2200" dirty="0"/>
              <a:t>comunicato</a:t>
            </a:r>
            <a:r>
              <a:rPr sz="2200" spc="-60" dirty="0"/>
              <a:t> </a:t>
            </a:r>
            <a:r>
              <a:rPr sz="2200" spc="-10" dirty="0"/>
              <a:t>stampa</a:t>
            </a:r>
            <a:endParaRPr sz="2200" dirty="0"/>
          </a:p>
          <a:p>
            <a:pPr marL="12700">
              <a:lnSpc>
                <a:spcPct val="100000"/>
              </a:lnSpc>
              <a:spcBef>
                <a:spcPts val="1875"/>
              </a:spcBef>
            </a:pPr>
            <a:r>
              <a:rPr sz="2200" dirty="0"/>
              <a:t>Portò</a:t>
            </a:r>
            <a:r>
              <a:rPr sz="2200" spc="-50" dirty="0"/>
              <a:t> </a:t>
            </a:r>
            <a:r>
              <a:rPr sz="2200" dirty="0"/>
              <a:t>giornalisti</a:t>
            </a:r>
            <a:r>
              <a:rPr sz="2200" spc="-55" dirty="0"/>
              <a:t> </a:t>
            </a:r>
            <a:r>
              <a:rPr sz="2200" dirty="0"/>
              <a:t>con</a:t>
            </a:r>
            <a:r>
              <a:rPr sz="2200" spc="-55" dirty="0"/>
              <a:t> </a:t>
            </a:r>
            <a:r>
              <a:rPr sz="2200" dirty="0"/>
              <a:t>un</a:t>
            </a:r>
            <a:r>
              <a:rPr sz="2200" spc="-55" dirty="0"/>
              <a:t> </a:t>
            </a:r>
            <a:r>
              <a:rPr sz="2200" dirty="0"/>
              <a:t>treno</a:t>
            </a:r>
            <a:r>
              <a:rPr sz="2200" spc="-45" dirty="0"/>
              <a:t> </a:t>
            </a:r>
            <a:r>
              <a:rPr sz="2200" dirty="0"/>
              <a:t>speciale</a:t>
            </a:r>
            <a:r>
              <a:rPr sz="2200" spc="-50" dirty="0"/>
              <a:t> </a:t>
            </a:r>
            <a:r>
              <a:rPr sz="2200" dirty="0"/>
              <a:t>sul</a:t>
            </a:r>
            <a:r>
              <a:rPr sz="2200" spc="-55" dirty="0"/>
              <a:t> </a:t>
            </a:r>
            <a:r>
              <a:rPr sz="2200" spc="-10" dirty="0"/>
              <a:t>luogo</a:t>
            </a:r>
            <a:endParaRPr sz="22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2268" y="1450339"/>
            <a:ext cx="8072120" cy="5015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 algn="just">
              <a:lnSpc>
                <a:spcPct val="147800"/>
              </a:lnSpc>
              <a:spcBef>
                <a:spcPts val="100"/>
              </a:spcBef>
              <a:buChar char="-"/>
              <a:tabLst>
                <a:tab pos="354965" algn="l"/>
              </a:tabLst>
            </a:pPr>
            <a:r>
              <a:rPr sz="1800" dirty="0">
                <a:latin typeface="Verdana"/>
                <a:cs typeface="Verdana"/>
              </a:rPr>
              <a:t>1906:</a:t>
            </a:r>
            <a:r>
              <a:rPr sz="1800" spc="-5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Sciopero</a:t>
            </a:r>
            <a:r>
              <a:rPr sz="1800" spc="-4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miniere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di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carbone,</a:t>
            </a:r>
            <a:r>
              <a:rPr sz="1800" spc="-4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Coal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Roads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and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Mine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Company </a:t>
            </a:r>
            <a:r>
              <a:rPr sz="1800" dirty="0">
                <a:latin typeface="Verdana"/>
                <a:cs typeface="Verdana"/>
              </a:rPr>
              <a:t>chiese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consulenza</a:t>
            </a:r>
            <a:endParaRPr sz="1800" dirty="0">
              <a:latin typeface="Verdana"/>
              <a:cs typeface="Verdana"/>
            </a:endParaRPr>
          </a:p>
          <a:p>
            <a:pPr marL="354965" marR="5080" indent="-342900" algn="just">
              <a:lnSpc>
                <a:spcPct val="150200"/>
              </a:lnSpc>
              <a:spcBef>
                <a:spcPts val="450"/>
              </a:spcBef>
              <a:buChar char="-"/>
              <a:tabLst>
                <a:tab pos="354965" algn="l"/>
              </a:tabLst>
            </a:pPr>
            <a:r>
              <a:rPr sz="1800" dirty="0">
                <a:latin typeface="Verdana"/>
                <a:cs typeface="Verdana"/>
              </a:rPr>
              <a:t>Alla</a:t>
            </a:r>
            <a:r>
              <a:rPr sz="1800" spc="35" dirty="0">
                <a:latin typeface="Verdana"/>
                <a:cs typeface="Verdana"/>
              </a:rPr>
              <a:t>  </a:t>
            </a:r>
            <a:r>
              <a:rPr sz="1800" dirty="0">
                <a:latin typeface="Verdana"/>
                <a:cs typeface="Verdana"/>
              </a:rPr>
              <a:t>stampa</a:t>
            </a:r>
            <a:r>
              <a:rPr sz="1800" spc="35" dirty="0">
                <a:latin typeface="Verdana"/>
                <a:cs typeface="Verdana"/>
              </a:rPr>
              <a:t>  </a:t>
            </a:r>
            <a:r>
              <a:rPr sz="1800" dirty="0">
                <a:latin typeface="Verdana"/>
                <a:cs typeface="Verdana"/>
              </a:rPr>
              <a:t>insieme</a:t>
            </a:r>
            <a:r>
              <a:rPr sz="1800" spc="40" dirty="0">
                <a:latin typeface="Verdana"/>
                <a:cs typeface="Verdana"/>
              </a:rPr>
              <a:t>  </a:t>
            </a:r>
            <a:r>
              <a:rPr sz="1800" dirty="0">
                <a:latin typeface="Verdana"/>
                <a:cs typeface="Verdana"/>
              </a:rPr>
              <a:t>alle</a:t>
            </a:r>
            <a:r>
              <a:rPr sz="1800" spc="40" dirty="0">
                <a:latin typeface="Verdana"/>
                <a:cs typeface="Verdana"/>
              </a:rPr>
              <a:t>  </a:t>
            </a:r>
            <a:r>
              <a:rPr sz="1800" dirty="0">
                <a:latin typeface="Verdana"/>
                <a:cs typeface="Verdana"/>
              </a:rPr>
              <a:t>informazioni</a:t>
            </a:r>
            <a:r>
              <a:rPr sz="1800" spc="40" dirty="0">
                <a:latin typeface="Verdana"/>
                <a:cs typeface="Verdana"/>
              </a:rPr>
              <a:t>  </a:t>
            </a:r>
            <a:r>
              <a:rPr sz="1800" dirty="0">
                <a:latin typeface="Verdana"/>
                <a:cs typeface="Verdana"/>
              </a:rPr>
              <a:t>attendibili</a:t>
            </a:r>
            <a:r>
              <a:rPr sz="1800" spc="40" dirty="0">
                <a:latin typeface="Verdana"/>
                <a:cs typeface="Verdana"/>
              </a:rPr>
              <a:t>  </a:t>
            </a:r>
            <a:r>
              <a:rPr sz="1800" dirty="0">
                <a:latin typeface="Verdana"/>
                <a:cs typeface="Verdana"/>
              </a:rPr>
              <a:t>ed</a:t>
            </a:r>
            <a:r>
              <a:rPr sz="1800" spc="35" dirty="0">
                <a:latin typeface="Verdana"/>
                <a:cs typeface="Verdana"/>
              </a:rPr>
              <a:t>  </a:t>
            </a:r>
            <a:r>
              <a:rPr sz="1800" spc="-10" dirty="0">
                <a:latin typeface="Verdana"/>
                <a:cs typeface="Verdana"/>
              </a:rPr>
              <a:t>esaustive </a:t>
            </a:r>
            <a:r>
              <a:rPr sz="1800" dirty="0">
                <a:latin typeface="Verdana"/>
                <a:cs typeface="Verdana"/>
              </a:rPr>
              <a:t>sciopero,</a:t>
            </a:r>
            <a:r>
              <a:rPr sz="1800" spc="6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dichiarazione</a:t>
            </a:r>
            <a:r>
              <a:rPr sz="1800" spc="7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di</a:t>
            </a:r>
            <a:r>
              <a:rPr sz="1800" spc="7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principi</a:t>
            </a:r>
            <a:r>
              <a:rPr sz="1800" spc="7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“questo</a:t>
            </a:r>
            <a:r>
              <a:rPr sz="1800" spc="6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non</a:t>
            </a:r>
            <a:r>
              <a:rPr sz="1800" spc="6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è</a:t>
            </a:r>
            <a:r>
              <a:rPr sz="1800" spc="7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un</a:t>
            </a:r>
            <a:r>
              <a:rPr sz="1800" spc="6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ufficio</a:t>
            </a:r>
            <a:r>
              <a:rPr sz="1800" spc="6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stampa </a:t>
            </a:r>
            <a:r>
              <a:rPr sz="1800" dirty="0">
                <a:latin typeface="Verdana"/>
                <a:cs typeface="Verdana"/>
              </a:rPr>
              <a:t>segreto.</a:t>
            </a:r>
            <a:r>
              <a:rPr sz="1800" spc="2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Il</a:t>
            </a:r>
            <a:r>
              <a:rPr sz="1800" spc="25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nostro</a:t>
            </a:r>
            <a:r>
              <a:rPr sz="1800" spc="24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lavoro</a:t>
            </a:r>
            <a:r>
              <a:rPr sz="1800" spc="23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consiste</a:t>
            </a:r>
            <a:r>
              <a:rPr sz="1800" spc="24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nel</a:t>
            </a:r>
            <a:r>
              <a:rPr sz="1800" spc="254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lavorare</a:t>
            </a:r>
            <a:r>
              <a:rPr sz="1800" spc="24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con</a:t>
            </a:r>
            <a:r>
              <a:rPr sz="1800" spc="2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trasparenza</a:t>
            </a:r>
            <a:r>
              <a:rPr sz="1800" spc="245" dirty="0">
                <a:latin typeface="Verdana"/>
                <a:cs typeface="Verdana"/>
              </a:rPr>
              <a:t> </a:t>
            </a:r>
            <a:r>
              <a:rPr sz="1800" spc="-50" dirty="0">
                <a:latin typeface="Verdana"/>
                <a:cs typeface="Verdana"/>
              </a:rPr>
              <a:t>e </a:t>
            </a:r>
            <a:r>
              <a:rPr sz="1800" dirty="0">
                <a:latin typeface="Verdana"/>
                <a:cs typeface="Verdana"/>
              </a:rPr>
              <a:t>nel</a:t>
            </a:r>
            <a:r>
              <a:rPr sz="1800" spc="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dare</a:t>
            </a:r>
            <a:r>
              <a:rPr sz="1800" spc="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notizie[…]</a:t>
            </a:r>
            <a:r>
              <a:rPr sz="1800" spc="3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Il</a:t>
            </a:r>
            <a:r>
              <a:rPr sz="1800" spc="4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nostro</a:t>
            </a:r>
            <a:r>
              <a:rPr sz="1800" spc="3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programma</a:t>
            </a:r>
            <a:r>
              <a:rPr sz="1800" spc="3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è</a:t>
            </a:r>
            <a:r>
              <a:rPr sz="1800" spc="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di</a:t>
            </a:r>
            <a:r>
              <a:rPr sz="1800" spc="4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fornire</a:t>
            </a:r>
            <a:r>
              <a:rPr sz="1800" spc="4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alla</a:t>
            </a:r>
            <a:r>
              <a:rPr sz="1800" spc="3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stampa</a:t>
            </a:r>
            <a:r>
              <a:rPr sz="1800" spc="30" dirty="0">
                <a:latin typeface="Verdana"/>
                <a:cs typeface="Verdana"/>
              </a:rPr>
              <a:t> </a:t>
            </a:r>
            <a:r>
              <a:rPr sz="1800" spc="-50" dirty="0">
                <a:latin typeface="Verdana"/>
                <a:cs typeface="Verdana"/>
              </a:rPr>
              <a:t>e </a:t>
            </a:r>
            <a:r>
              <a:rPr sz="1800" dirty="0">
                <a:latin typeface="Verdana"/>
                <a:cs typeface="Verdana"/>
              </a:rPr>
              <a:t>al</a:t>
            </a:r>
            <a:r>
              <a:rPr sz="1800" spc="49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pubblico</a:t>
            </a:r>
            <a:r>
              <a:rPr sz="1800" spc="47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degli</a:t>
            </a:r>
            <a:r>
              <a:rPr sz="1800" spc="484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Stati</a:t>
            </a:r>
            <a:r>
              <a:rPr sz="1800" spc="49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Uniti</a:t>
            </a:r>
            <a:r>
              <a:rPr sz="1800" spc="49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informazioni</a:t>
            </a:r>
            <a:r>
              <a:rPr sz="1800" spc="49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aggiornate</a:t>
            </a:r>
            <a:r>
              <a:rPr sz="1800" spc="484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e</a:t>
            </a:r>
            <a:r>
              <a:rPr sz="1800" spc="484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accurate </a:t>
            </a:r>
            <a:r>
              <a:rPr sz="1800" dirty="0">
                <a:latin typeface="Verdana"/>
                <a:cs typeface="Verdana"/>
              </a:rPr>
              <a:t>relative</a:t>
            </a:r>
            <a:r>
              <a:rPr sz="1800" spc="8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ad</a:t>
            </a:r>
            <a:r>
              <a:rPr sz="1800" spc="9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argomenti</a:t>
            </a:r>
            <a:r>
              <a:rPr sz="1800" spc="8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importanti</a:t>
            </a:r>
            <a:r>
              <a:rPr sz="1800" spc="8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e</a:t>
            </a:r>
            <a:r>
              <a:rPr sz="1800" spc="8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interessanti</a:t>
            </a:r>
            <a:r>
              <a:rPr sz="1800" spc="9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per</a:t>
            </a:r>
            <a:r>
              <a:rPr sz="1800" spc="7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il</a:t>
            </a:r>
            <a:r>
              <a:rPr sz="1800" spc="9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pubblico</a:t>
            </a:r>
            <a:r>
              <a:rPr sz="1800" spc="75" dirty="0">
                <a:latin typeface="Verdana"/>
                <a:cs typeface="Verdana"/>
              </a:rPr>
              <a:t> </a:t>
            </a:r>
            <a:r>
              <a:rPr sz="1800" spc="-25" dirty="0">
                <a:latin typeface="Verdana"/>
                <a:cs typeface="Verdana"/>
              </a:rPr>
              <a:t>[…] </a:t>
            </a:r>
            <a:r>
              <a:rPr sz="1800" dirty="0">
                <a:latin typeface="Verdana"/>
                <a:cs typeface="Verdana"/>
              </a:rPr>
              <a:t>Noi</a:t>
            </a:r>
            <a:r>
              <a:rPr sz="1800" spc="37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forniamo</a:t>
            </a:r>
            <a:r>
              <a:rPr sz="1800" spc="36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notizie</a:t>
            </a:r>
            <a:r>
              <a:rPr sz="1800" spc="37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i</a:t>
            </a:r>
            <a:r>
              <a:rPr sz="1800" spc="37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cui</a:t>
            </a:r>
            <a:r>
              <a:rPr sz="1800" spc="37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dettagli</a:t>
            </a:r>
            <a:r>
              <a:rPr sz="1800" spc="37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potranno</a:t>
            </a:r>
            <a:r>
              <a:rPr sz="1800" spc="36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essere</a:t>
            </a:r>
            <a:r>
              <a:rPr sz="1800" spc="37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verificati</a:t>
            </a:r>
            <a:r>
              <a:rPr sz="1800" spc="380" dirty="0">
                <a:latin typeface="Verdana"/>
                <a:cs typeface="Verdana"/>
              </a:rPr>
              <a:t> </a:t>
            </a:r>
            <a:r>
              <a:rPr sz="1800" spc="-25" dirty="0">
                <a:latin typeface="Verdana"/>
                <a:cs typeface="Verdana"/>
              </a:rPr>
              <a:t>dai </a:t>
            </a:r>
            <a:r>
              <a:rPr sz="1800" dirty="0">
                <a:latin typeface="Verdana"/>
                <a:cs typeface="Verdana"/>
              </a:rPr>
              <a:t>giornalisti</a:t>
            </a:r>
            <a:r>
              <a:rPr sz="1800" spc="1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che</a:t>
            </a:r>
            <a:r>
              <a:rPr sz="1800" spc="1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noi</a:t>
            </a:r>
            <a:r>
              <a:rPr sz="1800" spc="1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siamo</a:t>
            </a:r>
            <a:r>
              <a:rPr sz="1800" spc="1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pronti</a:t>
            </a:r>
            <a:r>
              <a:rPr sz="1800" spc="1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ad</a:t>
            </a:r>
            <a:r>
              <a:rPr sz="1800" spc="1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aiutare.</a:t>
            </a:r>
            <a:r>
              <a:rPr sz="1800" spc="1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Siamo</a:t>
            </a:r>
            <a:r>
              <a:rPr sz="1800" spc="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infatti</a:t>
            </a:r>
            <a:r>
              <a:rPr sz="1800" spc="1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disponibili </a:t>
            </a:r>
            <a:r>
              <a:rPr sz="1800" dirty="0">
                <a:latin typeface="Verdana"/>
                <a:cs typeface="Verdana"/>
              </a:rPr>
              <a:t>a</a:t>
            </a:r>
            <a:r>
              <a:rPr sz="1800" spc="-25" dirty="0">
                <a:latin typeface="Verdana"/>
                <a:cs typeface="Verdana"/>
              </a:rPr>
              <a:t>  </a:t>
            </a:r>
            <a:r>
              <a:rPr sz="1800" dirty="0">
                <a:latin typeface="Verdana"/>
                <a:cs typeface="Verdana"/>
              </a:rPr>
              <a:t>supportarli</a:t>
            </a:r>
            <a:r>
              <a:rPr sz="1800" spc="-20" dirty="0">
                <a:latin typeface="Verdana"/>
                <a:cs typeface="Verdana"/>
              </a:rPr>
              <a:t>  </a:t>
            </a:r>
            <a:r>
              <a:rPr sz="1800" dirty="0">
                <a:latin typeface="Verdana"/>
                <a:cs typeface="Verdana"/>
              </a:rPr>
              <a:t>al</a:t>
            </a:r>
            <a:r>
              <a:rPr sz="1800" spc="-15" dirty="0">
                <a:latin typeface="Verdana"/>
                <a:cs typeface="Verdana"/>
              </a:rPr>
              <a:t>  </a:t>
            </a:r>
            <a:r>
              <a:rPr sz="1800" dirty="0">
                <a:latin typeface="Verdana"/>
                <a:cs typeface="Verdana"/>
              </a:rPr>
              <a:t>fine</a:t>
            </a:r>
            <a:r>
              <a:rPr sz="1800" spc="-20" dirty="0">
                <a:latin typeface="Verdana"/>
                <a:cs typeface="Verdana"/>
              </a:rPr>
              <a:t>  </a:t>
            </a:r>
            <a:r>
              <a:rPr sz="1800" dirty="0">
                <a:latin typeface="Verdana"/>
                <a:cs typeface="Verdana"/>
              </a:rPr>
              <a:t>di</a:t>
            </a:r>
            <a:r>
              <a:rPr sz="1800" spc="-20" dirty="0">
                <a:latin typeface="Verdana"/>
                <a:cs typeface="Verdana"/>
              </a:rPr>
              <a:t>  </a:t>
            </a:r>
            <a:r>
              <a:rPr sz="1800" dirty="0">
                <a:latin typeface="Verdana"/>
                <a:cs typeface="Verdana"/>
              </a:rPr>
              <a:t>ottenere</a:t>
            </a:r>
            <a:r>
              <a:rPr sz="1800" spc="-20" dirty="0">
                <a:latin typeface="Verdana"/>
                <a:cs typeface="Verdana"/>
              </a:rPr>
              <a:t>  </a:t>
            </a:r>
            <a:r>
              <a:rPr sz="1800" dirty="0">
                <a:latin typeface="Verdana"/>
                <a:cs typeface="Verdana"/>
              </a:rPr>
              <a:t>informazioni</a:t>
            </a:r>
            <a:r>
              <a:rPr sz="1800" spc="-15" dirty="0">
                <a:latin typeface="Verdana"/>
                <a:cs typeface="Verdana"/>
              </a:rPr>
              <a:t>  </a:t>
            </a:r>
            <a:r>
              <a:rPr sz="1800" dirty="0">
                <a:latin typeface="Verdana"/>
                <a:cs typeface="Verdana"/>
              </a:rPr>
              <a:t>più</a:t>
            </a:r>
            <a:r>
              <a:rPr sz="1800" spc="-25" dirty="0">
                <a:latin typeface="Verdana"/>
                <a:cs typeface="Verdana"/>
              </a:rPr>
              <a:t>  </a:t>
            </a:r>
            <a:r>
              <a:rPr sz="1800" dirty="0">
                <a:latin typeface="Verdana"/>
                <a:cs typeface="Verdana"/>
              </a:rPr>
              <a:t>complete</a:t>
            </a:r>
            <a:r>
              <a:rPr sz="1800" spc="-15" dirty="0">
                <a:latin typeface="Verdana"/>
                <a:cs typeface="Verdana"/>
              </a:rPr>
              <a:t>  </a:t>
            </a:r>
            <a:r>
              <a:rPr sz="1800" spc="-25" dirty="0">
                <a:latin typeface="Verdana"/>
                <a:cs typeface="Verdana"/>
              </a:rPr>
              <a:t>su </a:t>
            </a:r>
            <a:r>
              <a:rPr sz="1800" dirty="0">
                <a:latin typeface="Verdana"/>
                <a:cs typeface="Verdana"/>
              </a:rPr>
              <a:t>ciascun</a:t>
            </a:r>
            <a:r>
              <a:rPr sz="1800" spc="-6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argomento</a:t>
            </a:r>
            <a:r>
              <a:rPr sz="1800" spc="-60" dirty="0">
                <a:latin typeface="Verdana"/>
                <a:cs typeface="Verdana"/>
              </a:rPr>
              <a:t> </a:t>
            </a:r>
            <a:r>
              <a:rPr sz="1800" dirty="0" err="1">
                <a:latin typeface="Verdana"/>
                <a:cs typeface="Verdana"/>
              </a:rPr>
              <a:t>trattato</a:t>
            </a:r>
            <a:r>
              <a:rPr sz="1800" dirty="0">
                <a:latin typeface="Verdana"/>
                <a:cs typeface="Verdana"/>
              </a:rPr>
              <a:t>”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2796" rIns="0" bIns="0" rtlCol="0">
            <a:spAutoFit/>
          </a:bodyPr>
          <a:lstStyle/>
          <a:p>
            <a:pPr marL="25146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Verdana"/>
                <a:cs typeface="Verdana"/>
              </a:rPr>
              <a:t>Ivy</a:t>
            </a:r>
            <a:r>
              <a:rPr sz="3200" spc="-65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Ledbetter</a:t>
            </a:r>
            <a:r>
              <a:rPr sz="3200" spc="-70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Lee</a:t>
            </a:r>
            <a:r>
              <a:rPr sz="3200" spc="-65" dirty="0">
                <a:latin typeface="Verdana"/>
                <a:cs typeface="Verdana"/>
              </a:rPr>
              <a:t> </a:t>
            </a:r>
            <a:r>
              <a:rPr sz="3200" spc="-20" dirty="0">
                <a:latin typeface="Verdana"/>
                <a:cs typeface="Verdana"/>
              </a:rPr>
              <a:t>(1877-</a:t>
            </a:r>
            <a:r>
              <a:rPr sz="3200" dirty="0">
                <a:latin typeface="Verdana"/>
                <a:cs typeface="Verdana"/>
              </a:rPr>
              <a:t>1934)</a:t>
            </a:r>
            <a:r>
              <a:rPr sz="3200" spc="-75" dirty="0">
                <a:latin typeface="Verdana"/>
                <a:cs typeface="Verdana"/>
              </a:rPr>
              <a:t> </a:t>
            </a:r>
            <a:r>
              <a:rPr sz="3200" spc="-25" dirty="0">
                <a:latin typeface="Verdana"/>
                <a:cs typeface="Verdana"/>
              </a:rPr>
              <a:t>3/4</a:t>
            </a:r>
            <a:endParaRPr sz="3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54367E-621B-2FAB-889A-AD8DF613F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088" y="329691"/>
            <a:ext cx="7724140" cy="677108"/>
          </a:xfrm>
        </p:spPr>
        <p:txBody>
          <a:bodyPr/>
          <a:lstStyle/>
          <a:p>
            <a:r>
              <a:rPr lang="it-IT" dirty="0"/>
              <a:t>Il Massacro di Ludlow (1914)</a:t>
            </a:r>
            <a:endParaRPr lang="en-GB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BECA060-42EE-9B8E-9C47-6C261CDA29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5940" y="1143000"/>
            <a:ext cx="8071484" cy="5704126"/>
          </a:xfrm>
        </p:spPr>
        <p:txBody>
          <a:bodyPr/>
          <a:lstStyle/>
          <a:p>
            <a:pPr algn="just">
              <a:lnSpc>
                <a:spcPts val="3200"/>
              </a:lnSpc>
              <a:buFontTx/>
              <a:buChar char="-"/>
            </a:pPr>
            <a:r>
              <a:rPr lang="it-IT" sz="22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Nel 1914, la violenta soppressione di uno sciopero portò al Massacro di Ludlow</a:t>
            </a:r>
            <a:endParaRPr lang="it-IT" sz="2200" kern="1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3200"/>
              </a:lnSpc>
              <a:buFontTx/>
              <a:buChar char="-"/>
            </a:pPr>
            <a:r>
              <a:rPr lang="it-IT" sz="22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La repressione fu attribuita ad agenzie di sicurezza private assoldate dai proprietari delle miniere</a:t>
            </a:r>
          </a:p>
          <a:p>
            <a:pPr algn="just">
              <a:lnSpc>
                <a:spcPts val="3200"/>
              </a:lnSpc>
              <a:buFontTx/>
              <a:buChar char="-"/>
            </a:pPr>
            <a:r>
              <a:rPr lang="it-IT" sz="22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La Colorado </a:t>
            </a:r>
            <a:r>
              <a:rPr lang="it-IT" sz="2200" kern="1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Fuel</a:t>
            </a:r>
            <a:r>
              <a:rPr lang="it-IT" sz="22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&amp; </a:t>
            </a:r>
            <a:r>
              <a:rPr lang="it-IT" sz="2200" kern="1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Iron</a:t>
            </a:r>
            <a:r>
              <a:rPr lang="it-IT" sz="22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Company (CF&amp;I) era la più grande compagnia mineraria del Colorado</a:t>
            </a:r>
          </a:p>
          <a:p>
            <a:pPr algn="just">
              <a:lnSpc>
                <a:spcPts val="3200"/>
              </a:lnSpc>
              <a:buFontTx/>
              <a:buChar char="-"/>
            </a:pPr>
            <a:r>
              <a:rPr lang="it-IT" sz="22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La famiglia Rockefeller possedeva circa il 40% delle azioni della CF&amp;I (</a:t>
            </a:r>
            <a:r>
              <a:rPr lang="it-IT" sz="2200" kern="1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Hallahan</a:t>
            </a:r>
            <a:r>
              <a:rPr lang="it-IT" sz="22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2002): principale bersaglio delle critiche</a:t>
            </a:r>
          </a:p>
          <a:p>
            <a:pPr algn="just">
              <a:lnSpc>
                <a:spcPts val="3200"/>
              </a:lnSpc>
              <a:buFontTx/>
              <a:buChar char="-"/>
            </a:pPr>
            <a:r>
              <a:rPr lang="it-IT" sz="22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</a:t>
            </a:r>
            <a:r>
              <a:rPr lang="it-IT" sz="22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ndata di indignazione pubblica</a:t>
            </a:r>
          </a:p>
          <a:p>
            <a:pPr algn="just">
              <a:lnSpc>
                <a:spcPts val="3200"/>
              </a:lnSpc>
              <a:buFontTx/>
              <a:buChar char="-"/>
            </a:pPr>
            <a:r>
              <a:rPr lang="it-IT" sz="22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Su consiglio di Lee, la Fondazione Rockefeller iniziò iniziative benefiche e di mecenatismo culturale per migliorare la propria immagine</a:t>
            </a:r>
            <a:endParaRPr lang="en-GB" sz="2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58493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2796" rIns="0" bIns="0" rtlCol="0">
            <a:spAutoFit/>
          </a:bodyPr>
          <a:lstStyle/>
          <a:p>
            <a:pPr marL="25146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Verdana"/>
                <a:cs typeface="Verdana"/>
              </a:rPr>
              <a:t>Ivy</a:t>
            </a:r>
            <a:r>
              <a:rPr sz="3200" spc="-65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Ledbetter</a:t>
            </a:r>
            <a:r>
              <a:rPr sz="3200" spc="-70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Lee</a:t>
            </a:r>
            <a:r>
              <a:rPr sz="3200" spc="-65" dirty="0">
                <a:latin typeface="Verdana"/>
                <a:cs typeface="Verdana"/>
              </a:rPr>
              <a:t> </a:t>
            </a:r>
            <a:r>
              <a:rPr sz="3200" spc="-20" dirty="0">
                <a:latin typeface="Verdana"/>
                <a:cs typeface="Verdana"/>
              </a:rPr>
              <a:t>(1877-</a:t>
            </a:r>
            <a:r>
              <a:rPr sz="3200" dirty="0">
                <a:latin typeface="Verdana"/>
                <a:cs typeface="Verdana"/>
              </a:rPr>
              <a:t>1934)</a:t>
            </a:r>
            <a:r>
              <a:rPr sz="3200" spc="-75" dirty="0">
                <a:latin typeface="Verdana"/>
                <a:cs typeface="Verdana"/>
              </a:rPr>
              <a:t> </a:t>
            </a:r>
            <a:r>
              <a:rPr sz="3200" spc="-25" dirty="0">
                <a:latin typeface="Verdana"/>
                <a:cs typeface="Verdana"/>
              </a:rPr>
              <a:t>4/4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733803"/>
            <a:ext cx="7724140" cy="3427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 algn="just">
              <a:lnSpc>
                <a:spcPct val="100000"/>
              </a:lnSpc>
              <a:spcBef>
                <a:spcPts val="100"/>
              </a:spcBef>
              <a:buChar char="-"/>
              <a:tabLst>
                <a:tab pos="354965" algn="l"/>
              </a:tabLst>
            </a:pPr>
            <a:r>
              <a:rPr sz="2400" dirty="0">
                <a:latin typeface="Verdana"/>
                <a:cs typeface="Verdana"/>
              </a:rPr>
              <a:t>1917</a:t>
            </a:r>
            <a:r>
              <a:rPr sz="2400" spc="-1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Croce</a:t>
            </a:r>
            <a:r>
              <a:rPr sz="2400" spc="-2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rossa</a:t>
            </a:r>
            <a:r>
              <a:rPr sz="2400" spc="-2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(I</a:t>
            </a:r>
            <a:r>
              <a:rPr sz="2400" spc="-5" dirty="0">
                <a:latin typeface="Verdana"/>
                <a:cs typeface="Verdana"/>
              </a:rPr>
              <a:t> </a:t>
            </a:r>
            <a:r>
              <a:rPr sz="2400" spc="-25" dirty="0">
                <a:latin typeface="Verdana"/>
                <a:cs typeface="Verdana"/>
              </a:rPr>
              <a:t>GM)</a:t>
            </a:r>
            <a:endParaRPr sz="2400" dirty="0">
              <a:latin typeface="Verdana"/>
              <a:cs typeface="Verdana"/>
            </a:endParaRPr>
          </a:p>
          <a:p>
            <a:pPr marL="354965" indent="-342265" algn="just">
              <a:lnSpc>
                <a:spcPct val="100000"/>
              </a:lnSpc>
              <a:spcBef>
                <a:spcPts val="2014"/>
              </a:spcBef>
              <a:buChar char="-"/>
              <a:tabLst>
                <a:tab pos="354965" algn="l"/>
              </a:tabLst>
            </a:pPr>
            <a:r>
              <a:rPr sz="2400" dirty="0">
                <a:latin typeface="Verdana"/>
                <a:cs typeface="Verdana"/>
              </a:rPr>
              <a:t>Associazione</a:t>
            </a:r>
            <a:r>
              <a:rPr sz="2400" spc="-5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tedesca</a:t>
            </a:r>
            <a:r>
              <a:rPr sz="2400" spc="-5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dei</a:t>
            </a:r>
            <a:r>
              <a:rPr sz="2400" spc="-4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produttori</a:t>
            </a:r>
            <a:r>
              <a:rPr sz="2400" spc="-4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chimici</a:t>
            </a:r>
            <a:endParaRPr sz="2400" dirty="0">
              <a:latin typeface="Verdana"/>
              <a:cs typeface="Verdana"/>
            </a:endParaRPr>
          </a:p>
          <a:p>
            <a:pPr marL="355600" marR="57785" indent="-342900" algn="just">
              <a:lnSpc>
                <a:spcPct val="152500"/>
              </a:lnSpc>
              <a:spcBef>
                <a:spcPts val="530"/>
              </a:spcBef>
              <a:buChar char="-"/>
              <a:tabLst>
                <a:tab pos="355600" algn="l"/>
              </a:tabLst>
            </a:pPr>
            <a:r>
              <a:rPr sz="2400" dirty="0">
                <a:latin typeface="Verdana"/>
                <a:cs typeface="Verdana"/>
              </a:rPr>
              <a:t>Camera</a:t>
            </a:r>
            <a:r>
              <a:rPr sz="2400" spc="-7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di</a:t>
            </a:r>
            <a:r>
              <a:rPr sz="2400" spc="-6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commercio</a:t>
            </a:r>
            <a:r>
              <a:rPr sz="2400" spc="-6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Russa</a:t>
            </a:r>
            <a:r>
              <a:rPr sz="2400" spc="-7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(l’URSS</a:t>
            </a:r>
            <a:r>
              <a:rPr sz="2400" spc="-7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cerca </a:t>
            </a:r>
            <a:r>
              <a:rPr sz="2400" dirty="0">
                <a:latin typeface="Verdana"/>
                <a:cs typeface="Verdana"/>
              </a:rPr>
              <a:t>riconoscimento</a:t>
            </a:r>
            <a:r>
              <a:rPr sz="2400" spc="-160" dirty="0">
                <a:latin typeface="Verdana"/>
                <a:cs typeface="Verdana"/>
              </a:rPr>
              <a:t> </a:t>
            </a:r>
            <a:r>
              <a:rPr sz="2400" spc="-20" dirty="0">
                <a:latin typeface="Verdana"/>
                <a:cs typeface="Verdana"/>
              </a:rPr>
              <a:t>USA)</a:t>
            </a:r>
            <a:endParaRPr sz="2400" dirty="0">
              <a:latin typeface="Verdana"/>
              <a:cs typeface="Verdana"/>
            </a:endParaRPr>
          </a:p>
          <a:p>
            <a:pPr algn="just">
              <a:lnSpc>
                <a:spcPct val="100000"/>
              </a:lnSpc>
            </a:pPr>
            <a:endParaRPr sz="2400" dirty="0">
              <a:latin typeface="Verdana"/>
              <a:cs typeface="Verdana"/>
            </a:endParaRPr>
          </a:p>
          <a:p>
            <a:pPr algn="just">
              <a:lnSpc>
                <a:spcPct val="100000"/>
              </a:lnSpc>
              <a:spcBef>
                <a:spcPts val="980"/>
              </a:spcBef>
            </a:pPr>
            <a:endParaRPr sz="2400" dirty="0">
              <a:latin typeface="Verdana"/>
              <a:cs typeface="Verdana"/>
            </a:endParaRPr>
          </a:p>
          <a:p>
            <a:pPr marL="12700" algn="just">
              <a:lnSpc>
                <a:spcPct val="100000"/>
              </a:lnSpc>
            </a:pPr>
            <a:r>
              <a:rPr sz="3525" baseline="1182" dirty="0">
                <a:latin typeface="Wingdings"/>
                <a:cs typeface="Wingdings"/>
              </a:rPr>
              <a:t></a:t>
            </a:r>
            <a:r>
              <a:rPr sz="3525" spc="277" baseline="1182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Verdana"/>
                <a:cs typeface="Verdana"/>
              </a:rPr>
              <a:t>Public</a:t>
            </a:r>
            <a:r>
              <a:rPr sz="2400" b="1" spc="-50" dirty="0">
                <a:latin typeface="Verdana"/>
                <a:cs typeface="Verdana"/>
              </a:rPr>
              <a:t> </a:t>
            </a:r>
            <a:r>
              <a:rPr sz="2400" b="1" dirty="0">
                <a:latin typeface="Verdana"/>
                <a:cs typeface="Verdana"/>
              </a:rPr>
              <a:t>information</a:t>
            </a:r>
            <a:r>
              <a:rPr sz="2400" b="1" spc="-45" dirty="0">
                <a:latin typeface="Verdana"/>
                <a:cs typeface="Verdana"/>
              </a:rPr>
              <a:t> </a:t>
            </a:r>
            <a:r>
              <a:rPr sz="2400" b="1" dirty="0">
                <a:latin typeface="Verdana"/>
                <a:cs typeface="Verdana"/>
              </a:rPr>
              <a:t>(1900</a:t>
            </a:r>
            <a:r>
              <a:rPr sz="2400" b="1" spc="-25" dirty="0">
                <a:latin typeface="Verdana"/>
                <a:cs typeface="Verdana"/>
              </a:rPr>
              <a:t> </a:t>
            </a:r>
            <a:r>
              <a:rPr sz="2400" b="1" dirty="0">
                <a:latin typeface="Verdana"/>
                <a:cs typeface="Verdana"/>
              </a:rPr>
              <a:t>–</a:t>
            </a:r>
            <a:r>
              <a:rPr sz="2400" b="1" spc="-40" dirty="0">
                <a:latin typeface="Verdana"/>
                <a:cs typeface="Verdana"/>
              </a:rPr>
              <a:t> </a:t>
            </a:r>
            <a:r>
              <a:rPr sz="2400" b="1" spc="-10" dirty="0">
                <a:latin typeface="Verdana"/>
                <a:cs typeface="Verdana"/>
              </a:rPr>
              <a:t>1918)</a:t>
            </a:r>
            <a:endParaRPr sz="24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45621" y="589788"/>
            <a:ext cx="605155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Verdana"/>
                <a:cs typeface="Verdana"/>
              </a:rPr>
              <a:t>Arthur</a:t>
            </a:r>
            <a:r>
              <a:rPr sz="3200" spc="-75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Page</a:t>
            </a:r>
            <a:r>
              <a:rPr sz="3200" spc="-65" dirty="0">
                <a:latin typeface="Verdana"/>
                <a:cs typeface="Verdana"/>
              </a:rPr>
              <a:t> </a:t>
            </a:r>
            <a:r>
              <a:rPr sz="3200" spc="-20" dirty="0">
                <a:latin typeface="Verdana"/>
                <a:cs typeface="Verdana"/>
              </a:rPr>
              <a:t>(1883-</a:t>
            </a:r>
            <a:r>
              <a:rPr sz="3200" dirty="0">
                <a:latin typeface="Verdana"/>
                <a:cs typeface="Verdana"/>
              </a:rPr>
              <a:t>1960)</a:t>
            </a:r>
            <a:r>
              <a:rPr sz="3200" spc="-70" dirty="0">
                <a:latin typeface="Verdana"/>
                <a:cs typeface="Verdana"/>
              </a:rPr>
              <a:t> </a:t>
            </a:r>
            <a:r>
              <a:rPr sz="3200" spc="-25" dirty="0">
                <a:latin typeface="Verdana"/>
                <a:cs typeface="Verdana"/>
              </a:rPr>
              <a:t>1/3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1395" y="1241044"/>
            <a:ext cx="8042909" cy="5387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48200"/>
              </a:lnSpc>
              <a:spcBef>
                <a:spcPts val="100"/>
              </a:spcBef>
              <a:buChar char="-"/>
              <a:tabLst>
                <a:tab pos="355600" algn="l"/>
              </a:tabLst>
            </a:pPr>
            <a:r>
              <a:rPr sz="2200" dirty="0">
                <a:latin typeface="Verdana"/>
                <a:cs typeface="Verdana"/>
              </a:rPr>
              <a:t>correttore</a:t>
            </a:r>
            <a:r>
              <a:rPr sz="2200" spc="-7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di</a:t>
            </a:r>
            <a:r>
              <a:rPr sz="2200" spc="-6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bozze</a:t>
            </a:r>
            <a:r>
              <a:rPr sz="2200" spc="-6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nell’azienda</a:t>
            </a:r>
            <a:r>
              <a:rPr sz="2200" spc="-6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paterna,</a:t>
            </a:r>
            <a:r>
              <a:rPr sz="2200" spc="-6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la</a:t>
            </a:r>
            <a:r>
              <a:rPr sz="2200" spc="-60" dirty="0">
                <a:latin typeface="Verdana"/>
                <a:cs typeface="Verdana"/>
              </a:rPr>
              <a:t> </a:t>
            </a:r>
            <a:r>
              <a:rPr sz="2200" spc="-10" dirty="0">
                <a:latin typeface="Verdana"/>
                <a:cs typeface="Verdana"/>
              </a:rPr>
              <a:t>Doubleday, </a:t>
            </a:r>
            <a:r>
              <a:rPr sz="2200" dirty="0">
                <a:latin typeface="Verdana"/>
                <a:cs typeface="Verdana"/>
              </a:rPr>
              <a:t>Page</a:t>
            </a:r>
            <a:r>
              <a:rPr sz="2200" spc="-6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&amp;</a:t>
            </a:r>
            <a:r>
              <a:rPr sz="2200" spc="-60" dirty="0">
                <a:latin typeface="Verdana"/>
                <a:cs typeface="Verdana"/>
              </a:rPr>
              <a:t> </a:t>
            </a:r>
            <a:r>
              <a:rPr sz="2200" spc="-25" dirty="0">
                <a:latin typeface="Verdana"/>
                <a:cs typeface="Verdana"/>
              </a:rPr>
              <a:t>Co</a:t>
            </a:r>
            <a:endParaRPr sz="2200" dirty="0">
              <a:latin typeface="Verdana"/>
              <a:cs typeface="Verdana"/>
            </a:endParaRPr>
          </a:p>
          <a:p>
            <a:pPr marL="355600" marR="1308100" indent="-342900" algn="just">
              <a:lnSpc>
                <a:spcPct val="151800"/>
              </a:lnSpc>
              <a:spcBef>
                <a:spcPts val="480"/>
              </a:spcBef>
              <a:buChar char="-"/>
              <a:tabLst>
                <a:tab pos="355600" algn="l"/>
              </a:tabLst>
            </a:pPr>
            <a:r>
              <a:rPr sz="2200" dirty="0">
                <a:latin typeface="Verdana"/>
                <a:cs typeface="Verdana"/>
              </a:rPr>
              <a:t>redattore</a:t>
            </a:r>
            <a:r>
              <a:rPr sz="2200" spc="-5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del</a:t>
            </a:r>
            <a:r>
              <a:rPr sz="2200" spc="-5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periodico</a:t>
            </a:r>
            <a:r>
              <a:rPr sz="2200" spc="-55" dirty="0">
                <a:latin typeface="Verdana"/>
                <a:cs typeface="Verdana"/>
              </a:rPr>
              <a:t> </a:t>
            </a:r>
            <a:r>
              <a:rPr sz="2200" i="1" dirty="0">
                <a:latin typeface="Verdana"/>
                <a:cs typeface="Verdana"/>
              </a:rPr>
              <a:t>World’s</a:t>
            </a:r>
            <a:r>
              <a:rPr sz="2200" i="1" spc="-40" dirty="0">
                <a:latin typeface="Verdana"/>
                <a:cs typeface="Verdana"/>
              </a:rPr>
              <a:t> </a:t>
            </a:r>
            <a:r>
              <a:rPr sz="2200" i="1" dirty="0">
                <a:latin typeface="Verdana"/>
                <a:cs typeface="Verdana"/>
              </a:rPr>
              <a:t>Work</a:t>
            </a:r>
            <a:r>
              <a:rPr sz="2200" i="1" spc="-4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e</a:t>
            </a:r>
            <a:r>
              <a:rPr sz="2200" spc="-45" dirty="0">
                <a:latin typeface="Verdana"/>
                <a:cs typeface="Verdana"/>
              </a:rPr>
              <a:t> </a:t>
            </a:r>
            <a:r>
              <a:rPr sz="2200" spc="-10" dirty="0">
                <a:latin typeface="Verdana"/>
                <a:cs typeface="Verdana"/>
              </a:rPr>
              <a:t>quindi vicepresidente</a:t>
            </a:r>
            <a:endParaRPr sz="2200" dirty="0">
              <a:latin typeface="Verdana"/>
              <a:cs typeface="Verdana"/>
            </a:endParaRPr>
          </a:p>
          <a:p>
            <a:pPr marL="354965" indent="-342265" algn="just">
              <a:lnSpc>
                <a:spcPct val="100000"/>
              </a:lnSpc>
              <a:spcBef>
                <a:spcPts val="1845"/>
              </a:spcBef>
              <a:buChar char="-"/>
              <a:tabLst>
                <a:tab pos="354965" algn="l"/>
              </a:tabLst>
            </a:pPr>
            <a:r>
              <a:rPr sz="2200" dirty="0">
                <a:latin typeface="Verdana"/>
                <a:cs typeface="Verdana"/>
              </a:rPr>
              <a:t>immersione</a:t>
            </a:r>
            <a:r>
              <a:rPr sz="2200" spc="-5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nella</a:t>
            </a:r>
            <a:r>
              <a:rPr sz="2200" spc="-4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politica</a:t>
            </a:r>
            <a:r>
              <a:rPr sz="2200" spc="-4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quotidiana</a:t>
            </a:r>
            <a:r>
              <a:rPr sz="2200" spc="-4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e</a:t>
            </a:r>
            <a:r>
              <a:rPr sz="2200" spc="-5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nel</a:t>
            </a:r>
            <a:r>
              <a:rPr sz="2200" spc="-55" dirty="0">
                <a:latin typeface="Verdana"/>
                <a:cs typeface="Verdana"/>
              </a:rPr>
              <a:t> </a:t>
            </a:r>
            <a:r>
              <a:rPr sz="2200" spc="-10" dirty="0">
                <a:latin typeface="Verdana"/>
                <a:cs typeface="Verdana"/>
              </a:rPr>
              <a:t>giornalismo</a:t>
            </a:r>
            <a:endParaRPr sz="2200" dirty="0">
              <a:latin typeface="Verdana"/>
              <a:cs typeface="Verdana"/>
            </a:endParaRPr>
          </a:p>
          <a:p>
            <a:pPr marL="354965" indent="-342265" algn="just">
              <a:lnSpc>
                <a:spcPct val="100000"/>
              </a:lnSpc>
              <a:spcBef>
                <a:spcPts val="1875"/>
              </a:spcBef>
              <a:buFont typeface="Symbol"/>
              <a:buChar char=""/>
              <a:tabLst>
                <a:tab pos="354965" algn="l"/>
              </a:tabLst>
            </a:pPr>
            <a:r>
              <a:rPr sz="2200" dirty="0">
                <a:latin typeface="Verdana"/>
                <a:cs typeface="Verdana"/>
              </a:rPr>
              <a:t>Laurea</a:t>
            </a:r>
            <a:r>
              <a:rPr sz="2200" spc="-4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ad</a:t>
            </a:r>
            <a:r>
              <a:rPr sz="2200" spc="-40" dirty="0">
                <a:latin typeface="Verdana"/>
                <a:cs typeface="Verdana"/>
              </a:rPr>
              <a:t> </a:t>
            </a:r>
            <a:r>
              <a:rPr sz="2200" spc="-10" dirty="0">
                <a:latin typeface="Verdana"/>
                <a:cs typeface="Verdana"/>
              </a:rPr>
              <a:t>Harvard</a:t>
            </a:r>
            <a:endParaRPr sz="2200" dirty="0">
              <a:latin typeface="Verdana"/>
              <a:cs typeface="Verdana"/>
            </a:endParaRPr>
          </a:p>
          <a:p>
            <a:pPr marL="355600" marR="950594" indent="-342900" algn="just">
              <a:lnSpc>
                <a:spcPct val="151800"/>
              </a:lnSpc>
              <a:spcBef>
                <a:spcPts val="384"/>
              </a:spcBef>
              <a:buFont typeface="Symbol"/>
              <a:buChar char=""/>
              <a:tabLst>
                <a:tab pos="355600" algn="l"/>
              </a:tabLst>
            </a:pPr>
            <a:r>
              <a:rPr sz="2200" dirty="0">
                <a:latin typeface="Verdana"/>
                <a:cs typeface="Verdana"/>
              </a:rPr>
              <a:t>Editoria</a:t>
            </a:r>
            <a:r>
              <a:rPr sz="2200" spc="-45" dirty="0">
                <a:latin typeface="Verdana"/>
                <a:cs typeface="Verdana"/>
              </a:rPr>
              <a:t> </a:t>
            </a:r>
            <a:r>
              <a:rPr sz="2200" dirty="0">
                <a:latin typeface="Wingdings"/>
                <a:cs typeface="Wingdings"/>
              </a:rPr>
              <a:t></a:t>
            </a:r>
            <a:r>
              <a:rPr sz="2200" spc="17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Verdana"/>
                <a:cs typeface="Verdana"/>
              </a:rPr>
              <a:t>Sistema</a:t>
            </a:r>
            <a:r>
              <a:rPr sz="2200" spc="-4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di</a:t>
            </a:r>
            <a:r>
              <a:rPr sz="2200" spc="-4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relazioni</a:t>
            </a:r>
            <a:r>
              <a:rPr sz="2200" spc="-5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dai</a:t>
            </a:r>
            <a:r>
              <a:rPr sz="2200" spc="-5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Wright</a:t>
            </a:r>
            <a:r>
              <a:rPr sz="2200" spc="-4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a</a:t>
            </a:r>
            <a:r>
              <a:rPr sz="2200" spc="-40" dirty="0">
                <a:latin typeface="Verdana"/>
                <a:cs typeface="Verdana"/>
              </a:rPr>
              <a:t> </a:t>
            </a:r>
            <a:r>
              <a:rPr sz="2200" spc="-35" dirty="0">
                <a:latin typeface="Verdana"/>
                <a:cs typeface="Verdana"/>
              </a:rPr>
              <a:t>F.D. </a:t>
            </a:r>
            <a:r>
              <a:rPr sz="2200" spc="-10" dirty="0">
                <a:latin typeface="Verdana"/>
                <a:cs typeface="Verdana"/>
              </a:rPr>
              <a:t>Roosevelt</a:t>
            </a:r>
            <a:endParaRPr sz="2200" dirty="0">
              <a:latin typeface="Verdana"/>
              <a:cs typeface="Verdana"/>
            </a:endParaRPr>
          </a:p>
          <a:p>
            <a:pPr marL="355600" marR="701675" indent="-342900" algn="just">
              <a:lnSpc>
                <a:spcPct val="151800"/>
              </a:lnSpc>
              <a:spcBef>
                <a:spcPts val="480"/>
              </a:spcBef>
              <a:buFont typeface="Symbol"/>
              <a:buChar char=""/>
              <a:tabLst>
                <a:tab pos="355600" algn="l"/>
              </a:tabLst>
            </a:pPr>
            <a:r>
              <a:rPr sz="2200" dirty="0">
                <a:latin typeface="Verdana"/>
                <a:cs typeface="Verdana"/>
              </a:rPr>
              <a:t>1917</a:t>
            </a:r>
            <a:r>
              <a:rPr sz="2200" spc="-5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in</a:t>
            </a:r>
            <a:r>
              <a:rPr sz="2200" spc="-5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Europa:</a:t>
            </a:r>
            <a:r>
              <a:rPr sz="2200" spc="-4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ufficiale</a:t>
            </a:r>
            <a:r>
              <a:rPr sz="2200" spc="-5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addetto</a:t>
            </a:r>
            <a:r>
              <a:rPr sz="2200" spc="-4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alla</a:t>
            </a:r>
            <a:r>
              <a:rPr sz="2200" spc="-40" dirty="0">
                <a:latin typeface="Verdana"/>
                <a:cs typeface="Verdana"/>
              </a:rPr>
              <a:t> </a:t>
            </a:r>
            <a:r>
              <a:rPr sz="2200" spc="-10" dirty="0">
                <a:latin typeface="Verdana"/>
                <a:cs typeface="Verdana"/>
              </a:rPr>
              <a:t>propaganda </a:t>
            </a:r>
            <a:r>
              <a:rPr sz="2200" dirty="0">
                <a:latin typeface="Verdana"/>
                <a:cs typeface="Verdana"/>
              </a:rPr>
              <a:t>dietro</a:t>
            </a:r>
            <a:r>
              <a:rPr sz="2200" spc="-4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le</a:t>
            </a:r>
            <a:r>
              <a:rPr sz="2200" spc="-4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linee</a:t>
            </a:r>
            <a:r>
              <a:rPr sz="2200" spc="-40" dirty="0">
                <a:latin typeface="Verdana"/>
                <a:cs typeface="Verdana"/>
              </a:rPr>
              <a:t> </a:t>
            </a:r>
            <a:r>
              <a:rPr sz="2200" spc="-10" dirty="0">
                <a:latin typeface="Verdana"/>
                <a:cs typeface="Verdana"/>
              </a:rPr>
              <a:t>nemiche</a:t>
            </a:r>
            <a:endParaRPr sz="22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0603" rIns="0" bIns="0" rtlCol="0">
            <a:spAutoFit/>
          </a:bodyPr>
          <a:lstStyle/>
          <a:p>
            <a:pPr marL="128016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Arial MT"/>
                <a:cs typeface="Arial MT"/>
              </a:rPr>
              <a:t>Arthur</a:t>
            </a:r>
            <a:r>
              <a:rPr sz="3200" spc="-2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Page</a:t>
            </a:r>
            <a:r>
              <a:rPr sz="3200" spc="-20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(1883-</a:t>
            </a:r>
            <a:r>
              <a:rPr sz="3200" dirty="0">
                <a:latin typeface="Arial MT"/>
                <a:cs typeface="Arial MT"/>
              </a:rPr>
              <a:t>1960)</a:t>
            </a:r>
            <a:r>
              <a:rPr sz="3200" spc="-10" dirty="0">
                <a:latin typeface="Arial MT"/>
                <a:cs typeface="Arial MT"/>
              </a:rPr>
              <a:t> </a:t>
            </a:r>
            <a:r>
              <a:rPr sz="3200" spc="-25" dirty="0">
                <a:latin typeface="Arial MT"/>
                <a:cs typeface="Arial MT"/>
              </a:rPr>
              <a:t>2/3</a:t>
            </a:r>
            <a:endParaRPr sz="32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95628"/>
            <a:ext cx="8072120" cy="4838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715" indent="-342900">
              <a:lnSpc>
                <a:spcPct val="125000"/>
              </a:lnSpc>
              <a:spcBef>
                <a:spcPts val="100"/>
              </a:spcBef>
              <a:buFont typeface="Symbol"/>
              <a:buChar char=""/>
              <a:tabLst>
                <a:tab pos="355600" algn="l"/>
                <a:tab pos="1211580" algn="l"/>
                <a:tab pos="2167890" algn="l"/>
                <a:tab pos="3494404" algn="l"/>
                <a:tab pos="4820285" algn="l"/>
                <a:tab pos="5190490" algn="l"/>
                <a:tab pos="6139180" algn="l"/>
                <a:tab pos="6576059" algn="l"/>
                <a:tab pos="7678420" algn="l"/>
              </a:tabLst>
            </a:pPr>
            <a:r>
              <a:rPr sz="2000" spc="-20" dirty="0">
                <a:latin typeface="Verdana"/>
                <a:cs typeface="Verdana"/>
              </a:rPr>
              <a:t>1927</a:t>
            </a:r>
            <a:r>
              <a:rPr sz="2000" dirty="0">
                <a:latin typeface="Verdana"/>
                <a:cs typeface="Verdana"/>
              </a:rPr>
              <a:t>	</a:t>
            </a:r>
            <a:r>
              <a:rPr sz="2000" spc="-20" dirty="0">
                <a:latin typeface="Verdana"/>
                <a:cs typeface="Verdana"/>
              </a:rPr>
              <a:t>AT&amp;T:</a:t>
            </a:r>
            <a:r>
              <a:rPr sz="2000" dirty="0">
                <a:latin typeface="Verdana"/>
                <a:cs typeface="Verdana"/>
              </a:rPr>
              <a:t>	</a:t>
            </a:r>
            <a:r>
              <a:rPr sz="2000" spc="-10" dirty="0">
                <a:latin typeface="Verdana"/>
                <a:cs typeface="Verdana"/>
              </a:rPr>
              <a:t>strategie</a:t>
            </a:r>
            <a:r>
              <a:rPr sz="2000" dirty="0">
                <a:latin typeface="Verdana"/>
                <a:cs typeface="Verdana"/>
              </a:rPr>
              <a:t>	</a:t>
            </a:r>
            <a:r>
              <a:rPr sz="2000" spc="-10" dirty="0">
                <a:latin typeface="Verdana"/>
                <a:cs typeface="Verdana"/>
              </a:rPr>
              <a:t>aziendali</a:t>
            </a:r>
            <a:r>
              <a:rPr sz="2000" dirty="0">
                <a:latin typeface="Verdana"/>
                <a:cs typeface="Verdana"/>
              </a:rPr>
              <a:t>	</a:t>
            </a:r>
            <a:r>
              <a:rPr sz="2000" spc="-50" dirty="0">
                <a:latin typeface="Verdana"/>
                <a:cs typeface="Verdana"/>
              </a:rPr>
              <a:t>–</a:t>
            </a:r>
            <a:r>
              <a:rPr sz="2000" dirty="0">
                <a:latin typeface="Verdana"/>
                <a:cs typeface="Verdana"/>
              </a:rPr>
              <a:t>	</a:t>
            </a:r>
            <a:r>
              <a:rPr sz="2000" spc="-10" dirty="0">
                <a:latin typeface="Verdana"/>
                <a:cs typeface="Verdana"/>
              </a:rPr>
              <a:t>azioni</a:t>
            </a:r>
            <a:r>
              <a:rPr sz="2000" dirty="0">
                <a:latin typeface="Verdana"/>
                <a:cs typeface="Verdana"/>
              </a:rPr>
              <a:t>	</a:t>
            </a:r>
            <a:r>
              <a:rPr sz="2000" spc="-25" dirty="0">
                <a:latin typeface="Verdana"/>
                <a:cs typeface="Verdana"/>
              </a:rPr>
              <a:t>di</a:t>
            </a:r>
            <a:r>
              <a:rPr sz="2000" dirty="0">
                <a:latin typeface="Verdana"/>
                <a:cs typeface="Verdana"/>
              </a:rPr>
              <a:t>	</a:t>
            </a:r>
            <a:r>
              <a:rPr sz="2000" spc="-10" dirty="0">
                <a:latin typeface="Verdana"/>
                <a:cs typeface="Verdana"/>
              </a:rPr>
              <a:t>ascolto</a:t>
            </a:r>
            <a:r>
              <a:rPr sz="2000" dirty="0">
                <a:latin typeface="Verdana"/>
                <a:cs typeface="Verdana"/>
              </a:rPr>
              <a:t>	</a:t>
            </a:r>
            <a:r>
              <a:rPr sz="2000" spc="-25" dirty="0">
                <a:latin typeface="Verdana"/>
                <a:cs typeface="Verdana"/>
              </a:rPr>
              <a:t>del </a:t>
            </a:r>
            <a:r>
              <a:rPr sz="2000" spc="-10" dirty="0">
                <a:latin typeface="Verdana"/>
                <a:cs typeface="Verdana"/>
              </a:rPr>
              <a:t>pubblico:</a:t>
            </a:r>
            <a:endParaRPr sz="2000">
              <a:latin typeface="Verdana"/>
              <a:cs typeface="Verdana"/>
            </a:endParaRPr>
          </a:p>
          <a:p>
            <a:pPr marL="755650" marR="5715" indent="-285750">
              <a:lnSpc>
                <a:spcPct val="125000"/>
              </a:lnSpc>
              <a:spcBef>
                <a:spcPts val="380"/>
              </a:spcBef>
            </a:pPr>
            <a:r>
              <a:rPr sz="2000" dirty="0">
                <a:latin typeface="Verdana"/>
                <a:cs typeface="Verdana"/>
              </a:rPr>
              <a:t>“Le</a:t>
            </a:r>
            <a:r>
              <a:rPr sz="2000" spc="6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relazioni</a:t>
            </a:r>
            <a:r>
              <a:rPr sz="2000" spc="8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pubbliche</a:t>
            </a:r>
            <a:r>
              <a:rPr sz="2000" spc="7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sono</a:t>
            </a:r>
            <a:r>
              <a:rPr sz="2000" spc="7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assai</a:t>
            </a:r>
            <a:r>
              <a:rPr sz="2000" spc="8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più</a:t>
            </a:r>
            <a:r>
              <a:rPr sz="2000" spc="7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che</a:t>
            </a:r>
            <a:r>
              <a:rPr sz="2000" spc="7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la</a:t>
            </a:r>
            <a:r>
              <a:rPr sz="2000" spc="7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gestione</a:t>
            </a:r>
            <a:r>
              <a:rPr sz="2000" spc="7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della </a:t>
            </a:r>
            <a:r>
              <a:rPr sz="2000" dirty="0">
                <a:latin typeface="Verdana"/>
                <a:cs typeface="Verdana"/>
              </a:rPr>
              <a:t>stampa,</a:t>
            </a:r>
            <a:r>
              <a:rPr sz="2000" spc="-3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sono</a:t>
            </a:r>
            <a:r>
              <a:rPr sz="2000" spc="-3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un</a:t>
            </a:r>
            <a:r>
              <a:rPr sz="2000" spc="-4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modo</a:t>
            </a:r>
            <a:r>
              <a:rPr sz="2000" spc="-3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di</a:t>
            </a:r>
            <a:r>
              <a:rPr sz="2000" spc="-3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essere</a:t>
            </a:r>
            <a:r>
              <a:rPr sz="2000" spc="-4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dell’organizzazione”</a:t>
            </a:r>
            <a:endParaRPr sz="2000">
              <a:latin typeface="Verdana"/>
              <a:cs typeface="Verdana"/>
            </a:endParaRPr>
          </a:p>
          <a:p>
            <a:pPr marL="755650" marR="5715" indent="-285750">
              <a:lnSpc>
                <a:spcPct val="125000"/>
              </a:lnSpc>
              <a:spcBef>
                <a:spcPts val="505"/>
              </a:spcBef>
              <a:tabLst>
                <a:tab pos="1313180" algn="l"/>
                <a:tab pos="2429510" algn="l"/>
                <a:tab pos="3295015" algn="l"/>
                <a:tab pos="3879850" algn="l"/>
                <a:tab pos="4157979" algn="l"/>
                <a:tab pos="5530215" algn="l"/>
                <a:tab pos="6047740" algn="l"/>
                <a:tab pos="7248525" algn="l"/>
                <a:tab pos="7537450" algn="l"/>
              </a:tabLst>
            </a:pPr>
            <a:r>
              <a:rPr sz="2000" spc="-10" dirty="0">
                <a:latin typeface="Verdana"/>
                <a:cs typeface="Verdana"/>
              </a:rPr>
              <a:t>“Ogni</a:t>
            </a:r>
            <a:r>
              <a:rPr sz="2000" dirty="0">
                <a:latin typeface="Verdana"/>
                <a:cs typeface="Verdana"/>
              </a:rPr>
              <a:t>	</a:t>
            </a:r>
            <a:r>
              <a:rPr sz="2000" spc="-10" dirty="0">
                <a:latin typeface="Verdana"/>
                <a:cs typeface="Verdana"/>
              </a:rPr>
              <a:t>azienda</a:t>
            </a:r>
            <a:r>
              <a:rPr sz="2000" dirty="0">
                <a:latin typeface="Verdana"/>
                <a:cs typeface="Verdana"/>
              </a:rPr>
              <a:t>	</a:t>
            </a:r>
            <a:r>
              <a:rPr sz="2000" spc="-20" dirty="0">
                <a:latin typeface="Verdana"/>
                <a:cs typeface="Verdana"/>
              </a:rPr>
              <a:t>nasce</a:t>
            </a:r>
            <a:r>
              <a:rPr sz="2000" dirty="0">
                <a:latin typeface="Verdana"/>
                <a:cs typeface="Verdana"/>
              </a:rPr>
              <a:t>	</a:t>
            </a:r>
            <a:r>
              <a:rPr sz="2000" spc="-25" dirty="0">
                <a:latin typeface="Verdana"/>
                <a:cs typeface="Verdana"/>
              </a:rPr>
              <a:t>con</a:t>
            </a:r>
            <a:r>
              <a:rPr sz="2000" dirty="0">
                <a:latin typeface="Verdana"/>
                <a:cs typeface="Verdana"/>
              </a:rPr>
              <a:t>	</a:t>
            </a:r>
            <a:r>
              <a:rPr sz="2000" spc="-25" dirty="0">
                <a:latin typeface="Verdana"/>
                <a:cs typeface="Verdana"/>
              </a:rPr>
              <a:t>il</a:t>
            </a:r>
            <a:r>
              <a:rPr sz="2000" dirty="0">
                <a:latin typeface="Verdana"/>
                <a:cs typeface="Verdana"/>
              </a:rPr>
              <a:t>	</a:t>
            </a:r>
            <a:r>
              <a:rPr sz="2000" spc="-10" dirty="0">
                <a:latin typeface="Verdana"/>
                <a:cs typeface="Verdana"/>
              </a:rPr>
              <a:t>permesso</a:t>
            </a:r>
            <a:r>
              <a:rPr sz="2000" dirty="0">
                <a:latin typeface="Verdana"/>
                <a:cs typeface="Verdana"/>
              </a:rPr>
              <a:t>	</a:t>
            </a:r>
            <a:r>
              <a:rPr sz="2000" spc="-25" dirty="0">
                <a:latin typeface="Verdana"/>
                <a:cs typeface="Verdana"/>
              </a:rPr>
              <a:t>del</a:t>
            </a:r>
            <a:r>
              <a:rPr sz="2000" dirty="0">
                <a:latin typeface="Verdana"/>
                <a:cs typeface="Verdana"/>
              </a:rPr>
              <a:t>	</a:t>
            </a:r>
            <a:r>
              <a:rPr sz="2000" spc="-10" dirty="0">
                <a:latin typeface="Verdana"/>
                <a:cs typeface="Verdana"/>
              </a:rPr>
              <a:t>pubblico</a:t>
            </a:r>
            <a:r>
              <a:rPr sz="2000" dirty="0">
                <a:latin typeface="Verdana"/>
                <a:cs typeface="Verdana"/>
              </a:rPr>
              <a:t>	</a:t>
            </a:r>
            <a:r>
              <a:rPr sz="2000" spc="-50" dirty="0">
                <a:latin typeface="Verdana"/>
                <a:cs typeface="Verdana"/>
              </a:rPr>
              <a:t>e</a:t>
            </a:r>
            <a:r>
              <a:rPr sz="2000" dirty="0">
                <a:latin typeface="Verdana"/>
                <a:cs typeface="Verdana"/>
              </a:rPr>
              <a:t>	</a:t>
            </a:r>
            <a:r>
              <a:rPr sz="2000" spc="-20" dirty="0">
                <a:latin typeface="Verdana"/>
                <a:cs typeface="Verdana"/>
              </a:rPr>
              <a:t>vive </a:t>
            </a:r>
            <a:r>
              <a:rPr sz="2000" dirty="0">
                <a:latin typeface="Verdana"/>
                <a:cs typeface="Verdana"/>
              </a:rPr>
              <a:t>con</a:t>
            </a:r>
            <a:r>
              <a:rPr sz="2000" spc="-2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il</a:t>
            </a:r>
            <a:r>
              <a:rPr sz="2000" spc="-1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suo</a:t>
            </a:r>
            <a:r>
              <a:rPr sz="2000" spc="-2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consenso”</a:t>
            </a:r>
            <a:endParaRPr sz="2000">
              <a:latin typeface="Verdana"/>
              <a:cs typeface="Verdana"/>
            </a:endParaRPr>
          </a:p>
          <a:p>
            <a:pPr marL="469900">
              <a:lnSpc>
                <a:spcPct val="100000"/>
              </a:lnSpc>
              <a:spcBef>
                <a:spcPts val="1105"/>
              </a:spcBef>
            </a:pPr>
            <a:r>
              <a:rPr sz="2000" dirty="0">
                <a:latin typeface="Verdana"/>
                <a:cs typeface="Verdana"/>
              </a:rPr>
              <a:t>Sondaggi</a:t>
            </a:r>
            <a:r>
              <a:rPr sz="2000" spc="-7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periodici,</a:t>
            </a:r>
            <a:endParaRPr sz="2000">
              <a:latin typeface="Verdana"/>
              <a:cs typeface="Verdana"/>
            </a:endParaRPr>
          </a:p>
          <a:p>
            <a:pPr marL="355600" marR="5080" indent="-342900" algn="just">
              <a:lnSpc>
                <a:spcPct val="125000"/>
              </a:lnSpc>
              <a:spcBef>
                <a:spcPts val="505"/>
              </a:spcBef>
              <a:buFont typeface="Symbol"/>
              <a:buChar char=""/>
              <a:tabLst>
                <a:tab pos="355600" algn="l"/>
              </a:tabLst>
            </a:pPr>
            <a:r>
              <a:rPr sz="2000" dirty="0">
                <a:latin typeface="Verdana"/>
                <a:cs typeface="Verdana"/>
              </a:rPr>
              <a:t>1939</a:t>
            </a:r>
            <a:r>
              <a:rPr sz="2000" spc="-5" dirty="0">
                <a:latin typeface="Verdana"/>
                <a:cs typeface="Verdana"/>
              </a:rPr>
              <a:t>  </a:t>
            </a:r>
            <a:r>
              <a:rPr sz="2000" dirty="0">
                <a:latin typeface="Verdana"/>
                <a:cs typeface="Verdana"/>
              </a:rPr>
              <a:t>afferma:</a:t>
            </a:r>
            <a:r>
              <a:rPr sz="2000" spc="-5" dirty="0">
                <a:latin typeface="Verdana"/>
                <a:cs typeface="Verdana"/>
              </a:rPr>
              <a:t>  </a:t>
            </a:r>
            <a:r>
              <a:rPr sz="2000" dirty="0">
                <a:latin typeface="Verdana"/>
                <a:cs typeface="Verdana"/>
              </a:rPr>
              <a:t>“Le</a:t>
            </a:r>
            <a:r>
              <a:rPr sz="2000" spc="-5" dirty="0">
                <a:latin typeface="Verdana"/>
                <a:cs typeface="Verdana"/>
              </a:rPr>
              <a:t>  </a:t>
            </a:r>
            <a:r>
              <a:rPr sz="2000" dirty="0">
                <a:latin typeface="Verdana"/>
                <a:cs typeface="Verdana"/>
              </a:rPr>
              <a:t>relazioni</a:t>
            </a:r>
            <a:r>
              <a:rPr sz="2000" spc="-5" dirty="0">
                <a:latin typeface="Verdana"/>
                <a:cs typeface="Verdana"/>
              </a:rPr>
              <a:t>  </a:t>
            </a:r>
            <a:r>
              <a:rPr sz="2000" dirty="0">
                <a:latin typeface="Verdana"/>
                <a:cs typeface="Verdana"/>
              </a:rPr>
              <a:t>pubbliche</a:t>
            </a:r>
            <a:r>
              <a:rPr sz="2000" spc="-10" dirty="0">
                <a:latin typeface="Verdana"/>
                <a:cs typeface="Verdana"/>
              </a:rPr>
              <a:t>  </a:t>
            </a:r>
            <a:r>
              <a:rPr sz="2000" dirty="0">
                <a:latin typeface="Verdana"/>
                <a:cs typeface="Verdana"/>
              </a:rPr>
              <a:t>non</a:t>
            </a:r>
            <a:r>
              <a:rPr sz="2000" spc="-5" dirty="0">
                <a:latin typeface="Verdana"/>
                <a:cs typeface="Verdana"/>
              </a:rPr>
              <a:t>  </a:t>
            </a:r>
            <a:r>
              <a:rPr sz="2000" dirty="0">
                <a:latin typeface="Verdana"/>
                <a:cs typeface="Verdana"/>
              </a:rPr>
              <a:t>sono</a:t>
            </a:r>
            <a:r>
              <a:rPr sz="2000" spc="-10" dirty="0">
                <a:latin typeface="Verdana"/>
                <a:cs typeface="Verdana"/>
              </a:rPr>
              <a:t>  l’ufficio </a:t>
            </a:r>
            <a:r>
              <a:rPr sz="2000" dirty="0">
                <a:latin typeface="Verdana"/>
                <a:cs typeface="Verdana"/>
              </a:rPr>
              <a:t>stampa,</a:t>
            </a:r>
            <a:r>
              <a:rPr sz="2000" spc="30" dirty="0">
                <a:latin typeface="Verdana"/>
                <a:cs typeface="Verdana"/>
              </a:rPr>
              <a:t>  </a:t>
            </a:r>
            <a:r>
              <a:rPr sz="2000" dirty="0">
                <a:latin typeface="Verdana"/>
                <a:cs typeface="Verdana"/>
              </a:rPr>
              <a:t>e</a:t>
            </a:r>
            <a:r>
              <a:rPr sz="2000" spc="35" dirty="0">
                <a:latin typeface="Verdana"/>
                <a:cs typeface="Verdana"/>
              </a:rPr>
              <a:t>  </a:t>
            </a:r>
            <a:r>
              <a:rPr sz="2000" dirty="0">
                <a:latin typeface="Verdana"/>
                <a:cs typeface="Verdana"/>
              </a:rPr>
              <a:t>neppure</a:t>
            </a:r>
            <a:r>
              <a:rPr sz="2000" spc="30" dirty="0">
                <a:latin typeface="Verdana"/>
                <a:cs typeface="Verdana"/>
              </a:rPr>
              <a:t>  </a:t>
            </a:r>
            <a:r>
              <a:rPr sz="2000" dirty="0">
                <a:latin typeface="Verdana"/>
                <a:cs typeface="Verdana"/>
              </a:rPr>
              <a:t>riguardano</a:t>
            </a:r>
            <a:r>
              <a:rPr sz="2000" spc="35" dirty="0">
                <a:latin typeface="Verdana"/>
                <a:cs typeface="Verdana"/>
              </a:rPr>
              <a:t>  </a:t>
            </a:r>
            <a:r>
              <a:rPr sz="2000" dirty="0">
                <a:latin typeface="Verdana"/>
                <a:cs typeface="Verdana"/>
              </a:rPr>
              <a:t>soltanto</a:t>
            </a:r>
            <a:r>
              <a:rPr sz="2000" spc="30" dirty="0">
                <a:latin typeface="Verdana"/>
                <a:cs typeface="Verdana"/>
              </a:rPr>
              <a:t>  </a:t>
            </a:r>
            <a:r>
              <a:rPr sz="2000" dirty="0">
                <a:latin typeface="Verdana"/>
                <a:cs typeface="Verdana"/>
              </a:rPr>
              <a:t>il</a:t>
            </a:r>
            <a:r>
              <a:rPr sz="2000" spc="35" dirty="0">
                <a:latin typeface="Verdana"/>
                <a:cs typeface="Verdana"/>
              </a:rPr>
              <a:t>  </a:t>
            </a:r>
            <a:r>
              <a:rPr sz="2000" spc="-10" dirty="0">
                <a:latin typeface="Verdana"/>
                <a:cs typeface="Verdana"/>
              </a:rPr>
              <a:t>management, </a:t>
            </a:r>
            <a:r>
              <a:rPr sz="2000" dirty="0">
                <a:latin typeface="Verdana"/>
                <a:cs typeface="Verdana"/>
              </a:rPr>
              <a:t>sono</a:t>
            </a:r>
            <a:r>
              <a:rPr sz="2000" spc="31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quello</a:t>
            </a:r>
            <a:r>
              <a:rPr sz="2000" spc="30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che</a:t>
            </a:r>
            <a:r>
              <a:rPr sz="2000" spc="31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tutti</a:t>
            </a:r>
            <a:r>
              <a:rPr sz="2000" spc="31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in</a:t>
            </a:r>
            <a:r>
              <a:rPr sz="2000" spc="30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azienda,</a:t>
            </a:r>
            <a:r>
              <a:rPr sz="2000" spc="31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dal</a:t>
            </a:r>
            <a:r>
              <a:rPr sz="2000" spc="31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vertice</a:t>
            </a:r>
            <a:r>
              <a:rPr sz="2000" spc="30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fino</a:t>
            </a:r>
            <a:r>
              <a:rPr sz="2000" spc="31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all’ultimo </a:t>
            </a:r>
            <a:r>
              <a:rPr sz="2000" dirty="0">
                <a:latin typeface="Verdana"/>
                <a:cs typeface="Verdana"/>
              </a:rPr>
              <a:t>collaboratore,</a:t>
            </a:r>
            <a:r>
              <a:rPr sz="2000" spc="6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dicono</a:t>
            </a:r>
            <a:r>
              <a:rPr sz="2000" spc="7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e</a:t>
            </a:r>
            <a:r>
              <a:rPr sz="2000" spc="6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fanno</a:t>
            </a:r>
            <a:r>
              <a:rPr sz="2000" spc="7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quando</a:t>
            </a:r>
            <a:r>
              <a:rPr sz="2000" spc="7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sono</a:t>
            </a:r>
            <a:r>
              <a:rPr sz="2000" spc="6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a</a:t>
            </a:r>
            <a:r>
              <a:rPr sz="2000" spc="7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contatto</a:t>
            </a:r>
            <a:r>
              <a:rPr sz="2000" spc="7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con</a:t>
            </a:r>
            <a:r>
              <a:rPr sz="2000" spc="60" dirty="0">
                <a:latin typeface="Verdana"/>
                <a:cs typeface="Verdana"/>
              </a:rPr>
              <a:t> </a:t>
            </a:r>
            <a:r>
              <a:rPr sz="2000" spc="-25" dirty="0">
                <a:latin typeface="Verdana"/>
                <a:cs typeface="Verdana"/>
              </a:rPr>
              <a:t>il </a:t>
            </a:r>
            <a:r>
              <a:rPr sz="2000" spc="-10" dirty="0">
                <a:latin typeface="Verdana"/>
                <a:cs typeface="Verdana"/>
              </a:rPr>
              <a:t>pubblico”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0200" y="76200"/>
            <a:ext cx="6224428" cy="101694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R="5080" algn="ctr"/>
            <a:r>
              <a:rPr sz="3200" dirty="0" err="1">
                <a:latin typeface="Verdana"/>
                <a:cs typeface="Verdana"/>
              </a:rPr>
              <a:t>Età</a:t>
            </a:r>
            <a:r>
              <a:rPr sz="3200" spc="-60" dirty="0">
                <a:latin typeface="Verdana"/>
                <a:cs typeface="Verdana"/>
              </a:rPr>
              <a:t> </a:t>
            </a:r>
            <a:r>
              <a:rPr sz="3200" dirty="0" err="1">
                <a:latin typeface="Verdana"/>
                <a:cs typeface="Verdana"/>
              </a:rPr>
              <a:t>mediatiche</a:t>
            </a:r>
            <a:br>
              <a:rPr lang="it-IT" sz="3200" spc="-55" dirty="0">
                <a:latin typeface="Verdana"/>
                <a:cs typeface="Verdana"/>
              </a:rPr>
            </a:br>
            <a:r>
              <a:rPr sz="3200" dirty="0">
                <a:latin typeface="Verdana"/>
                <a:cs typeface="Verdana"/>
              </a:rPr>
              <a:t>(Marino</a:t>
            </a:r>
            <a:r>
              <a:rPr sz="3200" spc="-65" dirty="0">
                <a:latin typeface="Verdana"/>
                <a:cs typeface="Verdana"/>
              </a:rPr>
              <a:t> </a:t>
            </a:r>
            <a:r>
              <a:rPr sz="3200" spc="-10" dirty="0">
                <a:latin typeface="Verdana"/>
                <a:cs typeface="Verdana"/>
              </a:rPr>
              <a:t>D’amore, 2014)</a:t>
            </a:r>
            <a:endParaRPr sz="3200" dirty="0">
              <a:latin typeface="Verdana"/>
              <a:cs typeface="Verdana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707293C-7ACE-E381-0138-F9E370C0CC40}"/>
              </a:ext>
            </a:extLst>
          </p:cNvPr>
          <p:cNvSpPr txBox="1"/>
          <p:nvPr/>
        </p:nvSpPr>
        <p:spPr>
          <a:xfrm>
            <a:off x="621586" y="1239960"/>
            <a:ext cx="7900828" cy="5504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GB" sz="2200" i="1" kern="1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Sembra</a:t>
            </a:r>
            <a:r>
              <a:rPr lang="en-GB" sz="2200" i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quasi </a:t>
            </a:r>
            <a:r>
              <a:rPr lang="en-GB" sz="2200" i="1" kern="1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che</a:t>
            </a:r>
            <a:r>
              <a:rPr lang="en-GB" sz="2200" i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2200" i="1" kern="1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ogni</a:t>
            </a:r>
            <a:r>
              <a:rPr lang="en-GB" sz="2200" i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2200" i="1" kern="1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atto</a:t>
            </a:r>
            <a:r>
              <a:rPr lang="en-GB" sz="2200" i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GB" sz="2200" i="1" kern="1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ogni</a:t>
            </a:r>
            <a:r>
              <a:rPr lang="en-GB" sz="2200" i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2200" i="1" kern="1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evento</a:t>
            </a:r>
            <a:r>
              <a:rPr lang="en-GB" sz="2200" i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GB" sz="2200" i="1" kern="1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ogni</a:t>
            </a:r>
            <a:r>
              <a:rPr lang="en-GB" sz="2200" i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2200" i="1" kern="1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guerra</a:t>
            </a:r>
            <a:r>
              <a:rPr lang="en-GB" sz="2200" i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di cui </a:t>
            </a:r>
            <a:r>
              <a:rPr lang="en-GB" sz="2200" i="1" kern="1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l'uomo</a:t>
            </a:r>
            <a:r>
              <a:rPr lang="en-GB" sz="2200" i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2200" i="1" kern="1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si</a:t>
            </a:r>
            <a:r>
              <a:rPr lang="en-GB" sz="2200" i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2200" i="1" kern="1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sia</a:t>
            </a:r>
            <a:r>
              <a:rPr lang="en-GB" sz="2200" i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2200" i="1" kern="1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reso</a:t>
            </a:r>
            <a:r>
              <a:rPr lang="en-GB" sz="2200" i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2200" i="1" kern="1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protagonista</a:t>
            </a:r>
            <a:r>
              <a:rPr lang="en-GB" sz="2200" i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2200" i="1" kern="1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sia</a:t>
            </a:r>
            <a:r>
              <a:rPr lang="en-GB" sz="2200" i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2200" i="1" kern="1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stato</a:t>
            </a:r>
            <a:r>
              <a:rPr lang="en-GB" sz="2200" i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accompagnato da un </a:t>
            </a:r>
            <a:r>
              <a:rPr lang="en-GB" sz="2200" i="1" kern="1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resoconto</a:t>
            </a:r>
            <a:r>
              <a:rPr lang="en-GB" sz="2200" i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da un </a:t>
            </a:r>
            <a:r>
              <a:rPr lang="en-GB" sz="2200" i="1" kern="1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racconto</a:t>
            </a:r>
            <a:r>
              <a:rPr lang="en-GB" sz="2200" i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da </a:t>
            </a:r>
            <a:r>
              <a:rPr lang="en-GB" sz="2200" i="1" kern="1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una</a:t>
            </a:r>
            <a:r>
              <a:rPr lang="en-GB" sz="2200" i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2200" i="1" kern="1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storia</a:t>
            </a:r>
            <a:r>
              <a:rPr lang="en-GB" sz="2200" i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2200" i="1" kern="1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finalizzati</a:t>
            </a:r>
            <a:r>
              <a:rPr lang="en-GB" sz="2200" i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GB" sz="2200" i="1" kern="1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oltre</a:t>
            </a:r>
            <a:r>
              <a:rPr lang="en-GB" sz="2200" i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2200" i="1" kern="1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che</a:t>
            </a:r>
            <a:r>
              <a:rPr lang="en-GB" sz="2200" i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a </a:t>
            </a:r>
            <a:r>
              <a:rPr lang="en-GB" sz="2200" i="1" kern="1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informare</a:t>
            </a:r>
            <a:r>
              <a:rPr lang="en-GB" sz="2200" i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ad </a:t>
            </a:r>
            <a:r>
              <a:rPr lang="en-GB" sz="2200" i="1" kern="1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intrattenere</a:t>
            </a:r>
            <a:r>
              <a:rPr lang="en-GB" sz="2200" i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la </a:t>
            </a:r>
            <a:r>
              <a:rPr lang="en-GB" sz="2200" i="1" kern="1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vasta</a:t>
            </a:r>
            <a:r>
              <a:rPr lang="en-GB" sz="2200" i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2200" i="1" kern="1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platea</a:t>
            </a:r>
            <a:r>
              <a:rPr lang="en-GB" sz="2200" i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2200" i="1" kern="1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dell'umanità</a:t>
            </a:r>
            <a:r>
              <a:rPr lang="en-GB" sz="2200" i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2200" i="1" kern="1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convergendo</a:t>
            </a:r>
            <a:r>
              <a:rPr lang="en-GB" sz="2200" i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2200" i="1" kern="1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nel</a:t>
            </a:r>
            <a:r>
              <a:rPr lang="en-GB" sz="2200" i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2200" i="1" kern="1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bagaglio</a:t>
            </a:r>
            <a:r>
              <a:rPr lang="en-GB" sz="2200" i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di </a:t>
            </a:r>
            <a:r>
              <a:rPr lang="en-GB" sz="2200" i="1" kern="1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un'industria</a:t>
            </a:r>
            <a:r>
              <a:rPr lang="en-GB" sz="2200" i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2200" i="1" kern="1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culturale</a:t>
            </a:r>
            <a:r>
              <a:rPr lang="en-GB" sz="2200" i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ante-litteram. Ne emerge </a:t>
            </a:r>
            <a:r>
              <a:rPr lang="en-GB" sz="2200" i="1" kern="1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una</a:t>
            </a:r>
            <a:r>
              <a:rPr lang="en-GB" sz="2200" i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2200" i="1" kern="1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pantagruelica</a:t>
            </a:r>
            <a:r>
              <a:rPr lang="en-GB" sz="2200" i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opera omnia di </a:t>
            </a:r>
            <a:r>
              <a:rPr lang="en-GB" sz="2200" i="1" kern="1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comunicazione</a:t>
            </a:r>
            <a:r>
              <a:rPr lang="en-GB" sz="2200" i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2200" i="1" kern="1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veicolata</a:t>
            </a:r>
            <a:r>
              <a:rPr lang="en-GB" sz="2200" i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2200" i="1" kern="1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dai</a:t>
            </a:r>
            <a:r>
              <a:rPr lang="en-GB" sz="2200" i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2200" i="1" kern="1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mezzi</a:t>
            </a:r>
            <a:r>
              <a:rPr lang="en-GB" sz="2200" i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2200" i="1" kern="1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espressivi</a:t>
            </a:r>
            <a:r>
              <a:rPr lang="en-GB" sz="2200" i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del tempo: </a:t>
            </a:r>
            <a:r>
              <a:rPr lang="en-GB" sz="2200" i="1" kern="1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</a:t>
            </a:r>
            <a:r>
              <a:rPr lang="en-GB" sz="2200" i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2200" i="1" kern="1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bassorilievi</a:t>
            </a:r>
            <a:r>
              <a:rPr lang="en-GB" sz="2200" i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le </a:t>
            </a:r>
            <a:r>
              <a:rPr lang="en-GB" sz="2200" i="1" kern="1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pitture</a:t>
            </a:r>
            <a:r>
              <a:rPr lang="en-GB" sz="2200" i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GB" sz="2200" i="1" kern="1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</a:t>
            </a:r>
            <a:r>
              <a:rPr lang="en-GB" sz="2200" i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2200" i="1" kern="1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papiri</a:t>
            </a:r>
            <a:r>
              <a:rPr lang="en-GB" sz="2200" i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GB" sz="2200" i="1" kern="1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gli</a:t>
            </a:r>
            <a:r>
              <a:rPr lang="en-GB" sz="2200" i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2200" i="1" kern="1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annales</a:t>
            </a:r>
            <a:r>
              <a:rPr lang="en-GB" sz="2200" i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2200" i="1" kern="1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romani</a:t>
            </a:r>
            <a:r>
              <a:rPr lang="en-GB" sz="2200" i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GB" sz="2200" i="1" kern="1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</a:t>
            </a:r>
            <a:r>
              <a:rPr lang="en-GB" sz="2200" i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libri o la voce </a:t>
            </a:r>
            <a:r>
              <a:rPr lang="en-GB" sz="2200" i="1" kern="1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dei</a:t>
            </a:r>
            <a:r>
              <a:rPr lang="en-GB" sz="2200" i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2200" i="1" kern="1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cantastorie</a:t>
            </a:r>
            <a:r>
              <a:rPr lang="en-GB" sz="2200" i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“entertainer” </a:t>
            </a:r>
            <a:r>
              <a:rPr lang="en-GB" sz="2200" i="1" kern="1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antesignani</a:t>
            </a:r>
            <a:r>
              <a:rPr lang="en-GB" sz="2200" i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 Un </a:t>
            </a:r>
            <a:r>
              <a:rPr lang="en-GB" sz="2200" i="1" kern="1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elenco</a:t>
            </a:r>
            <a:r>
              <a:rPr lang="en-GB" sz="2200" i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2200" i="1" kern="1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interminabile</a:t>
            </a:r>
            <a:r>
              <a:rPr lang="en-GB" sz="2200" i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2200" i="1" kern="1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che</a:t>
            </a:r>
            <a:r>
              <a:rPr lang="en-GB" sz="2200" i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ha come </a:t>
            </a:r>
            <a:r>
              <a:rPr lang="en-GB" sz="2200" i="1" kern="1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corollario</a:t>
            </a:r>
            <a:r>
              <a:rPr lang="en-GB" sz="2200" i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2200" i="1" kern="1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impresso</a:t>
            </a:r>
            <a:r>
              <a:rPr lang="en-GB" sz="2200" i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2200" i="1" kern="1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nel</a:t>
            </a:r>
            <a:r>
              <a:rPr lang="en-GB" sz="2200" i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2200" i="1" kern="1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suo</a:t>
            </a:r>
            <a:r>
              <a:rPr lang="en-GB" sz="2200" i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DNA la </a:t>
            </a:r>
            <a:r>
              <a:rPr lang="en-GB" sz="2200" i="1" kern="1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spettacolarizzazione</a:t>
            </a:r>
            <a:r>
              <a:rPr lang="en-GB" sz="2200" i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2200" i="1" kern="1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della</a:t>
            </a:r>
            <a:r>
              <a:rPr lang="en-GB" sz="2200" i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2200" i="1" kern="1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storia</a:t>
            </a:r>
            <a:r>
              <a:rPr lang="en-GB" sz="2200" i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e </a:t>
            </a:r>
            <a:r>
              <a:rPr lang="en-GB" sz="2200" i="1" kern="1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degli</a:t>
            </a:r>
            <a:r>
              <a:rPr lang="en-GB" sz="2200" i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2200" i="1" kern="1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eventi</a:t>
            </a:r>
            <a:r>
              <a:rPr lang="en-GB" sz="2200" i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2200" i="1" kern="1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che</a:t>
            </a:r>
            <a:r>
              <a:rPr lang="en-GB" sz="2200" i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la </a:t>
            </a:r>
            <a:r>
              <a:rPr lang="en-GB" sz="2200" i="1" kern="1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costituiscono</a:t>
            </a:r>
            <a:r>
              <a:rPr lang="en-GB" sz="2200" i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2796" rIns="0" bIns="0" rtlCol="0">
            <a:spAutoFit/>
          </a:bodyPr>
          <a:lstStyle/>
          <a:p>
            <a:pPr marL="847725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Verdana"/>
                <a:cs typeface="Verdana"/>
              </a:rPr>
              <a:t>Arthur</a:t>
            </a:r>
            <a:r>
              <a:rPr sz="3200" spc="-75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Page</a:t>
            </a:r>
            <a:r>
              <a:rPr sz="3200" spc="-65" dirty="0">
                <a:latin typeface="Verdana"/>
                <a:cs typeface="Verdana"/>
              </a:rPr>
              <a:t> </a:t>
            </a:r>
            <a:r>
              <a:rPr sz="3200" spc="-20" dirty="0">
                <a:latin typeface="Verdana"/>
                <a:cs typeface="Verdana"/>
              </a:rPr>
              <a:t>(1883-</a:t>
            </a:r>
            <a:r>
              <a:rPr sz="3200" dirty="0">
                <a:latin typeface="Verdana"/>
                <a:cs typeface="Verdana"/>
              </a:rPr>
              <a:t>1960)</a:t>
            </a:r>
            <a:r>
              <a:rPr sz="3200" spc="-70" dirty="0">
                <a:latin typeface="Verdana"/>
                <a:cs typeface="Verdana"/>
              </a:rPr>
              <a:t> </a:t>
            </a:r>
            <a:r>
              <a:rPr sz="3200" spc="-25" dirty="0">
                <a:latin typeface="Verdana"/>
                <a:cs typeface="Verdana"/>
              </a:rPr>
              <a:t>3/3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38731"/>
            <a:ext cx="8074025" cy="41040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6350" indent="-342900">
              <a:lnSpc>
                <a:spcPct val="153300"/>
              </a:lnSpc>
              <a:spcBef>
                <a:spcPts val="100"/>
              </a:spcBef>
              <a:buFont typeface="Symbol"/>
              <a:buChar char=""/>
              <a:tabLst>
                <a:tab pos="355600" algn="l"/>
                <a:tab pos="956944" algn="l"/>
                <a:tab pos="1932939" algn="l"/>
                <a:tab pos="3138170" algn="l"/>
                <a:tab pos="4817745" algn="l"/>
                <a:tab pos="7051040" algn="l"/>
              </a:tabLst>
            </a:pPr>
            <a:r>
              <a:rPr sz="2400" spc="-25" dirty="0">
                <a:latin typeface="Verdana"/>
                <a:cs typeface="Verdana"/>
              </a:rPr>
              <a:t>II</a:t>
            </a:r>
            <a:r>
              <a:rPr sz="2400" dirty="0">
                <a:latin typeface="Verdana"/>
                <a:cs typeface="Verdana"/>
              </a:rPr>
              <a:t>	</a:t>
            </a:r>
            <a:r>
              <a:rPr sz="2400" spc="-25" dirty="0">
                <a:latin typeface="Verdana"/>
                <a:cs typeface="Verdana"/>
              </a:rPr>
              <a:t>GM:</a:t>
            </a:r>
            <a:r>
              <a:rPr sz="2400" dirty="0">
                <a:latin typeface="Verdana"/>
                <a:cs typeface="Verdana"/>
              </a:rPr>
              <a:t>	</a:t>
            </a:r>
            <a:r>
              <a:rPr sz="2400" spc="-10" dirty="0">
                <a:latin typeface="Verdana"/>
                <a:cs typeface="Verdana"/>
              </a:rPr>
              <a:t>dirige</a:t>
            </a:r>
            <a:r>
              <a:rPr sz="2400" dirty="0">
                <a:latin typeface="Verdana"/>
                <a:cs typeface="Verdana"/>
              </a:rPr>
              <a:t>	</a:t>
            </a:r>
            <a:r>
              <a:rPr sz="2400" spc="-10" dirty="0">
                <a:latin typeface="Verdana"/>
                <a:cs typeface="Verdana"/>
              </a:rPr>
              <a:t>comitato</a:t>
            </a:r>
            <a:r>
              <a:rPr sz="2400" dirty="0">
                <a:latin typeface="Verdana"/>
                <a:cs typeface="Verdana"/>
              </a:rPr>
              <a:t>	</a:t>
            </a:r>
            <a:r>
              <a:rPr sz="2400" spc="-10" dirty="0">
                <a:latin typeface="Verdana"/>
                <a:cs typeface="Verdana"/>
              </a:rPr>
              <a:t>informazioni</a:t>
            </a:r>
            <a:r>
              <a:rPr sz="2400" dirty="0">
                <a:latin typeface="Verdana"/>
                <a:cs typeface="Verdana"/>
              </a:rPr>
              <a:t>	</a:t>
            </a:r>
            <a:r>
              <a:rPr sz="2400" spc="-10" dirty="0">
                <a:latin typeface="Verdana"/>
                <a:cs typeface="Verdana"/>
              </a:rPr>
              <a:t>truppe esercito-marina</a:t>
            </a:r>
            <a:endParaRPr sz="2400">
              <a:latin typeface="Verdana"/>
              <a:cs typeface="Verdana"/>
            </a:endParaRPr>
          </a:p>
          <a:p>
            <a:pPr marL="355600" marR="5715" indent="-342900">
              <a:lnSpc>
                <a:spcPct val="149200"/>
              </a:lnSpc>
              <a:spcBef>
                <a:spcPts val="600"/>
              </a:spcBef>
              <a:buFont typeface="Symbol"/>
              <a:buChar char=""/>
              <a:tabLst>
                <a:tab pos="355600" algn="l"/>
                <a:tab pos="1996439" algn="l"/>
                <a:tab pos="4104004" algn="l"/>
                <a:tab pos="5337175" algn="l"/>
                <a:tab pos="6446520" algn="l"/>
              </a:tabLst>
            </a:pPr>
            <a:r>
              <a:rPr sz="2400" spc="-10" dirty="0">
                <a:latin typeface="Verdana"/>
                <a:cs typeface="Verdana"/>
              </a:rPr>
              <a:t>Progetto</a:t>
            </a:r>
            <a:r>
              <a:rPr sz="2400" dirty="0">
                <a:latin typeface="Verdana"/>
                <a:cs typeface="Verdana"/>
              </a:rPr>
              <a:t>	</a:t>
            </a:r>
            <a:r>
              <a:rPr sz="2400" spc="-10" dirty="0">
                <a:latin typeface="Verdana"/>
                <a:cs typeface="Verdana"/>
              </a:rPr>
              <a:t>Manhattan:</a:t>
            </a:r>
            <a:r>
              <a:rPr sz="2400" dirty="0">
                <a:latin typeface="Verdana"/>
                <a:cs typeface="Verdana"/>
              </a:rPr>
              <a:t>	</a:t>
            </a:r>
            <a:r>
              <a:rPr sz="2400" spc="-10" dirty="0">
                <a:latin typeface="Verdana"/>
                <a:cs typeface="Verdana"/>
              </a:rPr>
              <a:t>scrive</a:t>
            </a:r>
            <a:r>
              <a:rPr sz="2400" dirty="0">
                <a:latin typeface="Verdana"/>
                <a:cs typeface="Verdana"/>
              </a:rPr>
              <a:t>	</a:t>
            </a:r>
            <a:r>
              <a:rPr sz="2400" spc="-10" dirty="0">
                <a:latin typeface="Verdana"/>
                <a:cs typeface="Verdana"/>
              </a:rPr>
              <a:t>testo</a:t>
            </a:r>
            <a:r>
              <a:rPr sz="2400" dirty="0">
                <a:latin typeface="Verdana"/>
                <a:cs typeface="Verdana"/>
              </a:rPr>
              <a:t>	</a:t>
            </a:r>
            <a:r>
              <a:rPr sz="2400" spc="-10" dirty="0">
                <a:latin typeface="Verdana"/>
                <a:cs typeface="Verdana"/>
              </a:rPr>
              <a:t>presidente Truman</a:t>
            </a:r>
            <a:endParaRPr sz="2400">
              <a:latin typeface="Verdana"/>
              <a:cs typeface="Verdana"/>
            </a:endParaRPr>
          </a:p>
          <a:p>
            <a:pPr marL="355600" marR="5080" indent="-342900">
              <a:lnSpc>
                <a:spcPct val="149200"/>
              </a:lnSpc>
              <a:spcBef>
                <a:spcPts val="600"/>
              </a:spcBef>
              <a:buFont typeface="Symbol"/>
              <a:buChar char=""/>
              <a:tabLst>
                <a:tab pos="355600" algn="l"/>
              </a:tabLst>
            </a:pPr>
            <a:r>
              <a:rPr sz="2400" dirty="0">
                <a:latin typeface="Verdana"/>
                <a:cs typeface="Verdana"/>
              </a:rPr>
              <a:t>1949</a:t>
            </a:r>
            <a:r>
              <a:rPr sz="2400" spc="36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Piano</a:t>
            </a:r>
            <a:r>
              <a:rPr sz="2400" spc="37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Marshall</a:t>
            </a:r>
            <a:r>
              <a:rPr sz="2400" spc="36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(1947):</a:t>
            </a:r>
            <a:r>
              <a:rPr sz="2400" spc="36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Comitato</a:t>
            </a:r>
            <a:r>
              <a:rPr sz="2400" spc="37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nazionale </a:t>
            </a:r>
            <a:r>
              <a:rPr sz="2400" dirty="0">
                <a:latin typeface="Verdana"/>
                <a:cs typeface="Verdana"/>
              </a:rPr>
              <a:t>Europa</a:t>
            </a:r>
            <a:r>
              <a:rPr sz="2400" spc="-6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libera</a:t>
            </a:r>
            <a:r>
              <a:rPr sz="2400" spc="-70" dirty="0">
                <a:latin typeface="Verdana"/>
                <a:cs typeface="Verdana"/>
              </a:rPr>
              <a:t> </a:t>
            </a:r>
            <a:r>
              <a:rPr sz="2400" dirty="0">
                <a:latin typeface="Wingdings"/>
                <a:cs typeface="Wingdings"/>
              </a:rPr>
              <a:t></a:t>
            </a:r>
            <a:r>
              <a:rPr sz="2400" spc="1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Radio</a:t>
            </a:r>
            <a:r>
              <a:rPr sz="2400" spc="-6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Europa</a:t>
            </a:r>
            <a:r>
              <a:rPr sz="2400" spc="-65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libera</a:t>
            </a:r>
            <a:endParaRPr sz="2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014"/>
              </a:spcBef>
            </a:pPr>
            <a:r>
              <a:rPr sz="3525" baseline="1182" dirty="0">
                <a:latin typeface="Wingdings"/>
                <a:cs typeface="Wingdings"/>
              </a:rPr>
              <a:t></a:t>
            </a:r>
            <a:r>
              <a:rPr sz="3525" spc="397" baseline="1182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Verdana"/>
                <a:cs typeface="Verdana"/>
              </a:rPr>
              <a:t>Two-</a:t>
            </a:r>
            <a:r>
              <a:rPr sz="2400" b="1" dirty="0">
                <a:latin typeface="Verdana"/>
                <a:cs typeface="Verdana"/>
              </a:rPr>
              <a:t>way</a:t>
            </a:r>
            <a:r>
              <a:rPr sz="2400" b="1" spc="25" dirty="0">
                <a:latin typeface="Verdana"/>
                <a:cs typeface="Verdana"/>
              </a:rPr>
              <a:t> </a:t>
            </a:r>
            <a:r>
              <a:rPr sz="2400" b="1" spc="-10" dirty="0">
                <a:latin typeface="Verdana"/>
                <a:cs typeface="Verdana"/>
              </a:rPr>
              <a:t>asymmetric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2796" rIns="0" bIns="0" rtlCol="0">
            <a:spAutoFit/>
          </a:bodyPr>
          <a:lstStyle/>
          <a:p>
            <a:pPr marL="405765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Verdana"/>
                <a:cs typeface="Verdana"/>
              </a:rPr>
              <a:t>Edward</a:t>
            </a:r>
            <a:r>
              <a:rPr sz="3200" spc="-100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Bernays</a:t>
            </a:r>
            <a:r>
              <a:rPr sz="3200" spc="-100" dirty="0">
                <a:latin typeface="Verdana"/>
                <a:cs typeface="Verdana"/>
              </a:rPr>
              <a:t> </a:t>
            </a:r>
            <a:r>
              <a:rPr sz="3200" spc="-20" dirty="0">
                <a:latin typeface="Verdana"/>
                <a:cs typeface="Verdana"/>
              </a:rPr>
              <a:t>(1891-</a:t>
            </a:r>
            <a:r>
              <a:rPr sz="3200" dirty="0">
                <a:latin typeface="Verdana"/>
                <a:cs typeface="Verdana"/>
              </a:rPr>
              <a:t>1995)</a:t>
            </a:r>
            <a:r>
              <a:rPr sz="3200" spc="-105" dirty="0">
                <a:latin typeface="Verdana"/>
                <a:cs typeface="Verdana"/>
              </a:rPr>
              <a:t> </a:t>
            </a:r>
            <a:r>
              <a:rPr sz="3200" spc="-25" dirty="0">
                <a:latin typeface="Verdana"/>
                <a:cs typeface="Verdana"/>
              </a:rPr>
              <a:t>1/5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779912" y="4509119"/>
            <a:ext cx="1224280" cy="936625"/>
          </a:xfrm>
          <a:custGeom>
            <a:avLst/>
            <a:gdLst/>
            <a:ahLst/>
            <a:cxnLst/>
            <a:rect l="l" t="t" r="r" b="b"/>
            <a:pathLst>
              <a:path w="1224279" h="936625">
                <a:moveTo>
                  <a:pt x="0" y="468052"/>
                </a:moveTo>
                <a:lnTo>
                  <a:pt x="2246" y="427666"/>
                </a:lnTo>
                <a:lnTo>
                  <a:pt x="8864" y="388235"/>
                </a:lnTo>
                <a:lnTo>
                  <a:pt x="19668" y="349898"/>
                </a:lnTo>
                <a:lnTo>
                  <a:pt x="34476" y="312796"/>
                </a:lnTo>
                <a:lnTo>
                  <a:pt x="53104" y="277070"/>
                </a:lnTo>
                <a:lnTo>
                  <a:pt x="75367" y="242859"/>
                </a:lnTo>
                <a:lnTo>
                  <a:pt x="101083" y="210305"/>
                </a:lnTo>
                <a:lnTo>
                  <a:pt x="130067" y="179548"/>
                </a:lnTo>
                <a:lnTo>
                  <a:pt x="162136" y="150728"/>
                </a:lnTo>
                <a:lnTo>
                  <a:pt x="197106" y="123986"/>
                </a:lnTo>
                <a:lnTo>
                  <a:pt x="234793" y="99463"/>
                </a:lnTo>
                <a:lnTo>
                  <a:pt x="275014" y="77299"/>
                </a:lnTo>
                <a:lnTo>
                  <a:pt x="317585" y="57634"/>
                </a:lnTo>
                <a:lnTo>
                  <a:pt x="362322" y="40609"/>
                </a:lnTo>
                <a:lnTo>
                  <a:pt x="409041" y="26364"/>
                </a:lnTo>
                <a:lnTo>
                  <a:pt x="457559" y="15040"/>
                </a:lnTo>
                <a:lnTo>
                  <a:pt x="507692" y="6778"/>
                </a:lnTo>
                <a:lnTo>
                  <a:pt x="559256" y="1718"/>
                </a:lnTo>
                <a:lnTo>
                  <a:pt x="612068" y="0"/>
                </a:lnTo>
                <a:lnTo>
                  <a:pt x="664879" y="1718"/>
                </a:lnTo>
                <a:lnTo>
                  <a:pt x="716443" y="6778"/>
                </a:lnTo>
                <a:lnTo>
                  <a:pt x="766576" y="15040"/>
                </a:lnTo>
                <a:lnTo>
                  <a:pt x="815094" y="26364"/>
                </a:lnTo>
                <a:lnTo>
                  <a:pt x="861813" y="40609"/>
                </a:lnTo>
                <a:lnTo>
                  <a:pt x="906550" y="57634"/>
                </a:lnTo>
                <a:lnTo>
                  <a:pt x="949121" y="77299"/>
                </a:lnTo>
                <a:lnTo>
                  <a:pt x="989342" y="99463"/>
                </a:lnTo>
                <a:lnTo>
                  <a:pt x="1027029" y="123986"/>
                </a:lnTo>
                <a:lnTo>
                  <a:pt x="1061999" y="150728"/>
                </a:lnTo>
                <a:lnTo>
                  <a:pt x="1094068" y="179548"/>
                </a:lnTo>
                <a:lnTo>
                  <a:pt x="1123052" y="210305"/>
                </a:lnTo>
                <a:lnTo>
                  <a:pt x="1148768" y="242859"/>
                </a:lnTo>
                <a:lnTo>
                  <a:pt x="1171031" y="277070"/>
                </a:lnTo>
                <a:lnTo>
                  <a:pt x="1189659" y="312796"/>
                </a:lnTo>
                <a:lnTo>
                  <a:pt x="1204467" y="349898"/>
                </a:lnTo>
                <a:lnTo>
                  <a:pt x="1215271" y="388235"/>
                </a:lnTo>
                <a:lnTo>
                  <a:pt x="1221889" y="427666"/>
                </a:lnTo>
                <a:lnTo>
                  <a:pt x="1224136" y="468052"/>
                </a:lnTo>
                <a:lnTo>
                  <a:pt x="1221889" y="508437"/>
                </a:lnTo>
                <a:lnTo>
                  <a:pt x="1215271" y="547868"/>
                </a:lnTo>
                <a:lnTo>
                  <a:pt x="1204467" y="586205"/>
                </a:lnTo>
                <a:lnTo>
                  <a:pt x="1189659" y="623307"/>
                </a:lnTo>
                <a:lnTo>
                  <a:pt x="1171031" y="659033"/>
                </a:lnTo>
                <a:lnTo>
                  <a:pt x="1148768" y="693244"/>
                </a:lnTo>
                <a:lnTo>
                  <a:pt x="1123052" y="725798"/>
                </a:lnTo>
                <a:lnTo>
                  <a:pt x="1094068" y="756555"/>
                </a:lnTo>
                <a:lnTo>
                  <a:pt x="1061999" y="785375"/>
                </a:lnTo>
                <a:lnTo>
                  <a:pt x="1027029" y="812117"/>
                </a:lnTo>
                <a:lnTo>
                  <a:pt x="989342" y="836640"/>
                </a:lnTo>
                <a:lnTo>
                  <a:pt x="949121" y="858804"/>
                </a:lnTo>
                <a:lnTo>
                  <a:pt x="906550" y="878469"/>
                </a:lnTo>
                <a:lnTo>
                  <a:pt x="861813" y="895494"/>
                </a:lnTo>
                <a:lnTo>
                  <a:pt x="815094" y="909739"/>
                </a:lnTo>
                <a:lnTo>
                  <a:pt x="766576" y="921063"/>
                </a:lnTo>
                <a:lnTo>
                  <a:pt x="716443" y="929325"/>
                </a:lnTo>
                <a:lnTo>
                  <a:pt x="664879" y="934385"/>
                </a:lnTo>
                <a:lnTo>
                  <a:pt x="612068" y="936104"/>
                </a:lnTo>
                <a:lnTo>
                  <a:pt x="559256" y="934385"/>
                </a:lnTo>
                <a:lnTo>
                  <a:pt x="507692" y="929325"/>
                </a:lnTo>
                <a:lnTo>
                  <a:pt x="457559" y="921063"/>
                </a:lnTo>
                <a:lnTo>
                  <a:pt x="409041" y="909739"/>
                </a:lnTo>
                <a:lnTo>
                  <a:pt x="362322" y="895494"/>
                </a:lnTo>
                <a:lnTo>
                  <a:pt x="317585" y="878469"/>
                </a:lnTo>
                <a:lnTo>
                  <a:pt x="275014" y="858804"/>
                </a:lnTo>
                <a:lnTo>
                  <a:pt x="234793" y="836640"/>
                </a:lnTo>
                <a:lnTo>
                  <a:pt x="197106" y="812117"/>
                </a:lnTo>
                <a:lnTo>
                  <a:pt x="162136" y="785375"/>
                </a:lnTo>
                <a:lnTo>
                  <a:pt x="130067" y="756555"/>
                </a:lnTo>
                <a:lnTo>
                  <a:pt x="101083" y="725798"/>
                </a:lnTo>
                <a:lnTo>
                  <a:pt x="75367" y="693244"/>
                </a:lnTo>
                <a:lnTo>
                  <a:pt x="53104" y="659033"/>
                </a:lnTo>
                <a:lnTo>
                  <a:pt x="34476" y="623307"/>
                </a:lnTo>
                <a:lnTo>
                  <a:pt x="19668" y="586205"/>
                </a:lnTo>
                <a:lnTo>
                  <a:pt x="8864" y="547868"/>
                </a:lnTo>
                <a:lnTo>
                  <a:pt x="2246" y="508437"/>
                </a:lnTo>
                <a:lnTo>
                  <a:pt x="0" y="468052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016926" y="4686300"/>
            <a:ext cx="70421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Verdana"/>
                <a:cs typeface="Verdana"/>
              </a:rPr>
              <a:t>E</a:t>
            </a:r>
            <a:r>
              <a:rPr sz="3200" spc="-25" dirty="0">
                <a:latin typeface="Verdana"/>
                <a:cs typeface="Verdana"/>
              </a:rPr>
              <a:t> </a:t>
            </a:r>
            <a:r>
              <a:rPr sz="3200" spc="-50" dirty="0">
                <a:latin typeface="Verdana"/>
                <a:cs typeface="Verdana"/>
              </a:rPr>
              <a:t>B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763781" y="3429000"/>
            <a:ext cx="1224280" cy="936625"/>
          </a:xfrm>
          <a:custGeom>
            <a:avLst/>
            <a:gdLst/>
            <a:ahLst/>
            <a:cxnLst/>
            <a:rect l="l" t="t" r="r" b="b"/>
            <a:pathLst>
              <a:path w="1224279" h="936625">
                <a:moveTo>
                  <a:pt x="0" y="468052"/>
                </a:moveTo>
                <a:lnTo>
                  <a:pt x="2246" y="427666"/>
                </a:lnTo>
                <a:lnTo>
                  <a:pt x="8864" y="388235"/>
                </a:lnTo>
                <a:lnTo>
                  <a:pt x="19668" y="349898"/>
                </a:lnTo>
                <a:lnTo>
                  <a:pt x="34476" y="312796"/>
                </a:lnTo>
                <a:lnTo>
                  <a:pt x="53104" y="277070"/>
                </a:lnTo>
                <a:lnTo>
                  <a:pt x="75367" y="242859"/>
                </a:lnTo>
                <a:lnTo>
                  <a:pt x="101083" y="210305"/>
                </a:lnTo>
                <a:lnTo>
                  <a:pt x="130067" y="179548"/>
                </a:lnTo>
                <a:lnTo>
                  <a:pt x="162136" y="150728"/>
                </a:lnTo>
                <a:lnTo>
                  <a:pt x="197106" y="123986"/>
                </a:lnTo>
                <a:lnTo>
                  <a:pt x="234793" y="99463"/>
                </a:lnTo>
                <a:lnTo>
                  <a:pt x="275014" y="77299"/>
                </a:lnTo>
                <a:lnTo>
                  <a:pt x="317585" y="57634"/>
                </a:lnTo>
                <a:lnTo>
                  <a:pt x="362322" y="40609"/>
                </a:lnTo>
                <a:lnTo>
                  <a:pt x="409041" y="26364"/>
                </a:lnTo>
                <a:lnTo>
                  <a:pt x="457559" y="15040"/>
                </a:lnTo>
                <a:lnTo>
                  <a:pt x="507692" y="6778"/>
                </a:lnTo>
                <a:lnTo>
                  <a:pt x="559256" y="1718"/>
                </a:lnTo>
                <a:lnTo>
                  <a:pt x="612068" y="0"/>
                </a:lnTo>
                <a:lnTo>
                  <a:pt x="664879" y="1718"/>
                </a:lnTo>
                <a:lnTo>
                  <a:pt x="716443" y="6778"/>
                </a:lnTo>
                <a:lnTo>
                  <a:pt x="766576" y="15040"/>
                </a:lnTo>
                <a:lnTo>
                  <a:pt x="815094" y="26364"/>
                </a:lnTo>
                <a:lnTo>
                  <a:pt x="861813" y="40609"/>
                </a:lnTo>
                <a:lnTo>
                  <a:pt x="906550" y="57634"/>
                </a:lnTo>
                <a:lnTo>
                  <a:pt x="949121" y="77299"/>
                </a:lnTo>
                <a:lnTo>
                  <a:pt x="989342" y="99463"/>
                </a:lnTo>
                <a:lnTo>
                  <a:pt x="1027029" y="123986"/>
                </a:lnTo>
                <a:lnTo>
                  <a:pt x="1061999" y="150728"/>
                </a:lnTo>
                <a:lnTo>
                  <a:pt x="1094068" y="179548"/>
                </a:lnTo>
                <a:lnTo>
                  <a:pt x="1123052" y="210305"/>
                </a:lnTo>
                <a:lnTo>
                  <a:pt x="1148768" y="242859"/>
                </a:lnTo>
                <a:lnTo>
                  <a:pt x="1171031" y="277070"/>
                </a:lnTo>
                <a:lnTo>
                  <a:pt x="1189659" y="312796"/>
                </a:lnTo>
                <a:lnTo>
                  <a:pt x="1204467" y="349898"/>
                </a:lnTo>
                <a:lnTo>
                  <a:pt x="1215271" y="388235"/>
                </a:lnTo>
                <a:lnTo>
                  <a:pt x="1221889" y="427666"/>
                </a:lnTo>
                <a:lnTo>
                  <a:pt x="1224136" y="468052"/>
                </a:lnTo>
                <a:lnTo>
                  <a:pt x="1221889" y="508437"/>
                </a:lnTo>
                <a:lnTo>
                  <a:pt x="1215271" y="547868"/>
                </a:lnTo>
                <a:lnTo>
                  <a:pt x="1204467" y="586205"/>
                </a:lnTo>
                <a:lnTo>
                  <a:pt x="1189659" y="623307"/>
                </a:lnTo>
                <a:lnTo>
                  <a:pt x="1171031" y="659033"/>
                </a:lnTo>
                <a:lnTo>
                  <a:pt x="1148768" y="693244"/>
                </a:lnTo>
                <a:lnTo>
                  <a:pt x="1123052" y="725798"/>
                </a:lnTo>
                <a:lnTo>
                  <a:pt x="1094068" y="756555"/>
                </a:lnTo>
                <a:lnTo>
                  <a:pt x="1061999" y="785375"/>
                </a:lnTo>
                <a:lnTo>
                  <a:pt x="1027029" y="812117"/>
                </a:lnTo>
                <a:lnTo>
                  <a:pt x="989342" y="836640"/>
                </a:lnTo>
                <a:lnTo>
                  <a:pt x="949121" y="858804"/>
                </a:lnTo>
                <a:lnTo>
                  <a:pt x="906550" y="878469"/>
                </a:lnTo>
                <a:lnTo>
                  <a:pt x="861813" y="895494"/>
                </a:lnTo>
                <a:lnTo>
                  <a:pt x="815094" y="909739"/>
                </a:lnTo>
                <a:lnTo>
                  <a:pt x="766576" y="921063"/>
                </a:lnTo>
                <a:lnTo>
                  <a:pt x="716443" y="929325"/>
                </a:lnTo>
                <a:lnTo>
                  <a:pt x="664879" y="934385"/>
                </a:lnTo>
                <a:lnTo>
                  <a:pt x="612068" y="936104"/>
                </a:lnTo>
                <a:lnTo>
                  <a:pt x="559256" y="934385"/>
                </a:lnTo>
                <a:lnTo>
                  <a:pt x="507692" y="929325"/>
                </a:lnTo>
                <a:lnTo>
                  <a:pt x="457559" y="921063"/>
                </a:lnTo>
                <a:lnTo>
                  <a:pt x="409041" y="909739"/>
                </a:lnTo>
                <a:lnTo>
                  <a:pt x="362322" y="895494"/>
                </a:lnTo>
                <a:lnTo>
                  <a:pt x="317585" y="878469"/>
                </a:lnTo>
                <a:lnTo>
                  <a:pt x="275014" y="858804"/>
                </a:lnTo>
                <a:lnTo>
                  <a:pt x="234793" y="836640"/>
                </a:lnTo>
                <a:lnTo>
                  <a:pt x="197106" y="812117"/>
                </a:lnTo>
                <a:lnTo>
                  <a:pt x="162136" y="785375"/>
                </a:lnTo>
                <a:lnTo>
                  <a:pt x="130067" y="756555"/>
                </a:lnTo>
                <a:lnTo>
                  <a:pt x="101083" y="725798"/>
                </a:lnTo>
                <a:lnTo>
                  <a:pt x="75367" y="693244"/>
                </a:lnTo>
                <a:lnTo>
                  <a:pt x="53104" y="659033"/>
                </a:lnTo>
                <a:lnTo>
                  <a:pt x="34476" y="623307"/>
                </a:lnTo>
                <a:lnTo>
                  <a:pt x="19668" y="586205"/>
                </a:lnTo>
                <a:lnTo>
                  <a:pt x="8864" y="547868"/>
                </a:lnTo>
                <a:lnTo>
                  <a:pt x="2246" y="508437"/>
                </a:lnTo>
                <a:lnTo>
                  <a:pt x="0" y="468052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866764" y="3607308"/>
            <a:ext cx="110553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58519" algn="l"/>
              </a:tabLst>
            </a:pPr>
            <a:r>
              <a:rPr sz="3200" spc="-20" dirty="0">
                <a:latin typeface="Verdana"/>
                <a:cs typeface="Verdana"/>
              </a:rPr>
              <a:t>A</a:t>
            </a:r>
            <a:r>
              <a:rPr sz="1800" spc="-20" dirty="0">
                <a:latin typeface="Verdana"/>
                <a:cs typeface="Verdana"/>
              </a:rPr>
              <a:t>nna</a:t>
            </a:r>
            <a:r>
              <a:rPr sz="1800" dirty="0">
                <a:latin typeface="Verdana"/>
                <a:cs typeface="Verdana"/>
              </a:rPr>
              <a:t>	</a:t>
            </a:r>
            <a:r>
              <a:rPr sz="3200" spc="-50" dirty="0">
                <a:latin typeface="Verdana"/>
                <a:cs typeface="Verdana"/>
              </a:rPr>
              <a:t>F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699791" y="3429000"/>
            <a:ext cx="1224280" cy="936625"/>
          </a:xfrm>
          <a:custGeom>
            <a:avLst/>
            <a:gdLst/>
            <a:ahLst/>
            <a:cxnLst/>
            <a:rect l="l" t="t" r="r" b="b"/>
            <a:pathLst>
              <a:path w="1224279" h="936625">
                <a:moveTo>
                  <a:pt x="0" y="468052"/>
                </a:moveTo>
                <a:lnTo>
                  <a:pt x="2246" y="427666"/>
                </a:lnTo>
                <a:lnTo>
                  <a:pt x="8864" y="388235"/>
                </a:lnTo>
                <a:lnTo>
                  <a:pt x="19668" y="349898"/>
                </a:lnTo>
                <a:lnTo>
                  <a:pt x="34476" y="312796"/>
                </a:lnTo>
                <a:lnTo>
                  <a:pt x="53104" y="277070"/>
                </a:lnTo>
                <a:lnTo>
                  <a:pt x="75367" y="242859"/>
                </a:lnTo>
                <a:lnTo>
                  <a:pt x="101083" y="210305"/>
                </a:lnTo>
                <a:lnTo>
                  <a:pt x="130067" y="179548"/>
                </a:lnTo>
                <a:lnTo>
                  <a:pt x="162136" y="150728"/>
                </a:lnTo>
                <a:lnTo>
                  <a:pt x="197106" y="123986"/>
                </a:lnTo>
                <a:lnTo>
                  <a:pt x="234793" y="99463"/>
                </a:lnTo>
                <a:lnTo>
                  <a:pt x="275014" y="77299"/>
                </a:lnTo>
                <a:lnTo>
                  <a:pt x="317585" y="57634"/>
                </a:lnTo>
                <a:lnTo>
                  <a:pt x="362322" y="40609"/>
                </a:lnTo>
                <a:lnTo>
                  <a:pt x="409041" y="26364"/>
                </a:lnTo>
                <a:lnTo>
                  <a:pt x="457559" y="15040"/>
                </a:lnTo>
                <a:lnTo>
                  <a:pt x="507692" y="6778"/>
                </a:lnTo>
                <a:lnTo>
                  <a:pt x="559256" y="1718"/>
                </a:lnTo>
                <a:lnTo>
                  <a:pt x="612068" y="0"/>
                </a:lnTo>
                <a:lnTo>
                  <a:pt x="664879" y="1718"/>
                </a:lnTo>
                <a:lnTo>
                  <a:pt x="716443" y="6778"/>
                </a:lnTo>
                <a:lnTo>
                  <a:pt x="766576" y="15040"/>
                </a:lnTo>
                <a:lnTo>
                  <a:pt x="815094" y="26364"/>
                </a:lnTo>
                <a:lnTo>
                  <a:pt x="861813" y="40609"/>
                </a:lnTo>
                <a:lnTo>
                  <a:pt x="906550" y="57634"/>
                </a:lnTo>
                <a:lnTo>
                  <a:pt x="949121" y="77299"/>
                </a:lnTo>
                <a:lnTo>
                  <a:pt x="989342" y="99463"/>
                </a:lnTo>
                <a:lnTo>
                  <a:pt x="1027029" y="123986"/>
                </a:lnTo>
                <a:lnTo>
                  <a:pt x="1061999" y="150728"/>
                </a:lnTo>
                <a:lnTo>
                  <a:pt x="1094068" y="179548"/>
                </a:lnTo>
                <a:lnTo>
                  <a:pt x="1123052" y="210305"/>
                </a:lnTo>
                <a:lnTo>
                  <a:pt x="1148768" y="242859"/>
                </a:lnTo>
                <a:lnTo>
                  <a:pt x="1171031" y="277070"/>
                </a:lnTo>
                <a:lnTo>
                  <a:pt x="1189659" y="312796"/>
                </a:lnTo>
                <a:lnTo>
                  <a:pt x="1204467" y="349898"/>
                </a:lnTo>
                <a:lnTo>
                  <a:pt x="1215271" y="388235"/>
                </a:lnTo>
                <a:lnTo>
                  <a:pt x="1221889" y="427666"/>
                </a:lnTo>
                <a:lnTo>
                  <a:pt x="1224136" y="468052"/>
                </a:lnTo>
                <a:lnTo>
                  <a:pt x="1221889" y="508437"/>
                </a:lnTo>
                <a:lnTo>
                  <a:pt x="1215271" y="547868"/>
                </a:lnTo>
                <a:lnTo>
                  <a:pt x="1204467" y="586205"/>
                </a:lnTo>
                <a:lnTo>
                  <a:pt x="1189659" y="623307"/>
                </a:lnTo>
                <a:lnTo>
                  <a:pt x="1171031" y="659033"/>
                </a:lnTo>
                <a:lnTo>
                  <a:pt x="1148768" y="693244"/>
                </a:lnTo>
                <a:lnTo>
                  <a:pt x="1123052" y="725798"/>
                </a:lnTo>
                <a:lnTo>
                  <a:pt x="1094068" y="756555"/>
                </a:lnTo>
                <a:lnTo>
                  <a:pt x="1061999" y="785375"/>
                </a:lnTo>
                <a:lnTo>
                  <a:pt x="1027029" y="812117"/>
                </a:lnTo>
                <a:lnTo>
                  <a:pt x="989342" y="836640"/>
                </a:lnTo>
                <a:lnTo>
                  <a:pt x="949121" y="858804"/>
                </a:lnTo>
                <a:lnTo>
                  <a:pt x="906550" y="878469"/>
                </a:lnTo>
                <a:lnTo>
                  <a:pt x="861813" y="895494"/>
                </a:lnTo>
                <a:lnTo>
                  <a:pt x="815094" y="909739"/>
                </a:lnTo>
                <a:lnTo>
                  <a:pt x="766576" y="921063"/>
                </a:lnTo>
                <a:lnTo>
                  <a:pt x="716443" y="929325"/>
                </a:lnTo>
                <a:lnTo>
                  <a:pt x="664879" y="934385"/>
                </a:lnTo>
                <a:lnTo>
                  <a:pt x="612068" y="936104"/>
                </a:lnTo>
                <a:lnTo>
                  <a:pt x="559256" y="934385"/>
                </a:lnTo>
                <a:lnTo>
                  <a:pt x="507692" y="929325"/>
                </a:lnTo>
                <a:lnTo>
                  <a:pt x="457559" y="921063"/>
                </a:lnTo>
                <a:lnTo>
                  <a:pt x="409041" y="909739"/>
                </a:lnTo>
                <a:lnTo>
                  <a:pt x="362322" y="895494"/>
                </a:lnTo>
                <a:lnTo>
                  <a:pt x="317585" y="878469"/>
                </a:lnTo>
                <a:lnTo>
                  <a:pt x="275014" y="858804"/>
                </a:lnTo>
                <a:lnTo>
                  <a:pt x="234793" y="836640"/>
                </a:lnTo>
                <a:lnTo>
                  <a:pt x="197106" y="812117"/>
                </a:lnTo>
                <a:lnTo>
                  <a:pt x="162136" y="785375"/>
                </a:lnTo>
                <a:lnTo>
                  <a:pt x="130067" y="756555"/>
                </a:lnTo>
                <a:lnTo>
                  <a:pt x="101083" y="725798"/>
                </a:lnTo>
                <a:lnTo>
                  <a:pt x="75367" y="693244"/>
                </a:lnTo>
                <a:lnTo>
                  <a:pt x="53104" y="659033"/>
                </a:lnTo>
                <a:lnTo>
                  <a:pt x="34476" y="623307"/>
                </a:lnTo>
                <a:lnTo>
                  <a:pt x="19668" y="586205"/>
                </a:lnTo>
                <a:lnTo>
                  <a:pt x="8864" y="547868"/>
                </a:lnTo>
                <a:lnTo>
                  <a:pt x="2246" y="508437"/>
                </a:lnTo>
                <a:lnTo>
                  <a:pt x="0" y="468052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922548" y="3607308"/>
            <a:ext cx="92646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Verdana"/>
                <a:cs typeface="Verdana"/>
              </a:rPr>
              <a:t>Eli</a:t>
            </a:r>
            <a:r>
              <a:rPr sz="3200" spc="-10" dirty="0">
                <a:latin typeface="Verdana"/>
                <a:cs typeface="Verdana"/>
              </a:rPr>
              <a:t> </a:t>
            </a:r>
            <a:r>
              <a:rPr sz="3200" spc="-50" dirty="0">
                <a:latin typeface="Verdana"/>
                <a:cs typeface="Verdana"/>
              </a:rPr>
              <a:t>B</a:t>
            </a:r>
            <a:endParaRPr sz="3200">
              <a:latin typeface="Verdana"/>
              <a:cs typeface="Verdan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730752" y="3874101"/>
            <a:ext cx="1274445" cy="853440"/>
            <a:chOff x="3730752" y="3874101"/>
            <a:chExt cx="1274445" cy="853440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30752" y="4261103"/>
              <a:ext cx="420624" cy="42367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70932" y="4284115"/>
              <a:ext cx="225045" cy="22504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32960" y="4264151"/>
              <a:ext cx="371856" cy="46329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139882" y="3874109"/>
              <a:ext cx="822325" cy="678815"/>
            </a:xfrm>
            <a:custGeom>
              <a:avLst/>
              <a:gdLst/>
              <a:ahLst/>
              <a:cxnLst/>
              <a:rect l="l" t="t" r="r" b="b"/>
              <a:pathLst>
                <a:path w="822325" h="678814">
                  <a:moveTo>
                    <a:pt x="432168" y="58953"/>
                  </a:moveTo>
                  <a:lnTo>
                    <a:pt x="410400" y="46253"/>
                  </a:lnTo>
                  <a:lnTo>
                    <a:pt x="331101" y="0"/>
                  </a:lnTo>
                  <a:lnTo>
                    <a:pt x="323329" y="2044"/>
                  </a:lnTo>
                  <a:lnTo>
                    <a:pt x="316255" y="14160"/>
                  </a:lnTo>
                  <a:lnTo>
                    <a:pt x="318312" y="21932"/>
                  </a:lnTo>
                  <a:lnTo>
                    <a:pt x="359994" y="46253"/>
                  </a:lnTo>
                  <a:lnTo>
                    <a:pt x="72186" y="46253"/>
                  </a:lnTo>
                  <a:lnTo>
                    <a:pt x="113868" y="21932"/>
                  </a:lnTo>
                  <a:lnTo>
                    <a:pt x="115912" y="14160"/>
                  </a:lnTo>
                  <a:lnTo>
                    <a:pt x="108851" y="2044"/>
                  </a:lnTo>
                  <a:lnTo>
                    <a:pt x="101066" y="0"/>
                  </a:lnTo>
                  <a:lnTo>
                    <a:pt x="50419" y="29552"/>
                  </a:lnTo>
                  <a:lnTo>
                    <a:pt x="50419" y="58953"/>
                  </a:lnTo>
                  <a:lnTo>
                    <a:pt x="31610" y="69926"/>
                  </a:lnTo>
                  <a:lnTo>
                    <a:pt x="50406" y="58953"/>
                  </a:lnTo>
                  <a:lnTo>
                    <a:pt x="50419" y="29552"/>
                  </a:lnTo>
                  <a:lnTo>
                    <a:pt x="0" y="58953"/>
                  </a:lnTo>
                  <a:lnTo>
                    <a:pt x="101066" y="117906"/>
                  </a:lnTo>
                  <a:lnTo>
                    <a:pt x="108839" y="115862"/>
                  </a:lnTo>
                  <a:lnTo>
                    <a:pt x="115912" y="103746"/>
                  </a:lnTo>
                  <a:lnTo>
                    <a:pt x="113868" y="95961"/>
                  </a:lnTo>
                  <a:lnTo>
                    <a:pt x="72186" y="71653"/>
                  </a:lnTo>
                  <a:lnTo>
                    <a:pt x="359981" y="71653"/>
                  </a:lnTo>
                  <a:lnTo>
                    <a:pt x="318312" y="95961"/>
                  </a:lnTo>
                  <a:lnTo>
                    <a:pt x="316255" y="103746"/>
                  </a:lnTo>
                  <a:lnTo>
                    <a:pt x="323329" y="115862"/>
                  </a:lnTo>
                  <a:lnTo>
                    <a:pt x="331101" y="117906"/>
                  </a:lnTo>
                  <a:lnTo>
                    <a:pt x="410400" y="71653"/>
                  </a:lnTo>
                  <a:lnTo>
                    <a:pt x="432168" y="58953"/>
                  </a:lnTo>
                  <a:close/>
                </a:path>
                <a:path w="822325" h="678814">
                  <a:moveTo>
                    <a:pt x="822147" y="425767"/>
                  </a:moveTo>
                  <a:lnTo>
                    <a:pt x="800658" y="412216"/>
                  </a:lnTo>
                  <a:lnTo>
                    <a:pt x="675830" y="610362"/>
                  </a:lnTo>
                  <a:lnTo>
                    <a:pt x="677481" y="562127"/>
                  </a:lnTo>
                  <a:lnTo>
                    <a:pt x="671995" y="556260"/>
                  </a:lnTo>
                  <a:lnTo>
                    <a:pt x="657974" y="555777"/>
                  </a:lnTo>
                  <a:lnTo>
                    <a:pt x="652094" y="561263"/>
                  </a:lnTo>
                  <a:lnTo>
                    <a:pt x="648106" y="678192"/>
                  </a:lnTo>
                  <a:lnTo>
                    <a:pt x="676021" y="663638"/>
                  </a:lnTo>
                  <a:lnTo>
                    <a:pt x="751852" y="624116"/>
                  </a:lnTo>
                  <a:lnTo>
                    <a:pt x="754265" y="616445"/>
                  </a:lnTo>
                  <a:lnTo>
                    <a:pt x="747788" y="603999"/>
                  </a:lnTo>
                  <a:lnTo>
                    <a:pt x="740117" y="601586"/>
                  </a:lnTo>
                  <a:lnTo>
                    <a:pt x="697318" y="623900"/>
                  </a:lnTo>
                  <a:lnTo>
                    <a:pt x="822147" y="42576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/>
          <p:nvPr/>
        </p:nvSpPr>
        <p:spPr>
          <a:xfrm>
            <a:off x="4788024" y="1988840"/>
            <a:ext cx="1224280" cy="936625"/>
          </a:xfrm>
          <a:custGeom>
            <a:avLst/>
            <a:gdLst/>
            <a:ahLst/>
            <a:cxnLst/>
            <a:rect l="l" t="t" r="r" b="b"/>
            <a:pathLst>
              <a:path w="1224279" h="936625">
                <a:moveTo>
                  <a:pt x="0" y="468052"/>
                </a:moveTo>
                <a:lnTo>
                  <a:pt x="2246" y="427666"/>
                </a:lnTo>
                <a:lnTo>
                  <a:pt x="8864" y="388235"/>
                </a:lnTo>
                <a:lnTo>
                  <a:pt x="19668" y="349898"/>
                </a:lnTo>
                <a:lnTo>
                  <a:pt x="34476" y="312796"/>
                </a:lnTo>
                <a:lnTo>
                  <a:pt x="53104" y="277070"/>
                </a:lnTo>
                <a:lnTo>
                  <a:pt x="75367" y="242859"/>
                </a:lnTo>
                <a:lnTo>
                  <a:pt x="101083" y="210305"/>
                </a:lnTo>
                <a:lnTo>
                  <a:pt x="130067" y="179548"/>
                </a:lnTo>
                <a:lnTo>
                  <a:pt x="162136" y="150728"/>
                </a:lnTo>
                <a:lnTo>
                  <a:pt x="197106" y="123986"/>
                </a:lnTo>
                <a:lnTo>
                  <a:pt x="234793" y="99463"/>
                </a:lnTo>
                <a:lnTo>
                  <a:pt x="275014" y="77299"/>
                </a:lnTo>
                <a:lnTo>
                  <a:pt x="317585" y="57634"/>
                </a:lnTo>
                <a:lnTo>
                  <a:pt x="362322" y="40609"/>
                </a:lnTo>
                <a:lnTo>
                  <a:pt x="409041" y="26364"/>
                </a:lnTo>
                <a:lnTo>
                  <a:pt x="457559" y="15040"/>
                </a:lnTo>
                <a:lnTo>
                  <a:pt x="507692" y="6778"/>
                </a:lnTo>
                <a:lnTo>
                  <a:pt x="559256" y="1718"/>
                </a:lnTo>
                <a:lnTo>
                  <a:pt x="612068" y="0"/>
                </a:lnTo>
                <a:lnTo>
                  <a:pt x="664879" y="1718"/>
                </a:lnTo>
                <a:lnTo>
                  <a:pt x="716443" y="6778"/>
                </a:lnTo>
                <a:lnTo>
                  <a:pt x="766576" y="15040"/>
                </a:lnTo>
                <a:lnTo>
                  <a:pt x="815094" y="26364"/>
                </a:lnTo>
                <a:lnTo>
                  <a:pt x="861813" y="40609"/>
                </a:lnTo>
                <a:lnTo>
                  <a:pt x="906550" y="57634"/>
                </a:lnTo>
                <a:lnTo>
                  <a:pt x="949121" y="77299"/>
                </a:lnTo>
                <a:lnTo>
                  <a:pt x="989342" y="99463"/>
                </a:lnTo>
                <a:lnTo>
                  <a:pt x="1027029" y="123986"/>
                </a:lnTo>
                <a:lnTo>
                  <a:pt x="1061999" y="150728"/>
                </a:lnTo>
                <a:lnTo>
                  <a:pt x="1094068" y="179548"/>
                </a:lnTo>
                <a:lnTo>
                  <a:pt x="1123052" y="210305"/>
                </a:lnTo>
                <a:lnTo>
                  <a:pt x="1148768" y="242859"/>
                </a:lnTo>
                <a:lnTo>
                  <a:pt x="1171031" y="277070"/>
                </a:lnTo>
                <a:lnTo>
                  <a:pt x="1189659" y="312796"/>
                </a:lnTo>
                <a:lnTo>
                  <a:pt x="1204467" y="349898"/>
                </a:lnTo>
                <a:lnTo>
                  <a:pt x="1215271" y="388235"/>
                </a:lnTo>
                <a:lnTo>
                  <a:pt x="1221889" y="427666"/>
                </a:lnTo>
                <a:lnTo>
                  <a:pt x="1224136" y="468052"/>
                </a:lnTo>
                <a:lnTo>
                  <a:pt x="1221889" y="508437"/>
                </a:lnTo>
                <a:lnTo>
                  <a:pt x="1215271" y="547868"/>
                </a:lnTo>
                <a:lnTo>
                  <a:pt x="1204467" y="586205"/>
                </a:lnTo>
                <a:lnTo>
                  <a:pt x="1189659" y="623307"/>
                </a:lnTo>
                <a:lnTo>
                  <a:pt x="1171031" y="659033"/>
                </a:lnTo>
                <a:lnTo>
                  <a:pt x="1148768" y="693244"/>
                </a:lnTo>
                <a:lnTo>
                  <a:pt x="1123052" y="725798"/>
                </a:lnTo>
                <a:lnTo>
                  <a:pt x="1094068" y="756555"/>
                </a:lnTo>
                <a:lnTo>
                  <a:pt x="1061999" y="785375"/>
                </a:lnTo>
                <a:lnTo>
                  <a:pt x="1027029" y="812117"/>
                </a:lnTo>
                <a:lnTo>
                  <a:pt x="989342" y="836640"/>
                </a:lnTo>
                <a:lnTo>
                  <a:pt x="949121" y="858804"/>
                </a:lnTo>
                <a:lnTo>
                  <a:pt x="906550" y="878469"/>
                </a:lnTo>
                <a:lnTo>
                  <a:pt x="861813" y="895494"/>
                </a:lnTo>
                <a:lnTo>
                  <a:pt x="815094" y="909739"/>
                </a:lnTo>
                <a:lnTo>
                  <a:pt x="766576" y="921063"/>
                </a:lnTo>
                <a:lnTo>
                  <a:pt x="716443" y="929325"/>
                </a:lnTo>
                <a:lnTo>
                  <a:pt x="664879" y="934385"/>
                </a:lnTo>
                <a:lnTo>
                  <a:pt x="612068" y="936104"/>
                </a:lnTo>
                <a:lnTo>
                  <a:pt x="559256" y="934385"/>
                </a:lnTo>
                <a:lnTo>
                  <a:pt x="507692" y="929325"/>
                </a:lnTo>
                <a:lnTo>
                  <a:pt x="457559" y="921063"/>
                </a:lnTo>
                <a:lnTo>
                  <a:pt x="409041" y="909739"/>
                </a:lnTo>
                <a:lnTo>
                  <a:pt x="362322" y="895494"/>
                </a:lnTo>
                <a:lnTo>
                  <a:pt x="317585" y="878469"/>
                </a:lnTo>
                <a:lnTo>
                  <a:pt x="275014" y="858804"/>
                </a:lnTo>
                <a:lnTo>
                  <a:pt x="234793" y="836640"/>
                </a:lnTo>
                <a:lnTo>
                  <a:pt x="197106" y="812117"/>
                </a:lnTo>
                <a:lnTo>
                  <a:pt x="162136" y="785375"/>
                </a:lnTo>
                <a:lnTo>
                  <a:pt x="130067" y="756555"/>
                </a:lnTo>
                <a:lnTo>
                  <a:pt x="101083" y="725798"/>
                </a:lnTo>
                <a:lnTo>
                  <a:pt x="75367" y="693244"/>
                </a:lnTo>
                <a:lnTo>
                  <a:pt x="53104" y="659033"/>
                </a:lnTo>
                <a:lnTo>
                  <a:pt x="34476" y="623307"/>
                </a:lnTo>
                <a:lnTo>
                  <a:pt x="19668" y="586205"/>
                </a:lnTo>
                <a:lnTo>
                  <a:pt x="8864" y="547868"/>
                </a:lnTo>
                <a:lnTo>
                  <a:pt x="2246" y="508437"/>
                </a:lnTo>
                <a:lnTo>
                  <a:pt x="0" y="468052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046035" y="2199132"/>
            <a:ext cx="68008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Verdana"/>
                <a:cs typeface="Verdana"/>
              </a:rPr>
              <a:t>S </a:t>
            </a:r>
            <a:r>
              <a:rPr sz="3200" spc="-50" dirty="0">
                <a:latin typeface="Verdana"/>
                <a:cs typeface="Verdana"/>
              </a:rPr>
              <a:t>F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699791" y="1988840"/>
            <a:ext cx="1224280" cy="936625"/>
          </a:xfrm>
          <a:custGeom>
            <a:avLst/>
            <a:gdLst/>
            <a:ahLst/>
            <a:cxnLst/>
            <a:rect l="l" t="t" r="r" b="b"/>
            <a:pathLst>
              <a:path w="1224279" h="936625">
                <a:moveTo>
                  <a:pt x="0" y="468052"/>
                </a:moveTo>
                <a:lnTo>
                  <a:pt x="2246" y="427666"/>
                </a:lnTo>
                <a:lnTo>
                  <a:pt x="8864" y="388235"/>
                </a:lnTo>
                <a:lnTo>
                  <a:pt x="19668" y="349898"/>
                </a:lnTo>
                <a:lnTo>
                  <a:pt x="34476" y="312796"/>
                </a:lnTo>
                <a:lnTo>
                  <a:pt x="53104" y="277070"/>
                </a:lnTo>
                <a:lnTo>
                  <a:pt x="75367" y="242859"/>
                </a:lnTo>
                <a:lnTo>
                  <a:pt x="101083" y="210305"/>
                </a:lnTo>
                <a:lnTo>
                  <a:pt x="130067" y="179548"/>
                </a:lnTo>
                <a:lnTo>
                  <a:pt x="162136" y="150728"/>
                </a:lnTo>
                <a:lnTo>
                  <a:pt x="197106" y="123986"/>
                </a:lnTo>
                <a:lnTo>
                  <a:pt x="234793" y="99463"/>
                </a:lnTo>
                <a:lnTo>
                  <a:pt x="275014" y="77299"/>
                </a:lnTo>
                <a:lnTo>
                  <a:pt x="317585" y="57634"/>
                </a:lnTo>
                <a:lnTo>
                  <a:pt x="362322" y="40609"/>
                </a:lnTo>
                <a:lnTo>
                  <a:pt x="409041" y="26364"/>
                </a:lnTo>
                <a:lnTo>
                  <a:pt x="457559" y="15040"/>
                </a:lnTo>
                <a:lnTo>
                  <a:pt x="507692" y="6778"/>
                </a:lnTo>
                <a:lnTo>
                  <a:pt x="559256" y="1718"/>
                </a:lnTo>
                <a:lnTo>
                  <a:pt x="612068" y="0"/>
                </a:lnTo>
                <a:lnTo>
                  <a:pt x="664879" y="1718"/>
                </a:lnTo>
                <a:lnTo>
                  <a:pt x="716443" y="6778"/>
                </a:lnTo>
                <a:lnTo>
                  <a:pt x="766576" y="15040"/>
                </a:lnTo>
                <a:lnTo>
                  <a:pt x="815094" y="26364"/>
                </a:lnTo>
                <a:lnTo>
                  <a:pt x="861813" y="40609"/>
                </a:lnTo>
                <a:lnTo>
                  <a:pt x="906550" y="57634"/>
                </a:lnTo>
                <a:lnTo>
                  <a:pt x="949121" y="77299"/>
                </a:lnTo>
                <a:lnTo>
                  <a:pt x="989342" y="99463"/>
                </a:lnTo>
                <a:lnTo>
                  <a:pt x="1027029" y="123986"/>
                </a:lnTo>
                <a:lnTo>
                  <a:pt x="1061999" y="150728"/>
                </a:lnTo>
                <a:lnTo>
                  <a:pt x="1094068" y="179548"/>
                </a:lnTo>
                <a:lnTo>
                  <a:pt x="1123052" y="210305"/>
                </a:lnTo>
                <a:lnTo>
                  <a:pt x="1148768" y="242859"/>
                </a:lnTo>
                <a:lnTo>
                  <a:pt x="1171031" y="277070"/>
                </a:lnTo>
                <a:lnTo>
                  <a:pt x="1189659" y="312796"/>
                </a:lnTo>
                <a:lnTo>
                  <a:pt x="1204467" y="349898"/>
                </a:lnTo>
                <a:lnTo>
                  <a:pt x="1215271" y="388235"/>
                </a:lnTo>
                <a:lnTo>
                  <a:pt x="1221889" y="427666"/>
                </a:lnTo>
                <a:lnTo>
                  <a:pt x="1224136" y="468052"/>
                </a:lnTo>
                <a:lnTo>
                  <a:pt x="1221889" y="508437"/>
                </a:lnTo>
                <a:lnTo>
                  <a:pt x="1215271" y="547868"/>
                </a:lnTo>
                <a:lnTo>
                  <a:pt x="1204467" y="586205"/>
                </a:lnTo>
                <a:lnTo>
                  <a:pt x="1189659" y="623307"/>
                </a:lnTo>
                <a:lnTo>
                  <a:pt x="1171031" y="659033"/>
                </a:lnTo>
                <a:lnTo>
                  <a:pt x="1148768" y="693244"/>
                </a:lnTo>
                <a:lnTo>
                  <a:pt x="1123052" y="725798"/>
                </a:lnTo>
                <a:lnTo>
                  <a:pt x="1094068" y="756555"/>
                </a:lnTo>
                <a:lnTo>
                  <a:pt x="1061999" y="785375"/>
                </a:lnTo>
                <a:lnTo>
                  <a:pt x="1027029" y="812117"/>
                </a:lnTo>
                <a:lnTo>
                  <a:pt x="989342" y="836640"/>
                </a:lnTo>
                <a:lnTo>
                  <a:pt x="949121" y="858804"/>
                </a:lnTo>
                <a:lnTo>
                  <a:pt x="906550" y="878469"/>
                </a:lnTo>
                <a:lnTo>
                  <a:pt x="861813" y="895494"/>
                </a:lnTo>
                <a:lnTo>
                  <a:pt x="815094" y="909739"/>
                </a:lnTo>
                <a:lnTo>
                  <a:pt x="766576" y="921063"/>
                </a:lnTo>
                <a:lnTo>
                  <a:pt x="716443" y="929325"/>
                </a:lnTo>
                <a:lnTo>
                  <a:pt x="664879" y="934385"/>
                </a:lnTo>
                <a:lnTo>
                  <a:pt x="612068" y="936104"/>
                </a:lnTo>
                <a:lnTo>
                  <a:pt x="559256" y="934385"/>
                </a:lnTo>
                <a:lnTo>
                  <a:pt x="507692" y="929325"/>
                </a:lnTo>
                <a:lnTo>
                  <a:pt x="457559" y="921063"/>
                </a:lnTo>
                <a:lnTo>
                  <a:pt x="409041" y="909739"/>
                </a:lnTo>
                <a:lnTo>
                  <a:pt x="362322" y="895494"/>
                </a:lnTo>
                <a:lnTo>
                  <a:pt x="317585" y="878469"/>
                </a:lnTo>
                <a:lnTo>
                  <a:pt x="275014" y="858804"/>
                </a:lnTo>
                <a:lnTo>
                  <a:pt x="234793" y="836640"/>
                </a:lnTo>
                <a:lnTo>
                  <a:pt x="197106" y="812117"/>
                </a:lnTo>
                <a:lnTo>
                  <a:pt x="162136" y="785375"/>
                </a:lnTo>
                <a:lnTo>
                  <a:pt x="130067" y="756555"/>
                </a:lnTo>
                <a:lnTo>
                  <a:pt x="101083" y="725798"/>
                </a:lnTo>
                <a:lnTo>
                  <a:pt x="75367" y="693244"/>
                </a:lnTo>
                <a:lnTo>
                  <a:pt x="53104" y="659033"/>
                </a:lnTo>
                <a:lnTo>
                  <a:pt x="34476" y="623307"/>
                </a:lnTo>
                <a:lnTo>
                  <a:pt x="19668" y="586205"/>
                </a:lnTo>
                <a:lnTo>
                  <a:pt x="8864" y="547868"/>
                </a:lnTo>
                <a:lnTo>
                  <a:pt x="2246" y="508437"/>
                </a:lnTo>
                <a:lnTo>
                  <a:pt x="0" y="468052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39894" y="2433942"/>
            <a:ext cx="432434" cy="118110"/>
          </a:xfrm>
          <a:custGeom>
            <a:avLst/>
            <a:gdLst/>
            <a:ahLst/>
            <a:cxnLst/>
            <a:rect l="l" t="t" r="r" b="b"/>
            <a:pathLst>
              <a:path w="432435" h="118110">
                <a:moveTo>
                  <a:pt x="101063" y="0"/>
                </a:moveTo>
                <a:lnTo>
                  <a:pt x="0" y="58954"/>
                </a:lnTo>
                <a:lnTo>
                  <a:pt x="101061" y="117908"/>
                </a:lnTo>
                <a:lnTo>
                  <a:pt x="108838" y="115862"/>
                </a:lnTo>
                <a:lnTo>
                  <a:pt x="115906" y="103745"/>
                </a:lnTo>
                <a:lnTo>
                  <a:pt x="113861" y="95968"/>
                </a:lnTo>
                <a:lnTo>
                  <a:pt x="72181" y="71654"/>
                </a:lnTo>
                <a:lnTo>
                  <a:pt x="25203" y="71654"/>
                </a:lnTo>
                <a:lnTo>
                  <a:pt x="25203" y="46254"/>
                </a:lnTo>
                <a:lnTo>
                  <a:pt x="72177" y="46254"/>
                </a:lnTo>
                <a:lnTo>
                  <a:pt x="113858" y="21940"/>
                </a:lnTo>
                <a:lnTo>
                  <a:pt x="115906" y="14164"/>
                </a:lnTo>
                <a:lnTo>
                  <a:pt x="108840" y="2047"/>
                </a:lnTo>
                <a:lnTo>
                  <a:pt x="101063" y="0"/>
                </a:lnTo>
                <a:close/>
              </a:path>
              <a:path w="432435" h="118110">
                <a:moveTo>
                  <a:pt x="381753" y="58954"/>
                </a:moveTo>
                <a:lnTo>
                  <a:pt x="318301" y="95968"/>
                </a:lnTo>
                <a:lnTo>
                  <a:pt x="316254" y="103745"/>
                </a:lnTo>
                <a:lnTo>
                  <a:pt x="323323" y="115862"/>
                </a:lnTo>
                <a:lnTo>
                  <a:pt x="331099" y="117908"/>
                </a:lnTo>
                <a:lnTo>
                  <a:pt x="410391" y="71654"/>
                </a:lnTo>
                <a:lnTo>
                  <a:pt x="406959" y="71654"/>
                </a:lnTo>
                <a:lnTo>
                  <a:pt x="406959" y="69924"/>
                </a:lnTo>
                <a:lnTo>
                  <a:pt x="400559" y="69924"/>
                </a:lnTo>
                <a:lnTo>
                  <a:pt x="381753" y="58954"/>
                </a:lnTo>
                <a:close/>
              </a:path>
              <a:path w="432435" h="118110">
                <a:moveTo>
                  <a:pt x="72177" y="46254"/>
                </a:moveTo>
                <a:lnTo>
                  <a:pt x="25203" y="46254"/>
                </a:lnTo>
                <a:lnTo>
                  <a:pt x="25203" y="71654"/>
                </a:lnTo>
                <a:lnTo>
                  <a:pt x="72181" y="71654"/>
                </a:lnTo>
                <a:lnTo>
                  <a:pt x="69216" y="69924"/>
                </a:lnTo>
                <a:lnTo>
                  <a:pt x="31601" y="69924"/>
                </a:lnTo>
                <a:lnTo>
                  <a:pt x="31601" y="47984"/>
                </a:lnTo>
                <a:lnTo>
                  <a:pt x="69211" y="47984"/>
                </a:lnTo>
                <a:lnTo>
                  <a:pt x="72177" y="46254"/>
                </a:lnTo>
                <a:close/>
              </a:path>
              <a:path w="432435" h="118110">
                <a:moveTo>
                  <a:pt x="359982" y="46254"/>
                </a:moveTo>
                <a:lnTo>
                  <a:pt x="72177" y="46254"/>
                </a:lnTo>
                <a:lnTo>
                  <a:pt x="50410" y="58954"/>
                </a:lnTo>
                <a:lnTo>
                  <a:pt x="72181" y="71654"/>
                </a:lnTo>
                <a:lnTo>
                  <a:pt x="359982" y="71654"/>
                </a:lnTo>
                <a:lnTo>
                  <a:pt x="381753" y="58954"/>
                </a:lnTo>
                <a:lnTo>
                  <a:pt x="359982" y="46254"/>
                </a:lnTo>
                <a:close/>
              </a:path>
              <a:path w="432435" h="118110">
                <a:moveTo>
                  <a:pt x="410392" y="46254"/>
                </a:moveTo>
                <a:lnTo>
                  <a:pt x="406959" y="46254"/>
                </a:lnTo>
                <a:lnTo>
                  <a:pt x="406959" y="71654"/>
                </a:lnTo>
                <a:lnTo>
                  <a:pt x="410391" y="71654"/>
                </a:lnTo>
                <a:lnTo>
                  <a:pt x="432163" y="58954"/>
                </a:lnTo>
                <a:lnTo>
                  <a:pt x="410392" y="46254"/>
                </a:lnTo>
                <a:close/>
              </a:path>
              <a:path w="432435" h="118110">
                <a:moveTo>
                  <a:pt x="31603" y="47984"/>
                </a:moveTo>
                <a:lnTo>
                  <a:pt x="31601" y="69924"/>
                </a:lnTo>
                <a:lnTo>
                  <a:pt x="50405" y="58954"/>
                </a:lnTo>
                <a:lnTo>
                  <a:pt x="31603" y="47984"/>
                </a:lnTo>
                <a:close/>
              </a:path>
              <a:path w="432435" h="118110">
                <a:moveTo>
                  <a:pt x="50410" y="58954"/>
                </a:moveTo>
                <a:lnTo>
                  <a:pt x="31599" y="69924"/>
                </a:lnTo>
                <a:lnTo>
                  <a:pt x="69216" y="69924"/>
                </a:lnTo>
                <a:lnTo>
                  <a:pt x="50410" y="58954"/>
                </a:lnTo>
                <a:close/>
              </a:path>
              <a:path w="432435" h="118110">
                <a:moveTo>
                  <a:pt x="400559" y="47984"/>
                </a:moveTo>
                <a:lnTo>
                  <a:pt x="381753" y="58954"/>
                </a:lnTo>
                <a:lnTo>
                  <a:pt x="400559" y="69924"/>
                </a:lnTo>
                <a:lnTo>
                  <a:pt x="400559" y="47984"/>
                </a:lnTo>
                <a:close/>
              </a:path>
              <a:path w="432435" h="118110">
                <a:moveTo>
                  <a:pt x="406959" y="47984"/>
                </a:moveTo>
                <a:lnTo>
                  <a:pt x="400559" y="47984"/>
                </a:lnTo>
                <a:lnTo>
                  <a:pt x="400559" y="69924"/>
                </a:lnTo>
                <a:lnTo>
                  <a:pt x="406959" y="69924"/>
                </a:lnTo>
                <a:lnTo>
                  <a:pt x="406959" y="47984"/>
                </a:lnTo>
                <a:close/>
              </a:path>
              <a:path w="432435" h="118110">
                <a:moveTo>
                  <a:pt x="69211" y="47984"/>
                </a:moveTo>
                <a:lnTo>
                  <a:pt x="31603" y="47984"/>
                </a:lnTo>
                <a:lnTo>
                  <a:pt x="50410" y="58954"/>
                </a:lnTo>
                <a:lnTo>
                  <a:pt x="69211" y="47984"/>
                </a:lnTo>
                <a:close/>
              </a:path>
              <a:path w="432435" h="118110">
                <a:moveTo>
                  <a:pt x="331099" y="0"/>
                </a:moveTo>
                <a:lnTo>
                  <a:pt x="323323" y="2047"/>
                </a:lnTo>
                <a:lnTo>
                  <a:pt x="316254" y="14164"/>
                </a:lnTo>
                <a:lnTo>
                  <a:pt x="318301" y="21940"/>
                </a:lnTo>
                <a:lnTo>
                  <a:pt x="381753" y="58954"/>
                </a:lnTo>
                <a:lnTo>
                  <a:pt x="400559" y="47984"/>
                </a:lnTo>
                <a:lnTo>
                  <a:pt x="406959" y="47984"/>
                </a:lnTo>
                <a:lnTo>
                  <a:pt x="406959" y="46254"/>
                </a:lnTo>
                <a:lnTo>
                  <a:pt x="410392" y="46254"/>
                </a:lnTo>
                <a:lnTo>
                  <a:pt x="3310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75855" y="2996952"/>
            <a:ext cx="0" cy="360045"/>
          </a:xfrm>
          <a:custGeom>
            <a:avLst/>
            <a:gdLst/>
            <a:ahLst/>
            <a:cxnLst/>
            <a:rect l="l" t="t" r="r" b="b"/>
            <a:pathLst>
              <a:path h="360045">
                <a:moveTo>
                  <a:pt x="0" y="0"/>
                </a:moveTo>
                <a:lnTo>
                  <a:pt x="1" y="36004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436096" y="2996952"/>
            <a:ext cx="0" cy="360045"/>
          </a:xfrm>
          <a:custGeom>
            <a:avLst/>
            <a:gdLst/>
            <a:ahLst/>
            <a:cxnLst/>
            <a:rect l="l" t="t" r="r" b="b"/>
            <a:pathLst>
              <a:path h="360045">
                <a:moveTo>
                  <a:pt x="0" y="0"/>
                </a:moveTo>
                <a:lnTo>
                  <a:pt x="1" y="36004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778531" y="2165604"/>
            <a:ext cx="114236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Verdana"/>
                <a:cs typeface="Verdana"/>
              </a:rPr>
              <a:t>M</a:t>
            </a:r>
            <a:r>
              <a:rPr sz="1200" dirty="0">
                <a:latin typeface="Verdana"/>
                <a:cs typeface="Verdana"/>
              </a:rPr>
              <a:t>artha</a:t>
            </a:r>
            <a:r>
              <a:rPr sz="1200" spc="225" dirty="0">
                <a:latin typeface="Verdana"/>
                <a:cs typeface="Verdana"/>
              </a:rPr>
              <a:t> </a:t>
            </a:r>
            <a:r>
              <a:rPr sz="3200" spc="-60" dirty="0">
                <a:latin typeface="Verdana"/>
                <a:cs typeface="Verdana"/>
              </a:rPr>
              <a:t>B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732183" y="2649966"/>
            <a:ext cx="432434" cy="118110"/>
          </a:xfrm>
          <a:custGeom>
            <a:avLst/>
            <a:gdLst/>
            <a:ahLst/>
            <a:cxnLst/>
            <a:rect l="l" t="t" r="r" b="b"/>
            <a:pathLst>
              <a:path w="432434" h="118110">
                <a:moveTo>
                  <a:pt x="101066" y="0"/>
                </a:moveTo>
                <a:lnTo>
                  <a:pt x="0" y="58954"/>
                </a:lnTo>
                <a:lnTo>
                  <a:pt x="101061" y="117908"/>
                </a:lnTo>
                <a:lnTo>
                  <a:pt x="108833" y="115862"/>
                </a:lnTo>
                <a:lnTo>
                  <a:pt x="115906" y="103745"/>
                </a:lnTo>
                <a:lnTo>
                  <a:pt x="113860" y="95967"/>
                </a:lnTo>
                <a:lnTo>
                  <a:pt x="72181" y="71654"/>
                </a:lnTo>
                <a:lnTo>
                  <a:pt x="25202" y="71654"/>
                </a:lnTo>
                <a:lnTo>
                  <a:pt x="25203" y="46254"/>
                </a:lnTo>
                <a:lnTo>
                  <a:pt x="72177" y="46254"/>
                </a:lnTo>
                <a:lnTo>
                  <a:pt x="113860" y="21939"/>
                </a:lnTo>
                <a:lnTo>
                  <a:pt x="115906" y="14163"/>
                </a:lnTo>
                <a:lnTo>
                  <a:pt x="108839" y="2045"/>
                </a:lnTo>
                <a:lnTo>
                  <a:pt x="101066" y="0"/>
                </a:lnTo>
                <a:close/>
              </a:path>
              <a:path w="432434" h="118110">
                <a:moveTo>
                  <a:pt x="381755" y="58954"/>
                </a:moveTo>
                <a:lnTo>
                  <a:pt x="318300" y="95967"/>
                </a:lnTo>
                <a:lnTo>
                  <a:pt x="316254" y="103745"/>
                </a:lnTo>
                <a:lnTo>
                  <a:pt x="323323" y="115862"/>
                </a:lnTo>
                <a:lnTo>
                  <a:pt x="331099" y="117908"/>
                </a:lnTo>
                <a:lnTo>
                  <a:pt x="410391" y="71654"/>
                </a:lnTo>
                <a:lnTo>
                  <a:pt x="406959" y="71654"/>
                </a:lnTo>
                <a:lnTo>
                  <a:pt x="406959" y="69923"/>
                </a:lnTo>
                <a:lnTo>
                  <a:pt x="400559" y="69923"/>
                </a:lnTo>
                <a:lnTo>
                  <a:pt x="381755" y="58954"/>
                </a:lnTo>
                <a:close/>
              </a:path>
              <a:path w="432434" h="118110">
                <a:moveTo>
                  <a:pt x="72177" y="46254"/>
                </a:moveTo>
                <a:lnTo>
                  <a:pt x="25203" y="46254"/>
                </a:lnTo>
                <a:lnTo>
                  <a:pt x="25202" y="71654"/>
                </a:lnTo>
                <a:lnTo>
                  <a:pt x="72181" y="71654"/>
                </a:lnTo>
                <a:lnTo>
                  <a:pt x="69214" y="69923"/>
                </a:lnTo>
                <a:lnTo>
                  <a:pt x="31601" y="69923"/>
                </a:lnTo>
                <a:lnTo>
                  <a:pt x="31601" y="47984"/>
                </a:lnTo>
                <a:lnTo>
                  <a:pt x="69211" y="47984"/>
                </a:lnTo>
                <a:lnTo>
                  <a:pt x="72177" y="46254"/>
                </a:lnTo>
                <a:close/>
              </a:path>
              <a:path w="432434" h="118110">
                <a:moveTo>
                  <a:pt x="359984" y="46254"/>
                </a:moveTo>
                <a:lnTo>
                  <a:pt x="72177" y="46254"/>
                </a:lnTo>
                <a:lnTo>
                  <a:pt x="50410" y="58954"/>
                </a:lnTo>
                <a:lnTo>
                  <a:pt x="72181" y="71654"/>
                </a:lnTo>
                <a:lnTo>
                  <a:pt x="359980" y="71654"/>
                </a:lnTo>
                <a:lnTo>
                  <a:pt x="381752" y="58954"/>
                </a:lnTo>
                <a:lnTo>
                  <a:pt x="359984" y="46254"/>
                </a:lnTo>
                <a:close/>
              </a:path>
              <a:path w="432434" h="118110">
                <a:moveTo>
                  <a:pt x="410392" y="46254"/>
                </a:moveTo>
                <a:lnTo>
                  <a:pt x="406959" y="46254"/>
                </a:lnTo>
                <a:lnTo>
                  <a:pt x="406959" y="71654"/>
                </a:lnTo>
                <a:lnTo>
                  <a:pt x="410391" y="71654"/>
                </a:lnTo>
                <a:lnTo>
                  <a:pt x="432163" y="58954"/>
                </a:lnTo>
                <a:lnTo>
                  <a:pt x="410392" y="46254"/>
                </a:lnTo>
                <a:close/>
              </a:path>
              <a:path w="432434" h="118110">
                <a:moveTo>
                  <a:pt x="31603" y="47984"/>
                </a:moveTo>
                <a:lnTo>
                  <a:pt x="31601" y="69923"/>
                </a:lnTo>
                <a:lnTo>
                  <a:pt x="50405" y="58954"/>
                </a:lnTo>
                <a:lnTo>
                  <a:pt x="31603" y="47984"/>
                </a:lnTo>
                <a:close/>
              </a:path>
              <a:path w="432434" h="118110">
                <a:moveTo>
                  <a:pt x="50410" y="58954"/>
                </a:moveTo>
                <a:lnTo>
                  <a:pt x="31601" y="69923"/>
                </a:lnTo>
                <a:lnTo>
                  <a:pt x="69214" y="69923"/>
                </a:lnTo>
                <a:lnTo>
                  <a:pt x="50410" y="58954"/>
                </a:lnTo>
                <a:close/>
              </a:path>
              <a:path w="432434" h="118110">
                <a:moveTo>
                  <a:pt x="400559" y="47984"/>
                </a:moveTo>
                <a:lnTo>
                  <a:pt x="381755" y="58954"/>
                </a:lnTo>
                <a:lnTo>
                  <a:pt x="400559" y="69923"/>
                </a:lnTo>
                <a:lnTo>
                  <a:pt x="400559" y="47984"/>
                </a:lnTo>
                <a:close/>
              </a:path>
              <a:path w="432434" h="118110">
                <a:moveTo>
                  <a:pt x="406959" y="47984"/>
                </a:moveTo>
                <a:lnTo>
                  <a:pt x="400559" y="47984"/>
                </a:lnTo>
                <a:lnTo>
                  <a:pt x="400559" y="69923"/>
                </a:lnTo>
                <a:lnTo>
                  <a:pt x="406959" y="69923"/>
                </a:lnTo>
                <a:lnTo>
                  <a:pt x="406959" y="47984"/>
                </a:lnTo>
                <a:close/>
              </a:path>
              <a:path w="432434" h="118110">
                <a:moveTo>
                  <a:pt x="69211" y="47984"/>
                </a:moveTo>
                <a:lnTo>
                  <a:pt x="31603" y="47984"/>
                </a:lnTo>
                <a:lnTo>
                  <a:pt x="50410" y="58954"/>
                </a:lnTo>
                <a:lnTo>
                  <a:pt x="69211" y="47984"/>
                </a:lnTo>
                <a:close/>
              </a:path>
              <a:path w="432434" h="118110">
                <a:moveTo>
                  <a:pt x="331099" y="0"/>
                </a:moveTo>
                <a:lnTo>
                  <a:pt x="323323" y="2045"/>
                </a:lnTo>
                <a:lnTo>
                  <a:pt x="316254" y="14163"/>
                </a:lnTo>
                <a:lnTo>
                  <a:pt x="318301" y="21939"/>
                </a:lnTo>
                <a:lnTo>
                  <a:pt x="381755" y="58954"/>
                </a:lnTo>
                <a:lnTo>
                  <a:pt x="400559" y="47984"/>
                </a:lnTo>
                <a:lnTo>
                  <a:pt x="406959" y="47984"/>
                </a:lnTo>
                <a:lnTo>
                  <a:pt x="406959" y="46254"/>
                </a:lnTo>
                <a:lnTo>
                  <a:pt x="410392" y="46254"/>
                </a:lnTo>
                <a:lnTo>
                  <a:pt x="3310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775372" y="3284983"/>
            <a:ext cx="360045" cy="0"/>
          </a:xfrm>
          <a:custGeom>
            <a:avLst/>
            <a:gdLst/>
            <a:ahLst/>
            <a:cxnLst/>
            <a:rect l="l" t="t" r="r" b="b"/>
            <a:pathLst>
              <a:path w="360045">
                <a:moveTo>
                  <a:pt x="360040" y="0"/>
                </a:moveTo>
                <a:lnTo>
                  <a:pt x="0" y="1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804247" y="3730086"/>
            <a:ext cx="360680" cy="118110"/>
          </a:xfrm>
          <a:custGeom>
            <a:avLst/>
            <a:gdLst/>
            <a:ahLst/>
            <a:cxnLst/>
            <a:rect l="l" t="t" r="r" b="b"/>
            <a:pathLst>
              <a:path w="360679" h="118110">
                <a:moveTo>
                  <a:pt x="309689" y="58954"/>
                </a:moveTo>
                <a:lnTo>
                  <a:pt x="246236" y="95968"/>
                </a:lnTo>
                <a:lnTo>
                  <a:pt x="244190" y="103745"/>
                </a:lnTo>
                <a:lnTo>
                  <a:pt x="251258" y="115862"/>
                </a:lnTo>
                <a:lnTo>
                  <a:pt x="259034" y="117908"/>
                </a:lnTo>
                <a:lnTo>
                  <a:pt x="338327" y="71654"/>
                </a:lnTo>
                <a:lnTo>
                  <a:pt x="334893" y="71654"/>
                </a:lnTo>
                <a:lnTo>
                  <a:pt x="334893" y="69924"/>
                </a:lnTo>
                <a:lnTo>
                  <a:pt x="328495" y="69924"/>
                </a:lnTo>
                <a:lnTo>
                  <a:pt x="309689" y="58954"/>
                </a:lnTo>
                <a:close/>
              </a:path>
              <a:path w="360679" h="118110">
                <a:moveTo>
                  <a:pt x="287917" y="46254"/>
                </a:moveTo>
                <a:lnTo>
                  <a:pt x="0" y="46254"/>
                </a:lnTo>
                <a:lnTo>
                  <a:pt x="0" y="71654"/>
                </a:lnTo>
                <a:lnTo>
                  <a:pt x="287917" y="71654"/>
                </a:lnTo>
                <a:lnTo>
                  <a:pt x="309689" y="58954"/>
                </a:lnTo>
                <a:lnTo>
                  <a:pt x="287917" y="46254"/>
                </a:lnTo>
                <a:close/>
              </a:path>
              <a:path w="360679" h="118110">
                <a:moveTo>
                  <a:pt x="338328" y="46254"/>
                </a:moveTo>
                <a:lnTo>
                  <a:pt x="334893" y="46254"/>
                </a:lnTo>
                <a:lnTo>
                  <a:pt x="334893" y="71654"/>
                </a:lnTo>
                <a:lnTo>
                  <a:pt x="338327" y="71654"/>
                </a:lnTo>
                <a:lnTo>
                  <a:pt x="360099" y="58954"/>
                </a:lnTo>
                <a:lnTo>
                  <a:pt x="338328" y="46254"/>
                </a:lnTo>
                <a:close/>
              </a:path>
              <a:path w="360679" h="118110">
                <a:moveTo>
                  <a:pt x="328495" y="47984"/>
                </a:moveTo>
                <a:lnTo>
                  <a:pt x="309689" y="58954"/>
                </a:lnTo>
                <a:lnTo>
                  <a:pt x="328495" y="69924"/>
                </a:lnTo>
                <a:lnTo>
                  <a:pt x="328495" y="47984"/>
                </a:lnTo>
                <a:close/>
              </a:path>
              <a:path w="360679" h="118110">
                <a:moveTo>
                  <a:pt x="334893" y="47984"/>
                </a:moveTo>
                <a:lnTo>
                  <a:pt x="328495" y="47984"/>
                </a:lnTo>
                <a:lnTo>
                  <a:pt x="328495" y="69924"/>
                </a:lnTo>
                <a:lnTo>
                  <a:pt x="334893" y="69924"/>
                </a:lnTo>
                <a:lnTo>
                  <a:pt x="334893" y="47984"/>
                </a:lnTo>
                <a:close/>
              </a:path>
              <a:path w="360679" h="118110">
                <a:moveTo>
                  <a:pt x="259035" y="0"/>
                </a:moveTo>
                <a:lnTo>
                  <a:pt x="251258" y="2045"/>
                </a:lnTo>
                <a:lnTo>
                  <a:pt x="244190" y="14163"/>
                </a:lnTo>
                <a:lnTo>
                  <a:pt x="246236" y="21940"/>
                </a:lnTo>
                <a:lnTo>
                  <a:pt x="309689" y="58954"/>
                </a:lnTo>
                <a:lnTo>
                  <a:pt x="328495" y="47984"/>
                </a:lnTo>
                <a:lnTo>
                  <a:pt x="334893" y="47984"/>
                </a:lnTo>
                <a:lnTo>
                  <a:pt x="334893" y="46254"/>
                </a:lnTo>
                <a:lnTo>
                  <a:pt x="338328" y="46254"/>
                </a:lnTo>
                <a:lnTo>
                  <a:pt x="2590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7459051" y="2526284"/>
            <a:ext cx="13423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Verdana"/>
                <a:cs typeface="Verdana"/>
              </a:rPr>
              <a:t>matrimonio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459051" y="3102355"/>
            <a:ext cx="13671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Verdana"/>
                <a:cs typeface="Verdana"/>
              </a:rPr>
              <a:t>sorella/frat.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531059" y="3678428"/>
            <a:ext cx="685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 MT"/>
                <a:cs typeface="Arial MT"/>
              </a:rPr>
              <a:t>figlia/o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2796" rIns="0" bIns="0" rtlCol="0">
            <a:spAutoFit/>
          </a:bodyPr>
          <a:lstStyle/>
          <a:p>
            <a:pPr marL="1788795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Verdana"/>
                <a:cs typeface="Verdana"/>
              </a:rPr>
              <a:t>Edward</a:t>
            </a:r>
            <a:r>
              <a:rPr sz="3200" spc="-125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Bernays</a:t>
            </a:r>
            <a:r>
              <a:rPr sz="3200" spc="-125" dirty="0">
                <a:latin typeface="Verdana"/>
                <a:cs typeface="Verdana"/>
              </a:rPr>
              <a:t> </a:t>
            </a:r>
            <a:r>
              <a:rPr sz="3200" spc="-25" dirty="0">
                <a:latin typeface="Verdana"/>
                <a:cs typeface="Verdana"/>
              </a:rPr>
              <a:t>2/5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71599" y="2276872"/>
            <a:ext cx="2664460" cy="2160270"/>
          </a:xfrm>
          <a:custGeom>
            <a:avLst/>
            <a:gdLst/>
            <a:ahLst/>
            <a:cxnLst/>
            <a:rect l="l" t="t" r="r" b="b"/>
            <a:pathLst>
              <a:path w="2664460" h="2160270">
                <a:moveTo>
                  <a:pt x="0" y="1080120"/>
                </a:moveTo>
                <a:lnTo>
                  <a:pt x="1057" y="1036678"/>
                </a:lnTo>
                <a:lnTo>
                  <a:pt x="4204" y="993671"/>
                </a:lnTo>
                <a:lnTo>
                  <a:pt x="9400" y="951132"/>
                </a:lnTo>
                <a:lnTo>
                  <a:pt x="16606" y="909094"/>
                </a:lnTo>
                <a:lnTo>
                  <a:pt x="25781" y="867587"/>
                </a:lnTo>
                <a:lnTo>
                  <a:pt x="36886" y="826645"/>
                </a:lnTo>
                <a:lnTo>
                  <a:pt x="49881" y="786299"/>
                </a:lnTo>
                <a:lnTo>
                  <a:pt x="64726" y="746583"/>
                </a:lnTo>
                <a:lnTo>
                  <a:pt x="81381" y="707528"/>
                </a:lnTo>
                <a:lnTo>
                  <a:pt x="99808" y="669166"/>
                </a:lnTo>
                <a:lnTo>
                  <a:pt x="119965" y="631531"/>
                </a:lnTo>
                <a:lnTo>
                  <a:pt x="141813" y="594653"/>
                </a:lnTo>
                <a:lnTo>
                  <a:pt x="165313" y="558565"/>
                </a:lnTo>
                <a:lnTo>
                  <a:pt x="190424" y="523301"/>
                </a:lnTo>
                <a:lnTo>
                  <a:pt x="217106" y="488891"/>
                </a:lnTo>
                <a:lnTo>
                  <a:pt x="245321" y="455368"/>
                </a:lnTo>
                <a:lnTo>
                  <a:pt x="275028" y="422765"/>
                </a:lnTo>
                <a:lnTo>
                  <a:pt x="306187" y="391113"/>
                </a:lnTo>
                <a:lnTo>
                  <a:pt x="338758" y="360445"/>
                </a:lnTo>
                <a:lnTo>
                  <a:pt x="372702" y="330794"/>
                </a:lnTo>
                <a:lnTo>
                  <a:pt x="407979" y="302191"/>
                </a:lnTo>
                <a:lnTo>
                  <a:pt x="444549" y="274669"/>
                </a:lnTo>
                <a:lnTo>
                  <a:pt x="482373" y="248259"/>
                </a:lnTo>
                <a:lnTo>
                  <a:pt x="521410" y="222995"/>
                </a:lnTo>
                <a:lnTo>
                  <a:pt x="561621" y="198909"/>
                </a:lnTo>
                <a:lnTo>
                  <a:pt x="602966" y="176032"/>
                </a:lnTo>
                <a:lnTo>
                  <a:pt x="645404" y="154397"/>
                </a:lnTo>
                <a:lnTo>
                  <a:pt x="688898" y="134037"/>
                </a:lnTo>
                <a:lnTo>
                  <a:pt x="733405" y="114984"/>
                </a:lnTo>
                <a:lnTo>
                  <a:pt x="778888" y="97269"/>
                </a:lnTo>
                <a:lnTo>
                  <a:pt x="825305" y="80925"/>
                </a:lnTo>
                <a:lnTo>
                  <a:pt x="872618" y="65985"/>
                </a:lnTo>
                <a:lnTo>
                  <a:pt x="920786" y="52480"/>
                </a:lnTo>
                <a:lnTo>
                  <a:pt x="969769" y="40444"/>
                </a:lnTo>
                <a:lnTo>
                  <a:pt x="1019529" y="29907"/>
                </a:lnTo>
                <a:lnTo>
                  <a:pt x="1070024" y="20903"/>
                </a:lnTo>
                <a:lnTo>
                  <a:pt x="1121216" y="13464"/>
                </a:lnTo>
                <a:lnTo>
                  <a:pt x="1173063" y="7622"/>
                </a:lnTo>
                <a:lnTo>
                  <a:pt x="1225528" y="3409"/>
                </a:lnTo>
                <a:lnTo>
                  <a:pt x="1278569" y="857"/>
                </a:lnTo>
                <a:lnTo>
                  <a:pt x="1332148" y="0"/>
                </a:lnTo>
                <a:lnTo>
                  <a:pt x="1385726" y="857"/>
                </a:lnTo>
                <a:lnTo>
                  <a:pt x="1438767" y="3409"/>
                </a:lnTo>
                <a:lnTo>
                  <a:pt x="1491232" y="7622"/>
                </a:lnTo>
                <a:lnTo>
                  <a:pt x="1543079" y="13464"/>
                </a:lnTo>
                <a:lnTo>
                  <a:pt x="1594271" y="20903"/>
                </a:lnTo>
                <a:lnTo>
                  <a:pt x="1644766" y="29907"/>
                </a:lnTo>
                <a:lnTo>
                  <a:pt x="1694526" y="40444"/>
                </a:lnTo>
                <a:lnTo>
                  <a:pt x="1743509" y="52480"/>
                </a:lnTo>
                <a:lnTo>
                  <a:pt x="1791677" y="65985"/>
                </a:lnTo>
                <a:lnTo>
                  <a:pt x="1838990" y="80925"/>
                </a:lnTo>
                <a:lnTo>
                  <a:pt x="1885407" y="97269"/>
                </a:lnTo>
                <a:lnTo>
                  <a:pt x="1930890" y="114984"/>
                </a:lnTo>
                <a:lnTo>
                  <a:pt x="1975397" y="134037"/>
                </a:lnTo>
                <a:lnTo>
                  <a:pt x="2018891" y="154397"/>
                </a:lnTo>
                <a:lnTo>
                  <a:pt x="2061330" y="176032"/>
                </a:lnTo>
                <a:lnTo>
                  <a:pt x="2102674" y="198909"/>
                </a:lnTo>
                <a:lnTo>
                  <a:pt x="2142885" y="222995"/>
                </a:lnTo>
                <a:lnTo>
                  <a:pt x="2181922" y="248259"/>
                </a:lnTo>
                <a:lnTo>
                  <a:pt x="2219746" y="274669"/>
                </a:lnTo>
                <a:lnTo>
                  <a:pt x="2256316" y="302191"/>
                </a:lnTo>
                <a:lnTo>
                  <a:pt x="2291593" y="330794"/>
                </a:lnTo>
                <a:lnTo>
                  <a:pt x="2325537" y="360445"/>
                </a:lnTo>
                <a:lnTo>
                  <a:pt x="2358108" y="391113"/>
                </a:lnTo>
                <a:lnTo>
                  <a:pt x="2389267" y="422765"/>
                </a:lnTo>
                <a:lnTo>
                  <a:pt x="2418974" y="455368"/>
                </a:lnTo>
                <a:lnTo>
                  <a:pt x="2447189" y="488891"/>
                </a:lnTo>
                <a:lnTo>
                  <a:pt x="2473871" y="523301"/>
                </a:lnTo>
                <a:lnTo>
                  <a:pt x="2498982" y="558565"/>
                </a:lnTo>
                <a:lnTo>
                  <a:pt x="2522482" y="594653"/>
                </a:lnTo>
                <a:lnTo>
                  <a:pt x="2544330" y="631531"/>
                </a:lnTo>
                <a:lnTo>
                  <a:pt x="2564487" y="669166"/>
                </a:lnTo>
                <a:lnTo>
                  <a:pt x="2582914" y="707528"/>
                </a:lnTo>
                <a:lnTo>
                  <a:pt x="2599569" y="746583"/>
                </a:lnTo>
                <a:lnTo>
                  <a:pt x="2614415" y="786299"/>
                </a:lnTo>
                <a:lnTo>
                  <a:pt x="2627409" y="826645"/>
                </a:lnTo>
                <a:lnTo>
                  <a:pt x="2638514" y="867587"/>
                </a:lnTo>
                <a:lnTo>
                  <a:pt x="2647690" y="909094"/>
                </a:lnTo>
                <a:lnTo>
                  <a:pt x="2654895" y="951132"/>
                </a:lnTo>
                <a:lnTo>
                  <a:pt x="2660091" y="993671"/>
                </a:lnTo>
                <a:lnTo>
                  <a:pt x="2663238" y="1036678"/>
                </a:lnTo>
                <a:lnTo>
                  <a:pt x="2664296" y="1080120"/>
                </a:lnTo>
                <a:lnTo>
                  <a:pt x="2663238" y="1123561"/>
                </a:lnTo>
                <a:lnTo>
                  <a:pt x="2660091" y="1166568"/>
                </a:lnTo>
                <a:lnTo>
                  <a:pt x="2654895" y="1209107"/>
                </a:lnTo>
                <a:lnTo>
                  <a:pt x="2647690" y="1251145"/>
                </a:lnTo>
                <a:lnTo>
                  <a:pt x="2638514" y="1292652"/>
                </a:lnTo>
                <a:lnTo>
                  <a:pt x="2627409" y="1333594"/>
                </a:lnTo>
                <a:lnTo>
                  <a:pt x="2614415" y="1373940"/>
                </a:lnTo>
                <a:lnTo>
                  <a:pt x="2599569" y="1413656"/>
                </a:lnTo>
                <a:lnTo>
                  <a:pt x="2582914" y="1452711"/>
                </a:lnTo>
                <a:lnTo>
                  <a:pt x="2564487" y="1491073"/>
                </a:lnTo>
                <a:lnTo>
                  <a:pt x="2544330" y="1528709"/>
                </a:lnTo>
                <a:lnTo>
                  <a:pt x="2522482" y="1565586"/>
                </a:lnTo>
                <a:lnTo>
                  <a:pt x="2498982" y="1601674"/>
                </a:lnTo>
                <a:lnTo>
                  <a:pt x="2473871" y="1636938"/>
                </a:lnTo>
                <a:lnTo>
                  <a:pt x="2447189" y="1671348"/>
                </a:lnTo>
                <a:lnTo>
                  <a:pt x="2418974" y="1704871"/>
                </a:lnTo>
                <a:lnTo>
                  <a:pt x="2389267" y="1737474"/>
                </a:lnTo>
                <a:lnTo>
                  <a:pt x="2358108" y="1769126"/>
                </a:lnTo>
                <a:lnTo>
                  <a:pt x="2325537" y="1799794"/>
                </a:lnTo>
                <a:lnTo>
                  <a:pt x="2291593" y="1829445"/>
                </a:lnTo>
                <a:lnTo>
                  <a:pt x="2256316" y="1858048"/>
                </a:lnTo>
                <a:lnTo>
                  <a:pt x="2219746" y="1885571"/>
                </a:lnTo>
                <a:lnTo>
                  <a:pt x="2181922" y="1911980"/>
                </a:lnTo>
                <a:lnTo>
                  <a:pt x="2142885" y="1937244"/>
                </a:lnTo>
                <a:lnTo>
                  <a:pt x="2102674" y="1961330"/>
                </a:lnTo>
                <a:lnTo>
                  <a:pt x="2061330" y="1984207"/>
                </a:lnTo>
                <a:lnTo>
                  <a:pt x="2018891" y="2005842"/>
                </a:lnTo>
                <a:lnTo>
                  <a:pt x="1975397" y="2026202"/>
                </a:lnTo>
                <a:lnTo>
                  <a:pt x="1930890" y="2045256"/>
                </a:lnTo>
                <a:lnTo>
                  <a:pt x="1885407" y="2062970"/>
                </a:lnTo>
                <a:lnTo>
                  <a:pt x="1838990" y="2079314"/>
                </a:lnTo>
                <a:lnTo>
                  <a:pt x="1791677" y="2094254"/>
                </a:lnTo>
                <a:lnTo>
                  <a:pt x="1743509" y="2107759"/>
                </a:lnTo>
                <a:lnTo>
                  <a:pt x="1694526" y="2119795"/>
                </a:lnTo>
                <a:lnTo>
                  <a:pt x="1644766" y="2130332"/>
                </a:lnTo>
                <a:lnTo>
                  <a:pt x="1594271" y="2139336"/>
                </a:lnTo>
                <a:lnTo>
                  <a:pt x="1543079" y="2146775"/>
                </a:lnTo>
                <a:lnTo>
                  <a:pt x="1491232" y="2152617"/>
                </a:lnTo>
                <a:lnTo>
                  <a:pt x="1438767" y="2156830"/>
                </a:lnTo>
                <a:lnTo>
                  <a:pt x="1385726" y="2159382"/>
                </a:lnTo>
                <a:lnTo>
                  <a:pt x="1332148" y="2160240"/>
                </a:lnTo>
                <a:lnTo>
                  <a:pt x="1278569" y="2159382"/>
                </a:lnTo>
                <a:lnTo>
                  <a:pt x="1225528" y="2156830"/>
                </a:lnTo>
                <a:lnTo>
                  <a:pt x="1173063" y="2152617"/>
                </a:lnTo>
                <a:lnTo>
                  <a:pt x="1121216" y="2146775"/>
                </a:lnTo>
                <a:lnTo>
                  <a:pt x="1070024" y="2139336"/>
                </a:lnTo>
                <a:lnTo>
                  <a:pt x="1019529" y="2130332"/>
                </a:lnTo>
                <a:lnTo>
                  <a:pt x="969769" y="2119795"/>
                </a:lnTo>
                <a:lnTo>
                  <a:pt x="920786" y="2107759"/>
                </a:lnTo>
                <a:lnTo>
                  <a:pt x="872618" y="2094254"/>
                </a:lnTo>
                <a:lnTo>
                  <a:pt x="825305" y="2079314"/>
                </a:lnTo>
                <a:lnTo>
                  <a:pt x="778888" y="2062970"/>
                </a:lnTo>
                <a:lnTo>
                  <a:pt x="733405" y="2045256"/>
                </a:lnTo>
                <a:lnTo>
                  <a:pt x="688898" y="2026202"/>
                </a:lnTo>
                <a:lnTo>
                  <a:pt x="645404" y="2005842"/>
                </a:lnTo>
                <a:lnTo>
                  <a:pt x="602966" y="1984207"/>
                </a:lnTo>
                <a:lnTo>
                  <a:pt x="561621" y="1961330"/>
                </a:lnTo>
                <a:lnTo>
                  <a:pt x="521410" y="1937244"/>
                </a:lnTo>
                <a:lnTo>
                  <a:pt x="482373" y="1911980"/>
                </a:lnTo>
                <a:lnTo>
                  <a:pt x="444549" y="1885571"/>
                </a:lnTo>
                <a:lnTo>
                  <a:pt x="407979" y="1858048"/>
                </a:lnTo>
                <a:lnTo>
                  <a:pt x="372702" y="1829445"/>
                </a:lnTo>
                <a:lnTo>
                  <a:pt x="338758" y="1799794"/>
                </a:lnTo>
                <a:lnTo>
                  <a:pt x="306187" y="1769126"/>
                </a:lnTo>
                <a:lnTo>
                  <a:pt x="275028" y="1737474"/>
                </a:lnTo>
                <a:lnTo>
                  <a:pt x="245321" y="1704871"/>
                </a:lnTo>
                <a:lnTo>
                  <a:pt x="217106" y="1671348"/>
                </a:lnTo>
                <a:lnTo>
                  <a:pt x="190424" y="1636938"/>
                </a:lnTo>
                <a:lnTo>
                  <a:pt x="165313" y="1601674"/>
                </a:lnTo>
                <a:lnTo>
                  <a:pt x="141813" y="1565586"/>
                </a:lnTo>
                <a:lnTo>
                  <a:pt x="119965" y="1528709"/>
                </a:lnTo>
                <a:lnTo>
                  <a:pt x="99808" y="1491073"/>
                </a:lnTo>
                <a:lnTo>
                  <a:pt x="81381" y="1452711"/>
                </a:lnTo>
                <a:lnTo>
                  <a:pt x="64726" y="1413656"/>
                </a:lnTo>
                <a:lnTo>
                  <a:pt x="49881" y="1373940"/>
                </a:lnTo>
                <a:lnTo>
                  <a:pt x="36886" y="1333594"/>
                </a:lnTo>
                <a:lnTo>
                  <a:pt x="25781" y="1292652"/>
                </a:lnTo>
                <a:lnTo>
                  <a:pt x="16606" y="1251145"/>
                </a:lnTo>
                <a:lnTo>
                  <a:pt x="9400" y="1209107"/>
                </a:lnTo>
                <a:lnTo>
                  <a:pt x="4204" y="1166568"/>
                </a:lnTo>
                <a:lnTo>
                  <a:pt x="1057" y="1123561"/>
                </a:lnTo>
                <a:lnTo>
                  <a:pt x="0" y="108012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698411" y="2814828"/>
            <a:ext cx="1258570" cy="995044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>
              <a:lnSpc>
                <a:spcPts val="3790"/>
              </a:lnSpc>
              <a:spcBef>
                <a:spcPts val="250"/>
              </a:spcBef>
            </a:pPr>
            <a:r>
              <a:rPr sz="3200" spc="-10" dirty="0">
                <a:latin typeface="Verdana"/>
                <a:cs typeface="Verdana"/>
              </a:rPr>
              <a:t>S</a:t>
            </a:r>
            <a:r>
              <a:rPr sz="2000" spc="-10" dirty="0">
                <a:latin typeface="Verdana"/>
                <a:cs typeface="Verdana"/>
              </a:rPr>
              <a:t>igmund </a:t>
            </a:r>
            <a:r>
              <a:rPr sz="3200" spc="-10" dirty="0">
                <a:latin typeface="Verdana"/>
                <a:cs typeface="Verdana"/>
              </a:rPr>
              <a:t>Freud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932040" y="2348880"/>
            <a:ext cx="2664460" cy="2160270"/>
          </a:xfrm>
          <a:custGeom>
            <a:avLst/>
            <a:gdLst/>
            <a:ahLst/>
            <a:cxnLst/>
            <a:rect l="l" t="t" r="r" b="b"/>
            <a:pathLst>
              <a:path w="2664459" h="2160270">
                <a:moveTo>
                  <a:pt x="0" y="1080120"/>
                </a:moveTo>
                <a:lnTo>
                  <a:pt x="1057" y="1036678"/>
                </a:lnTo>
                <a:lnTo>
                  <a:pt x="4204" y="993671"/>
                </a:lnTo>
                <a:lnTo>
                  <a:pt x="9400" y="951132"/>
                </a:lnTo>
                <a:lnTo>
                  <a:pt x="16606" y="909094"/>
                </a:lnTo>
                <a:lnTo>
                  <a:pt x="25781" y="867587"/>
                </a:lnTo>
                <a:lnTo>
                  <a:pt x="36886" y="826645"/>
                </a:lnTo>
                <a:lnTo>
                  <a:pt x="49881" y="786299"/>
                </a:lnTo>
                <a:lnTo>
                  <a:pt x="64726" y="746583"/>
                </a:lnTo>
                <a:lnTo>
                  <a:pt x="81381" y="707528"/>
                </a:lnTo>
                <a:lnTo>
                  <a:pt x="99808" y="669166"/>
                </a:lnTo>
                <a:lnTo>
                  <a:pt x="119965" y="631531"/>
                </a:lnTo>
                <a:lnTo>
                  <a:pt x="141813" y="594653"/>
                </a:lnTo>
                <a:lnTo>
                  <a:pt x="165313" y="558565"/>
                </a:lnTo>
                <a:lnTo>
                  <a:pt x="190424" y="523301"/>
                </a:lnTo>
                <a:lnTo>
                  <a:pt x="217106" y="488891"/>
                </a:lnTo>
                <a:lnTo>
                  <a:pt x="245321" y="455368"/>
                </a:lnTo>
                <a:lnTo>
                  <a:pt x="275028" y="422765"/>
                </a:lnTo>
                <a:lnTo>
                  <a:pt x="306187" y="391113"/>
                </a:lnTo>
                <a:lnTo>
                  <a:pt x="338758" y="360445"/>
                </a:lnTo>
                <a:lnTo>
                  <a:pt x="372702" y="330794"/>
                </a:lnTo>
                <a:lnTo>
                  <a:pt x="407979" y="302191"/>
                </a:lnTo>
                <a:lnTo>
                  <a:pt x="444549" y="274669"/>
                </a:lnTo>
                <a:lnTo>
                  <a:pt x="482373" y="248259"/>
                </a:lnTo>
                <a:lnTo>
                  <a:pt x="521410" y="222995"/>
                </a:lnTo>
                <a:lnTo>
                  <a:pt x="561621" y="198909"/>
                </a:lnTo>
                <a:lnTo>
                  <a:pt x="602966" y="176032"/>
                </a:lnTo>
                <a:lnTo>
                  <a:pt x="645404" y="154397"/>
                </a:lnTo>
                <a:lnTo>
                  <a:pt x="688898" y="134037"/>
                </a:lnTo>
                <a:lnTo>
                  <a:pt x="733405" y="114984"/>
                </a:lnTo>
                <a:lnTo>
                  <a:pt x="778888" y="97269"/>
                </a:lnTo>
                <a:lnTo>
                  <a:pt x="825305" y="80925"/>
                </a:lnTo>
                <a:lnTo>
                  <a:pt x="872618" y="65985"/>
                </a:lnTo>
                <a:lnTo>
                  <a:pt x="920786" y="52480"/>
                </a:lnTo>
                <a:lnTo>
                  <a:pt x="969769" y="40444"/>
                </a:lnTo>
                <a:lnTo>
                  <a:pt x="1019529" y="29907"/>
                </a:lnTo>
                <a:lnTo>
                  <a:pt x="1070024" y="20903"/>
                </a:lnTo>
                <a:lnTo>
                  <a:pt x="1121216" y="13464"/>
                </a:lnTo>
                <a:lnTo>
                  <a:pt x="1173063" y="7622"/>
                </a:lnTo>
                <a:lnTo>
                  <a:pt x="1225528" y="3409"/>
                </a:lnTo>
                <a:lnTo>
                  <a:pt x="1278569" y="857"/>
                </a:lnTo>
                <a:lnTo>
                  <a:pt x="1332148" y="0"/>
                </a:lnTo>
                <a:lnTo>
                  <a:pt x="1385726" y="857"/>
                </a:lnTo>
                <a:lnTo>
                  <a:pt x="1438767" y="3409"/>
                </a:lnTo>
                <a:lnTo>
                  <a:pt x="1491232" y="7622"/>
                </a:lnTo>
                <a:lnTo>
                  <a:pt x="1543079" y="13464"/>
                </a:lnTo>
                <a:lnTo>
                  <a:pt x="1594271" y="20903"/>
                </a:lnTo>
                <a:lnTo>
                  <a:pt x="1644766" y="29907"/>
                </a:lnTo>
                <a:lnTo>
                  <a:pt x="1694526" y="40444"/>
                </a:lnTo>
                <a:lnTo>
                  <a:pt x="1743509" y="52480"/>
                </a:lnTo>
                <a:lnTo>
                  <a:pt x="1791677" y="65985"/>
                </a:lnTo>
                <a:lnTo>
                  <a:pt x="1838990" y="80925"/>
                </a:lnTo>
                <a:lnTo>
                  <a:pt x="1885407" y="97269"/>
                </a:lnTo>
                <a:lnTo>
                  <a:pt x="1930890" y="114984"/>
                </a:lnTo>
                <a:lnTo>
                  <a:pt x="1975397" y="134037"/>
                </a:lnTo>
                <a:lnTo>
                  <a:pt x="2018891" y="154397"/>
                </a:lnTo>
                <a:lnTo>
                  <a:pt x="2061330" y="176032"/>
                </a:lnTo>
                <a:lnTo>
                  <a:pt x="2102674" y="198909"/>
                </a:lnTo>
                <a:lnTo>
                  <a:pt x="2142885" y="222995"/>
                </a:lnTo>
                <a:lnTo>
                  <a:pt x="2181922" y="248259"/>
                </a:lnTo>
                <a:lnTo>
                  <a:pt x="2219746" y="274669"/>
                </a:lnTo>
                <a:lnTo>
                  <a:pt x="2256316" y="302191"/>
                </a:lnTo>
                <a:lnTo>
                  <a:pt x="2291593" y="330794"/>
                </a:lnTo>
                <a:lnTo>
                  <a:pt x="2325537" y="360445"/>
                </a:lnTo>
                <a:lnTo>
                  <a:pt x="2358108" y="391113"/>
                </a:lnTo>
                <a:lnTo>
                  <a:pt x="2389267" y="422765"/>
                </a:lnTo>
                <a:lnTo>
                  <a:pt x="2418974" y="455368"/>
                </a:lnTo>
                <a:lnTo>
                  <a:pt x="2447189" y="488891"/>
                </a:lnTo>
                <a:lnTo>
                  <a:pt x="2473871" y="523301"/>
                </a:lnTo>
                <a:lnTo>
                  <a:pt x="2498982" y="558565"/>
                </a:lnTo>
                <a:lnTo>
                  <a:pt x="2522482" y="594653"/>
                </a:lnTo>
                <a:lnTo>
                  <a:pt x="2544330" y="631531"/>
                </a:lnTo>
                <a:lnTo>
                  <a:pt x="2564487" y="669166"/>
                </a:lnTo>
                <a:lnTo>
                  <a:pt x="2582914" y="707528"/>
                </a:lnTo>
                <a:lnTo>
                  <a:pt x="2599569" y="746583"/>
                </a:lnTo>
                <a:lnTo>
                  <a:pt x="2614415" y="786299"/>
                </a:lnTo>
                <a:lnTo>
                  <a:pt x="2627409" y="826645"/>
                </a:lnTo>
                <a:lnTo>
                  <a:pt x="2638514" y="867587"/>
                </a:lnTo>
                <a:lnTo>
                  <a:pt x="2647690" y="909094"/>
                </a:lnTo>
                <a:lnTo>
                  <a:pt x="2654895" y="951132"/>
                </a:lnTo>
                <a:lnTo>
                  <a:pt x="2660091" y="993671"/>
                </a:lnTo>
                <a:lnTo>
                  <a:pt x="2663238" y="1036678"/>
                </a:lnTo>
                <a:lnTo>
                  <a:pt x="2664296" y="1080120"/>
                </a:lnTo>
                <a:lnTo>
                  <a:pt x="2663238" y="1123561"/>
                </a:lnTo>
                <a:lnTo>
                  <a:pt x="2660091" y="1166568"/>
                </a:lnTo>
                <a:lnTo>
                  <a:pt x="2654895" y="1209107"/>
                </a:lnTo>
                <a:lnTo>
                  <a:pt x="2647690" y="1251145"/>
                </a:lnTo>
                <a:lnTo>
                  <a:pt x="2638514" y="1292652"/>
                </a:lnTo>
                <a:lnTo>
                  <a:pt x="2627409" y="1333594"/>
                </a:lnTo>
                <a:lnTo>
                  <a:pt x="2614415" y="1373940"/>
                </a:lnTo>
                <a:lnTo>
                  <a:pt x="2599569" y="1413656"/>
                </a:lnTo>
                <a:lnTo>
                  <a:pt x="2582914" y="1452711"/>
                </a:lnTo>
                <a:lnTo>
                  <a:pt x="2564487" y="1491073"/>
                </a:lnTo>
                <a:lnTo>
                  <a:pt x="2544330" y="1528709"/>
                </a:lnTo>
                <a:lnTo>
                  <a:pt x="2522482" y="1565586"/>
                </a:lnTo>
                <a:lnTo>
                  <a:pt x="2498982" y="1601674"/>
                </a:lnTo>
                <a:lnTo>
                  <a:pt x="2473871" y="1636938"/>
                </a:lnTo>
                <a:lnTo>
                  <a:pt x="2447189" y="1671348"/>
                </a:lnTo>
                <a:lnTo>
                  <a:pt x="2418974" y="1704871"/>
                </a:lnTo>
                <a:lnTo>
                  <a:pt x="2389267" y="1737474"/>
                </a:lnTo>
                <a:lnTo>
                  <a:pt x="2358108" y="1769126"/>
                </a:lnTo>
                <a:lnTo>
                  <a:pt x="2325537" y="1799794"/>
                </a:lnTo>
                <a:lnTo>
                  <a:pt x="2291593" y="1829445"/>
                </a:lnTo>
                <a:lnTo>
                  <a:pt x="2256316" y="1858048"/>
                </a:lnTo>
                <a:lnTo>
                  <a:pt x="2219746" y="1885571"/>
                </a:lnTo>
                <a:lnTo>
                  <a:pt x="2181922" y="1911980"/>
                </a:lnTo>
                <a:lnTo>
                  <a:pt x="2142885" y="1937244"/>
                </a:lnTo>
                <a:lnTo>
                  <a:pt x="2102674" y="1961330"/>
                </a:lnTo>
                <a:lnTo>
                  <a:pt x="2061330" y="1984207"/>
                </a:lnTo>
                <a:lnTo>
                  <a:pt x="2018891" y="2005842"/>
                </a:lnTo>
                <a:lnTo>
                  <a:pt x="1975397" y="2026202"/>
                </a:lnTo>
                <a:lnTo>
                  <a:pt x="1930890" y="2045256"/>
                </a:lnTo>
                <a:lnTo>
                  <a:pt x="1885407" y="2062970"/>
                </a:lnTo>
                <a:lnTo>
                  <a:pt x="1838990" y="2079314"/>
                </a:lnTo>
                <a:lnTo>
                  <a:pt x="1791677" y="2094254"/>
                </a:lnTo>
                <a:lnTo>
                  <a:pt x="1743509" y="2107759"/>
                </a:lnTo>
                <a:lnTo>
                  <a:pt x="1694526" y="2119795"/>
                </a:lnTo>
                <a:lnTo>
                  <a:pt x="1644766" y="2130332"/>
                </a:lnTo>
                <a:lnTo>
                  <a:pt x="1594271" y="2139336"/>
                </a:lnTo>
                <a:lnTo>
                  <a:pt x="1543079" y="2146775"/>
                </a:lnTo>
                <a:lnTo>
                  <a:pt x="1491232" y="2152617"/>
                </a:lnTo>
                <a:lnTo>
                  <a:pt x="1438767" y="2156830"/>
                </a:lnTo>
                <a:lnTo>
                  <a:pt x="1385726" y="2159382"/>
                </a:lnTo>
                <a:lnTo>
                  <a:pt x="1332148" y="2160240"/>
                </a:lnTo>
                <a:lnTo>
                  <a:pt x="1278569" y="2159382"/>
                </a:lnTo>
                <a:lnTo>
                  <a:pt x="1225528" y="2156830"/>
                </a:lnTo>
                <a:lnTo>
                  <a:pt x="1173063" y="2152617"/>
                </a:lnTo>
                <a:lnTo>
                  <a:pt x="1121216" y="2146775"/>
                </a:lnTo>
                <a:lnTo>
                  <a:pt x="1070024" y="2139336"/>
                </a:lnTo>
                <a:lnTo>
                  <a:pt x="1019529" y="2130332"/>
                </a:lnTo>
                <a:lnTo>
                  <a:pt x="969769" y="2119795"/>
                </a:lnTo>
                <a:lnTo>
                  <a:pt x="920786" y="2107759"/>
                </a:lnTo>
                <a:lnTo>
                  <a:pt x="872618" y="2094254"/>
                </a:lnTo>
                <a:lnTo>
                  <a:pt x="825305" y="2079314"/>
                </a:lnTo>
                <a:lnTo>
                  <a:pt x="778888" y="2062970"/>
                </a:lnTo>
                <a:lnTo>
                  <a:pt x="733405" y="2045256"/>
                </a:lnTo>
                <a:lnTo>
                  <a:pt x="688898" y="2026202"/>
                </a:lnTo>
                <a:lnTo>
                  <a:pt x="645404" y="2005842"/>
                </a:lnTo>
                <a:lnTo>
                  <a:pt x="602966" y="1984207"/>
                </a:lnTo>
                <a:lnTo>
                  <a:pt x="561621" y="1961330"/>
                </a:lnTo>
                <a:lnTo>
                  <a:pt x="521410" y="1937244"/>
                </a:lnTo>
                <a:lnTo>
                  <a:pt x="482373" y="1911980"/>
                </a:lnTo>
                <a:lnTo>
                  <a:pt x="444549" y="1885571"/>
                </a:lnTo>
                <a:lnTo>
                  <a:pt x="407979" y="1858048"/>
                </a:lnTo>
                <a:lnTo>
                  <a:pt x="372702" y="1829445"/>
                </a:lnTo>
                <a:lnTo>
                  <a:pt x="338758" y="1799794"/>
                </a:lnTo>
                <a:lnTo>
                  <a:pt x="306187" y="1769126"/>
                </a:lnTo>
                <a:lnTo>
                  <a:pt x="275028" y="1737474"/>
                </a:lnTo>
                <a:lnTo>
                  <a:pt x="245321" y="1704871"/>
                </a:lnTo>
                <a:lnTo>
                  <a:pt x="217106" y="1671348"/>
                </a:lnTo>
                <a:lnTo>
                  <a:pt x="190424" y="1636938"/>
                </a:lnTo>
                <a:lnTo>
                  <a:pt x="165313" y="1601674"/>
                </a:lnTo>
                <a:lnTo>
                  <a:pt x="141813" y="1565586"/>
                </a:lnTo>
                <a:lnTo>
                  <a:pt x="119965" y="1528709"/>
                </a:lnTo>
                <a:lnTo>
                  <a:pt x="99808" y="1491073"/>
                </a:lnTo>
                <a:lnTo>
                  <a:pt x="81381" y="1452711"/>
                </a:lnTo>
                <a:lnTo>
                  <a:pt x="64726" y="1413656"/>
                </a:lnTo>
                <a:lnTo>
                  <a:pt x="49881" y="1373940"/>
                </a:lnTo>
                <a:lnTo>
                  <a:pt x="36886" y="1333594"/>
                </a:lnTo>
                <a:lnTo>
                  <a:pt x="25781" y="1292652"/>
                </a:lnTo>
                <a:lnTo>
                  <a:pt x="16606" y="1251145"/>
                </a:lnTo>
                <a:lnTo>
                  <a:pt x="9400" y="1209107"/>
                </a:lnTo>
                <a:lnTo>
                  <a:pt x="4204" y="1166568"/>
                </a:lnTo>
                <a:lnTo>
                  <a:pt x="1057" y="1123561"/>
                </a:lnTo>
                <a:lnTo>
                  <a:pt x="0" y="108012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514836" y="2814828"/>
            <a:ext cx="1672589" cy="995044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>
              <a:lnSpc>
                <a:spcPts val="3790"/>
              </a:lnSpc>
              <a:spcBef>
                <a:spcPts val="250"/>
              </a:spcBef>
            </a:pPr>
            <a:r>
              <a:rPr sz="3200" spc="-10" dirty="0">
                <a:latin typeface="Verdana"/>
                <a:cs typeface="Verdana"/>
              </a:rPr>
              <a:t>Edward Bernays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751036" y="3429000"/>
            <a:ext cx="1080135" cy="0"/>
          </a:xfrm>
          <a:custGeom>
            <a:avLst/>
            <a:gdLst/>
            <a:ahLst/>
            <a:cxnLst/>
            <a:rect l="l" t="t" r="r" b="b"/>
            <a:pathLst>
              <a:path w="1080135">
                <a:moveTo>
                  <a:pt x="0" y="0"/>
                </a:moveTo>
                <a:lnTo>
                  <a:pt x="1080120" y="1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28782" y="5473700"/>
            <a:ext cx="728725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2400" dirty="0">
                <a:latin typeface="Verdana"/>
                <a:cs typeface="Verdana"/>
                <a:sym typeface="Wingdings" panose="05000000000000000000" pitchFamily="2" charset="2"/>
              </a:rPr>
              <a:t> </a:t>
            </a:r>
            <a:r>
              <a:rPr sz="2400" dirty="0" err="1">
                <a:latin typeface="Verdana"/>
                <a:cs typeface="Verdana"/>
              </a:rPr>
              <a:t>Orientamento</a:t>
            </a:r>
            <a:r>
              <a:rPr sz="2400" spc="-4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alle</a:t>
            </a:r>
            <a:r>
              <a:rPr sz="2400" spc="-5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scienze</a:t>
            </a:r>
            <a:r>
              <a:rPr sz="2400" spc="-50" dirty="0">
                <a:latin typeface="Verdana"/>
                <a:cs typeface="Verdana"/>
              </a:rPr>
              <a:t> </a:t>
            </a:r>
            <a:r>
              <a:rPr sz="2400" spc="-20" dirty="0">
                <a:latin typeface="Verdana"/>
                <a:cs typeface="Verdana"/>
              </a:rPr>
              <a:t>psico-</a:t>
            </a:r>
            <a:r>
              <a:rPr sz="2400" spc="-10" dirty="0">
                <a:latin typeface="Verdana"/>
                <a:cs typeface="Verdana"/>
              </a:rPr>
              <a:t>sociologiche</a:t>
            </a:r>
            <a:endParaRPr sz="24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1356" rIns="0" bIns="0" rtlCol="0">
            <a:spAutoFit/>
          </a:bodyPr>
          <a:lstStyle/>
          <a:p>
            <a:pPr marL="1015365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Verdana"/>
                <a:cs typeface="Verdana"/>
              </a:rPr>
              <a:t>Edward</a:t>
            </a:r>
            <a:r>
              <a:rPr spc="-95" dirty="0">
                <a:latin typeface="Verdana"/>
                <a:cs typeface="Verdana"/>
              </a:rPr>
              <a:t> </a:t>
            </a:r>
            <a:r>
              <a:rPr dirty="0">
                <a:latin typeface="Verdana"/>
                <a:cs typeface="Verdana"/>
              </a:rPr>
              <a:t>Bernays</a:t>
            </a:r>
            <a:r>
              <a:rPr spc="-90" dirty="0">
                <a:latin typeface="Verdana"/>
                <a:cs typeface="Verdana"/>
              </a:rPr>
              <a:t> </a:t>
            </a:r>
            <a:r>
              <a:rPr spc="-25" dirty="0">
                <a:latin typeface="Verdana"/>
                <a:cs typeface="Verdana"/>
              </a:rPr>
              <a:t>3/5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393444"/>
            <a:ext cx="8072120" cy="1232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3599"/>
              </a:lnSpc>
              <a:spcBef>
                <a:spcPts val="100"/>
              </a:spcBef>
              <a:tabLst>
                <a:tab pos="1525270" algn="l"/>
                <a:tab pos="2978150" algn="l"/>
                <a:tab pos="4262755" algn="l"/>
                <a:tab pos="4804410" algn="l"/>
                <a:tab pos="6033135" algn="l"/>
                <a:tab pos="6530340" algn="l"/>
                <a:tab pos="7806690" algn="l"/>
              </a:tabLst>
            </a:pPr>
            <a:r>
              <a:rPr sz="2200" spc="-10" dirty="0">
                <a:latin typeface="Verdana"/>
                <a:cs typeface="Verdana"/>
              </a:rPr>
              <a:t>Secondo</a:t>
            </a:r>
            <a:r>
              <a:rPr sz="2200" dirty="0">
                <a:latin typeface="Verdana"/>
                <a:cs typeface="Verdana"/>
              </a:rPr>
              <a:t>	</a:t>
            </a:r>
            <a:r>
              <a:rPr sz="2200" spc="-10" dirty="0">
                <a:latin typeface="Verdana"/>
                <a:cs typeface="Verdana"/>
              </a:rPr>
              <a:t>Barneys</a:t>
            </a:r>
            <a:r>
              <a:rPr sz="2200" dirty="0">
                <a:latin typeface="Verdana"/>
                <a:cs typeface="Verdana"/>
              </a:rPr>
              <a:t>	</a:t>
            </a:r>
            <a:r>
              <a:rPr sz="2200" spc="-10" dirty="0">
                <a:latin typeface="Verdana"/>
                <a:cs typeface="Verdana"/>
              </a:rPr>
              <a:t>(1945)</a:t>
            </a:r>
            <a:r>
              <a:rPr sz="2200" dirty="0">
                <a:latin typeface="Verdana"/>
                <a:cs typeface="Verdana"/>
              </a:rPr>
              <a:t>	</a:t>
            </a:r>
            <a:r>
              <a:rPr sz="2200" spc="-25" dirty="0">
                <a:latin typeface="Verdana"/>
                <a:cs typeface="Verdana"/>
              </a:rPr>
              <a:t>ci</a:t>
            </a:r>
            <a:r>
              <a:rPr sz="2200" dirty="0">
                <a:latin typeface="Verdana"/>
                <a:cs typeface="Verdana"/>
              </a:rPr>
              <a:t>	</a:t>
            </a:r>
            <a:r>
              <a:rPr sz="2200" spc="-10" dirty="0">
                <a:latin typeface="Verdana"/>
                <a:cs typeface="Verdana"/>
              </a:rPr>
              <a:t>furono</a:t>
            </a:r>
            <a:r>
              <a:rPr sz="2200" dirty="0">
                <a:latin typeface="Verdana"/>
                <a:cs typeface="Verdana"/>
              </a:rPr>
              <a:t>	</a:t>
            </a:r>
            <a:r>
              <a:rPr sz="2200" spc="-50" dirty="0">
                <a:latin typeface="Verdana"/>
                <a:cs typeface="Verdana"/>
              </a:rPr>
              <a:t>4</a:t>
            </a:r>
            <a:r>
              <a:rPr sz="2200" dirty="0">
                <a:latin typeface="Verdana"/>
                <a:cs typeface="Verdana"/>
              </a:rPr>
              <a:t>	</a:t>
            </a:r>
            <a:r>
              <a:rPr sz="2200" spc="-10" dirty="0">
                <a:latin typeface="Verdana"/>
                <a:cs typeface="Verdana"/>
              </a:rPr>
              <a:t>periodi</a:t>
            </a:r>
            <a:r>
              <a:rPr sz="2200" dirty="0">
                <a:latin typeface="Verdana"/>
                <a:cs typeface="Verdana"/>
              </a:rPr>
              <a:t>	</a:t>
            </a:r>
            <a:r>
              <a:rPr sz="2200" spc="-25" dirty="0">
                <a:latin typeface="Verdana"/>
                <a:cs typeface="Verdana"/>
              </a:rPr>
              <a:t>di </a:t>
            </a:r>
            <a:r>
              <a:rPr sz="2200" dirty="0">
                <a:latin typeface="Verdana"/>
                <a:cs typeface="Verdana"/>
              </a:rPr>
              <a:t>evoluzione</a:t>
            </a:r>
            <a:r>
              <a:rPr sz="2200" spc="-5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delle</a:t>
            </a:r>
            <a:r>
              <a:rPr sz="2200" spc="-55" dirty="0">
                <a:latin typeface="Verdana"/>
                <a:cs typeface="Verdana"/>
              </a:rPr>
              <a:t> </a:t>
            </a:r>
            <a:r>
              <a:rPr sz="2200" spc="-25" dirty="0">
                <a:latin typeface="Verdana"/>
                <a:cs typeface="Verdana"/>
              </a:rPr>
              <a:t>RP:</a:t>
            </a:r>
            <a:endParaRPr sz="2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  <a:tabLst>
                <a:tab pos="526415" algn="l"/>
                <a:tab pos="2264410" algn="l"/>
                <a:tab pos="3503929" algn="l"/>
                <a:tab pos="4110354" algn="l"/>
                <a:tab pos="5922645" algn="l"/>
                <a:tab pos="7891145" algn="l"/>
              </a:tabLst>
            </a:pPr>
            <a:r>
              <a:rPr sz="2200" spc="-25" dirty="0">
                <a:latin typeface="Verdana"/>
                <a:cs typeface="Verdana"/>
              </a:rPr>
              <a:t>1.</a:t>
            </a:r>
            <a:r>
              <a:rPr sz="2200" dirty="0">
                <a:latin typeface="Verdana"/>
                <a:cs typeface="Verdana"/>
              </a:rPr>
              <a:t>	</a:t>
            </a:r>
            <a:r>
              <a:rPr sz="2200" spc="-20" dirty="0">
                <a:latin typeface="Verdana"/>
                <a:cs typeface="Verdana"/>
              </a:rPr>
              <a:t>1900-1914</a:t>
            </a:r>
            <a:r>
              <a:rPr sz="2200" dirty="0">
                <a:latin typeface="Verdana"/>
                <a:cs typeface="Verdana"/>
              </a:rPr>
              <a:t>	</a:t>
            </a:r>
            <a:r>
              <a:rPr sz="2200" spc="-10" dirty="0">
                <a:latin typeface="Verdana"/>
                <a:cs typeface="Verdana"/>
              </a:rPr>
              <a:t>periodo</a:t>
            </a:r>
            <a:r>
              <a:rPr sz="2200" dirty="0">
                <a:latin typeface="Verdana"/>
                <a:cs typeface="Verdana"/>
              </a:rPr>
              <a:t>	</a:t>
            </a:r>
            <a:r>
              <a:rPr sz="2200" spc="-25" dirty="0">
                <a:latin typeface="Verdana"/>
                <a:cs typeface="Verdana"/>
              </a:rPr>
              <a:t>del</a:t>
            </a:r>
            <a:r>
              <a:rPr sz="2200" dirty="0">
                <a:latin typeface="Verdana"/>
                <a:cs typeface="Verdana"/>
              </a:rPr>
              <a:t>	</a:t>
            </a:r>
            <a:r>
              <a:rPr sz="2200" spc="-10" dirty="0">
                <a:latin typeface="Verdana"/>
                <a:cs typeface="Verdana"/>
              </a:rPr>
              <a:t>giornalismo</a:t>
            </a:r>
            <a:r>
              <a:rPr sz="2200" dirty="0">
                <a:latin typeface="Verdana"/>
                <a:cs typeface="Verdana"/>
              </a:rPr>
              <a:t>	</a:t>
            </a:r>
            <a:r>
              <a:rPr sz="2200" spc="-10" dirty="0">
                <a:latin typeface="Verdana"/>
                <a:cs typeface="Verdana"/>
              </a:rPr>
              <a:t>scandalistico</a:t>
            </a:r>
            <a:r>
              <a:rPr sz="2200" dirty="0">
                <a:latin typeface="Verdana"/>
                <a:cs typeface="Verdana"/>
              </a:rPr>
              <a:t>	</a:t>
            </a:r>
            <a:r>
              <a:rPr sz="2200" spc="-50" dirty="0">
                <a:latin typeface="Verdana"/>
                <a:cs typeface="Verdana"/>
              </a:rPr>
              <a:t>e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84477" y="2646171"/>
            <a:ext cx="72263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10" dirty="0">
                <a:latin typeface="Verdana"/>
                <a:cs typeface="Verdana"/>
              </a:rPr>
              <a:t>reale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2600451"/>
            <a:ext cx="8070850" cy="1674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050" marR="954405">
              <a:lnSpc>
                <a:spcPct val="113599"/>
              </a:lnSpc>
              <a:spcBef>
                <a:spcPts val="100"/>
              </a:spcBef>
              <a:tabLst>
                <a:tab pos="1440815" algn="l"/>
                <a:tab pos="3046095" algn="l"/>
                <a:tab pos="3787140" algn="l"/>
                <a:tab pos="4793615" algn="l"/>
                <a:tab pos="5674995" algn="l"/>
                <a:tab pos="6589395" algn="l"/>
              </a:tabLst>
            </a:pPr>
            <a:r>
              <a:rPr sz="2200" spc="-10" dirty="0">
                <a:latin typeface="Verdana"/>
                <a:cs typeface="Verdana"/>
              </a:rPr>
              <a:t>della</a:t>
            </a:r>
            <a:r>
              <a:rPr sz="2200" dirty="0">
                <a:latin typeface="Verdana"/>
                <a:cs typeface="Verdana"/>
              </a:rPr>
              <a:t>	</a:t>
            </a:r>
            <a:r>
              <a:rPr sz="2200" spc="-10" dirty="0">
                <a:latin typeface="Verdana"/>
                <a:cs typeface="Verdana"/>
              </a:rPr>
              <a:t>pubblicità</a:t>
            </a:r>
            <a:r>
              <a:rPr sz="2200" dirty="0">
                <a:latin typeface="Verdana"/>
                <a:cs typeface="Verdana"/>
              </a:rPr>
              <a:t>	</a:t>
            </a:r>
            <a:r>
              <a:rPr sz="2200" spc="-25" dirty="0">
                <a:latin typeface="Verdana"/>
                <a:cs typeface="Verdana"/>
              </a:rPr>
              <a:t>che</a:t>
            </a:r>
            <a:r>
              <a:rPr sz="2200" dirty="0">
                <a:latin typeface="Verdana"/>
                <a:cs typeface="Verdana"/>
              </a:rPr>
              <a:t>	</a:t>
            </a:r>
            <a:r>
              <a:rPr sz="2200" spc="-10" dirty="0">
                <a:latin typeface="Verdana"/>
                <a:cs typeface="Verdana"/>
              </a:rPr>
              <a:t>vuole</a:t>
            </a:r>
            <a:r>
              <a:rPr sz="2200" dirty="0">
                <a:latin typeface="Verdana"/>
                <a:cs typeface="Verdana"/>
              </a:rPr>
              <a:t>	</a:t>
            </a:r>
            <a:r>
              <a:rPr sz="2200" spc="-20" dirty="0">
                <a:latin typeface="Verdana"/>
                <a:cs typeface="Verdana"/>
              </a:rPr>
              <a:t>dare</a:t>
            </a:r>
            <a:r>
              <a:rPr sz="2200" dirty="0">
                <a:latin typeface="Verdana"/>
                <a:cs typeface="Verdana"/>
              </a:rPr>
              <a:t>	</a:t>
            </a:r>
            <a:r>
              <a:rPr sz="2200" spc="-10" dirty="0">
                <a:latin typeface="Verdana"/>
                <a:cs typeface="Verdana"/>
              </a:rPr>
              <a:t>della</a:t>
            </a:r>
            <a:r>
              <a:rPr sz="2200" dirty="0">
                <a:latin typeface="Verdana"/>
                <a:cs typeface="Verdana"/>
              </a:rPr>
              <a:t>	</a:t>
            </a:r>
            <a:r>
              <a:rPr sz="2200" spc="-20" dirty="0">
                <a:latin typeface="Verdana"/>
                <a:cs typeface="Verdana"/>
              </a:rPr>
              <a:t>vita </a:t>
            </a:r>
            <a:r>
              <a:rPr sz="2200" dirty="0">
                <a:latin typeface="Verdana"/>
                <a:cs typeface="Verdana"/>
              </a:rPr>
              <a:t>un’immagine</a:t>
            </a:r>
            <a:r>
              <a:rPr sz="2200" spc="-10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particolarmente</a:t>
            </a:r>
            <a:r>
              <a:rPr sz="2200" spc="-105" dirty="0">
                <a:latin typeface="Verdana"/>
                <a:cs typeface="Verdana"/>
              </a:rPr>
              <a:t> </a:t>
            </a:r>
            <a:r>
              <a:rPr sz="2200" spc="-10" dirty="0">
                <a:latin typeface="Verdana"/>
                <a:cs typeface="Verdana"/>
              </a:rPr>
              <a:t>positiva</a:t>
            </a:r>
            <a:endParaRPr sz="2200">
              <a:latin typeface="Verdana"/>
              <a:cs typeface="Verdana"/>
            </a:endParaRPr>
          </a:p>
          <a:p>
            <a:pPr marL="526415" indent="-513715">
              <a:lnSpc>
                <a:spcPct val="100000"/>
              </a:lnSpc>
              <a:spcBef>
                <a:spcPts val="840"/>
              </a:spcBef>
              <a:buAutoNum type="arabicPeriod" startAt="2"/>
              <a:tabLst>
                <a:tab pos="526415" algn="l"/>
              </a:tabLst>
            </a:pPr>
            <a:r>
              <a:rPr sz="2200" spc="-20" dirty="0">
                <a:latin typeface="Verdana"/>
                <a:cs typeface="Verdana"/>
              </a:rPr>
              <a:t>1914-</a:t>
            </a:r>
            <a:r>
              <a:rPr sz="2200" dirty="0">
                <a:latin typeface="Verdana"/>
                <a:cs typeface="Verdana"/>
              </a:rPr>
              <a:t>1918</a:t>
            </a:r>
            <a:r>
              <a:rPr sz="2200" spc="-7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rendere</a:t>
            </a:r>
            <a:r>
              <a:rPr sz="2200" spc="-6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popolare</a:t>
            </a:r>
            <a:r>
              <a:rPr sz="2200" spc="-65" dirty="0">
                <a:latin typeface="Verdana"/>
                <a:cs typeface="Verdana"/>
              </a:rPr>
              <a:t> </a:t>
            </a:r>
            <a:r>
              <a:rPr sz="2200" spc="-10" dirty="0">
                <a:latin typeface="Verdana"/>
                <a:cs typeface="Verdana"/>
              </a:rPr>
              <a:t>guerra</a:t>
            </a:r>
            <a:endParaRPr sz="2200">
              <a:latin typeface="Verdana"/>
              <a:cs typeface="Verdana"/>
            </a:endParaRPr>
          </a:p>
          <a:p>
            <a:pPr marL="526415" indent="-513715">
              <a:lnSpc>
                <a:spcPct val="100000"/>
              </a:lnSpc>
              <a:spcBef>
                <a:spcPts val="865"/>
              </a:spcBef>
              <a:buAutoNum type="arabicPeriod" startAt="2"/>
              <a:tabLst>
                <a:tab pos="526415" algn="l"/>
                <a:tab pos="2339340" algn="l"/>
                <a:tab pos="3354704" algn="l"/>
                <a:tab pos="4976495" algn="l"/>
                <a:tab pos="6592570" algn="l"/>
              </a:tabLst>
            </a:pPr>
            <a:r>
              <a:rPr sz="2200" spc="-20" dirty="0">
                <a:latin typeface="Verdana"/>
                <a:cs typeface="Verdana"/>
              </a:rPr>
              <a:t>1919-1929</a:t>
            </a:r>
            <a:r>
              <a:rPr sz="2200" dirty="0">
                <a:latin typeface="Verdana"/>
                <a:cs typeface="Verdana"/>
              </a:rPr>
              <a:t>	</a:t>
            </a:r>
            <a:r>
              <a:rPr sz="2200" spc="-20" dirty="0">
                <a:latin typeface="Verdana"/>
                <a:cs typeface="Verdana"/>
              </a:rPr>
              <a:t>vasta</a:t>
            </a:r>
            <a:r>
              <a:rPr sz="2200" dirty="0">
                <a:latin typeface="Verdana"/>
                <a:cs typeface="Verdana"/>
              </a:rPr>
              <a:t>	</a:t>
            </a:r>
            <a:r>
              <a:rPr sz="2200" spc="-10" dirty="0">
                <a:latin typeface="Verdana"/>
                <a:cs typeface="Verdana"/>
              </a:rPr>
              <a:t>diffusione</a:t>
            </a:r>
            <a:r>
              <a:rPr sz="2200" dirty="0">
                <a:latin typeface="Verdana"/>
                <a:cs typeface="Verdana"/>
              </a:rPr>
              <a:t>	</a:t>
            </a:r>
            <a:r>
              <a:rPr sz="2200" spc="-10" dirty="0">
                <a:latin typeface="Verdana"/>
                <a:cs typeface="Verdana"/>
              </a:rPr>
              <a:t>pubblicità</a:t>
            </a:r>
            <a:r>
              <a:rPr sz="2200" dirty="0">
                <a:latin typeface="Verdana"/>
                <a:cs typeface="Verdana"/>
              </a:rPr>
              <a:t>	</a:t>
            </a:r>
            <a:r>
              <a:rPr sz="2200" spc="-10" dirty="0">
                <a:latin typeface="Verdana"/>
                <a:cs typeface="Verdana"/>
              </a:rPr>
              <a:t>industriale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4173220"/>
            <a:ext cx="8070850" cy="170180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527050" algn="just">
              <a:lnSpc>
                <a:spcPct val="100000"/>
              </a:lnSpc>
              <a:spcBef>
                <a:spcPts val="1060"/>
              </a:spcBef>
            </a:pPr>
            <a:r>
              <a:rPr sz="2200" dirty="0">
                <a:latin typeface="Verdana"/>
                <a:cs typeface="Verdana"/>
              </a:rPr>
              <a:t>(utilizzando</a:t>
            </a:r>
            <a:r>
              <a:rPr sz="2200" spc="-5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stesse</a:t>
            </a:r>
            <a:r>
              <a:rPr sz="2200" spc="-6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strategie</a:t>
            </a:r>
            <a:r>
              <a:rPr sz="2200" spc="-5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per</a:t>
            </a:r>
            <a:r>
              <a:rPr sz="2200" spc="-6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la</a:t>
            </a:r>
            <a:r>
              <a:rPr sz="2200" spc="-60" dirty="0">
                <a:latin typeface="Verdana"/>
                <a:cs typeface="Verdana"/>
              </a:rPr>
              <a:t> </a:t>
            </a:r>
            <a:r>
              <a:rPr sz="2200" spc="-10" dirty="0">
                <a:latin typeface="Verdana"/>
                <a:cs typeface="Verdana"/>
              </a:rPr>
              <a:t>guerra)</a:t>
            </a:r>
            <a:endParaRPr sz="2200">
              <a:latin typeface="Verdana"/>
              <a:cs typeface="Verdana"/>
            </a:endParaRPr>
          </a:p>
          <a:p>
            <a:pPr marL="527050" marR="5080" indent="-514350" algn="just">
              <a:lnSpc>
                <a:spcPct val="113599"/>
              </a:lnSpc>
              <a:spcBef>
                <a:spcPts val="600"/>
              </a:spcBef>
            </a:pPr>
            <a:r>
              <a:rPr sz="2200" dirty="0">
                <a:latin typeface="Verdana"/>
                <a:cs typeface="Verdana"/>
              </a:rPr>
              <a:t>4.</a:t>
            </a:r>
            <a:r>
              <a:rPr sz="2200" spc="90" dirty="0">
                <a:latin typeface="Verdana"/>
                <a:cs typeface="Verdana"/>
              </a:rPr>
              <a:t>  </a:t>
            </a:r>
            <a:r>
              <a:rPr sz="2200" dirty="0">
                <a:latin typeface="Verdana"/>
                <a:cs typeface="Verdana"/>
              </a:rPr>
              <a:t>Dal</a:t>
            </a:r>
            <a:r>
              <a:rPr sz="2200" spc="6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1929</a:t>
            </a:r>
            <a:r>
              <a:rPr sz="2200" spc="6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iniziano</a:t>
            </a:r>
            <a:r>
              <a:rPr sz="2200" spc="5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le</a:t>
            </a:r>
            <a:r>
              <a:rPr sz="2200" spc="5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vere</a:t>
            </a:r>
            <a:r>
              <a:rPr sz="2200" spc="5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e</a:t>
            </a:r>
            <a:r>
              <a:rPr sz="2200" spc="6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proprie</a:t>
            </a:r>
            <a:r>
              <a:rPr sz="2200" spc="5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attività</a:t>
            </a:r>
            <a:r>
              <a:rPr sz="2200" spc="6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di</a:t>
            </a:r>
            <a:r>
              <a:rPr sz="2200" spc="50" dirty="0">
                <a:latin typeface="Verdana"/>
                <a:cs typeface="Verdana"/>
              </a:rPr>
              <a:t> </a:t>
            </a:r>
            <a:r>
              <a:rPr sz="2200" spc="-20" dirty="0">
                <a:latin typeface="Verdana"/>
                <a:cs typeface="Verdana"/>
              </a:rPr>
              <a:t>RP,</a:t>
            </a:r>
            <a:r>
              <a:rPr sz="2200" spc="60" dirty="0">
                <a:latin typeface="Verdana"/>
                <a:cs typeface="Verdana"/>
              </a:rPr>
              <a:t> </a:t>
            </a:r>
            <a:r>
              <a:rPr sz="2200" spc="-25" dirty="0">
                <a:latin typeface="Verdana"/>
                <a:cs typeface="Verdana"/>
              </a:rPr>
              <a:t>che </a:t>
            </a:r>
            <a:r>
              <a:rPr sz="2200" dirty="0">
                <a:latin typeface="Verdana"/>
                <a:cs typeface="Verdana"/>
              </a:rPr>
              <a:t>cercano</a:t>
            </a:r>
            <a:r>
              <a:rPr sz="2200" spc="350" dirty="0">
                <a:latin typeface="Verdana"/>
                <a:cs typeface="Verdana"/>
              </a:rPr>
              <a:t>  </a:t>
            </a:r>
            <a:r>
              <a:rPr sz="2200" dirty="0">
                <a:latin typeface="Verdana"/>
                <a:cs typeface="Verdana"/>
              </a:rPr>
              <a:t>di</a:t>
            </a:r>
            <a:r>
              <a:rPr sz="2200" spc="350" dirty="0">
                <a:latin typeface="Verdana"/>
                <a:cs typeface="Verdana"/>
              </a:rPr>
              <a:t>  </a:t>
            </a:r>
            <a:r>
              <a:rPr sz="2200" dirty="0">
                <a:latin typeface="Verdana"/>
                <a:cs typeface="Verdana"/>
              </a:rPr>
              <a:t>miscelare</a:t>
            </a:r>
            <a:r>
              <a:rPr sz="2200" spc="350" dirty="0">
                <a:latin typeface="Verdana"/>
                <a:cs typeface="Verdana"/>
              </a:rPr>
              <a:t>  </a:t>
            </a:r>
            <a:r>
              <a:rPr sz="2200" dirty="0">
                <a:latin typeface="Verdana"/>
                <a:cs typeface="Verdana"/>
              </a:rPr>
              <a:t>gli</a:t>
            </a:r>
            <a:r>
              <a:rPr sz="2200" spc="350" dirty="0">
                <a:latin typeface="Verdana"/>
                <a:cs typeface="Verdana"/>
              </a:rPr>
              <a:t>  </a:t>
            </a:r>
            <a:r>
              <a:rPr sz="2200" dirty="0">
                <a:latin typeface="Verdana"/>
                <a:cs typeface="Verdana"/>
              </a:rPr>
              <a:t>interessi</a:t>
            </a:r>
            <a:r>
              <a:rPr sz="2200" spc="350" dirty="0">
                <a:latin typeface="Verdana"/>
                <a:cs typeface="Verdana"/>
              </a:rPr>
              <a:t>  </a:t>
            </a:r>
            <a:r>
              <a:rPr sz="2200" dirty="0">
                <a:latin typeface="Verdana"/>
                <a:cs typeface="Verdana"/>
              </a:rPr>
              <a:t>privati</a:t>
            </a:r>
            <a:r>
              <a:rPr sz="2200" spc="350" dirty="0">
                <a:latin typeface="Verdana"/>
                <a:cs typeface="Verdana"/>
              </a:rPr>
              <a:t>  </a:t>
            </a:r>
            <a:r>
              <a:rPr sz="2200" dirty="0">
                <a:latin typeface="Verdana"/>
                <a:cs typeface="Verdana"/>
              </a:rPr>
              <a:t>e</a:t>
            </a:r>
            <a:r>
              <a:rPr sz="2200" spc="350" dirty="0">
                <a:latin typeface="Verdana"/>
                <a:cs typeface="Verdana"/>
              </a:rPr>
              <a:t>  </a:t>
            </a:r>
            <a:r>
              <a:rPr sz="2200" spc="-25" dirty="0">
                <a:latin typeface="Verdana"/>
                <a:cs typeface="Verdana"/>
              </a:rPr>
              <a:t>le </a:t>
            </a:r>
            <a:r>
              <a:rPr sz="2200" dirty="0">
                <a:latin typeface="Verdana"/>
                <a:cs typeface="Verdana"/>
              </a:rPr>
              <a:t>responsabilità</a:t>
            </a:r>
            <a:r>
              <a:rPr sz="2200" spc="-150" dirty="0">
                <a:latin typeface="Verdana"/>
                <a:cs typeface="Verdana"/>
              </a:rPr>
              <a:t> </a:t>
            </a:r>
            <a:r>
              <a:rPr sz="2200" spc="-10" dirty="0">
                <a:latin typeface="Verdana"/>
                <a:cs typeface="Verdana"/>
              </a:rPr>
              <a:t>pubbliche</a:t>
            </a:r>
            <a:endParaRPr sz="2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2796" rIns="0" bIns="0" rtlCol="0">
            <a:spAutoFit/>
          </a:bodyPr>
          <a:lstStyle/>
          <a:p>
            <a:pPr marL="1788795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Verdana"/>
                <a:cs typeface="Verdana"/>
              </a:rPr>
              <a:t>Edward</a:t>
            </a:r>
            <a:r>
              <a:rPr sz="3200" spc="-125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Bernays</a:t>
            </a:r>
            <a:r>
              <a:rPr sz="3200" spc="-125" dirty="0">
                <a:latin typeface="Verdana"/>
                <a:cs typeface="Verdana"/>
              </a:rPr>
              <a:t> </a:t>
            </a:r>
            <a:r>
              <a:rPr sz="3200" spc="-25" dirty="0">
                <a:latin typeface="Verdana"/>
                <a:cs typeface="Verdana"/>
              </a:rPr>
              <a:t>4/5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53300"/>
              </a:lnSpc>
              <a:spcBef>
                <a:spcPts val="100"/>
              </a:spcBef>
              <a:buFont typeface="Symbol"/>
              <a:buChar char=""/>
              <a:tabLst>
                <a:tab pos="355600" algn="l"/>
              </a:tabLst>
            </a:pPr>
            <a:r>
              <a:rPr dirty="0"/>
              <a:t>Rapporto</a:t>
            </a:r>
            <a:r>
              <a:rPr spc="-55" dirty="0"/>
              <a:t> </a:t>
            </a:r>
            <a:r>
              <a:rPr dirty="0"/>
              <a:t>con</a:t>
            </a:r>
            <a:r>
              <a:rPr spc="-50" dirty="0"/>
              <a:t> </a:t>
            </a:r>
            <a:r>
              <a:rPr dirty="0"/>
              <a:t>i</a:t>
            </a:r>
            <a:r>
              <a:rPr spc="-50" dirty="0"/>
              <a:t> </a:t>
            </a:r>
            <a:r>
              <a:rPr dirty="0"/>
              <a:t>giornalisti</a:t>
            </a:r>
            <a:r>
              <a:rPr spc="-55" dirty="0"/>
              <a:t> </a:t>
            </a:r>
            <a:r>
              <a:rPr dirty="0"/>
              <a:t>(press</a:t>
            </a:r>
            <a:r>
              <a:rPr spc="-50" dirty="0"/>
              <a:t> </a:t>
            </a:r>
            <a:r>
              <a:rPr dirty="0"/>
              <a:t>agent)</a:t>
            </a:r>
            <a:r>
              <a:rPr spc="-55" dirty="0"/>
              <a:t> </a:t>
            </a:r>
            <a:r>
              <a:rPr dirty="0"/>
              <a:t>per</a:t>
            </a:r>
            <a:r>
              <a:rPr spc="-55" dirty="0"/>
              <a:t> </a:t>
            </a:r>
            <a:r>
              <a:rPr spc="-10" dirty="0"/>
              <a:t>grandi </a:t>
            </a:r>
            <a:r>
              <a:rPr dirty="0"/>
              <a:t>artisti</a:t>
            </a:r>
            <a:r>
              <a:rPr spc="-60" dirty="0"/>
              <a:t> </a:t>
            </a:r>
            <a:r>
              <a:rPr dirty="0"/>
              <a:t>(Caruso,</a:t>
            </a:r>
            <a:r>
              <a:rPr spc="-60" dirty="0"/>
              <a:t> </a:t>
            </a:r>
            <a:r>
              <a:rPr spc="-10" dirty="0"/>
              <a:t>Nijinksky)</a:t>
            </a:r>
          </a:p>
          <a:p>
            <a:pPr marL="354965" indent="-342265">
              <a:lnSpc>
                <a:spcPct val="100000"/>
              </a:lnSpc>
              <a:spcBef>
                <a:spcPts val="2014"/>
              </a:spcBef>
              <a:buFont typeface="Symbol"/>
              <a:buChar char=""/>
              <a:tabLst>
                <a:tab pos="354965" algn="l"/>
              </a:tabLst>
            </a:pPr>
            <a:r>
              <a:rPr dirty="0"/>
              <a:t>Lavora</a:t>
            </a:r>
            <a:r>
              <a:rPr spc="254" dirty="0"/>
              <a:t> </a:t>
            </a:r>
            <a:r>
              <a:rPr dirty="0"/>
              <a:t>per</a:t>
            </a:r>
            <a:r>
              <a:rPr spc="260" dirty="0"/>
              <a:t> </a:t>
            </a:r>
            <a:r>
              <a:rPr dirty="0"/>
              <a:t>il</a:t>
            </a:r>
            <a:r>
              <a:rPr spc="260" dirty="0"/>
              <a:t> </a:t>
            </a:r>
            <a:r>
              <a:rPr dirty="0"/>
              <a:t>ministero</a:t>
            </a:r>
            <a:r>
              <a:rPr spc="265" dirty="0"/>
              <a:t> </a:t>
            </a:r>
            <a:r>
              <a:rPr dirty="0"/>
              <a:t>della</a:t>
            </a:r>
            <a:r>
              <a:rPr spc="254" dirty="0"/>
              <a:t> </a:t>
            </a:r>
            <a:r>
              <a:rPr dirty="0"/>
              <a:t>guerra</a:t>
            </a:r>
            <a:r>
              <a:rPr spc="250" dirty="0"/>
              <a:t> </a:t>
            </a:r>
            <a:r>
              <a:rPr dirty="0"/>
              <a:t>USA</a:t>
            </a:r>
            <a:r>
              <a:rPr spc="260" dirty="0"/>
              <a:t> </a:t>
            </a:r>
            <a:r>
              <a:rPr dirty="0"/>
              <a:t>(I</a:t>
            </a:r>
            <a:r>
              <a:rPr spc="260" dirty="0"/>
              <a:t> </a:t>
            </a:r>
            <a:r>
              <a:rPr spc="-20" dirty="0"/>
              <a:t>GM):</a:t>
            </a:r>
          </a:p>
          <a:p>
            <a:pPr marL="355600">
              <a:lnSpc>
                <a:spcPct val="100000"/>
              </a:lnSpc>
              <a:spcBef>
                <a:spcPts val="1415"/>
              </a:spcBef>
            </a:pPr>
            <a:r>
              <a:rPr i="1" spc="-20" dirty="0">
                <a:latin typeface="Verdana"/>
                <a:cs typeface="Verdana"/>
              </a:rPr>
              <a:t>Four-</a:t>
            </a:r>
            <a:r>
              <a:rPr i="1" dirty="0">
                <a:latin typeface="Verdana"/>
                <a:cs typeface="Verdana"/>
              </a:rPr>
              <a:t>Minute</a:t>
            </a:r>
            <a:r>
              <a:rPr i="1" spc="-20" dirty="0">
                <a:latin typeface="Verdana"/>
                <a:cs typeface="Verdana"/>
              </a:rPr>
              <a:t> </a:t>
            </a:r>
            <a:r>
              <a:rPr i="1" spc="-25" dirty="0">
                <a:latin typeface="Verdana"/>
                <a:cs typeface="Verdana"/>
              </a:rPr>
              <a:t>men</a:t>
            </a:r>
          </a:p>
          <a:p>
            <a:pPr marL="354965" indent="-342265">
              <a:lnSpc>
                <a:spcPct val="100000"/>
              </a:lnSpc>
              <a:spcBef>
                <a:spcPts val="2014"/>
              </a:spcBef>
              <a:buFont typeface="Symbol"/>
              <a:buChar char=""/>
              <a:tabLst>
                <a:tab pos="354965" algn="l"/>
                <a:tab pos="5749290" algn="l"/>
              </a:tabLst>
            </a:pPr>
            <a:r>
              <a:rPr dirty="0"/>
              <a:t>Ufficio</a:t>
            </a:r>
            <a:r>
              <a:rPr spc="-50" dirty="0"/>
              <a:t> </a:t>
            </a:r>
            <a:r>
              <a:rPr dirty="0"/>
              <a:t>stampa</a:t>
            </a:r>
            <a:r>
              <a:rPr spc="-55" dirty="0"/>
              <a:t> </a:t>
            </a:r>
            <a:r>
              <a:rPr dirty="0"/>
              <a:t>conferenza</a:t>
            </a:r>
            <a:r>
              <a:rPr spc="-55" dirty="0"/>
              <a:t> </a:t>
            </a:r>
            <a:r>
              <a:rPr dirty="0"/>
              <a:t>di</a:t>
            </a:r>
            <a:r>
              <a:rPr spc="-45" dirty="0"/>
              <a:t> </a:t>
            </a:r>
            <a:r>
              <a:rPr spc="-20" dirty="0"/>
              <a:t>pace</a:t>
            </a:r>
            <a:r>
              <a:rPr dirty="0"/>
              <a:t>	di</a:t>
            </a:r>
            <a:r>
              <a:rPr spc="-15" dirty="0"/>
              <a:t> </a:t>
            </a:r>
            <a:r>
              <a:rPr spc="-10" dirty="0"/>
              <a:t>Parigi</a:t>
            </a:r>
          </a:p>
          <a:p>
            <a:pPr marL="354965" indent="-342265">
              <a:lnSpc>
                <a:spcPct val="100000"/>
              </a:lnSpc>
              <a:spcBef>
                <a:spcPts val="2020"/>
              </a:spcBef>
              <a:buFont typeface="Symbol"/>
              <a:buChar char=""/>
              <a:tabLst>
                <a:tab pos="354965" algn="l"/>
              </a:tabLst>
            </a:pPr>
            <a:r>
              <a:rPr dirty="0"/>
              <a:t>Reinserimento</a:t>
            </a:r>
            <a:r>
              <a:rPr spc="-105" dirty="0"/>
              <a:t> </a:t>
            </a:r>
            <a:r>
              <a:rPr dirty="0"/>
              <a:t>lavorativo</a:t>
            </a:r>
            <a:r>
              <a:rPr spc="-100" dirty="0"/>
              <a:t> </a:t>
            </a:r>
            <a:r>
              <a:rPr dirty="0"/>
              <a:t>dei</a:t>
            </a:r>
            <a:r>
              <a:rPr spc="-100" dirty="0"/>
              <a:t> </a:t>
            </a:r>
            <a:r>
              <a:rPr dirty="0"/>
              <a:t>veterani</a:t>
            </a:r>
            <a:r>
              <a:rPr spc="-100" dirty="0"/>
              <a:t> </a:t>
            </a:r>
            <a:r>
              <a:rPr dirty="0"/>
              <a:t>di</a:t>
            </a:r>
            <a:r>
              <a:rPr spc="-95" dirty="0"/>
              <a:t> </a:t>
            </a:r>
            <a:r>
              <a:rPr spc="-10" dirty="0"/>
              <a:t>guerra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2796" rIns="0" bIns="0" rtlCol="0">
            <a:spAutoFit/>
          </a:bodyPr>
          <a:lstStyle/>
          <a:p>
            <a:pPr marL="1788795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Verdana"/>
                <a:cs typeface="Verdana"/>
              </a:rPr>
              <a:t>Edward</a:t>
            </a:r>
            <a:r>
              <a:rPr sz="3200" spc="-125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Bernays</a:t>
            </a:r>
            <a:r>
              <a:rPr sz="3200" spc="-125" dirty="0">
                <a:latin typeface="Verdana"/>
                <a:cs typeface="Verdana"/>
              </a:rPr>
              <a:t> </a:t>
            </a:r>
            <a:r>
              <a:rPr sz="3200" spc="-25" dirty="0">
                <a:latin typeface="Verdana"/>
                <a:cs typeface="Verdana"/>
              </a:rPr>
              <a:t>5/5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733803"/>
            <a:ext cx="807148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2400" spc="-50" dirty="0">
                <a:latin typeface="Symbol"/>
                <a:cs typeface="Symbol"/>
              </a:rPr>
              <a:t>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dirty="0">
                <a:latin typeface="Verdana"/>
                <a:cs typeface="Verdana"/>
              </a:rPr>
              <a:t>1920</a:t>
            </a:r>
            <a:r>
              <a:rPr sz="2400" spc="-6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National</a:t>
            </a:r>
            <a:r>
              <a:rPr sz="2400" spc="-6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Association</a:t>
            </a:r>
            <a:r>
              <a:rPr sz="2400" spc="-6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for</a:t>
            </a:r>
            <a:r>
              <a:rPr sz="2400" spc="-5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the</a:t>
            </a:r>
            <a:r>
              <a:rPr sz="2400" spc="-6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Advancement</a:t>
            </a:r>
            <a:r>
              <a:rPr sz="2400" spc="-55" dirty="0">
                <a:latin typeface="Verdana"/>
                <a:cs typeface="Verdana"/>
              </a:rPr>
              <a:t> </a:t>
            </a:r>
            <a:r>
              <a:rPr sz="2400" spc="-25" dirty="0">
                <a:latin typeface="Verdana"/>
                <a:cs typeface="Verdana"/>
              </a:rPr>
              <a:t>of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8839" y="2114803"/>
            <a:ext cx="1697355" cy="1116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9200"/>
              </a:lnSpc>
              <a:spcBef>
                <a:spcPts val="100"/>
              </a:spcBef>
            </a:pPr>
            <a:r>
              <a:rPr sz="2400" spc="-10" dirty="0">
                <a:latin typeface="Verdana"/>
                <a:cs typeface="Verdana"/>
              </a:rPr>
              <a:t>Coloured convention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48330" y="2114803"/>
            <a:ext cx="4962525" cy="1116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1610" marR="5080" indent="-168910">
              <a:lnSpc>
                <a:spcPct val="149200"/>
              </a:lnSpc>
              <a:spcBef>
                <a:spcPts val="100"/>
              </a:spcBef>
              <a:tabLst>
                <a:tab pos="1693545" algn="l"/>
                <a:tab pos="1859914" algn="l"/>
                <a:tab pos="2264410" algn="l"/>
                <a:tab pos="3188335" algn="l"/>
                <a:tab pos="3413125" algn="l"/>
                <a:tab pos="4134485" algn="l"/>
              </a:tabLst>
            </a:pPr>
            <a:r>
              <a:rPr sz="2400" spc="-10" dirty="0">
                <a:latin typeface="Verdana"/>
                <a:cs typeface="Verdana"/>
              </a:rPr>
              <a:t>People):</a:t>
            </a:r>
            <a:r>
              <a:rPr sz="2400" dirty="0">
                <a:latin typeface="Verdana"/>
                <a:cs typeface="Verdana"/>
              </a:rPr>
              <a:t>	</a:t>
            </a:r>
            <a:r>
              <a:rPr sz="2400" spc="-10" dirty="0">
                <a:latin typeface="Verdana"/>
                <a:cs typeface="Verdana"/>
              </a:rPr>
              <a:t>Atlanta</a:t>
            </a:r>
            <a:r>
              <a:rPr sz="2400" dirty="0">
                <a:latin typeface="Verdana"/>
                <a:cs typeface="Verdana"/>
              </a:rPr>
              <a:t>	</a:t>
            </a:r>
            <a:r>
              <a:rPr sz="2400" spc="-10" dirty="0">
                <a:latin typeface="Verdana"/>
                <a:cs typeface="Verdana"/>
              </a:rPr>
              <a:t>(Georgia) regionale</a:t>
            </a:r>
            <a:r>
              <a:rPr sz="2400" dirty="0">
                <a:latin typeface="Verdana"/>
                <a:cs typeface="Verdana"/>
              </a:rPr>
              <a:t>		</a:t>
            </a:r>
            <a:r>
              <a:rPr sz="2400" spc="-50" dirty="0">
                <a:latin typeface="Verdana"/>
                <a:cs typeface="Verdana"/>
              </a:rPr>
              <a:t>-</a:t>
            </a:r>
            <a:r>
              <a:rPr sz="2400" dirty="0">
                <a:latin typeface="Verdana"/>
                <a:cs typeface="Verdana"/>
              </a:rPr>
              <a:t>	</a:t>
            </a:r>
            <a:r>
              <a:rPr sz="2400" spc="-10" dirty="0">
                <a:latin typeface="Verdana"/>
                <a:cs typeface="Verdana"/>
              </a:rPr>
              <a:t>tutela</a:t>
            </a:r>
            <a:r>
              <a:rPr sz="2400" dirty="0">
                <a:latin typeface="Verdana"/>
                <a:cs typeface="Verdana"/>
              </a:rPr>
              <a:t>		</a:t>
            </a:r>
            <a:r>
              <a:rPr sz="2400" spc="-25" dirty="0">
                <a:latin typeface="Verdana"/>
                <a:cs typeface="Verdana"/>
              </a:rPr>
              <a:t>dei</a:t>
            </a:r>
            <a:r>
              <a:rPr sz="2400" dirty="0">
                <a:latin typeface="Verdana"/>
                <a:cs typeface="Verdana"/>
              </a:rPr>
              <a:t>	</a:t>
            </a:r>
            <a:r>
              <a:rPr sz="2400" spc="-10" dirty="0">
                <a:latin typeface="Verdana"/>
                <a:cs typeface="Verdana"/>
              </a:rPr>
              <a:t>diritti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97151" y="2114803"/>
            <a:ext cx="910590" cy="1116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6370" marR="5080" indent="-154305">
              <a:lnSpc>
                <a:spcPct val="149200"/>
              </a:lnSpc>
              <a:spcBef>
                <a:spcPts val="100"/>
              </a:spcBef>
            </a:pPr>
            <a:r>
              <a:rPr sz="2400" spc="-10" dirty="0">
                <a:latin typeface="Verdana"/>
                <a:cs typeface="Verdana"/>
              </a:rPr>
              <a:t>prima degli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3385820"/>
            <a:ext cx="4483100" cy="1635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Verdana"/>
                <a:cs typeface="Verdana"/>
              </a:rPr>
              <a:t>afroamericani</a:t>
            </a:r>
            <a:endParaRPr sz="2400"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spcBef>
                <a:spcPts val="2014"/>
              </a:spcBef>
              <a:buFont typeface="Symbol"/>
              <a:buChar char=""/>
              <a:tabLst>
                <a:tab pos="354965" algn="l"/>
              </a:tabLst>
            </a:pPr>
            <a:r>
              <a:rPr sz="2400" dirty="0">
                <a:latin typeface="Verdana"/>
                <a:cs typeface="Verdana"/>
              </a:rPr>
              <a:t>1923</a:t>
            </a:r>
            <a:r>
              <a:rPr sz="2400" spc="-3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Procter</a:t>
            </a:r>
            <a:r>
              <a:rPr sz="2400" spc="-2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&amp;</a:t>
            </a:r>
            <a:r>
              <a:rPr sz="2400" spc="-2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Gamble</a:t>
            </a:r>
            <a:endParaRPr sz="2400"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spcBef>
                <a:spcPts val="2014"/>
              </a:spcBef>
              <a:buFont typeface="Symbol"/>
              <a:buChar char=""/>
              <a:tabLst>
                <a:tab pos="354965" algn="l"/>
                <a:tab pos="1604010" algn="l"/>
                <a:tab pos="3016885" algn="l"/>
              </a:tabLst>
            </a:pPr>
            <a:r>
              <a:rPr sz="2400" spc="-20" dirty="0">
                <a:latin typeface="Verdana"/>
                <a:cs typeface="Verdana"/>
              </a:rPr>
              <a:t>1928</a:t>
            </a:r>
            <a:r>
              <a:rPr sz="2400" dirty="0">
                <a:latin typeface="Verdana"/>
                <a:cs typeface="Verdana"/>
              </a:rPr>
              <a:t>	</a:t>
            </a:r>
            <a:r>
              <a:rPr sz="2400" spc="-10" dirty="0">
                <a:latin typeface="Verdana"/>
                <a:cs typeface="Verdana"/>
              </a:rPr>
              <a:t>Calvin</a:t>
            </a:r>
            <a:r>
              <a:rPr sz="2400" dirty="0">
                <a:latin typeface="Verdana"/>
                <a:cs typeface="Verdana"/>
              </a:rPr>
              <a:t>	</a:t>
            </a:r>
            <a:r>
              <a:rPr sz="2400" spc="-10" dirty="0">
                <a:latin typeface="Verdana"/>
                <a:cs typeface="Verdana"/>
              </a:rPr>
              <a:t>Coolidge: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67159" y="4629404"/>
            <a:ext cx="15093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Verdana"/>
                <a:cs typeface="Verdana"/>
              </a:rPr>
              <a:t>riscaldare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424102" y="4629404"/>
            <a:ext cx="11849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Verdana"/>
                <a:cs typeface="Verdana"/>
              </a:rPr>
              <a:t>identità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5940" y="5174996"/>
            <a:ext cx="6120765" cy="1016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Verdana"/>
                <a:cs typeface="Verdana"/>
              </a:rPr>
              <a:t>presidente</a:t>
            </a:r>
            <a:r>
              <a:rPr sz="2400" spc="-6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(freddo</a:t>
            </a:r>
            <a:r>
              <a:rPr sz="2400" spc="-4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e</a:t>
            </a:r>
            <a:r>
              <a:rPr sz="2400" spc="-5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distante</a:t>
            </a:r>
            <a:r>
              <a:rPr sz="2400" spc="-5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per</a:t>
            </a:r>
            <a:r>
              <a:rPr sz="2400" spc="-50" dirty="0">
                <a:latin typeface="Verdana"/>
                <a:cs typeface="Verdana"/>
              </a:rPr>
              <a:t> </a:t>
            </a:r>
            <a:r>
              <a:rPr sz="2400" spc="-25" dirty="0">
                <a:latin typeface="Verdana"/>
                <a:cs typeface="Verdana"/>
              </a:rPr>
              <a:t>OP)</a:t>
            </a:r>
            <a:endParaRPr sz="2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040"/>
              </a:spcBef>
              <a:tabLst>
                <a:tab pos="354965" algn="l"/>
              </a:tabLst>
            </a:pPr>
            <a:r>
              <a:rPr sz="2400" spc="-50" dirty="0">
                <a:latin typeface="Symbol"/>
                <a:cs typeface="Symbol"/>
              </a:rPr>
              <a:t>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0" dirty="0">
                <a:latin typeface="Verdana"/>
                <a:cs typeface="Verdana"/>
              </a:rPr>
              <a:t>Treno</a:t>
            </a:r>
            <a:r>
              <a:rPr sz="2400" spc="-5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da</a:t>
            </a:r>
            <a:r>
              <a:rPr sz="2400" spc="-5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Broadwey</a:t>
            </a:r>
            <a:r>
              <a:rPr sz="2400" spc="-4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a</a:t>
            </a:r>
            <a:r>
              <a:rPr sz="2400" spc="-5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casa</a:t>
            </a:r>
            <a:r>
              <a:rPr sz="2400" spc="-55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Bianca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82737" y="345947"/>
            <a:ext cx="5979795" cy="98298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5080" indent="724535">
              <a:lnSpc>
                <a:spcPts val="3700"/>
              </a:lnSpc>
              <a:spcBef>
                <a:spcPts val="335"/>
              </a:spcBef>
            </a:pPr>
            <a:r>
              <a:rPr sz="3200" dirty="0">
                <a:latin typeface="Verdana"/>
                <a:cs typeface="Verdana"/>
              </a:rPr>
              <a:t>1928</a:t>
            </a:r>
            <a:r>
              <a:rPr sz="3200" spc="-65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Calvin</a:t>
            </a:r>
            <a:r>
              <a:rPr sz="3200" spc="-70" dirty="0">
                <a:latin typeface="Verdana"/>
                <a:cs typeface="Verdana"/>
              </a:rPr>
              <a:t> </a:t>
            </a:r>
            <a:r>
              <a:rPr sz="3200" spc="-10" dirty="0">
                <a:latin typeface="Verdana"/>
                <a:cs typeface="Verdana"/>
              </a:rPr>
              <a:t>Coolidge: </a:t>
            </a:r>
            <a:r>
              <a:rPr sz="3200" dirty="0">
                <a:latin typeface="Verdana"/>
                <a:cs typeface="Verdana"/>
              </a:rPr>
              <a:t>riscaldare</a:t>
            </a:r>
            <a:r>
              <a:rPr sz="3200" spc="-90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identità</a:t>
            </a:r>
            <a:r>
              <a:rPr sz="3200" spc="-95" dirty="0">
                <a:latin typeface="Verdana"/>
                <a:cs typeface="Verdana"/>
              </a:rPr>
              <a:t> </a:t>
            </a:r>
            <a:r>
              <a:rPr sz="3200" spc="-10" dirty="0">
                <a:latin typeface="Verdana"/>
                <a:cs typeface="Verdana"/>
              </a:rPr>
              <a:t>presidente</a:t>
            </a:r>
            <a:endParaRPr sz="32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3159" y="1412747"/>
            <a:ext cx="37592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22300" algn="l"/>
                <a:tab pos="1469390" algn="l"/>
                <a:tab pos="1965325" algn="l"/>
                <a:tab pos="2846705" algn="l"/>
              </a:tabLst>
            </a:pPr>
            <a:r>
              <a:rPr sz="2000" i="1" spc="-25" dirty="0">
                <a:latin typeface="Verdana"/>
                <a:cs typeface="Verdana"/>
              </a:rPr>
              <a:t>Nel</a:t>
            </a:r>
            <a:r>
              <a:rPr sz="2000" i="1" dirty="0">
                <a:latin typeface="Verdana"/>
                <a:cs typeface="Verdana"/>
              </a:rPr>
              <a:t>	</a:t>
            </a:r>
            <a:r>
              <a:rPr sz="2000" i="1" spc="-20" dirty="0">
                <a:latin typeface="Verdana"/>
                <a:cs typeface="Verdana"/>
              </a:rPr>
              <a:t>1928</a:t>
            </a:r>
            <a:r>
              <a:rPr sz="2000" i="1" dirty="0">
                <a:latin typeface="Verdana"/>
                <a:cs typeface="Verdana"/>
              </a:rPr>
              <a:t>	</a:t>
            </a:r>
            <a:r>
              <a:rPr sz="2000" i="1" spc="-25" dirty="0">
                <a:latin typeface="Verdana"/>
                <a:cs typeface="Verdana"/>
              </a:rPr>
              <a:t>gli</a:t>
            </a:r>
            <a:r>
              <a:rPr sz="2000" i="1" dirty="0">
                <a:latin typeface="Verdana"/>
                <a:cs typeface="Verdana"/>
              </a:rPr>
              <a:t>	</a:t>
            </a:r>
            <a:r>
              <a:rPr sz="2000" i="1" spc="-20" dirty="0">
                <a:latin typeface="Verdana"/>
                <a:cs typeface="Verdana"/>
              </a:rPr>
              <a:t>viene</a:t>
            </a:r>
            <a:r>
              <a:rPr sz="2000" i="1" dirty="0">
                <a:latin typeface="Verdana"/>
                <a:cs typeface="Verdana"/>
              </a:rPr>
              <a:t>	</a:t>
            </a:r>
            <a:r>
              <a:rPr sz="2000" i="1" spc="-10" dirty="0">
                <a:latin typeface="Verdana"/>
                <a:cs typeface="Verdana"/>
              </a:rPr>
              <a:t>chiesto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3159" y="1793747"/>
            <a:ext cx="3910329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26564" algn="l"/>
                <a:tab pos="2712720" algn="l"/>
              </a:tabLst>
            </a:pPr>
            <a:r>
              <a:rPr sz="2000" i="1" spc="-10" dirty="0">
                <a:latin typeface="Verdana"/>
                <a:cs typeface="Verdana"/>
              </a:rPr>
              <a:t>presidente</a:t>
            </a:r>
            <a:r>
              <a:rPr sz="2000" i="1" dirty="0">
                <a:latin typeface="Verdana"/>
                <a:cs typeface="Verdana"/>
              </a:rPr>
              <a:t>	</a:t>
            </a:r>
            <a:r>
              <a:rPr lang="it-IT" sz="2000" i="1" spc="-20" dirty="0">
                <a:latin typeface="Verdana"/>
                <a:cs typeface="Verdana"/>
              </a:rPr>
              <a:t>Calvin</a:t>
            </a:r>
            <a:r>
              <a:rPr sz="2000" i="1" dirty="0">
                <a:latin typeface="Verdana"/>
                <a:cs typeface="Verdana"/>
              </a:rPr>
              <a:t>	</a:t>
            </a:r>
            <a:r>
              <a:rPr sz="2000" i="1" spc="-10" dirty="0">
                <a:latin typeface="Verdana"/>
                <a:cs typeface="Verdana"/>
              </a:rPr>
              <a:t>Coolidge,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05270" y="1336547"/>
            <a:ext cx="379666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9725" marR="5080" indent="-327660">
              <a:lnSpc>
                <a:spcPct val="125000"/>
              </a:lnSpc>
              <a:spcBef>
                <a:spcPts val="100"/>
              </a:spcBef>
              <a:tabLst>
                <a:tab pos="440055" algn="l"/>
                <a:tab pos="2104390" algn="l"/>
                <a:tab pos="2185670" algn="l"/>
                <a:tab pos="3403600" algn="l"/>
              </a:tabLst>
            </a:pPr>
            <a:r>
              <a:rPr sz="2000" i="1" spc="-25" dirty="0">
                <a:latin typeface="Verdana"/>
                <a:cs typeface="Verdana"/>
              </a:rPr>
              <a:t>di</a:t>
            </a:r>
            <a:r>
              <a:rPr sz="2000" i="1" dirty="0">
                <a:latin typeface="Verdana"/>
                <a:cs typeface="Verdana"/>
              </a:rPr>
              <a:t>		</a:t>
            </a:r>
            <a:r>
              <a:rPr sz="2000" i="1" spc="-10" dirty="0">
                <a:latin typeface="Verdana"/>
                <a:cs typeface="Verdana"/>
              </a:rPr>
              <a:t>“riscaldare”</a:t>
            </a:r>
            <a:r>
              <a:rPr sz="2000" i="1" dirty="0">
                <a:latin typeface="Verdana"/>
                <a:cs typeface="Verdana"/>
              </a:rPr>
              <a:t>	</a:t>
            </a:r>
            <a:r>
              <a:rPr sz="2000" i="1" spc="-10" dirty="0">
                <a:latin typeface="Verdana"/>
                <a:cs typeface="Verdana"/>
              </a:rPr>
              <a:t>l’identità</a:t>
            </a:r>
            <a:r>
              <a:rPr sz="2000" i="1" dirty="0">
                <a:latin typeface="Verdana"/>
                <a:cs typeface="Verdana"/>
              </a:rPr>
              <a:t>	</a:t>
            </a:r>
            <a:r>
              <a:rPr sz="2000" i="1" spc="-25" dirty="0">
                <a:latin typeface="Verdana"/>
                <a:cs typeface="Verdana"/>
              </a:rPr>
              <a:t>del </a:t>
            </a:r>
            <a:r>
              <a:rPr sz="2000" i="1" spc="-10" dirty="0">
                <a:latin typeface="Verdana"/>
                <a:cs typeface="Verdana"/>
              </a:rPr>
              <a:t>considerato</a:t>
            </a:r>
            <a:r>
              <a:rPr sz="2000" i="1" dirty="0">
                <a:latin typeface="Verdana"/>
                <a:cs typeface="Verdana"/>
              </a:rPr>
              <a:t>		</a:t>
            </a:r>
            <a:r>
              <a:rPr sz="2000" i="1" spc="-10" dirty="0">
                <a:latin typeface="Verdana"/>
                <a:cs typeface="Verdana"/>
              </a:rPr>
              <a:t>dall’opinione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3159" y="2098547"/>
            <a:ext cx="7729220" cy="4622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25000"/>
              </a:lnSpc>
              <a:spcBef>
                <a:spcPts val="100"/>
              </a:spcBef>
            </a:pPr>
            <a:r>
              <a:rPr sz="2000" i="1" dirty="0">
                <a:latin typeface="Verdana"/>
                <a:cs typeface="Verdana"/>
              </a:rPr>
              <a:t>pubblica</a:t>
            </a:r>
            <a:r>
              <a:rPr sz="2000" i="1" spc="114" dirty="0">
                <a:latin typeface="Verdana"/>
                <a:cs typeface="Verdana"/>
              </a:rPr>
              <a:t> </a:t>
            </a:r>
            <a:r>
              <a:rPr sz="2000" i="1" dirty="0">
                <a:latin typeface="Verdana"/>
                <a:cs typeface="Verdana"/>
              </a:rPr>
              <a:t>freddo</a:t>
            </a:r>
            <a:r>
              <a:rPr sz="2000" i="1" spc="120" dirty="0">
                <a:latin typeface="Verdana"/>
                <a:cs typeface="Verdana"/>
              </a:rPr>
              <a:t> </a:t>
            </a:r>
            <a:r>
              <a:rPr sz="2000" i="1" dirty="0">
                <a:latin typeface="Verdana"/>
                <a:cs typeface="Verdana"/>
              </a:rPr>
              <a:t>e</a:t>
            </a:r>
            <a:r>
              <a:rPr sz="2000" i="1" spc="114" dirty="0">
                <a:latin typeface="Verdana"/>
                <a:cs typeface="Verdana"/>
              </a:rPr>
              <a:t> </a:t>
            </a:r>
            <a:r>
              <a:rPr sz="2000" i="1" dirty="0">
                <a:latin typeface="Verdana"/>
                <a:cs typeface="Verdana"/>
              </a:rPr>
              <a:t>distante.</a:t>
            </a:r>
            <a:r>
              <a:rPr sz="2000" i="1" spc="120" dirty="0">
                <a:latin typeface="Verdana"/>
                <a:cs typeface="Verdana"/>
              </a:rPr>
              <a:t> </a:t>
            </a:r>
            <a:r>
              <a:rPr sz="2000" i="1" dirty="0">
                <a:latin typeface="Verdana"/>
                <a:cs typeface="Verdana"/>
              </a:rPr>
              <a:t>Bernays</a:t>
            </a:r>
            <a:r>
              <a:rPr sz="2000" i="1" spc="120" dirty="0">
                <a:latin typeface="Verdana"/>
                <a:cs typeface="Verdana"/>
              </a:rPr>
              <a:t> </a:t>
            </a:r>
            <a:r>
              <a:rPr sz="2000" i="1" dirty="0">
                <a:latin typeface="Verdana"/>
                <a:cs typeface="Verdana"/>
              </a:rPr>
              <a:t>prenota,</a:t>
            </a:r>
            <a:r>
              <a:rPr sz="2000" i="1" spc="114" dirty="0">
                <a:latin typeface="Verdana"/>
                <a:cs typeface="Verdana"/>
              </a:rPr>
              <a:t> </a:t>
            </a:r>
            <a:r>
              <a:rPr sz="2000" i="1" dirty="0">
                <a:latin typeface="Verdana"/>
                <a:cs typeface="Verdana"/>
              </a:rPr>
              <a:t>a</a:t>
            </a:r>
            <a:r>
              <a:rPr sz="2000" i="1" spc="120" dirty="0">
                <a:latin typeface="Verdana"/>
                <a:cs typeface="Verdana"/>
              </a:rPr>
              <a:t> </a:t>
            </a:r>
            <a:r>
              <a:rPr sz="2000" i="1" dirty="0">
                <a:latin typeface="Verdana"/>
                <a:cs typeface="Verdana"/>
              </a:rPr>
              <a:t>tarda</a:t>
            </a:r>
            <a:r>
              <a:rPr sz="2000" i="1" spc="120" dirty="0">
                <a:latin typeface="Verdana"/>
                <a:cs typeface="Verdana"/>
              </a:rPr>
              <a:t> </a:t>
            </a:r>
            <a:r>
              <a:rPr sz="2000" i="1" spc="-10" dirty="0">
                <a:latin typeface="Verdana"/>
                <a:cs typeface="Verdana"/>
              </a:rPr>
              <a:t>notte, </a:t>
            </a:r>
            <a:r>
              <a:rPr sz="2000" i="1" dirty="0">
                <a:latin typeface="Verdana"/>
                <a:cs typeface="Verdana"/>
              </a:rPr>
              <a:t>un</a:t>
            </a:r>
            <a:r>
              <a:rPr sz="2000" i="1" spc="385" dirty="0">
                <a:latin typeface="Verdana"/>
                <a:cs typeface="Verdana"/>
              </a:rPr>
              <a:t> </a:t>
            </a:r>
            <a:r>
              <a:rPr sz="2000" i="1" dirty="0">
                <a:latin typeface="Verdana"/>
                <a:cs typeface="Verdana"/>
              </a:rPr>
              <a:t>intero</a:t>
            </a:r>
            <a:r>
              <a:rPr sz="2000" i="1" spc="390" dirty="0">
                <a:latin typeface="Verdana"/>
                <a:cs typeface="Verdana"/>
              </a:rPr>
              <a:t> </a:t>
            </a:r>
            <a:r>
              <a:rPr sz="2000" i="1" dirty="0">
                <a:latin typeface="Verdana"/>
                <a:cs typeface="Verdana"/>
              </a:rPr>
              <a:t>treno</a:t>
            </a:r>
            <a:r>
              <a:rPr sz="2000" i="1" spc="390" dirty="0">
                <a:latin typeface="Verdana"/>
                <a:cs typeface="Verdana"/>
              </a:rPr>
              <a:t> </a:t>
            </a:r>
            <a:r>
              <a:rPr sz="2000" i="1" dirty="0">
                <a:latin typeface="Verdana"/>
                <a:cs typeface="Verdana"/>
              </a:rPr>
              <a:t>in</a:t>
            </a:r>
            <a:r>
              <a:rPr sz="2000" i="1" spc="390" dirty="0">
                <a:latin typeface="Verdana"/>
                <a:cs typeface="Verdana"/>
              </a:rPr>
              <a:t> </a:t>
            </a:r>
            <a:r>
              <a:rPr sz="2000" i="1" dirty="0">
                <a:latin typeface="Verdana"/>
                <a:cs typeface="Verdana"/>
              </a:rPr>
              <a:t>partenza</a:t>
            </a:r>
            <a:r>
              <a:rPr sz="2000" i="1" spc="385" dirty="0">
                <a:latin typeface="Verdana"/>
                <a:cs typeface="Verdana"/>
              </a:rPr>
              <a:t> </a:t>
            </a:r>
            <a:r>
              <a:rPr sz="2000" i="1" dirty="0">
                <a:latin typeface="Verdana"/>
                <a:cs typeface="Verdana"/>
              </a:rPr>
              <a:t>da</a:t>
            </a:r>
            <a:r>
              <a:rPr sz="2000" i="1" spc="390" dirty="0">
                <a:latin typeface="Verdana"/>
                <a:cs typeface="Verdana"/>
              </a:rPr>
              <a:t> </a:t>
            </a:r>
            <a:r>
              <a:rPr sz="2000" i="1" dirty="0">
                <a:latin typeface="Verdana"/>
                <a:cs typeface="Verdana"/>
              </a:rPr>
              <a:t>New</a:t>
            </a:r>
            <a:r>
              <a:rPr sz="2000" i="1" spc="390" dirty="0">
                <a:latin typeface="Verdana"/>
                <a:cs typeface="Verdana"/>
              </a:rPr>
              <a:t> </a:t>
            </a:r>
            <a:r>
              <a:rPr sz="2000" i="1" dirty="0">
                <a:latin typeface="Verdana"/>
                <a:cs typeface="Verdana"/>
              </a:rPr>
              <a:t>York</a:t>
            </a:r>
            <a:r>
              <a:rPr sz="2000" i="1" spc="395" dirty="0">
                <a:latin typeface="Verdana"/>
                <a:cs typeface="Verdana"/>
              </a:rPr>
              <a:t> </a:t>
            </a:r>
            <a:r>
              <a:rPr sz="2000" i="1" dirty="0">
                <a:latin typeface="Verdana"/>
                <a:cs typeface="Verdana"/>
              </a:rPr>
              <a:t>per</a:t>
            </a:r>
            <a:r>
              <a:rPr sz="2000" i="1" spc="385" dirty="0">
                <a:latin typeface="Verdana"/>
                <a:cs typeface="Verdana"/>
              </a:rPr>
              <a:t> </a:t>
            </a:r>
            <a:r>
              <a:rPr sz="2000" i="1" spc="-10" dirty="0">
                <a:latin typeface="Verdana"/>
                <a:cs typeface="Verdana"/>
              </a:rPr>
              <a:t>Washington </a:t>
            </a:r>
            <a:r>
              <a:rPr sz="2000" i="1" dirty="0">
                <a:latin typeface="Verdana"/>
                <a:cs typeface="Verdana"/>
              </a:rPr>
              <a:t>dopo</a:t>
            </a:r>
            <a:r>
              <a:rPr sz="2000" i="1" spc="-95" dirty="0">
                <a:latin typeface="Verdana"/>
                <a:cs typeface="Verdana"/>
              </a:rPr>
              <a:t>  </a:t>
            </a:r>
            <a:r>
              <a:rPr sz="2000" i="1" dirty="0">
                <a:latin typeface="Verdana"/>
                <a:cs typeface="Verdana"/>
              </a:rPr>
              <a:t>la</a:t>
            </a:r>
            <a:r>
              <a:rPr sz="2000" i="1" spc="-95" dirty="0">
                <a:latin typeface="Verdana"/>
                <a:cs typeface="Verdana"/>
              </a:rPr>
              <a:t>  </a:t>
            </a:r>
            <a:r>
              <a:rPr sz="2000" i="1" dirty="0">
                <a:latin typeface="Verdana"/>
                <a:cs typeface="Verdana"/>
              </a:rPr>
              <a:t>chiusura</a:t>
            </a:r>
            <a:r>
              <a:rPr sz="2000" i="1" spc="-100" dirty="0">
                <a:latin typeface="Verdana"/>
                <a:cs typeface="Verdana"/>
              </a:rPr>
              <a:t>  </a:t>
            </a:r>
            <a:r>
              <a:rPr sz="2000" i="1" dirty="0">
                <a:latin typeface="Verdana"/>
                <a:cs typeface="Verdana"/>
              </a:rPr>
              <a:t>dei</a:t>
            </a:r>
            <a:r>
              <a:rPr sz="2000" i="1" spc="-95" dirty="0">
                <a:latin typeface="Verdana"/>
                <a:cs typeface="Verdana"/>
              </a:rPr>
              <a:t>  </a:t>
            </a:r>
            <a:r>
              <a:rPr sz="2000" i="1" dirty="0">
                <a:latin typeface="Verdana"/>
                <a:cs typeface="Verdana"/>
              </a:rPr>
              <a:t>teatri</a:t>
            </a:r>
            <a:r>
              <a:rPr sz="2000" i="1" spc="-95" dirty="0">
                <a:latin typeface="Verdana"/>
                <a:cs typeface="Verdana"/>
              </a:rPr>
              <a:t>  </a:t>
            </a:r>
            <a:r>
              <a:rPr sz="2000" i="1" dirty="0">
                <a:latin typeface="Verdana"/>
                <a:cs typeface="Verdana"/>
              </a:rPr>
              <a:t>di</a:t>
            </a:r>
            <a:r>
              <a:rPr sz="2000" i="1" spc="-90" dirty="0">
                <a:latin typeface="Verdana"/>
                <a:cs typeface="Verdana"/>
              </a:rPr>
              <a:t>  </a:t>
            </a:r>
            <a:r>
              <a:rPr sz="2000" i="1" dirty="0">
                <a:latin typeface="Verdana"/>
                <a:cs typeface="Verdana"/>
              </a:rPr>
              <a:t>Broadway,</a:t>
            </a:r>
            <a:r>
              <a:rPr sz="2000" i="1" spc="-95" dirty="0">
                <a:latin typeface="Verdana"/>
                <a:cs typeface="Verdana"/>
              </a:rPr>
              <a:t>  </a:t>
            </a:r>
            <a:r>
              <a:rPr sz="2000" i="1" dirty="0">
                <a:latin typeface="Verdana"/>
                <a:cs typeface="Verdana"/>
              </a:rPr>
              <a:t>e</a:t>
            </a:r>
            <a:r>
              <a:rPr sz="2000" i="1" spc="-100" dirty="0">
                <a:latin typeface="Verdana"/>
                <a:cs typeface="Verdana"/>
              </a:rPr>
              <a:t>  </a:t>
            </a:r>
            <a:r>
              <a:rPr sz="2000" i="1" dirty="0">
                <a:latin typeface="Verdana"/>
                <a:cs typeface="Verdana"/>
              </a:rPr>
              <a:t>lo</a:t>
            </a:r>
            <a:r>
              <a:rPr sz="2000" i="1" spc="-95" dirty="0">
                <a:latin typeface="Verdana"/>
                <a:cs typeface="Verdana"/>
              </a:rPr>
              <a:t>  </a:t>
            </a:r>
            <a:r>
              <a:rPr sz="2000" i="1" dirty="0">
                <a:latin typeface="Verdana"/>
                <a:cs typeface="Verdana"/>
              </a:rPr>
              <a:t>riempie</a:t>
            </a:r>
            <a:r>
              <a:rPr sz="2000" i="1" spc="-90" dirty="0">
                <a:latin typeface="Verdana"/>
                <a:cs typeface="Verdana"/>
              </a:rPr>
              <a:t>  </a:t>
            </a:r>
            <a:r>
              <a:rPr sz="2000" i="1" spc="-25" dirty="0">
                <a:latin typeface="Verdana"/>
                <a:cs typeface="Verdana"/>
              </a:rPr>
              <a:t>di </a:t>
            </a:r>
            <a:r>
              <a:rPr sz="2000" i="1" dirty="0">
                <a:latin typeface="Verdana"/>
                <a:cs typeface="Verdana"/>
              </a:rPr>
              <a:t>celebrità</a:t>
            </a:r>
            <a:r>
              <a:rPr sz="2000" i="1" spc="-50" dirty="0">
                <a:latin typeface="Verdana"/>
                <a:cs typeface="Verdana"/>
              </a:rPr>
              <a:t>  </a:t>
            </a:r>
            <a:r>
              <a:rPr sz="2000" i="1" dirty="0">
                <a:latin typeface="Verdana"/>
                <a:cs typeface="Verdana"/>
              </a:rPr>
              <a:t>(attori,</a:t>
            </a:r>
            <a:r>
              <a:rPr sz="2000" i="1" spc="-45" dirty="0">
                <a:latin typeface="Verdana"/>
                <a:cs typeface="Verdana"/>
              </a:rPr>
              <a:t>  </a:t>
            </a:r>
            <a:r>
              <a:rPr sz="2000" i="1" dirty="0">
                <a:latin typeface="Verdana"/>
                <a:cs typeface="Verdana"/>
              </a:rPr>
              <a:t>cantanti,</a:t>
            </a:r>
            <a:r>
              <a:rPr sz="2000" i="1" spc="-55" dirty="0">
                <a:latin typeface="Verdana"/>
                <a:cs typeface="Verdana"/>
              </a:rPr>
              <a:t>  </a:t>
            </a:r>
            <a:r>
              <a:rPr sz="2000" i="1" dirty="0">
                <a:latin typeface="Verdana"/>
                <a:cs typeface="Verdana"/>
              </a:rPr>
              <a:t>scrittori):</a:t>
            </a:r>
            <a:r>
              <a:rPr sz="2000" i="1" spc="-45" dirty="0">
                <a:latin typeface="Verdana"/>
                <a:cs typeface="Verdana"/>
              </a:rPr>
              <a:t>  </a:t>
            </a:r>
            <a:r>
              <a:rPr sz="2000" i="1" dirty="0">
                <a:latin typeface="Verdana"/>
                <a:cs typeface="Verdana"/>
              </a:rPr>
              <a:t>sotto</a:t>
            </a:r>
            <a:r>
              <a:rPr sz="2000" i="1" spc="-45" dirty="0">
                <a:latin typeface="Verdana"/>
                <a:cs typeface="Verdana"/>
              </a:rPr>
              <a:t>  </a:t>
            </a:r>
            <a:r>
              <a:rPr sz="2000" i="1" dirty="0">
                <a:latin typeface="Verdana"/>
                <a:cs typeface="Verdana"/>
              </a:rPr>
              <a:t>gli</a:t>
            </a:r>
            <a:r>
              <a:rPr sz="2000" i="1" spc="-50" dirty="0">
                <a:latin typeface="Verdana"/>
                <a:cs typeface="Verdana"/>
              </a:rPr>
              <a:t>  </a:t>
            </a:r>
            <a:r>
              <a:rPr sz="2000" i="1" dirty="0">
                <a:latin typeface="Verdana"/>
                <a:cs typeface="Verdana"/>
              </a:rPr>
              <a:t>obiettivi</a:t>
            </a:r>
            <a:r>
              <a:rPr sz="2000" i="1" spc="-45" dirty="0">
                <a:latin typeface="Verdana"/>
                <a:cs typeface="Verdana"/>
              </a:rPr>
              <a:t>  </a:t>
            </a:r>
            <a:r>
              <a:rPr sz="2000" i="1" spc="-25" dirty="0">
                <a:latin typeface="Verdana"/>
                <a:cs typeface="Verdana"/>
              </a:rPr>
              <a:t>di </a:t>
            </a:r>
            <a:r>
              <a:rPr sz="2000" i="1" dirty="0">
                <a:latin typeface="Verdana"/>
                <a:cs typeface="Verdana"/>
              </a:rPr>
              <a:t>fotografi</a:t>
            </a:r>
            <a:r>
              <a:rPr sz="2000" i="1" spc="330" dirty="0">
                <a:latin typeface="Verdana"/>
                <a:cs typeface="Verdana"/>
              </a:rPr>
              <a:t> </a:t>
            </a:r>
            <a:r>
              <a:rPr sz="2000" i="1" dirty="0">
                <a:latin typeface="Verdana"/>
                <a:cs typeface="Verdana"/>
              </a:rPr>
              <a:t>di</a:t>
            </a:r>
            <a:r>
              <a:rPr sz="2000" i="1" spc="335" dirty="0">
                <a:latin typeface="Verdana"/>
                <a:cs typeface="Verdana"/>
              </a:rPr>
              <a:t> </a:t>
            </a:r>
            <a:r>
              <a:rPr sz="2000" i="1" dirty="0">
                <a:latin typeface="Verdana"/>
                <a:cs typeface="Verdana"/>
              </a:rPr>
              <a:t>ogni</a:t>
            </a:r>
            <a:r>
              <a:rPr sz="2000" i="1" spc="335" dirty="0">
                <a:latin typeface="Verdana"/>
                <a:cs typeface="Verdana"/>
              </a:rPr>
              <a:t> </a:t>
            </a:r>
            <a:r>
              <a:rPr sz="2000" i="1" dirty="0">
                <a:latin typeface="Verdana"/>
                <a:cs typeface="Verdana"/>
              </a:rPr>
              <a:t>testata</a:t>
            </a:r>
            <a:r>
              <a:rPr sz="2000" i="1" spc="330" dirty="0">
                <a:latin typeface="Verdana"/>
                <a:cs typeface="Verdana"/>
              </a:rPr>
              <a:t> </a:t>
            </a:r>
            <a:r>
              <a:rPr sz="2000" i="1" dirty="0">
                <a:latin typeface="Verdana"/>
                <a:cs typeface="Verdana"/>
              </a:rPr>
              <a:t>e</a:t>
            </a:r>
            <a:r>
              <a:rPr sz="2000" i="1" spc="330" dirty="0">
                <a:latin typeface="Verdana"/>
                <a:cs typeface="Verdana"/>
              </a:rPr>
              <a:t> </a:t>
            </a:r>
            <a:r>
              <a:rPr sz="2000" i="1" dirty="0">
                <a:latin typeface="Verdana"/>
                <a:cs typeface="Verdana"/>
              </a:rPr>
              <a:t>i</a:t>
            </a:r>
            <a:r>
              <a:rPr sz="2000" i="1" spc="335" dirty="0">
                <a:latin typeface="Verdana"/>
                <a:cs typeface="Verdana"/>
              </a:rPr>
              <a:t> </a:t>
            </a:r>
            <a:r>
              <a:rPr sz="2000" i="1" dirty="0">
                <a:latin typeface="Verdana"/>
                <a:cs typeface="Verdana"/>
              </a:rPr>
              <a:t>microfoni</a:t>
            </a:r>
            <a:r>
              <a:rPr sz="2000" i="1" spc="335" dirty="0">
                <a:latin typeface="Verdana"/>
                <a:cs typeface="Verdana"/>
              </a:rPr>
              <a:t> </a:t>
            </a:r>
            <a:r>
              <a:rPr sz="2000" i="1" dirty="0">
                <a:latin typeface="Verdana"/>
                <a:cs typeface="Verdana"/>
              </a:rPr>
              <a:t>di</a:t>
            </a:r>
            <a:r>
              <a:rPr sz="2000" i="1" spc="335" dirty="0">
                <a:latin typeface="Verdana"/>
                <a:cs typeface="Verdana"/>
              </a:rPr>
              <a:t> </a:t>
            </a:r>
            <a:r>
              <a:rPr sz="2000" i="1" dirty="0">
                <a:latin typeface="Verdana"/>
                <a:cs typeface="Verdana"/>
              </a:rPr>
              <a:t>tutte</a:t>
            </a:r>
            <a:r>
              <a:rPr sz="2000" i="1" spc="330" dirty="0">
                <a:latin typeface="Verdana"/>
                <a:cs typeface="Verdana"/>
              </a:rPr>
              <a:t> </a:t>
            </a:r>
            <a:r>
              <a:rPr sz="2000" i="1" dirty="0">
                <a:latin typeface="Verdana"/>
                <a:cs typeface="Verdana"/>
              </a:rPr>
              <a:t>le</a:t>
            </a:r>
            <a:r>
              <a:rPr sz="2000" i="1" spc="330" dirty="0">
                <a:latin typeface="Verdana"/>
                <a:cs typeface="Verdana"/>
              </a:rPr>
              <a:t> </a:t>
            </a:r>
            <a:r>
              <a:rPr sz="2000" i="1" dirty="0">
                <a:latin typeface="Verdana"/>
                <a:cs typeface="Verdana"/>
              </a:rPr>
              <a:t>radio</a:t>
            </a:r>
            <a:r>
              <a:rPr sz="2000" i="1" spc="330" dirty="0">
                <a:latin typeface="Verdana"/>
                <a:cs typeface="Verdana"/>
              </a:rPr>
              <a:t> </a:t>
            </a:r>
            <a:r>
              <a:rPr sz="2000" i="1" spc="-25" dirty="0">
                <a:latin typeface="Verdana"/>
                <a:cs typeface="Verdana"/>
              </a:rPr>
              <a:t>del </a:t>
            </a:r>
            <a:r>
              <a:rPr sz="2000" i="1" dirty="0">
                <a:latin typeface="Verdana"/>
                <a:cs typeface="Verdana"/>
              </a:rPr>
              <a:t>Paese,</a:t>
            </a:r>
            <a:r>
              <a:rPr sz="2000" i="1" spc="-85" dirty="0">
                <a:latin typeface="Verdana"/>
                <a:cs typeface="Verdana"/>
              </a:rPr>
              <a:t>  </a:t>
            </a:r>
            <a:r>
              <a:rPr sz="2000" i="1" dirty="0">
                <a:latin typeface="Verdana"/>
                <a:cs typeface="Verdana"/>
              </a:rPr>
              <a:t>gli</a:t>
            </a:r>
            <a:r>
              <a:rPr sz="2000" i="1" spc="-80" dirty="0">
                <a:latin typeface="Verdana"/>
                <a:cs typeface="Verdana"/>
              </a:rPr>
              <a:t>  </a:t>
            </a:r>
            <a:r>
              <a:rPr sz="2000" i="1" dirty="0">
                <a:latin typeface="Verdana"/>
                <a:cs typeface="Verdana"/>
              </a:rPr>
              <a:t>invitati</a:t>
            </a:r>
            <a:r>
              <a:rPr sz="2000" i="1" spc="-80" dirty="0">
                <a:latin typeface="Verdana"/>
                <a:cs typeface="Verdana"/>
              </a:rPr>
              <a:t>  </a:t>
            </a:r>
            <a:r>
              <a:rPr sz="2000" i="1" dirty="0">
                <a:latin typeface="Verdana"/>
                <a:cs typeface="Verdana"/>
              </a:rPr>
              <a:t>prendono</a:t>
            </a:r>
            <a:r>
              <a:rPr sz="2000" i="1" spc="-80" dirty="0">
                <a:latin typeface="Verdana"/>
                <a:cs typeface="Verdana"/>
              </a:rPr>
              <a:t>  </a:t>
            </a:r>
            <a:r>
              <a:rPr sz="2000" i="1" dirty="0">
                <a:latin typeface="Verdana"/>
                <a:cs typeface="Verdana"/>
              </a:rPr>
              <a:t>la</a:t>
            </a:r>
            <a:r>
              <a:rPr sz="2000" i="1" spc="-80" dirty="0">
                <a:latin typeface="Verdana"/>
                <a:cs typeface="Verdana"/>
              </a:rPr>
              <a:t>  </a:t>
            </a:r>
            <a:r>
              <a:rPr sz="2000" i="1" dirty="0">
                <a:latin typeface="Verdana"/>
                <a:cs typeface="Verdana"/>
              </a:rPr>
              <a:t>prima</a:t>
            </a:r>
            <a:r>
              <a:rPr sz="2000" i="1" spc="-85" dirty="0">
                <a:latin typeface="Verdana"/>
                <a:cs typeface="Verdana"/>
              </a:rPr>
              <a:t>  </a:t>
            </a:r>
            <a:r>
              <a:rPr sz="2000" i="1" dirty="0">
                <a:latin typeface="Verdana"/>
                <a:cs typeface="Verdana"/>
              </a:rPr>
              <a:t>colazione</a:t>
            </a:r>
            <a:r>
              <a:rPr sz="2000" i="1" spc="-85" dirty="0">
                <a:latin typeface="Verdana"/>
                <a:cs typeface="Verdana"/>
              </a:rPr>
              <a:t>  </a:t>
            </a:r>
            <a:r>
              <a:rPr sz="2000" i="1" dirty="0">
                <a:latin typeface="Verdana"/>
                <a:cs typeface="Verdana"/>
              </a:rPr>
              <a:t>alla</a:t>
            </a:r>
            <a:r>
              <a:rPr sz="2000" i="1" spc="-80" dirty="0">
                <a:latin typeface="Verdana"/>
                <a:cs typeface="Verdana"/>
              </a:rPr>
              <a:t>  </a:t>
            </a:r>
            <a:r>
              <a:rPr sz="2000" i="1" spc="-20" dirty="0">
                <a:latin typeface="Verdana"/>
                <a:cs typeface="Verdana"/>
              </a:rPr>
              <a:t>Casa </a:t>
            </a:r>
            <a:r>
              <a:rPr sz="2000" i="1" dirty="0">
                <a:latin typeface="Verdana"/>
                <a:cs typeface="Verdana"/>
              </a:rPr>
              <a:t>Bianca</a:t>
            </a:r>
            <a:r>
              <a:rPr sz="2000" i="1" spc="285" dirty="0">
                <a:latin typeface="Verdana"/>
                <a:cs typeface="Verdana"/>
              </a:rPr>
              <a:t> </a:t>
            </a:r>
            <a:r>
              <a:rPr sz="2000" i="1" dirty="0">
                <a:latin typeface="Verdana"/>
                <a:cs typeface="Verdana"/>
              </a:rPr>
              <a:t>con</a:t>
            </a:r>
            <a:r>
              <a:rPr sz="2000" i="1" spc="280" dirty="0">
                <a:latin typeface="Verdana"/>
                <a:cs typeface="Verdana"/>
              </a:rPr>
              <a:t> </a:t>
            </a:r>
            <a:r>
              <a:rPr sz="2000" i="1" dirty="0">
                <a:latin typeface="Verdana"/>
                <a:cs typeface="Verdana"/>
              </a:rPr>
              <a:t>il</a:t>
            </a:r>
            <a:r>
              <a:rPr sz="2000" i="1" spc="285" dirty="0">
                <a:latin typeface="Verdana"/>
                <a:cs typeface="Verdana"/>
              </a:rPr>
              <a:t> </a:t>
            </a:r>
            <a:r>
              <a:rPr sz="2000" i="1" dirty="0">
                <a:latin typeface="Verdana"/>
                <a:cs typeface="Verdana"/>
              </a:rPr>
              <a:t>presidente</a:t>
            </a:r>
            <a:r>
              <a:rPr sz="2000" i="1" spc="285" dirty="0">
                <a:latin typeface="Verdana"/>
                <a:cs typeface="Verdana"/>
              </a:rPr>
              <a:t> </a:t>
            </a:r>
            <a:r>
              <a:rPr sz="2000" i="1" dirty="0">
                <a:latin typeface="Verdana"/>
                <a:cs typeface="Verdana"/>
              </a:rPr>
              <a:t>e</a:t>
            </a:r>
            <a:r>
              <a:rPr sz="2000" i="1" spc="280" dirty="0">
                <a:latin typeface="Verdana"/>
                <a:cs typeface="Verdana"/>
              </a:rPr>
              <a:t> </a:t>
            </a:r>
            <a:r>
              <a:rPr sz="2000" i="1" dirty="0">
                <a:latin typeface="Verdana"/>
                <a:cs typeface="Verdana"/>
              </a:rPr>
              <a:t>Mrs</a:t>
            </a:r>
            <a:r>
              <a:rPr sz="2000" i="1" spc="285" dirty="0">
                <a:latin typeface="Verdana"/>
                <a:cs typeface="Verdana"/>
              </a:rPr>
              <a:t> </a:t>
            </a:r>
            <a:r>
              <a:rPr sz="2000" i="1" dirty="0">
                <a:latin typeface="Verdana"/>
                <a:cs typeface="Verdana"/>
              </a:rPr>
              <a:t>Coolidge,</a:t>
            </a:r>
            <a:r>
              <a:rPr sz="2000" i="1" spc="280" dirty="0">
                <a:latin typeface="Verdana"/>
                <a:cs typeface="Verdana"/>
              </a:rPr>
              <a:t> </a:t>
            </a:r>
            <a:r>
              <a:rPr sz="2000" i="1" dirty="0">
                <a:latin typeface="Verdana"/>
                <a:cs typeface="Verdana"/>
              </a:rPr>
              <a:t>mentre</a:t>
            </a:r>
            <a:r>
              <a:rPr sz="2000" i="1" spc="280" dirty="0">
                <a:latin typeface="Verdana"/>
                <a:cs typeface="Verdana"/>
              </a:rPr>
              <a:t> </a:t>
            </a:r>
            <a:r>
              <a:rPr sz="2000" i="1" dirty="0">
                <a:latin typeface="Verdana"/>
                <a:cs typeface="Verdana"/>
              </a:rPr>
              <a:t>il</a:t>
            </a:r>
            <a:r>
              <a:rPr sz="2000" i="1" spc="290" dirty="0">
                <a:latin typeface="Verdana"/>
                <a:cs typeface="Verdana"/>
              </a:rPr>
              <a:t> </a:t>
            </a:r>
            <a:r>
              <a:rPr sz="2000" i="1" spc="-10" dirty="0">
                <a:latin typeface="Verdana"/>
                <a:cs typeface="Verdana"/>
              </a:rPr>
              <a:t>famoso </a:t>
            </a:r>
            <a:r>
              <a:rPr sz="2000" i="1" dirty="0">
                <a:latin typeface="Verdana"/>
                <a:cs typeface="Verdana"/>
              </a:rPr>
              <a:t>cantante</a:t>
            </a:r>
            <a:r>
              <a:rPr sz="2000" i="1" spc="425" dirty="0">
                <a:latin typeface="Verdana"/>
                <a:cs typeface="Verdana"/>
              </a:rPr>
              <a:t> </a:t>
            </a:r>
            <a:r>
              <a:rPr sz="2000" i="1" dirty="0">
                <a:latin typeface="Verdana"/>
                <a:cs typeface="Verdana"/>
              </a:rPr>
              <a:t>Al</a:t>
            </a:r>
            <a:r>
              <a:rPr sz="2000" i="1" spc="434" dirty="0">
                <a:latin typeface="Verdana"/>
                <a:cs typeface="Verdana"/>
              </a:rPr>
              <a:t> </a:t>
            </a:r>
            <a:r>
              <a:rPr sz="2000" i="1" dirty="0">
                <a:latin typeface="Verdana"/>
                <a:cs typeface="Verdana"/>
              </a:rPr>
              <a:t>Jolson</a:t>
            </a:r>
            <a:r>
              <a:rPr sz="2000" i="1" spc="430" dirty="0">
                <a:latin typeface="Verdana"/>
                <a:cs typeface="Verdana"/>
              </a:rPr>
              <a:t> </a:t>
            </a:r>
            <a:r>
              <a:rPr sz="2000" i="1" dirty="0">
                <a:latin typeface="Verdana"/>
                <a:cs typeface="Verdana"/>
              </a:rPr>
              <a:t>canta</a:t>
            </a:r>
            <a:r>
              <a:rPr sz="2000" i="1" spc="434" dirty="0">
                <a:latin typeface="Verdana"/>
                <a:cs typeface="Verdana"/>
              </a:rPr>
              <a:t> </a:t>
            </a:r>
            <a:r>
              <a:rPr sz="2000" i="1" dirty="0">
                <a:latin typeface="Verdana"/>
                <a:cs typeface="Verdana"/>
              </a:rPr>
              <a:t>in</a:t>
            </a:r>
            <a:r>
              <a:rPr sz="2000" i="1" spc="425" dirty="0">
                <a:latin typeface="Verdana"/>
                <a:cs typeface="Verdana"/>
              </a:rPr>
              <a:t> </a:t>
            </a:r>
            <a:r>
              <a:rPr sz="2000" i="1" dirty="0">
                <a:latin typeface="Verdana"/>
                <a:cs typeface="Verdana"/>
              </a:rPr>
              <a:t>diretta</a:t>
            </a:r>
            <a:r>
              <a:rPr sz="2000" i="1" spc="430" dirty="0">
                <a:latin typeface="Verdana"/>
                <a:cs typeface="Verdana"/>
              </a:rPr>
              <a:t> </a:t>
            </a:r>
            <a:r>
              <a:rPr sz="2000" i="1" dirty="0">
                <a:latin typeface="Verdana"/>
                <a:cs typeface="Verdana"/>
              </a:rPr>
              <a:t>“Keep</a:t>
            </a:r>
            <a:r>
              <a:rPr sz="2000" i="1" spc="440" dirty="0">
                <a:latin typeface="Verdana"/>
                <a:cs typeface="Verdana"/>
              </a:rPr>
              <a:t> </a:t>
            </a:r>
            <a:r>
              <a:rPr sz="2000" i="1" dirty="0">
                <a:latin typeface="Verdana"/>
                <a:cs typeface="Verdana"/>
              </a:rPr>
              <a:t>Cool…idge”</a:t>
            </a:r>
            <a:r>
              <a:rPr sz="2000" i="1" spc="425" dirty="0">
                <a:latin typeface="Verdana"/>
                <a:cs typeface="Verdana"/>
              </a:rPr>
              <a:t> </a:t>
            </a:r>
            <a:r>
              <a:rPr sz="2000" i="1" spc="-25" dirty="0">
                <a:latin typeface="Verdana"/>
                <a:cs typeface="Verdana"/>
              </a:rPr>
              <a:t>(un </a:t>
            </a:r>
            <a:r>
              <a:rPr sz="2000" i="1" dirty="0">
                <a:latin typeface="Verdana"/>
                <a:cs typeface="Verdana"/>
              </a:rPr>
              <a:t>gioco</a:t>
            </a:r>
            <a:r>
              <a:rPr sz="2000" i="1" spc="-80" dirty="0">
                <a:latin typeface="Verdana"/>
                <a:cs typeface="Verdana"/>
              </a:rPr>
              <a:t>  </a:t>
            </a:r>
            <a:r>
              <a:rPr sz="2000" i="1" dirty="0">
                <a:latin typeface="Verdana"/>
                <a:cs typeface="Verdana"/>
              </a:rPr>
              <a:t>di</a:t>
            </a:r>
            <a:r>
              <a:rPr sz="2000" i="1" spc="-80" dirty="0">
                <a:latin typeface="Verdana"/>
                <a:cs typeface="Verdana"/>
              </a:rPr>
              <a:t>  </a:t>
            </a:r>
            <a:r>
              <a:rPr sz="2000" i="1" dirty="0">
                <a:latin typeface="Verdana"/>
                <a:cs typeface="Verdana"/>
              </a:rPr>
              <a:t>parole,</a:t>
            </a:r>
            <a:r>
              <a:rPr sz="2000" i="1" spc="-80" dirty="0">
                <a:latin typeface="Verdana"/>
                <a:cs typeface="Verdana"/>
              </a:rPr>
              <a:t>  </a:t>
            </a:r>
            <a:r>
              <a:rPr sz="2000" i="1" dirty="0">
                <a:latin typeface="Verdana"/>
                <a:cs typeface="Verdana"/>
              </a:rPr>
              <a:t>keep</a:t>
            </a:r>
            <a:r>
              <a:rPr sz="2000" i="1" spc="-80" dirty="0">
                <a:latin typeface="Verdana"/>
                <a:cs typeface="Verdana"/>
              </a:rPr>
              <a:t>  </a:t>
            </a:r>
            <a:r>
              <a:rPr sz="2000" i="1" dirty="0">
                <a:latin typeface="Verdana"/>
                <a:cs typeface="Verdana"/>
              </a:rPr>
              <a:t>cool,</a:t>
            </a:r>
            <a:r>
              <a:rPr sz="2000" i="1" spc="-75" dirty="0">
                <a:latin typeface="Verdana"/>
                <a:cs typeface="Verdana"/>
              </a:rPr>
              <a:t>  </a:t>
            </a:r>
            <a:r>
              <a:rPr sz="2000" i="1" dirty="0">
                <a:latin typeface="Verdana"/>
                <a:cs typeface="Verdana"/>
              </a:rPr>
              <a:t>“stai</a:t>
            </a:r>
            <a:r>
              <a:rPr sz="2000" i="1" spc="-80" dirty="0">
                <a:latin typeface="Verdana"/>
                <a:cs typeface="Verdana"/>
              </a:rPr>
              <a:t>  </a:t>
            </a:r>
            <a:r>
              <a:rPr sz="2000" i="1" dirty="0">
                <a:latin typeface="Verdana"/>
                <a:cs typeface="Verdana"/>
              </a:rPr>
              <a:t>buono”),</a:t>
            </a:r>
            <a:r>
              <a:rPr sz="2000" i="1" spc="-80" dirty="0">
                <a:latin typeface="Verdana"/>
                <a:cs typeface="Verdana"/>
              </a:rPr>
              <a:t>  </a:t>
            </a:r>
            <a:r>
              <a:rPr sz="2000" i="1" spc="-10" dirty="0">
                <a:latin typeface="Verdana"/>
                <a:cs typeface="Verdana"/>
              </a:rPr>
              <a:t>appositamente </a:t>
            </a:r>
            <a:r>
              <a:rPr sz="2000" i="1" dirty="0">
                <a:latin typeface="Verdana"/>
                <a:cs typeface="Verdana"/>
              </a:rPr>
              <a:t>scritta</a:t>
            </a:r>
            <a:r>
              <a:rPr sz="2000" i="1" spc="395" dirty="0">
                <a:latin typeface="Verdana"/>
                <a:cs typeface="Verdana"/>
              </a:rPr>
              <a:t> </a:t>
            </a:r>
            <a:r>
              <a:rPr sz="2000" i="1" dirty="0">
                <a:latin typeface="Verdana"/>
                <a:cs typeface="Verdana"/>
              </a:rPr>
              <a:t>da</a:t>
            </a:r>
            <a:r>
              <a:rPr sz="2000" i="1" spc="390" dirty="0">
                <a:latin typeface="Verdana"/>
                <a:cs typeface="Verdana"/>
              </a:rPr>
              <a:t> </a:t>
            </a:r>
            <a:r>
              <a:rPr sz="2000" i="1" dirty="0">
                <a:latin typeface="Verdana"/>
                <a:cs typeface="Verdana"/>
              </a:rPr>
              <a:t>Bernays,</a:t>
            </a:r>
            <a:r>
              <a:rPr sz="2000" i="1" spc="390" dirty="0">
                <a:latin typeface="Verdana"/>
                <a:cs typeface="Verdana"/>
              </a:rPr>
              <a:t> </a:t>
            </a:r>
            <a:r>
              <a:rPr sz="2000" i="1" dirty="0">
                <a:latin typeface="Verdana"/>
                <a:cs typeface="Verdana"/>
              </a:rPr>
              <a:t>e...</a:t>
            </a:r>
            <a:r>
              <a:rPr sz="2000" i="1" spc="390" dirty="0">
                <a:latin typeface="Verdana"/>
                <a:cs typeface="Verdana"/>
              </a:rPr>
              <a:t> </a:t>
            </a:r>
            <a:r>
              <a:rPr sz="2000" i="1" dirty="0">
                <a:latin typeface="Verdana"/>
                <a:cs typeface="Verdana"/>
              </a:rPr>
              <a:t>gli</a:t>
            </a:r>
            <a:r>
              <a:rPr sz="2000" i="1" spc="395" dirty="0">
                <a:latin typeface="Verdana"/>
                <a:cs typeface="Verdana"/>
              </a:rPr>
              <a:t> </a:t>
            </a:r>
            <a:r>
              <a:rPr sz="2000" i="1" dirty="0">
                <a:latin typeface="Verdana"/>
                <a:cs typeface="Verdana"/>
              </a:rPr>
              <a:t>americani</a:t>
            </a:r>
            <a:r>
              <a:rPr sz="2000" i="1" spc="395" dirty="0">
                <a:latin typeface="Verdana"/>
                <a:cs typeface="Verdana"/>
              </a:rPr>
              <a:t> </a:t>
            </a:r>
            <a:r>
              <a:rPr sz="2000" i="1" dirty="0">
                <a:latin typeface="Verdana"/>
                <a:cs typeface="Verdana"/>
              </a:rPr>
              <a:t>si</a:t>
            </a:r>
            <a:r>
              <a:rPr sz="2000" i="1" spc="390" dirty="0">
                <a:latin typeface="Verdana"/>
                <a:cs typeface="Verdana"/>
              </a:rPr>
              <a:t> </a:t>
            </a:r>
            <a:r>
              <a:rPr sz="2000" i="1" dirty="0">
                <a:latin typeface="Verdana"/>
                <a:cs typeface="Verdana"/>
              </a:rPr>
              <a:t>riconciliano</a:t>
            </a:r>
            <a:r>
              <a:rPr sz="2000" i="1" spc="395" dirty="0">
                <a:latin typeface="Verdana"/>
                <a:cs typeface="Verdana"/>
              </a:rPr>
              <a:t> </a:t>
            </a:r>
            <a:r>
              <a:rPr sz="2000" i="1" dirty="0">
                <a:latin typeface="Verdana"/>
                <a:cs typeface="Verdana"/>
              </a:rPr>
              <a:t>con</a:t>
            </a:r>
            <a:r>
              <a:rPr sz="2000" i="1" spc="385" dirty="0">
                <a:latin typeface="Verdana"/>
                <a:cs typeface="Verdana"/>
              </a:rPr>
              <a:t> </a:t>
            </a:r>
            <a:r>
              <a:rPr sz="2000" i="1" spc="-25" dirty="0">
                <a:latin typeface="Verdana"/>
                <a:cs typeface="Verdana"/>
              </a:rPr>
              <a:t>il </a:t>
            </a:r>
            <a:r>
              <a:rPr sz="2000" i="1" dirty="0">
                <a:latin typeface="Verdana"/>
                <a:cs typeface="Verdana"/>
              </a:rPr>
              <a:t>loro</a:t>
            </a:r>
            <a:r>
              <a:rPr sz="2000" i="1" spc="-15" dirty="0">
                <a:latin typeface="Verdana"/>
                <a:cs typeface="Verdana"/>
              </a:rPr>
              <a:t> </a:t>
            </a:r>
            <a:r>
              <a:rPr sz="2000" i="1" spc="-10" dirty="0">
                <a:latin typeface="Verdana"/>
                <a:cs typeface="Verdana"/>
              </a:rPr>
              <a:t>presidente.</a:t>
            </a:r>
            <a:endParaRPr sz="2000" dirty="0">
              <a:latin typeface="Verdana"/>
              <a:cs typeface="Verdana"/>
            </a:endParaRPr>
          </a:p>
          <a:p>
            <a:pPr marR="5715" algn="r">
              <a:lnSpc>
                <a:spcPct val="100000"/>
              </a:lnSpc>
              <a:spcBef>
                <a:spcPts val="790"/>
              </a:spcBef>
            </a:pPr>
            <a:r>
              <a:rPr sz="2000" i="1" dirty="0">
                <a:latin typeface="Verdana"/>
                <a:cs typeface="Verdana"/>
              </a:rPr>
              <a:t>GOREL,</a:t>
            </a:r>
            <a:r>
              <a:rPr sz="2000" i="1" spc="-30" dirty="0">
                <a:latin typeface="Verdana"/>
                <a:cs typeface="Verdana"/>
              </a:rPr>
              <a:t> </a:t>
            </a:r>
            <a:r>
              <a:rPr sz="2000" i="1" spc="-10" dirty="0">
                <a:latin typeface="Verdana"/>
                <a:cs typeface="Verdana"/>
              </a:rPr>
              <a:t>Falconi</a:t>
            </a:r>
            <a:endParaRPr sz="20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0088" y="329691"/>
            <a:ext cx="7724140" cy="767903"/>
          </a:xfrm>
          <a:prstGeom prst="rect">
            <a:avLst/>
          </a:prstGeom>
        </p:spPr>
        <p:txBody>
          <a:bodyPr vert="horz" wrap="square" lIns="0" tIns="272796" rIns="0" bIns="0" rtlCol="0">
            <a:spAutoFit/>
          </a:bodyPr>
          <a:lstStyle/>
          <a:p>
            <a:pPr marL="1788795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Verdana"/>
                <a:cs typeface="Verdana"/>
              </a:rPr>
              <a:t>Edward</a:t>
            </a:r>
            <a:r>
              <a:rPr sz="3200" spc="-125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Bernays</a:t>
            </a:r>
            <a:r>
              <a:rPr sz="3200" spc="-125" dirty="0">
                <a:latin typeface="Verdana"/>
                <a:cs typeface="Verdana"/>
              </a:rPr>
              <a:t> </a:t>
            </a:r>
            <a:r>
              <a:rPr lang="it-IT" sz="3200" spc="-25" dirty="0">
                <a:latin typeface="Verdana"/>
                <a:cs typeface="Verdana"/>
              </a:rPr>
              <a:t>5</a:t>
            </a:r>
            <a:r>
              <a:rPr sz="3200" spc="-25" dirty="0">
                <a:latin typeface="Verdana"/>
                <a:cs typeface="Verdana"/>
              </a:rPr>
              <a:t>/</a:t>
            </a:r>
            <a:r>
              <a:rPr lang="it-IT" sz="3200" spc="-25" dirty="0">
                <a:latin typeface="Verdana"/>
                <a:cs typeface="Verdana"/>
              </a:rPr>
              <a:t>6</a:t>
            </a:r>
            <a:endParaRPr sz="32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90547"/>
            <a:ext cx="7995920" cy="4698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30480" indent="-342900">
              <a:lnSpc>
                <a:spcPct val="120000"/>
              </a:lnSpc>
              <a:spcBef>
                <a:spcPts val="100"/>
              </a:spcBef>
              <a:buFont typeface="Symbol"/>
              <a:buChar char=""/>
              <a:tabLst>
                <a:tab pos="355600" algn="l"/>
              </a:tabLst>
            </a:pPr>
            <a:r>
              <a:rPr sz="1800" dirty="0">
                <a:latin typeface="Verdana"/>
                <a:cs typeface="Verdana"/>
              </a:rPr>
              <a:t>1929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campagna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diritti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donne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(incluso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il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fumo)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aperta</a:t>
            </a:r>
            <a:r>
              <a:rPr sz="1800" spc="-4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da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marcia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spc="-25" dirty="0">
                <a:latin typeface="Verdana"/>
                <a:cs typeface="Verdana"/>
              </a:rPr>
              <a:t>di </a:t>
            </a:r>
            <a:r>
              <a:rPr sz="1800" dirty="0">
                <a:latin typeface="Verdana"/>
                <a:cs typeface="Verdana"/>
              </a:rPr>
              <a:t>personaggi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famosi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lungo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la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Fifth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Avenue</a:t>
            </a:r>
            <a:endParaRPr sz="1800" dirty="0"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spcBef>
                <a:spcPts val="960"/>
              </a:spcBef>
              <a:buFont typeface="Symbol"/>
              <a:buChar char=""/>
              <a:tabLst>
                <a:tab pos="354965" algn="l"/>
              </a:tabLst>
            </a:pPr>
            <a:r>
              <a:rPr sz="1800" dirty="0">
                <a:latin typeface="Verdana"/>
                <a:cs typeface="Verdana"/>
              </a:rPr>
              <a:t>American</a:t>
            </a:r>
            <a:r>
              <a:rPr sz="1800" spc="-75" dirty="0">
                <a:latin typeface="Verdana"/>
                <a:cs typeface="Verdana"/>
              </a:rPr>
              <a:t> </a:t>
            </a:r>
            <a:r>
              <a:rPr sz="1800" spc="-20" dirty="0">
                <a:latin typeface="Verdana"/>
                <a:cs typeface="Verdana"/>
              </a:rPr>
              <a:t>Tobacco</a:t>
            </a:r>
            <a:r>
              <a:rPr sz="1800" spc="-7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Company</a:t>
            </a:r>
            <a:endParaRPr sz="1800" dirty="0">
              <a:latin typeface="Verdana"/>
              <a:cs typeface="Verdana"/>
            </a:endParaRPr>
          </a:p>
          <a:p>
            <a:pPr marL="355600" marR="633095" indent="-342900">
              <a:lnSpc>
                <a:spcPct val="120000"/>
              </a:lnSpc>
              <a:spcBef>
                <a:spcPts val="405"/>
              </a:spcBef>
              <a:buFont typeface="Symbol"/>
              <a:buChar char=""/>
              <a:tabLst>
                <a:tab pos="355600" algn="l"/>
              </a:tabLst>
            </a:pPr>
            <a:r>
              <a:rPr sz="1800" dirty="0">
                <a:latin typeface="Verdana"/>
                <a:cs typeface="Verdana"/>
              </a:rPr>
              <a:t>1930</a:t>
            </a:r>
            <a:r>
              <a:rPr sz="1800" spc="-7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General</a:t>
            </a:r>
            <a:r>
              <a:rPr sz="1800" spc="-7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Electric</a:t>
            </a:r>
            <a:r>
              <a:rPr sz="1800" spc="-8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e</a:t>
            </a:r>
            <a:r>
              <a:rPr sz="1800" spc="-7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Westinghouse:</a:t>
            </a:r>
            <a:r>
              <a:rPr sz="1800" spc="-8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commemorazione</a:t>
            </a:r>
            <a:r>
              <a:rPr sz="1800" spc="-75" dirty="0">
                <a:latin typeface="Verdana"/>
                <a:cs typeface="Verdana"/>
              </a:rPr>
              <a:t> </a:t>
            </a:r>
            <a:r>
              <a:rPr sz="1800" spc="-25" dirty="0">
                <a:latin typeface="Verdana"/>
                <a:cs typeface="Verdana"/>
              </a:rPr>
              <a:t>del </a:t>
            </a:r>
            <a:r>
              <a:rPr sz="1800" dirty="0">
                <a:latin typeface="Verdana"/>
                <a:cs typeface="Verdana"/>
              </a:rPr>
              <a:t>cinquantenario</a:t>
            </a:r>
            <a:r>
              <a:rPr sz="1800" spc="-6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della</a:t>
            </a:r>
            <a:r>
              <a:rPr sz="1800" spc="-5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scoperta</a:t>
            </a:r>
            <a:r>
              <a:rPr sz="1800" spc="-5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della</a:t>
            </a:r>
            <a:r>
              <a:rPr sz="1800" spc="-5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luce</a:t>
            </a:r>
            <a:r>
              <a:rPr sz="1800" spc="-4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elettrica</a:t>
            </a:r>
            <a:endParaRPr sz="1800" dirty="0"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spcBef>
                <a:spcPts val="840"/>
              </a:spcBef>
              <a:buFont typeface="Symbol"/>
              <a:buChar char=""/>
              <a:tabLst>
                <a:tab pos="354965" algn="l"/>
              </a:tabLst>
            </a:pPr>
            <a:r>
              <a:rPr sz="1800" dirty="0">
                <a:latin typeface="Verdana"/>
                <a:cs typeface="Verdana"/>
              </a:rPr>
              <a:t>Anni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30: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ferrovie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tedesche</a:t>
            </a:r>
            <a:endParaRPr sz="1800" dirty="0"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spcBef>
                <a:spcPts val="840"/>
              </a:spcBef>
              <a:buFont typeface="Symbol"/>
              <a:buChar char=""/>
              <a:tabLst>
                <a:tab pos="354965" algn="l"/>
              </a:tabLst>
            </a:pPr>
            <a:r>
              <a:rPr sz="1800" dirty="0">
                <a:latin typeface="Verdana"/>
                <a:cs typeface="Verdana"/>
              </a:rPr>
              <a:t>1960: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Action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for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Smoking</a:t>
            </a:r>
            <a:r>
              <a:rPr sz="1800" spc="-2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and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Health</a:t>
            </a:r>
            <a:endParaRPr sz="1800" dirty="0">
              <a:latin typeface="Verdana"/>
              <a:cs typeface="Verdana"/>
            </a:endParaRPr>
          </a:p>
          <a:p>
            <a:pPr marL="355600" marR="5080" indent="-342900">
              <a:lnSpc>
                <a:spcPct val="120400"/>
              </a:lnSpc>
              <a:spcBef>
                <a:spcPts val="400"/>
              </a:spcBef>
              <a:buFont typeface="Symbol"/>
              <a:buChar char=""/>
              <a:tabLst>
                <a:tab pos="355600" algn="l"/>
              </a:tabLst>
            </a:pPr>
            <a:r>
              <a:rPr sz="1800" dirty="0">
                <a:latin typeface="Verdana"/>
                <a:cs typeface="Verdana"/>
              </a:rPr>
              <a:t>La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sua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battaglia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finale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(persa)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fu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la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promozione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di</a:t>
            </a:r>
            <a:r>
              <a:rPr sz="1800" spc="-2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una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legge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per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spc="-25" dirty="0">
                <a:latin typeface="Verdana"/>
                <a:cs typeface="Verdana"/>
              </a:rPr>
              <a:t>il </a:t>
            </a:r>
            <a:r>
              <a:rPr sz="1800" dirty="0">
                <a:latin typeface="Verdana"/>
                <a:cs typeface="Verdana"/>
              </a:rPr>
              <a:t>riconoscimento</a:t>
            </a:r>
            <a:r>
              <a:rPr sz="1800" spc="-6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giuridico</a:t>
            </a:r>
            <a:r>
              <a:rPr sz="1800" spc="-6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delle</a:t>
            </a:r>
            <a:r>
              <a:rPr sz="1800" spc="-5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relazioni</a:t>
            </a:r>
            <a:r>
              <a:rPr sz="1800" spc="-5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pubbliche,</a:t>
            </a:r>
            <a:r>
              <a:rPr sz="1800" spc="-6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insieme </a:t>
            </a:r>
            <a:r>
              <a:rPr sz="1800" dirty="0">
                <a:latin typeface="Verdana"/>
                <a:cs typeface="Verdana"/>
              </a:rPr>
              <a:t>all’istituzione</a:t>
            </a:r>
            <a:r>
              <a:rPr sz="1800" spc="-4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dell’obbligo</a:t>
            </a:r>
            <a:r>
              <a:rPr sz="1800" spc="-5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di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registrazione</a:t>
            </a:r>
            <a:r>
              <a:rPr sz="1800" spc="-4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pubblica</a:t>
            </a:r>
            <a:r>
              <a:rPr sz="1800" spc="-5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in</a:t>
            </a:r>
            <a:r>
              <a:rPr sz="1800" spc="-5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un</a:t>
            </a:r>
            <a:r>
              <a:rPr sz="1800" spc="-4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apposito </a:t>
            </a:r>
            <a:r>
              <a:rPr sz="1800" dirty="0">
                <a:latin typeface="Verdana"/>
                <a:cs typeface="Verdana"/>
              </a:rPr>
              <a:t>albo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per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gli</a:t>
            </a:r>
            <a:r>
              <a:rPr sz="1800" spc="-10" dirty="0">
                <a:latin typeface="Verdana"/>
                <a:cs typeface="Verdana"/>
              </a:rPr>
              <a:t> operatori</a:t>
            </a:r>
            <a:endParaRPr sz="1800" dirty="0"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spcBef>
                <a:spcPts val="840"/>
              </a:spcBef>
              <a:buFont typeface="Symbol"/>
              <a:buChar char=""/>
              <a:tabLst>
                <a:tab pos="354965" algn="l"/>
              </a:tabLst>
            </a:pPr>
            <a:r>
              <a:rPr sz="1800" dirty="0">
                <a:latin typeface="Verdana"/>
                <a:cs typeface="Verdana"/>
              </a:rPr>
              <a:t>1995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i="1" dirty="0">
                <a:latin typeface="Verdana"/>
                <a:cs typeface="Verdana"/>
              </a:rPr>
              <a:t>Life:</a:t>
            </a:r>
            <a:r>
              <a:rPr sz="1800" i="1" spc="-3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tra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i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cinquanta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americani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più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influenti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del</a:t>
            </a:r>
            <a:r>
              <a:rPr sz="1800" spc="-1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XX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secolo</a:t>
            </a:r>
            <a:endParaRPr sz="18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1750" dirty="0">
                <a:latin typeface="Wingdings"/>
                <a:cs typeface="Wingdings"/>
              </a:rPr>
              <a:t></a:t>
            </a:r>
            <a:r>
              <a:rPr sz="1750" spc="18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Verdana"/>
                <a:cs typeface="Verdana"/>
              </a:rPr>
              <a:t>Two-</a:t>
            </a:r>
            <a:r>
              <a:rPr sz="1800" b="1" dirty="0">
                <a:latin typeface="Verdana"/>
                <a:cs typeface="Verdana"/>
              </a:rPr>
              <a:t>way</a:t>
            </a:r>
            <a:r>
              <a:rPr sz="1800" b="1" spc="20" dirty="0">
                <a:latin typeface="Verdana"/>
                <a:cs typeface="Verdana"/>
              </a:rPr>
              <a:t> </a:t>
            </a:r>
            <a:r>
              <a:rPr sz="1800" b="1" spc="-10" dirty="0">
                <a:latin typeface="Verdana"/>
                <a:cs typeface="Verdana"/>
              </a:rPr>
              <a:t>asymmetric</a:t>
            </a:r>
            <a:endParaRPr sz="18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9241" y="422147"/>
            <a:ext cx="7064375" cy="844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ts val="3825"/>
              </a:lnSpc>
              <a:spcBef>
                <a:spcPts val="100"/>
              </a:spcBef>
              <a:tabLst>
                <a:tab pos="1238885" algn="l"/>
              </a:tabLst>
            </a:pPr>
            <a:r>
              <a:rPr sz="3200" spc="-10" dirty="0">
                <a:latin typeface="Verdana"/>
                <a:cs typeface="Verdana"/>
              </a:rPr>
              <a:t>Torch</a:t>
            </a:r>
            <a:r>
              <a:rPr sz="3200" dirty="0">
                <a:latin typeface="Verdana"/>
                <a:cs typeface="Verdana"/>
              </a:rPr>
              <a:t>	of</a:t>
            </a:r>
            <a:r>
              <a:rPr sz="3200" spc="-20" dirty="0">
                <a:latin typeface="Verdana"/>
                <a:cs typeface="Verdana"/>
              </a:rPr>
              <a:t> </a:t>
            </a:r>
            <a:r>
              <a:rPr sz="3200" spc="-10" dirty="0">
                <a:latin typeface="Verdana"/>
                <a:cs typeface="Verdana"/>
              </a:rPr>
              <a:t>Freedom</a:t>
            </a:r>
            <a:endParaRPr sz="3200" dirty="0">
              <a:latin typeface="Verdana"/>
              <a:cs typeface="Verdana"/>
            </a:endParaRPr>
          </a:p>
          <a:p>
            <a:pPr algn="ctr">
              <a:lnSpc>
                <a:spcPts val="2625"/>
              </a:lnSpc>
            </a:pPr>
            <a:r>
              <a:rPr sz="2200" spc="-10" dirty="0">
                <a:latin typeface="Verdana"/>
                <a:cs typeface="Verdana"/>
                <a:hlinkClick r:id="rId2"/>
              </a:rPr>
              <a:t>www.youtube.com/watch?v=vL1PPGCJnuo&amp;t=54s</a:t>
            </a:r>
            <a:endParaRPr sz="2200" dirty="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71686" y="1417637"/>
            <a:ext cx="6400626" cy="480089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1DB9A9-3281-D552-E3FC-7F92F5EB2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088" y="329691"/>
            <a:ext cx="7724140" cy="984885"/>
          </a:xfrm>
        </p:spPr>
        <p:txBody>
          <a:bodyPr/>
          <a:lstStyle/>
          <a:p>
            <a:pPr algn="ctr"/>
            <a:r>
              <a:rPr lang="it-IT" sz="3200" dirty="0">
                <a:latin typeface="Verdana" panose="020B0604030504040204" pitchFamily="34" charset="0"/>
                <a:ea typeface="Verdana" panose="020B0604030504040204" pitchFamily="34" charset="0"/>
              </a:rPr>
              <a:t>La Campagna Mediatica contro </a:t>
            </a:r>
            <a:r>
              <a:rPr lang="it-IT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Jacobo</a:t>
            </a:r>
            <a:r>
              <a:rPr lang="it-IT" sz="3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Árbenz</a:t>
            </a:r>
            <a:r>
              <a:rPr lang="it-IT" sz="3200" dirty="0">
                <a:latin typeface="Verdana" panose="020B0604030504040204" pitchFamily="34" charset="0"/>
                <a:ea typeface="Verdana" panose="020B0604030504040204" pitchFamily="34" charset="0"/>
              </a:rPr>
              <a:t> (1951-1954)</a:t>
            </a:r>
            <a:endParaRPr lang="en-GB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E5BCEFE-AEA1-21B9-BF17-E8D3A3B7A8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2744" y="1410355"/>
            <a:ext cx="8071484" cy="5447645"/>
          </a:xfrm>
        </p:spPr>
        <p:txBody>
          <a:bodyPr/>
          <a:lstStyle/>
          <a:p>
            <a:pPr algn="just">
              <a:lnSpc>
                <a:spcPct val="150000"/>
              </a:lnSpc>
              <a:buFontTx/>
              <a:buChar char="-"/>
            </a:pPr>
            <a:r>
              <a:rPr lang="it-IT" sz="2200" dirty="0"/>
              <a:t>Negli anni '50, Barnes organizzò una campagna lobbistica per la United </a:t>
            </a:r>
            <a:r>
              <a:rPr lang="it-IT" sz="2200" dirty="0" err="1"/>
              <a:t>Fruit</a:t>
            </a:r>
            <a:r>
              <a:rPr lang="it-IT" sz="2200" dirty="0"/>
              <a:t> Company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it-IT" sz="2200" dirty="0"/>
              <a:t>Nel 1951, il presidente del Guatemala, </a:t>
            </a:r>
            <a:r>
              <a:rPr lang="it-IT" sz="2200" dirty="0" err="1"/>
              <a:t>Jacobo</a:t>
            </a:r>
            <a:r>
              <a:rPr lang="it-IT" sz="2200" dirty="0"/>
              <a:t> </a:t>
            </a:r>
            <a:r>
              <a:rPr lang="it-IT" sz="2200" dirty="0" err="1"/>
              <a:t>Árbenz</a:t>
            </a:r>
            <a:r>
              <a:rPr lang="it-IT" sz="2200" dirty="0"/>
              <a:t>, nazionalizzò le terre dell'azienda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it-IT" sz="2200" dirty="0"/>
              <a:t>Barnes lanciò una campagna diffamatoria negli USA, dipingendolo come una minaccia comunista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it-IT" sz="2200" dirty="0"/>
              <a:t>In realtà, </a:t>
            </a:r>
            <a:r>
              <a:rPr lang="it-IT" sz="2200" dirty="0" err="1"/>
              <a:t>Árbenz</a:t>
            </a:r>
            <a:r>
              <a:rPr lang="it-IT" sz="2200" dirty="0"/>
              <a:t> era un socialista democratico, senza legami con Mosca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it-IT" sz="2200" dirty="0"/>
              <a:t>La campagna contribuì alla sua destituzione nel 1954, orchestrata dalla CIA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1596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59087" y="589788"/>
            <a:ext cx="3424554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Verdana"/>
                <a:cs typeface="Verdana"/>
              </a:rPr>
              <a:t>Propaganda</a:t>
            </a:r>
            <a:r>
              <a:rPr sz="3200" spc="-105" dirty="0">
                <a:latin typeface="Verdana"/>
                <a:cs typeface="Verdana"/>
              </a:rPr>
              <a:t> </a:t>
            </a:r>
            <a:r>
              <a:rPr sz="3200" spc="-20" dirty="0">
                <a:latin typeface="Verdana"/>
                <a:cs typeface="Verdana"/>
              </a:rPr>
              <a:t>Fide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278636"/>
            <a:ext cx="8072120" cy="5064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8300"/>
              </a:lnSpc>
              <a:spcBef>
                <a:spcPts val="90"/>
              </a:spcBef>
            </a:pPr>
            <a:r>
              <a:rPr sz="2000" i="1" dirty="0">
                <a:latin typeface="Verdana"/>
                <a:cs typeface="Verdana"/>
              </a:rPr>
              <a:t>Sacra</a:t>
            </a:r>
            <a:r>
              <a:rPr sz="2000" i="1" spc="-45" dirty="0">
                <a:latin typeface="Verdana"/>
                <a:cs typeface="Verdana"/>
              </a:rPr>
              <a:t>  </a:t>
            </a:r>
            <a:r>
              <a:rPr sz="2000" i="1" dirty="0">
                <a:latin typeface="Verdana"/>
                <a:cs typeface="Verdana"/>
              </a:rPr>
              <a:t>congregazione</a:t>
            </a:r>
            <a:r>
              <a:rPr sz="2000" i="1" spc="-45" dirty="0">
                <a:latin typeface="Verdana"/>
                <a:cs typeface="Verdana"/>
              </a:rPr>
              <a:t>  </a:t>
            </a:r>
            <a:r>
              <a:rPr sz="2000" i="1" dirty="0">
                <a:latin typeface="Verdana"/>
                <a:cs typeface="Verdana"/>
              </a:rPr>
              <a:t>de</a:t>
            </a:r>
            <a:r>
              <a:rPr sz="2000" i="1" spc="-50" dirty="0">
                <a:latin typeface="Verdana"/>
                <a:cs typeface="Verdana"/>
              </a:rPr>
              <a:t>  </a:t>
            </a:r>
            <a:r>
              <a:rPr sz="2000" i="1" dirty="0">
                <a:latin typeface="Verdana"/>
                <a:cs typeface="Verdana"/>
              </a:rPr>
              <a:t>PF</a:t>
            </a:r>
            <a:r>
              <a:rPr sz="2000" dirty="0">
                <a:latin typeface="Verdana"/>
                <a:cs typeface="Verdana"/>
              </a:rPr>
              <a:t>:</a:t>
            </a:r>
            <a:r>
              <a:rPr sz="2000" spc="-40" dirty="0">
                <a:latin typeface="Verdana"/>
                <a:cs typeface="Verdana"/>
              </a:rPr>
              <a:t>  </a:t>
            </a:r>
            <a:r>
              <a:rPr sz="2000" dirty="0">
                <a:latin typeface="Verdana"/>
                <a:cs typeface="Verdana"/>
              </a:rPr>
              <a:t>dicastero</a:t>
            </a:r>
            <a:r>
              <a:rPr sz="2000" spc="-45" dirty="0">
                <a:latin typeface="Verdana"/>
                <a:cs typeface="Verdana"/>
              </a:rPr>
              <a:t>  </a:t>
            </a:r>
            <a:r>
              <a:rPr sz="2000" dirty="0">
                <a:latin typeface="Verdana"/>
                <a:cs typeface="Verdana"/>
              </a:rPr>
              <a:t>pontificio</a:t>
            </a:r>
            <a:r>
              <a:rPr sz="2000" spc="-45" dirty="0">
                <a:latin typeface="Verdana"/>
                <a:cs typeface="Verdana"/>
              </a:rPr>
              <a:t>  </a:t>
            </a:r>
            <a:r>
              <a:rPr sz="2000" spc="-10" dirty="0">
                <a:latin typeface="Verdana"/>
                <a:cs typeface="Verdana"/>
              </a:rPr>
              <a:t>dell'attività </a:t>
            </a:r>
            <a:r>
              <a:rPr sz="2000" dirty="0">
                <a:latin typeface="Verdana"/>
                <a:cs typeface="Verdana"/>
              </a:rPr>
              <a:t>missionaria</a:t>
            </a:r>
            <a:r>
              <a:rPr sz="2000" spc="434" dirty="0">
                <a:latin typeface="Verdana"/>
                <a:cs typeface="Verdana"/>
              </a:rPr>
              <a:t>  </a:t>
            </a:r>
            <a:r>
              <a:rPr sz="2000" dirty="0">
                <a:latin typeface="Verdana"/>
                <a:cs typeface="Verdana"/>
              </a:rPr>
              <a:t>risale</a:t>
            </a:r>
            <a:r>
              <a:rPr sz="2000" spc="440" dirty="0">
                <a:latin typeface="Verdana"/>
                <a:cs typeface="Verdana"/>
              </a:rPr>
              <a:t>  </a:t>
            </a:r>
            <a:r>
              <a:rPr sz="2000" dirty="0">
                <a:latin typeface="Verdana"/>
                <a:cs typeface="Verdana"/>
              </a:rPr>
              <a:t>a</a:t>
            </a:r>
            <a:r>
              <a:rPr sz="2000" spc="440" dirty="0">
                <a:latin typeface="Verdana"/>
                <a:cs typeface="Verdana"/>
              </a:rPr>
              <a:t>  </a:t>
            </a:r>
            <a:r>
              <a:rPr sz="2000" dirty="0">
                <a:latin typeface="Verdana"/>
                <a:cs typeface="Verdana"/>
              </a:rPr>
              <a:t>Gregorio</a:t>
            </a:r>
            <a:r>
              <a:rPr sz="2000" spc="434" dirty="0">
                <a:latin typeface="Verdana"/>
                <a:cs typeface="Verdana"/>
              </a:rPr>
              <a:t>  </a:t>
            </a:r>
            <a:r>
              <a:rPr sz="2000" dirty="0">
                <a:latin typeface="Verdana"/>
                <a:cs typeface="Verdana"/>
              </a:rPr>
              <a:t>XV</a:t>
            </a:r>
            <a:r>
              <a:rPr sz="2000" spc="434" dirty="0">
                <a:latin typeface="Verdana"/>
                <a:cs typeface="Verdana"/>
              </a:rPr>
              <a:t>  </a:t>
            </a:r>
            <a:r>
              <a:rPr sz="2000" dirty="0">
                <a:latin typeface="Verdana"/>
                <a:cs typeface="Verdana"/>
              </a:rPr>
              <a:t>(1622),</a:t>
            </a:r>
            <a:r>
              <a:rPr sz="2000" spc="440" dirty="0">
                <a:latin typeface="Verdana"/>
                <a:cs typeface="Verdana"/>
              </a:rPr>
              <a:t>  </a:t>
            </a:r>
            <a:r>
              <a:rPr sz="2000" dirty="0">
                <a:latin typeface="Verdana"/>
                <a:cs typeface="Verdana"/>
              </a:rPr>
              <a:t>risuscitò</a:t>
            </a:r>
            <a:r>
              <a:rPr sz="2000" spc="434" dirty="0">
                <a:latin typeface="Verdana"/>
                <a:cs typeface="Verdana"/>
              </a:rPr>
              <a:t>  </a:t>
            </a:r>
            <a:r>
              <a:rPr sz="2000" spc="-25" dirty="0">
                <a:latin typeface="Verdana"/>
                <a:cs typeface="Verdana"/>
              </a:rPr>
              <a:t>la </a:t>
            </a:r>
            <a:r>
              <a:rPr sz="2000" dirty="0">
                <a:latin typeface="Verdana"/>
                <a:cs typeface="Verdana"/>
              </a:rPr>
              <a:t>congregazione</a:t>
            </a:r>
            <a:r>
              <a:rPr sz="2000" spc="-70" dirty="0">
                <a:latin typeface="Verdana"/>
                <a:cs typeface="Verdana"/>
              </a:rPr>
              <a:t>  </a:t>
            </a:r>
            <a:r>
              <a:rPr sz="2000" dirty="0">
                <a:latin typeface="Verdana"/>
                <a:cs typeface="Verdana"/>
              </a:rPr>
              <a:t>"super</a:t>
            </a:r>
            <a:r>
              <a:rPr sz="2000" spc="-75" dirty="0">
                <a:latin typeface="Verdana"/>
                <a:cs typeface="Verdana"/>
              </a:rPr>
              <a:t>  </a:t>
            </a:r>
            <a:r>
              <a:rPr sz="2000" dirty="0">
                <a:latin typeface="Verdana"/>
                <a:cs typeface="Verdana"/>
              </a:rPr>
              <a:t>negotiis</a:t>
            </a:r>
            <a:r>
              <a:rPr sz="2000" spc="-70" dirty="0">
                <a:latin typeface="Verdana"/>
                <a:cs typeface="Verdana"/>
              </a:rPr>
              <a:t>  </a:t>
            </a:r>
            <a:r>
              <a:rPr sz="2000" dirty="0">
                <a:latin typeface="Verdana"/>
                <a:cs typeface="Verdana"/>
              </a:rPr>
              <a:t>Fidei</a:t>
            </a:r>
            <a:r>
              <a:rPr sz="2000" spc="-65" dirty="0">
                <a:latin typeface="Verdana"/>
                <a:cs typeface="Verdana"/>
              </a:rPr>
              <a:t>  </a:t>
            </a:r>
            <a:r>
              <a:rPr sz="2000" dirty="0">
                <a:latin typeface="Verdana"/>
                <a:cs typeface="Verdana"/>
              </a:rPr>
              <a:t>et</a:t>
            </a:r>
            <a:r>
              <a:rPr sz="2000" spc="-65" dirty="0">
                <a:latin typeface="Verdana"/>
                <a:cs typeface="Verdana"/>
              </a:rPr>
              <a:t>  </a:t>
            </a:r>
            <a:r>
              <a:rPr sz="2000" dirty="0">
                <a:latin typeface="Verdana"/>
                <a:cs typeface="Verdana"/>
              </a:rPr>
              <a:t>Religionis</a:t>
            </a:r>
            <a:r>
              <a:rPr sz="2000" spc="-75" dirty="0">
                <a:latin typeface="Verdana"/>
                <a:cs typeface="Verdana"/>
              </a:rPr>
              <a:t>  </a:t>
            </a:r>
            <a:r>
              <a:rPr sz="2000" spc="-10" dirty="0">
                <a:latin typeface="Verdana"/>
                <a:cs typeface="Verdana"/>
              </a:rPr>
              <a:t>Catholicae (1599):</a:t>
            </a:r>
            <a:endParaRPr sz="2000">
              <a:latin typeface="Verdana"/>
              <a:cs typeface="Verdana"/>
            </a:endParaRPr>
          </a:p>
          <a:p>
            <a:pPr marL="353695" indent="-340995" algn="just">
              <a:lnSpc>
                <a:spcPct val="100000"/>
              </a:lnSpc>
              <a:spcBef>
                <a:spcPts val="600"/>
              </a:spcBef>
              <a:buChar char="-"/>
              <a:tabLst>
                <a:tab pos="353695" algn="l"/>
              </a:tabLst>
            </a:pPr>
            <a:r>
              <a:rPr sz="2000" dirty="0">
                <a:latin typeface="Verdana"/>
                <a:cs typeface="Verdana"/>
              </a:rPr>
              <a:t>esplorazioni</a:t>
            </a:r>
            <a:r>
              <a:rPr sz="2000" spc="-12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geografiche</a:t>
            </a:r>
            <a:endParaRPr sz="2000">
              <a:latin typeface="Verdana"/>
              <a:cs typeface="Verdana"/>
            </a:endParaRPr>
          </a:p>
          <a:p>
            <a:pPr marL="353695" indent="-340995" algn="just">
              <a:lnSpc>
                <a:spcPct val="100000"/>
              </a:lnSpc>
              <a:spcBef>
                <a:spcPts val="695"/>
              </a:spcBef>
              <a:buChar char="-"/>
              <a:tabLst>
                <a:tab pos="353695" algn="l"/>
              </a:tabLst>
            </a:pPr>
            <a:r>
              <a:rPr sz="2000" dirty="0">
                <a:latin typeface="Verdana"/>
                <a:cs typeface="Verdana"/>
              </a:rPr>
              <a:t>studio</a:t>
            </a:r>
            <a:r>
              <a:rPr sz="2000" spc="-5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scientifico,</a:t>
            </a:r>
            <a:r>
              <a:rPr sz="2000" spc="-4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etnologico</a:t>
            </a:r>
            <a:r>
              <a:rPr sz="2000" spc="-5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e</a:t>
            </a:r>
            <a:r>
              <a:rPr sz="2000" spc="-5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linguistico</a:t>
            </a:r>
            <a:r>
              <a:rPr sz="2000" spc="-5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(lingue</a:t>
            </a:r>
            <a:r>
              <a:rPr sz="2000" spc="-5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orientali)</a:t>
            </a:r>
            <a:endParaRPr sz="2000">
              <a:latin typeface="Verdana"/>
              <a:cs typeface="Verdana"/>
            </a:endParaRPr>
          </a:p>
          <a:p>
            <a:pPr marL="355600" marR="5715" indent="-342900">
              <a:lnSpc>
                <a:spcPct val="108000"/>
              </a:lnSpc>
              <a:spcBef>
                <a:spcPts val="505"/>
              </a:spcBef>
              <a:buChar char="-"/>
              <a:tabLst>
                <a:tab pos="355600" algn="l"/>
              </a:tabLst>
            </a:pPr>
            <a:r>
              <a:rPr sz="2000" dirty="0">
                <a:latin typeface="Verdana"/>
                <a:cs typeface="Verdana"/>
              </a:rPr>
              <a:t>assistenza</a:t>
            </a:r>
            <a:r>
              <a:rPr sz="2000" spc="20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sanitaria</a:t>
            </a:r>
            <a:r>
              <a:rPr sz="2000" spc="20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degl'indigeni</a:t>
            </a:r>
            <a:r>
              <a:rPr sz="2000" spc="204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e</a:t>
            </a:r>
            <a:r>
              <a:rPr sz="2000" spc="20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alla</a:t>
            </a:r>
            <a:r>
              <a:rPr sz="2000" spc="204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profilassi</a:t>
            </a:r>
            <a:r>
              <a:rPr sz="2000" spc="204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dei</a:t>
            </a:r>
            <a:r>
              <a:rPr sz="2000" spc="20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morbi endemici</a:t>
            </a:r>
            <a:endParaRPr sz="2000">
              <a:latin typeface="Verdana"/>
              <a:cs typeface="Verdana"/>
            </a:endParaRPr>
          </a:p>
          <a:p>
            <a:pPr marL="355600" marR="5080" indent="-342900">
              <a:lnSpc>
                <a:spcPct val="109000"/>
              </a:lnSpc>
              <a:spcBef>
                <a:spcPts val="480"/>
              </a:spcBef>
              <a:buChar char="-"/>
              <a:tabLst>
                <a:tab pos="355600" algn="l"/>
                <a:tab pos="1911985" algn="l"/>
                <a:tab pos="2769870" algn="l"/>
                <a:tab pos="3103880" algn="l"/>
                <a:tab pos="4260850" algn="l"/>
                <a:tab pos="4890135" algn="l"/>
                <a:tab pos="6428740" algn="l"/>
              </a:tabLst>
            </a:pPr>
            <a:r>
              <a:rPr sz="2000" spc="-10" dirty="0">
                <a:latin typeface="Verdana"/>
                <a:cs typeface="Verdana"/>
              </a:rPr>
              <a:t>costruzioni</a:t>
            </a:r>
            <a:r>
              <a:rPr sz="2000" dirty="0">
                <a:latin typeface="Verdana"/>
                <a:cs typeface="Verdana"/>
              </a:rPr>
              <a:t>	</a:t>
            </a:r>
            <a:r>
              <a:rPr sz="2000" spc="-20" dirty="0">
                <a:latin typeface="Verdana"/>
                <a:cs typeface="Verdana"/>
              </a:rPr>
              <a:t>sacre</a:t>
            </a:r>
            <a:r>
              <a:rPr sz="2000" dirty="0">
                <a:latin typeface="Verdana"/>
                <a:cs typeface="Verdana"/>
              </a:rPr>
              <a:t>	</a:t>
            </a:r>
            <a:r>
              <a:rPr sz="2000" spc="-50" dirty="0">
                <a:latin typeface="Verdana"/>
                <a:cs typeface="Verdana"/>
              </a:rPr>
              <a:t>e</a:t>
            </a:r>
            <a:r>
              <a:rPr sz="2000" dirty="0">
                <a:latin typeface="Verdana"/>
                <a:cs typeface="Verdana"/>
              </a:rPr>
              <a:t>	</a:t>
            </a:r>
            <a:r>
              <a:rPr sz="2000" spc="-10" dirty="0">
                <a:latin typeface="Verdana"/>
                <a:cs typeface="Verdana"/>
              </a:rPr>
              <a:t>profane</a:t>
            </a:r>
            <a:r>
              <a:rPr sz="2000" dirty="0">
                <a:latin typeface="Verdana"/>
                <a:cs typeface="Verdana"/>
              </a:rPr>
              <a:t>	</a:t>
            </a:r>
            <a:r>
              <a:rPr sz="2000" spc="-25" dirty="0">
                <a:latin typeface="Verdana"/>
                <a:cs typeface="Verdana"/>
              </a:rPr>
              <a:t>con</a:t>
            </a:r>
            <a:r>
              <a:rPr sz="2000" dirty="0">
                <a:latin typeface="Verdana"/>
                <a:cs typeface="Verdana"/>
              </a:rPr>
              <a:t>	</a:t>
            </a:r>
            <a:r>
              <a:rPr sz="2000" spc="-10" dirty="0">
                <a:latin typeface="Verdana"/>
                <a:cs typeface="Verdana"/>
              </a:rPr>
              <a:t>particolare</a:t>
            </a:r>
            <a:r>
              <a:rPr sz="2000" dirty="0">
                <a:latin typeface="Verdana"/>
                <a:cs typeface="Verdana"/>
              </a:rPr>
              <a:t>	</a:t>
            </a:r>
            <a:r>
              <a:rPr sz="2000" spc="-10" dirty="0">
                <a:latin typeface="Verdana"/>
                <a:cs typeface="Verdana"/>
              </a:rPr>
              <a:t>adattamento </a:t>
            </a:r>
            <a:r>
              <a:rPr sz="2000" dirty="0">
                <a:latin typeface="Verdana"/>
                <a:cs typeface="Verdana"/>
              </a:rPr>
              <a:t>all'arte</a:t>
            </a:r>
            <a:r>
              <a:rPr sz="2000" spc="-4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locale</a:t>
            </a:r>
            <a:endParaRPr sz="2000"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spcBef>
                <a:spcPts val="695"/>
              </a:spcBef>
              <a:buChar char="-"/>
              <a:tabLst>
                <a:tab pos="354965" algn="l"/>
              </a:tabLst>
            </a:pPr>
            <a:r>
              <a:rPr sz="2000" dirty="0">
                <a:latin typeface="Verdana"/>
                <a:cs typeface="Verdana"/>
              </a:rPr>
              <a:t>liberazione</a:t>
            </a:r>
            <a:r>
              <a:rPr sz="2000" spc="-7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degli</a:t>
            </a:r>
            <a:r>
              <a:rPr sz="2000" spc="-7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schiavi</a:t>
            </a:r>
            <a:r>
              <a:rPr sz="2000" spc="-7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cristiani</a:t>
            </a:r>
            <a:endParaRPr sz="2000"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spcBef>
                <a:spcPts val="600"/>
              </a:spcBef>
              <a:buChar char="-"/>
              <a:tabLst>
                <a:tab pos="354965" algn="l"/>
              </a:tabLst>
            </a:pPr>
            <a:r>
              <a:rPr sz="2000" dirty="0">
                <a:latin typeface="Verdana"/>
                <a:cs typeface="Verdana"/>
              </a:rPr>
              <a:t>salvezza</a:t>
            </a:r>
            <a:r>
              <a:rPr sz="2000" spc="-5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dell'infanzia</a:t>
            </a:r>
            <a:r>
              <a:rPr sz="2000" spc="-4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e</a:t>
            </a:r>
            <a:r>
              <a:rPr sz="2000" spc="-4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della</a:t>
            </a:r>
            <a:r>
              <a:rPr sz="2000" spc="-4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vecchiaia</a:t>
            </a:r>
            <a:endParaRPr sz="2000">
              <a:latin typeface="Verdana"/>
              <a:cs typeface="Verdana"/>
            </a:endParaRPr>
          </a:p>
          <a:p>
            <a:pPr marL="355600" marR="5080" indent="-342900">
              <a:lnSpc>
                <a:spcPct val="108000"/>
              </a:lnSpc>
              <a:spcBef>
                <a:spcPts val="505"/>
              </a:spcBef>
              <a:buChar char="-"/>
              <a:tabLst>
                <a:tab pos="355600" algn="l"/>
              </a:tabLst>
            </a:pPr>
            <a:r>
              <a:rPr sz="2000" dirty="0">
                <a:latin typeface="Verdana"/>
                <a:cs typeface="Verdana"/>
              </a:rPr>
              <a:t>lotta</a:t>
            </a:r>
            <a:r>
              <a:rPr sz="2000" spc="19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contro</a:t>
            </a:r>
            <a:r>
              <a:rPr sz="2000" spc="19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la</a:t>
            </a:r>
            <a:r>
              <a:rPr sz="2000" spc="19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tratta</a:t>
            </a:r>
            <a:r>
              <a:rPr sz="2000" spc="19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delle</a:t>
            </a:r>
            <a:r>
              <a:rPr sz="2000" spc="19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donne</a:t>
            </a:r>
            <a:r>
              <a:rPr sz="2000" spc="19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e</a:t>
            </a:r>
            <a:r>
              <a:rPr sz="2000" spc="19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contro</a:t>
            </a:r>
            <a:r>
              <a:rPr sz="2000" spc="20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la</a:t>
            </a:r>
            <a:r>
              <a:rPr sz="2000" spc="19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coltivazione</a:t>
            </a:r>
            <a:r>
              <a:rPr sz="2000" spc="195" dirty="0">
                <a:latin typeface="Verdana"/>
                <a:cs typeface="Verdana"/>
              </a:rPr>
              <a:t> </a:t>
            </a:r>
            <a:r>
              <a:rPr sz="2000" spc="-50" dirty="0">
                <a:latin typeface="Verdana"/>
                <a:cs typeface="Verdana"/>
              </a:rPr>
              <a:t>e </a:t>
            </a:r>
            <a:r>
              <a:rPr sz="2000" dirty="0">
                <a:latin typeface="Verdana"/>
                <a:cs typeface="Verdana"/>
              </a:rPr>
              <a:t>l'uso</a:t>
            </a:r>
            <a:r>
              <a:rPr sz="2000" spc="-3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dell'oppio</a:t>
            </a:r>
            <a:endParaRPr sz="200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5501031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4DD4CE9-6BC8-0B01-6D47-623D2DBD3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396921"/>
            <a:ext cx="5067147" cy="1708242"/>
          </a:xfrm>
        </p:spPr>
        <p:txBody>
          <a:bodyPr anchor="ctr">
            <a:normAutofit/>
          </a:bodyPr>
          <a:lstStyle/>
          <a:p>
            <a:pPr algn="ctr"/>
            <a:r>
              <a:rPr lang="it-IT" sz="3200" dirty="0">
                <a:latin typeface="Verdana" panose="020B0604030504040204" pitchFamily="34" charset="0"/>
                <a:ea typeface="Verdana" panose="020B0604030504040204" pitchFamily="34" charset="0"/>
              </a:rPr>
              <a:t>Ida B. Wells-Barnett</a:t>
            </a:r>
            <a:endParaRPr lang="en-GB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516876A-C02E-F3C4-533E-174CFD1B90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2" y="738058"/>
            <a:ext cx="5067147" cy="6163879"/>
          </a:xfrm>
        </p:spPr>
        <p:txBody>
          <a:bodyPr anchor="ctr">
            <a:normAutofit fontScale="92500" lnSpcReduction="10000"/>
          </a:bodyPr>
          <a:lstStyle/>
          <a:p>
            <a:pPr marL="342900" indent="-342900">
              <a:lnSpc>
                <a:spcPct val="90000"/>
              </a:lnSpc>
              <a:spcAft>
                <a:spcPts val="600"/>
              </a:spcAft>
              <a:buFontTx/>
              <a:buChar char="-"/>
            </a:pPr>
            <a:r>
              <a:rPr lang="it-IT" sz="2000" dirty="0"/>
              <a:t>Nata nel 1862 nel Mississippi, pochi mesi prima dell’abolizione della schiavitù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Tx/>
              <a:buChar char="-"/>
            </a:pPr>
            <a:r>
              <a:rPr lang="it-IT" sz="2000" dirty="0"/>
              <a:t>Dopo la morte dei genitori per febbre gialla, si mantenne lavorando come insegnante e scrivendo articoli di denuncia sociale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Tx/>
              <a:buChar char="-"/>
            </a:pPr>
            <a:r>
              <a:rPr lang="it-IT" sz="2000" dirty="0"/>
              <a:t>Nel 1884, su un treno in Tennessee, le fu ordinato di lasciare il posto riservato ai bianchi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Tx/>
              <a:buChar char="-"/>
            </a:pPr>
            <a:r>
              <a:rPr lang="it-IT" sz="2000" dirty="0"/>
              <a:t>Si rifiutò e fu fisicamente rimossa, avviando una battaglia legale contro la compagnia ferroviaria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Tx/>
              <a:buChar char="-"/>
            </a:pPr>
            <a:r>
              <a:rPr lang="it-IT" sz="2000" dirty="0"/>
              <a:t>Attraverso il </a:t>
            </a:r>
            <a:r>
              <a:rPr lang="it-IT" sz="2000" i="1" dirty="0"/>
              <a:t>Memphis Free Speech</a:t>
            </a:r>
            <a:r>
              <a:rPr lang="it-IT" sz="2000" dirty="0"/>
              <a:t>, denunciò le violenze razziali e le ingiustizie contro la comunità afroamericana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Tx/>
              <a:buChar char="-"/>
            </a:pPr>
            <a:r>
              <a:rPr lang="it-IT" sz="2000" dirty="0"/>
              <a:t>Viaggiò in Europa per sensibilizzare l’opinione pubblica sulla realtà del razzismo negli USA.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Tx/>
              <a:buChar char="-"/>
            </a:pPr>
            <a:r>
              <a:rPr lang="it-IT" sz="2000" dirty="0"/>
              <a:t>Fondò associazioni per i diritti civili e l’emancipazione delle donne nere, utilizzando i media per dare voce agli emarginati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GB" sz="12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43DFAF0-3795-43A8-826B-49FA7144678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671" r="12670" b="-1"/>
          <a:stretch/>
        </p:blipFill>
        <p:spPr>
          <a:xfrm>
            <a:off x="5143347" y="-10886"/>
            <a:ext cx="4000653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3056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05610">
              <a:lnSpc>
                <a:spcPct val="100000"/>
              </a:lnSpc>
              <a:spcBef>
                <a:spcPts val="100"/>
              </a:spcBef>
            </a:pPr>
            <a:r>
              <a:rPr sz="3200" spc="-105" dirty="0">
                <a:latin typeface="Verdana"/>
                <a:cs typeface="Verdana"/>
              </a:rPr>
              <a:t>Two-</a:t>
            </a:r>
            <a:r>
              <a:rPr sz="3200" dirty="0">
                <a:latin typeface="Verdana"/>
                <a:cs typeface="Verdana"/>
              </a:rPr>
              <a:t>way</a:t>
            </a:r>
            <a:r>
              <a:rPr sz="3200" spc="-85" dirty="0">
                <a:latin typeface="Verdana"/>
                <a:cs typeface="Verdana"/>
              </a:rPr>
              <a:t> </a:t>
            </a:r>
            <a:r>
              <a:rPr sz="3200" spc="-10" dirty="0">
                <a:latin typeface="Verdana"/>
                <a:cs typeface="Verdana"/>
              </a:rPr>
              <a:t>asymmetric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874011"/>
            <a:ext cx="8072120" cy="2665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 algn="just">
              <a:lnSpc>
                <a:spcPct val="100000"/>
              </a:lnSpc>
              <a:spcBef>
                <a:spcPts val="100"/>
              </a:spcBef>
              <a:buFont typeface="Symbol"/>
              <a:buChar char=""/>
              <a:tabLst>
                <a:tab pos="354965" algn="l"/>
              </a:tabLst>
            </a:pPr>
            <a:r>
              <a:rPr sz="2400" dirty="0">
                <a:latin typeface="Verdana"/>
                <a:cs typeface="Verdana"/>
              </a:rPr>
              <a:t>Approccio</a:t>
            </a:r>
            <a:r>
              <a:rPr sz="2400" spc="-8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scientifico</a:t>
            </a:r>
            <a:endParaRPr sz="2400">
              <a:latin typeface="Verdana"/>
              <a:cs typeface="Verdana"/>
            </a:endParaRPr>
          </a:p>
          <a:p>
            <a:pPr marL="355600" marR="5080" indent="-342900" algn="just">
              <a:lnSpc>
                <a:spcPct val="199600"/>
              </a:lnSpc>
              <a:spcBef>
                <a:spcPts val="660"/>
              </a:spcBef>
              <a:buFont typeface="Symbol"/>
              <a:buChar char=""/>
              <a:tabLst>
                <a:tab pos="355600" algn="l"/>
              </a:tabLst>
            </a:pPr>
            <a:r>
              <a:rPr sz="2400" dirty="0">
                <a:latin typeface="Verdana"/>
                <a:cs typeface="Verdana"/>
              </a:rPr>
              <a:t>Indagini</a:t>
            </a:r>
            <a:r>
              <a:rPr sz="2400" spc="345" dirty="0">
                <a:latin typeface="Verdana"/>
                <a:cs typeface="Verdana"/>
              </a:rPr>
              <a:t>   </a:t>
            </a:r>
            <a:r>
              <a:rPr sz="2400" dirty="0">
                <a:latin typeface="Verdana"/>
                <a:cs typeface="Verdana"/>
              </a:rPr>
              <a:t>pubblica</a:t>
            </a:r>
            <a:r>
              <a:rPr sz="2400" spc="350" dirty="0">
                <a:latin typeface="Verdana"/>
                <a:cs typeface="Verdana"/>
              </a:rPr>
              <a:t>   </a:t>
            </a:r>
            <a:r>
              <a:rPr sz="2400" dirty="0">
                <a:latin typeface="Verdana"/>
                <a:cs typeface="Verdana"/>
              </a:rPr>
              <a:t>opinione</a:t>
            </a:r>
            <a:r>
              <a:rPr sz="2400" spc="345" dirty="0">
                <a:latin typeface="Verdana"/>
                <a:cs typeface="Verdana"/>
              </a:rPr>
              <a:t>   </a:t>
            </a:r>
            <a:r>
              <a:rPr sz="2400" dirty="0">
                <a:latin typeface="Verdana"/>
                <a:cs typeface="Verdana"/>
              </a:rPr>
              <a:t>per</a:t>
            </a:r>
            <a:r>
              <a:rPr sz="2400" spc="345" dirty="0">
                <a:latin typeface="Verdana"/>
                <a:cs typeface="Verdana"/>
              </a:rPr>
              <a:t>   </a:t>
            </a:r>
            <a:r>
              <a:rPr sz="2400" spc="-10" dirty="0">
                <a:latin typeface="Verdana"/>
                <a:cs typeface="Verdana"/>
              </a:rPr>
              <a:t>conoscere </a:t>
            </a:r>
            <a:r>
              <a:rPr sz="2400" dirty="0">
                <a:latin typeface="Verdana"/>
                <a:cs typeface="Verdana"/>
              </a:rPr>
              <a:t>atteggiamenti</a:t>
            </a:r>
            <a:r>
              <a:rPr sz="2400" spc="42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e</a:t>
            </a:r>
            <a:r>
              <a:rPr sz="2400" spc="42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propensioni</a:t>
            </a:r>
            <a:r>
              <a:rPr sz="2400" spc="43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prima</a:t>
            </a:r>
            <a:r>
              <a:rPr sz="2400" spc="42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di</a:t>
            </a:r>
            <a:r>
              <a:rPr sz="2400" spc="425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progettare </a:t>
            </a:r>
            <a:r>
              <a:rPr sz="2400" dirty="0">
                <a:latin typeface="Verdana"/>
                <a:cs typeface="Verdana"/>
              </a:rPr>
              <a:t>una</a:t>
            </a:r>
            <a:r>
              <a:rPr sz="2400" spc="-35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campagna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25744" y="230123"/>
            <a:ext cx="4092575" cy="1147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2785" marR="5080" indent="-680720">
              <a:lnSpc>
                <a:spcPct val="114999"/>
              </a:lnSpc>
              <a:spcBef>
                <a:spcPts val="100"/>
              </a:spcBef>
            </a:pPr>
            <a:r>
              <a:rPr sz="3200" spc="-105" dirty="0">
                <a:latin typeface="Verdana"/>
                <a:cs typeface="Verdana"/>
              </a:rPr>
              <a:t>Two-</a:t>
            </a:r>
            <a:r>
              <a:rPr sz="3200" dirty="0">
                <a:latin typeface="Verdana"/>
                <a:cs typeface="Verdana"/>
              </a:rPr>
              <a:t>way</a:t>
            </a:r>
            <a:r>
              <a:rPr sz="3200" spc="-85" dirty="0">
                <a:latin typeface="Verdana"/>
                <a:cs typeface="Verdana"/>
              </a:rPr>
              <a:t> </a:t>
            </a:r>
            <a:r>
              <a:rPr sz="3200" spc="-10" dirty="0">
                <a:latin typeface="Verdana"/>
                <a:cs typeface="Verdana"/>
              </a:rPr>
              <a:t>symmetric </a:t>
            </a:r>
            <a:r>
              <a:rPr sz="3200" dirty="0">
                <a:latin typeface="Verdana"/>
                <a:cs typeface="Verdana"/>
              </a:rPr>
              <a:t>Dagli</a:t>
            </a:r>
            <a:r>
              <a:rPr sz="3200" spc="-35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anni</a:t>
            </a:r>
            <a:r>
              <a:rPr sz="3200" spc="-30" dirty="0">
                <a:latin typeface="Verdana"/>
                <a:cs typeface="Verdana"/>
              </a:rPr>
              <a:t> </a:t>
            </a:r>
            <a:r>
              <a:rPr sz="3200" spc="-25" dirty="0">
                <a:latin typeface="Verdana"/>
                <a:cs typeface="Verdana"/>
              </a:rPr>
              <a:t>50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2140203"/>
            <a:ext cx="6685280" cy="88519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55600" marR="5080" indent="-342900">
              <a:lnSpc>
                <a:spcPct val="101400"/>
              </a:lnSpc>
              <a:spcBef>
                <a:spcPts val="50"/>
              </a:spcBef>
            </a:pPr>
            <a:r>
              <a:rPr sz="2800" dirty="0">
                <a:latin typeface="Verdana"/>
                <a:cs typeface="Verdana"/>
              </a:rPr>
              <a:t>Comunicazione</a:t>
            </a:r>
            <a:r>
              <a:rPr sz="2800" spc="-70" dirty="0">
                <a:latin typeface="Verdana"/>
                <a:cs typeface="Verdana"/>
              </a:rPr>
              <a:t> </a:t>
            </a:r>
            <a:r>
              <a:rPr sz="2800" dirty="0">
                <a:latin typeface="Verdana"/>
                <a:cs typeface="Verdana"/>
              </a:rPr>
              <a:t>idee</a:t>
            </a:r>
            <a:r>
              <a:rPr sz="2800" spc="-70" dirty="0">
                <a:latin typeface="Verdana"/>
                <a:cs typeface="Verdana"/>
              </a:rPr>
              <a:t> </a:t>
            </a:r>
            <a:r>
              <a:rPr sz="2800" dirty="0">
                <a:latin typeface="Verdana"/>
                <a:cs typeface="Verdana"/>
              </a:rPr>
              <a:t>e</a:t>
            </a:r>
            <a:r>
              <a:rPr sz="2800" spc="-65" dirty="0">
                <a:latin typeface="Verdana"/>
                <a:cs typeface="Verdana"/>
              </a:rPr>
              <a:t> </a:t>
            </a:r>
            <a:r>
              <a:rPr sz="2800" dirty="0">
                <a:latin typeface="Verdana"/>
                <a:cs typeface="Verdana"/>
              </a:rPr>
              <a:t>informazioni</a:t>
            </a:r>
            <a:r>
              <a:rPr sz="2800" spc="-70" dirty="0">
                <a:latin typeface="Verdana"/>
                <a:cs typeface="Verdana"/>
              </a:rPr>
              <a:t> </a:t>
            </a:r>
            <a:r>
              <a:rPr sz="2800" spc="-25" dirty="0">
                <a:latin typeface="Verdana"/>
                <a:cs typeface="Verdana"/>
              </a:rPr>
              <a:t>ai </a:t>
            </a:r>
            <a:r>
              <a:rPr sz="2800" spc="-10" dirty="0">
                <a:latin typeface="Verdana"/>
                <a:cs typeface="Verdana"/>
              </a:rPr>
              <a:t>pubblici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4618227"/>
            <a:ext cx="6249035" cy="8820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55600" marR="5080" indent="-342900">
              <a:lnSpc>
                <a:spcPct val="100699"/>
              </a:lnSpc>
              <a:spcBef>
                <a:spcPts val="75"/>
              </a:spcBef>
            </a:pPr>
            <a:r>
              <a:rPr sz="2800" dirty="0">
                <a:latin typeface="Verdana"/>
                <a:cs typeface="Verdana"/>
              </a:rPr>
              <a:t>Comunicazione</a:t>
            </a:r>
            <a:r>
              <a:rPr sz="2800" spc="-50" dirty="0">
                <a:latin typeface="Verdana"/>
                <a:cs typeface="Verdana"/>
              </a:rPr>
              <a:t> </a:t>
            </a:r>
            <a:r>
              <a:rPr sz="2800" dirty="0">
                <a:latin typeface="Verdana"/>
                <a:cs typeface="Verdana"/>
              </a:rPr>
              <a:t>idee</a:t>
            </a:r>
            <a:r>
              <a:rPr sz="2800" spc="-50" dirty="0">
                <a:latin typeface="Verdana"/>
                <a:cs typeface="Verdana"/>
              </a:rPr>
              <a:t> </a:t>
            </a:r>
            <a:r>
              <a:rPr sz="2800" dirty="0">
                <a:latin typeface="Verdana"/>
                <a:cs typeface="Verdana"/>
              </a:rPr>
              <a:t>e</a:t>
            </a:r>
            <a:r>
              <a:rPr sz="2800" spc="-50" dirty="0">
                <a:latin typeface="Verdana"/>
                <a:cs typeface="Verdana"/>
              </a:rPr>
              <a:t> </a:t>
            </a:r>
            <a:r>
              <a:rPr sz="2800" spc="-10" dirty="0">
                <a:latin typeface="Verdana"/>
                <a:cs typeface="Verdana"/>
              </a:rPr>
              <a:t>informazioni all’organizzazione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995737" y="3068637"/>
            <a:ext cx="431800" cy="1224280"/>
          </a:xfrm>
          <a:custGeom>
            <a:avLst/>
            <a:gdLst/>
            <a:ahLst/>
            <a:cxnLst/>
            <a:rect l="l" t="t" r="r" b="b"/>
            <a:pathLst>
              <a:path w="431800" h="1224279">
                <a:moveTo>
                  <a:pt x="0" y="215900"/>
                </a:moveTo>
                <a:lnTo>
                  <a:pt x="215900" y="0"/>
                </a:lnTo>
                <a:lnTo>
                  <a:pt x="431800" y="215900"/>
                </a:lnTo>
                <a:lnTo>
                  <a:pt x="323850" y="215900"/>
                </a:lnTo>
                <a:lnTo>
                  <a:pt x="323850" y="1008062"/>
                </a:lnTo>
                <a:lnTo>
                  <a:pt x="431800" y="1008062"/>
                </a:lnTo>
                <a:lnTo>
                  <a:pt x="215900" y="1223962"/>
                </a:lnTo>
                <a:lnTo>
                  <a:pt x="0" y="1008062"/>
                </a:lnTo>
                <a:lnTo>
                  <a:pt x="107950" y="1008062"/>
                </a:lnTo>
                <a:lnTo>
                  <a:pt x="107950" y="215900"/>
                </a:lnTo>
                <a:lnTo>
                  <a:pt x="0" y="21590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733803"/>
            <a:ext cx="7889875" cy="34547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Font typeface="Symbol"/>
              <a:buChar char=""/>
              <a:tabLst>
                <a:tab pos="354965" algn="l"/>
              </a:tabLst>
            </a:pPr>
            <a:r>
              <a:rPr sz="2400" dirty="0">
                <a:latin typeface="Verdana"/>
                <a:cs typeface="Verdana"/>
              </a:rPr>
              <a:t>1945</a:t>
            </a:r>
            <a:r>
              <a:rPr sz="2400" spc="-4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Standard</a:t>
            </a:r>
            <a:r>
              <a:rPr sz="2400" spc="-3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</a:rPr>
              <a:t>Oil: Louisiana Story</a:t>
            </a:r>
          </a:p>
          <a:p>
            <a:pPr>
              <a:lnSpc>
                <a:spcPct val="100000"/>
              </a:lnSpc>
              <a:spcBef>
                <a:spcPts val="2555"/>
              </a:spcBef>
              <a:buFont typeface="Symbol"/>
              <a:buChar char=""/>
            </a:pPr>
            <a:endParaRPr sz="2400" dirty="0">
              <a:latin typeface="Verdana"/>
              <a:cs typeface="Verdana"/>
            </a:endParaRPr>
          </a:p>
          <a:p>
            <a:pPr marL="354965" marR="5080" indent="-342265">
              <a:spcBef>
                <a:spcPts val="100"/>
              </a:spcBef>
              <a:buFont typeface="Symbol"/>
              <a:buChar char=""/>
              <a:tabLst>
                <a:tab pos="354965" algn="l"/>
              </a:tabLst>
            </a:pPr>
            <a:r>
              <a:rPr sz="2400" dirty="0">
                <a:latin typeface="Verdana"/>
                <a:cs typeface="Verdana"/>
              </a:rPr>
              <a:t>1954</a:t>
            </a:r>
            <a:r>
              <a:rPr sz="2400" spc="-4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</a:rPr>
              <a:t>General Eletric e poi National Manufactures Association: discorsi per lavoratori fabbriche e operatori economici</a:t>
            </a:r>
          </a:p>
          <a:p>
            <a:pPr>
              <a:lnSpc>
                <a:spcPct val="100000"/>
              </a:lnSpc>
              <a:buFont typeface="Symbol"/>
              <a:buChar char=""/>
            </a:pPr>
            <a:endParaRPr sz="24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75"/>
              </a:spcBef>
              <a:buFont typeface="Symbol"/>
              <a:buChar char=""/>
            </a:pPr>
            <a:endParaRPr sz="2400" dirty="0"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Font typeface="Symbol"/>
              <a:buChar char=""/>
              <a:tabLst>
                <a:tab pos="354965" algn="l"/>
              </a:tabLst>
            </a:pPr>
            <a:r>
              <a:rPr sz="2400" dirty="0">
                <a:latin typeface="Verdana"/>
                <a:cs typeface="Verdana"/>
              </a:rPr>
              <a:t>1955</a:t>
            </a:r>
            <a:r>
              <a:rPr sz="2400" spc="-45" dirty="0">
                <a:latin typeface="Verdana"/>
                <a:cs typeface="Verdana"/>
              </a:rPr>
              <a:t> </a:t>
            </a:r>
            <a:r>
              <a:rPr sz="2400" spc="-55" dirty="0">
                <a:latin typeface="Verdana"/>
                <a:cs typeface="Verdana"/>
              </a:rPr>
              <a:t>AT&amp;T:</a:t>
            </a:r>
            <a:r>
              <a:rPr sz="2400" spc="-4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Come</a:t>
            </a:r>
            <a:r>
              <a:rPr sz="2400" spc="-5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utilizzare</a:t>
            </a:r>
            <a:r>
              <a:rPr sz="2400" spc="-5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bene</a:t>
            </a:r>
            <a:r>
              <a:rPr sz="2400" spc="-4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la</a:t>
            </a:r>
            <a:r>
              <a:rPr sz="2400" spc="-5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televisione</a:t>
            </a:r>
            <a:endParaRPr sz="24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25744" y="230123"/>
            <a:ext cx="4092575" cy="1147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2785" marR="5080" indent="-680720">
              <a:lnSpc>
                <a:spcPct val="114999"/>
              </a:lnSpc>
              <a:spcBef>
                <a:spcPts val="100"/>
              </a:spcBef>
            </a:pPr>
            <a:r>
              <a:rPr sz="3200" spc="-105" dirty="0">
                <a:latin typeface="Verdana"/>
                <a:cs typeface="Verdana"/>
              </a:rPr>
              <a:t>Two-</a:t>
            </a:r>
            <a:r>
              <a:rPr sz="3200" dirty="0">
                <a:latin typeface="Verdana"/>
                <a:cs typeface="Verdana"/>
              </a:rPr>
              <a:t>way</a:t>
            </a:r>
            <a:r>
              <a:rPr sz="3200" spc="-85" dirty="0">
                <a:latin typeface="Verdana"/>
                <a:cs typeface="Verdana"/>
              </a:rPr>
              <a:t> </a:t>
            </a:r>
            <a:r>
              <a:rPr sz="3200" spc="-10" dirty="0">
                <a:latin typeface="Verdana"/>
                <a:cs typeface="Verdana"/>
              </a:rPr>
              <a:t>symmetric </a:t>
            </a:r>
            <a:r>
              <a:rPr sz="3200" dirty="0">
                <a:latin typeface="Verdana"/>
                <a:cs typeface="Verdana"/>
              </a:rPr>
              <a:t>Dagli</a:t>
            </a:r>
            <a:r>
              <a:rPr sz="3200" spc="-35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anni</a:t>
            </a:r>
            <a:r>
              <a:rPr sz="3200" spc="-30" dirty="0">
                <a:latin typeface="Verdana"/>
                <a:cs typeface="Verdana"/>
              </a:rPr>
              <a:t> </a:t>
            </a:r>
            <a:r>
              <a:rPr sz="3200" spc="-25" dirty="0">
                <a:latin typeface="Verdana"/>
                <a:cs typeface="Verdana"/>
              </a:rPr>
              <a:t>50</a:t>
            </a:r>
            <a:endParaRPr sz="3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2796" rIns="0" bIns="0" rtlCol="0">
            <a:spAutoFit/>
          </a:bodyPr>
          <a:lstStyle/>
          <a:p>
            <a:pPr marL="984885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Verdana"/>
                <a:cs typeface="Verdana"/>
              </a:rPr>
              <a:t>I</a:t>
            </a:r>
            <a:r>
              <a:rPr sz="3200" spc="-35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4</a:t>
            </a:r>
            <a:r>
              <a:rPr sz="3200" spc="-35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modelli</a:t>
            </a:r>
            <a:r>
              <a:rPr sz="3200" spc="-35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di</a:t>
            </a:r>
            <a:r>
              <a:rPr sz="3200" spc="-40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Grunig</a:t>
            </a:r>
            <a:r>
              <a:rPr sz="3200" spc="-30" dirty="0">
                <a:latin typeface="Verdana"/>
                <a:cs typeface="Verdana"/>
              </a:rPr>
              <a:t> </a:t>
            </a:r>
            <a:r>
              <a:rPr sz="3200" spc="-10" dirty="0">
                <a:latin typeface="Verdana"/>
                <a:cs typeface="Verdana"/>
              </a:rPr>
              <a:t>(1984)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00112" y="1557337"/>
            <a:ext cx="1631314" cy="891540"/>
          </a:xfrm>
          <a:custGeom>
            <a:avLst/>
            <a:gdLst/>
            <a:ahLst/>
            <a:cxnLst/>
            <a:rect l="l" t="t" r="r" b="b"/>
            <a:pathLst>
              <a:path w="1631314" h="891539">
                <a:moveTo>
                  <a:pt x="0" y="0"/>
                </a:moveTo>
                <a:lnTo>
                  <a:pt x="1630770" y="89109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893762" y="1550987"/>
          <a:ext cx="7559674" cy="47517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30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31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19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19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19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90905">
                <a:tc>
                  <a:txBody>
                    <a:bodyPr/>
                    <a:lstStyle/>
                    <a:p>
                      <a:pPr marL="847725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400" b="1" spc="-10" dirty="0">
                          <a:latin typeface="Verdana"/>
                          <a:cs typeface="Verdana"/>
                        </a:rPr>
                        <a:t>Modelli</a:t>
                      </a:r>
                      <a:endParaRPr sz="1400">
                        <a:latin typeface="Verdana"/>
                        <a:cs typeface="Verdan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Verdana"/>
                          <a:cs typeface="Verdana"/>
                        </a:rPr>
                        <a:t>Criteri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6535" marR="208915" indent="635" algn="ctr">
                        <a:lnSpc>
                          <a:spcPct val="115700"/>
                        </a:lnSpc>
                        <a:spcBef>
                          <a:spcPts val="450"/>
                        </a:spcBef>
                      </a:pPr>
                      <a:r>
                        <a:rPr sz="1400" b="1" spc="-10" dirty="0">
                          <a:latin typeface="Verdana"/>
                          <a:cs typeface="Verdana"/>
                        </a:rPr>
                        <a:t>Press </a:t>
                      </a:r>
                      <a:r>
                        <a:rPr sz="1400" b="1" dirty="0">
                          <a:latin typeface="Verdana"/>
                          <a:cs typeface="Verdana"/>
                        </a:rPr>
                        <a:t>agentry</a:t>
                      </a:r>
                      <a:r>
                        <a:rPr sz="1400" b="1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b="1" spc="-50" dirty="0">
                          <a:latin typeface="Verdana"/>
                          <a:cs typeface="Verdana"/>
                        </a:rPr>
                        <a:t>– </a:t>
                      </a:r>
                      <a:r>
                        <a:rPr sz="1400" b="1" spc="-10" dirty="0">
                          <a:latin typeface="Verdana"/>
                          <a:cs typeface="Verdana"/>
                        </a:rPr>
                        <a:t>Publicity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0180" marR="162560" indent="282575">
                        <a:lnSpc>
                          <a:spcPct val="118600"/>
                        </a:lnSpc>
                        <a:spcBef>
                          <a:spcPts val="1360"/>
                        </a:spcBef>
                      </a:pPr>
                      <a:r>
                        <a:rPr sz="1400" b="1" spc="-10" dirty="0">
                          <a:latin typeface="Verdana"/>
                          <a:cs typeface="Verdana"/>
                        </a:rPr>
                        <a:t>Public information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1727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0815" marR="163195" indent="128270">
                        <a:lnSpc>
                          <a:spcPct val="118600"/>
                        </a:lnSpc>
                        <a:spcBef>
                          <a:spcPts val="1360"/>
                        </a:spcBef>
                      </a:pPr>
                      <a:r>
                        <a:rPr sz="1400" b="1" spc="-10" dirty="0">
                          <a:latin typeface="Verdana"/>
                          <a:cs typeface="Verdana"/>
                        </a:rPr>
                        <a:t>Two-</a:t>
                      </a:r>
                      <a:r>
                        <a:rPr sz="1400" b="1" spc="-25" dirty="0">
                          <a:latin typeface="Verdana"/>
                          <a:cs typeface="Verdana"/>
                        </a:rPr>
                        <a:t>way </a:t>
                      </a:r>
                      <a:r>
                        <a:rPr sz="1400" b="1" spc="-10" dirty="0">
                          <a:latin typeface="Verdana"/>
                          <a:cs typeface="Verdana"/>
                        </a:rPr>
                        <a:t>asymmetric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1727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0504" marR="222885" indent="68580">
                        <a:lnSpc>
                          <a:spcPct val="118600"/>
                        </a:lnSpc>
                        <a:spcBef>
                          <a:spcPts val="1360"/>
                        </a:spcBef>
                      </a:pPr>
                      <a:r>
                        <a:rPr sz="1400" b="1" spc="-10" dirty="0">
                          <a:latin typeface="Verdana"/>
                          <a:cs typeface="Verdana"/>
                        </a:rPr>
                        <a:t>Two-</a:t>
                      </a:r>
                      <a:r>
                        <a:rPr sz="1400" b="1" spc="-25" dirty="0">
                          <a:latin typeface="Verdana"/>
                          <a:cs typeface="Verdana"/>
                        </a:rPr>
                        <a:t>way </a:t>
                      </a:r>
                      <a:r>
                        <a:rPr sz="1400" b="1" spc="-10" dirty="0">
                          <a:latin typeface="Verdana"/>
                          <a:cs typeface="Verdana"/>
                        </a:rPr>
                        <a:t>symmetric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1727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3725">
                <a:tc>
                  <a:txBody>
                    <a:bodyPr/>
                    <a:lstStyle/>
                    <a:p>
                      <a:pPr marL="358775">
                        <a:lnSpc>
                          <a:spcPct val="100000"/>
                        </a:lnSpc>
                        <a:spcBef>
                          <a:spcPts val="1470"/>
                        </a:spcBef>
                      </a:pPr>
                      <a:r>
                        <a:rPr sz="1400" b="1" spc="-10" dirty="0">
                          <a:latin typeface="Verdana"/>
                          <a:cs typeface="Verdana"/>
                        </a:rPr>
                        <a:t>Obiettivo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1866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7640" marR="159385" indent="6985">
                        <a:lnSpc>
                          <a:spcPct val="118600"/>
                        </a:lnSpc>
                        <a:spcBef>
                          <a:spcPts val="200"/>
                        </a:spcBef>
                      </a:pPr>
                      <a:r>
                        <a:rPr sz="1400" spc="-10" dirty="0">
                          <a:latin typeface="Verdana"/>
                          <a:cs typeface="Verdana"/>
                        </a:rPr>
                        <a:t>Promozione Propaganda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4465">
                        <a:lnSpc>
                          <a:spcPct val="100000"/>
                        </a:lnSpc>
                        <a:spcBef>
                          <a:spcPts val="1470"/>
                        </a:spcBef>
                      </a:pPr>
                      <a:r>
                        <a:rPr sz="1400" spc="-10" dirty="0">
                          <a:latin typeface="Verdana"/>
                          <a:cs typeface="Verdana"/>
                        </a:rPr>
                        <a:t>Informazione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1866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4960" marR="215900" indent="-92710">
                        <a:lnSpc>
                          <a:spcPct val="118600"/>
                        </a:lnSpc>
                        <a:spcBef>
                          <a:spcPts val="200"/>
                        </a:spcBef>
                      </a:pPr>
                      <a:r>
                        <a:rPr sz="1400" spc="-10" dirty="0">
                          <a:latin typeface="Verdana"/>
                          <a:cs typeface="Verdana"/>
                        </a:rPr>
                        <a:t>Persuasione scientifica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6710" marR="108585" indent="-231140">
                        <a:lnSpc>
                          <a:spcPct val="118600"/>
                        </a:lnSpc>
                        <a:spcBef>
                          <a:spcPts val="200"/>
                        </a:spcBef>
                      </a:pPr>
                      <a:r>
                        <a:rPr sz="1400" spc="-10" dirty="0">
                          <a:latin typeface="Verdana"/>
                          <a:cs typeface="Verdana"/>
                        </a:rPr>
                        <a:t>Comprensione reciproca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0905">
                <a:tc>
                  <a:txBody>
                    <a:bodyPr/>
                    <a:lstStyle/>
                    <a:p>
                      <a:pPr marL="71120" marR="62865" indent="130175">
                        <a:lnSpc>
                          <a:spcPct val="120000"/>
                        </a:lnSpc>
                        <a:spcBef>
                          <a:spcPts val="1330"/>
                        </a:spcBef>
                      </a:pPr>
                      <a:r>
                        <a:rPr sz="1400" b="1" dirty="0">
                          <a:latin typeface="Verdana"/>
                          <a:cs typeface="Verdana"/>
                        </a:rPr>
                        <a:t>Natura</a:t>
                      </a:r>
                      <a:r>
                        <a:rPr sz="1400" b="1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b="1" spc="-20" dirty="0">
                          <a:latin typeface="Verdana"/>
                          <a:cs typeface="Verdana"/>
                        </a:rPr>
                        <a:t>della </a:t>
                      </a:r>
                      <a:r>
                        <a:rPr sz="1400" b="1" spc="-10" dirty="0">
                          <a:latin typeface="Verdana"/>
                          <a:cs typeface="Verdana"/>
                        </a:rPr>
                        <a:t>comunicazione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168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4620" marR="127000" algn="ctr">
                        <a:lnSpc>
                          <a:spcPct val="115700"/>
                        </a:lnSpc>
                        <a:spcBef>
                          <a:spcPts val="440"/>
                        </a:spcBef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A</a:t>
                      </a:r>
                      <a:r>
                        <a:rPr sz="14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una</a:t>
                      </a:r>
                      <a:r>
                        <a:rPr sz="14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20" dirty="0">
                          <a:latin typeface="Verdana"/>
                          <a:cs typeface="Verdana"/>
                        </a:rPr>
                        <a:t>via:</a:t>
                      </a:r>
                      <a:r>
                        <a:rPr sz="1400" spc="5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la</a:t>
                      </a:r>
                      <a:r>
                        <a:rPr sz="14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verità</a:t>
                      </a:r>
                      <a:r>
                        <a:rPr sz="14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25" dirty="0">
                          <a:latin typeface="Verdana"/>
                          <a:cs typeface="Verdana"/>
                        </a:rPr>
                        <a:t>non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è</a:t>
                      </a:r>
                      <a:r>
                        <a:rPr sz="14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10" dirty="0">
                          <a:latin typeface="Verdana"/>
                          <a:cs typeface="Verdana"/>
                        </a:rPr>
                        <a:t>essenziale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4160" marR="257175" indent="31750" algn="just">
                        <a:lnSpc>
                          <a:spcPct val="115700"/>
                        </a:lnSpc>
                        <a:spcBef>
                          <a:spcPts val="440"/>
                        </a:spcBef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A</a:t>
                      </a:r>
                      <a:r>
                        <a:rPr sz="14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una</a:t>
                      </a:r>
                      <a:r>
                        <a:rPr sz="14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20" dirty="0">
                          <a:latin typeface="Verdana"/>
                          <a:cs typeface="Verdana"/>
                        </a:rPr>
                        <a:t>via: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la</a:t>
                      </a:r>
                      <a:r>
                        <a:rPr sz="14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verità</a:t>
                      </a:r>
                      <a:r>
                        <a:rPr sz="14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50" dirty="0">
                          <a:latin typeface="Verdana"/>
                          <a:cs typeface="Verdana"/>
                        </a:rPr>
                        <a:t>è </a:t>
                      </a:r>
                      <a:r>
                        <a:rPr sz="1400" spc="-10" dirty="0">
                          <a:latin typeface="Verdana"/>
                          <a:cs typeface="Verdana"/>
                        </a:rPr>
                        <a:t>importante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5275" marR="287655" indent="1270" algn="just">
                        <a:lnSpc>
                          <a:spcPct val="115700"/>
                        </a:lnSpc>
                        <a:spcBef>
                          <a:spcPts val="440"/>
                        </a:spcBef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A</a:t>
                      </a:r>
                      <a:r>
                        <a:rPr sz="14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due</a:t>
                      </a:r>
                      <a:r>
                        <a:rPr sz="14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20" dirty="0">
                          <a:latin typeface="Verdana"/>
                          <a:cs typeface="Verdana"/>
                        </a:rPr>
                        <a:t>vie: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effetti</a:t>
                      </a:r>
                      <a:r>
                        <a:rPr sz="14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25" dirty="0">
                          <a:latin typeface="Verdana"/>
                          <a:cs typeface="Verdana"/>
                        </a:rPr>
                        <a:t>non </a:t>
                      </a:r>
                      <a:r>
                        <a:rPr sz="1400" spc="-10" dirty="0">
                          <a:latin typeface="Verdana"/>
                          <a:cs typeface="Verdana"/>
                        </a:rPr>
                        <a:t>equilibrati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7180" marR="289560" algn="ctr">
                        <a:lnSpc>
                          <a:spcPct val="115700"/>
                        </a:lnSpc>
                        <a:spcBef>
                          <a:spcPts val="440"/>
                        </a:spcBef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A</a:t>
                      </a:r>
                      <a:r>
                        <a:rPr sz="14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due</a:t>
                      </a:r>
                      <a:r>
                        <a:rPr sz="14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20" dirty="0">
                          <a:latin typeface="Verdana"/>
                          <a:cs typeface="Verdana"/>
                        </a:rPr>
                        <a:t>vie: </a:t>
                      </a:r>
                      <a:r>
                        <a:rPr sz="1400" spc="-10" dirty="0">
                          <a:latin typeface="Verdana"/>
                          <a:cs typeface="Verdana"/>
                        </a:rPr>
                        <a:t>effetti equilibrati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80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71120" marR="62865" indent="233679">
                        <a:lnSpc>
                          <a:spcPct val="120000"/>
                        </a:lnSpc>
                      </a:pPr>
                      <a:r>
                        <a:rPr sz="1400" b="1" dirty="0">
                          <a:latin typeface="Verdana"/>
                          <a:cs typeface="Verdana"/>
                        </a:rPr>
                        <a:t>Modello</a:t>
                      </a:r>
                      <a:r>
                        <a:rPr sz="1400" b="1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b="1" spc="-25" dirty="0">
                          <a:latin typeface="Verdana"/>
                          <a:cs typeface="Verdana"/>
                        </a:rPr>
                        <a:t>di </a:t>
                      </a:r>
                      <a:r>
                        <a:rPr sz="1400" b="1" spc="-10" dirty="0">
                          <a:latin typeface="Verdana"/>
                          <a:cs typeface="Verdana"/>
                        </a:rPr>
                        <a:t>comunicazione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1123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10" dirty="0">
                          <a:latin typeface="Verdana"/>
                          <a:cs typeface="Verdana"/>
                        </a:rPr>
                        <a:t>Emittente</a:t>
                      </a:r>
                      <a:endParaRPr sz="1400">
                        <a:latin typeface="Verdana"/>
                        <a:cs typeface="Verdan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spc="-50" dirty="0">
                          <a:latin typeface="Wingdings"/>
                          <a:cs typeface="Wingdings"/>
                        </a:rPr>
                        <a:t></a:t>
                      </a:r>
                      <a:endParaRPr sz="1400">
                        <a:latin typeface="Wingdings"/>
                        <a:cs typeface="Wingding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400" spc="-10" dirty="0">
                          <a:latin typeface="Verdana"/>
                          <a:cs typeface="Verdana"/>
                        </a:rPr>
                        <a:t>Ricevente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10" dirty="0">
                          <a:latin typeface="Verdana"/>
                          <a:cs typeface="Verdana"/>
                        </a:rPr>
                        <a:t>Emittente</a:t>
                      </a:r>
                      <a:endParaRPr sz="1400">
                        <a:latin typeface="Verdana"/>
                        <a:cs typeface="Verdan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spc="-50" dirty="0">
                          <a:latin typeface="Wingdings"/>
                          <a:cs typeface="Wingdings"/>
                        </a:rPr>
                        <a:t></a:t>
                      </a:r>
                      <a:endParaRPr sz="1400">
                        <a:latin typeface="Wingdings"/>
                        <a:cs typeface="Wingding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400" spc="-10" dirty="0">
                          <a:latin typeface="Verdana"/>
                          <a:cs typeface="Verdana"/>
                        </a:rPr>
                        <a:t>Ricevente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0675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1400" spc="-10" dirty="0">
                          <a:latin typeface="Verdana"/>
                          <a:cs typeface="Verdana"/>
                        </a:rPr>
                        <a:t>Emittente</a:t>
                      </a:r>
                      <a:endParaRPr sz="1400">
                        <a:latin typeface="Verdana"/>
                        <a:cs typeface="Verdan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spc="-50" dirty="0">
                          <a:latin typeface="Wingdings"/>
                          <a:cs typeface="Wingdings"/>
                        </a:rPr>
                        <a:t></a:t>
                      </a:r>
                      <a:endParaRPr sz="1400">
                        <a:latin typeface="Wingdings"/>
                        <a:cs typeface="Wingdings"/>
                      </a:endParaRPr>
                    </a:p>
                    <a:p>
                      <a:pPr marL="3206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-10" dirty="0">
                          <a:latin typeface="Verdana"/>
                          <a:cs typeface="Verdana"/>
                        </a:rPr>
                        <a:t>Ricevente</a:t>
                      </a:r>
                      <a:endParaRPr sz="1400">
                        <a:latin typeface="Verdana"/>
                        <a:cs typeface="Verdana"/>
                      </a:endParaRPr>
                    </a:p>
                    <a:p>
                      <a:pPr marL="21971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dirty="0">
                          <a:latin typeface="Wingdings"/>
                          <a:cs typeface="Wingdings"/>
                        </a:rPr>
                        <a:t></a:t>
                      </a:r>
                      <a:r>
                        <a:rPr sz="1400" spc="1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Verdana"/>
                          <a:cs typeface="Verdana"/>
                        </a:rPr>
                        <a:t>Feedback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1130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10" dirty="0">
                          <a:latin typeface="Verdana"/>
                          <a:cs typeface="Verdana"/>
                        </a:rPr>
                        <a:t>Gruppo</a:t>
                      </a:r>
                      <a:endParaRPr sz="1400">
                        <a:latin typeface="Verdana"/>
                        <a:cs typeface="Verdan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spc="-25" dirty="0">
                          <a:latin typeface="Wingdings"/>
                          <a:cs typeface="Wingdings"/>
                        </a:rPr>
                        <a:t></a:t>
                      </a:r>
                      <a:endParaRPr sz="1400">
                        <a:latin typeface="Wingdings"/>
                        <a:cs typeface="Wingding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400" spc="-10" dirty="0">
                          <a:latin typeface="Verdana"/>
                          <a:cs typeface="Verdana"/>
                        </a:rPr>
                        <a:t>Gruppo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80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473075" marR="194310" indent="-271780">
                        <a:lnSpc>
                          <a:spcPct val="118600"/>
                        </a:lnSpc>
                      </a:pPr>
                      <a:r>
                        <a:rPr sz="1400" b="1" dirty="0">
                          <a:latin typeface="Verdana"/>
                          <a:cs typeface="Verdana"/>
                        </a:rPr>
                        <a:t>Natura</a:t>
                      </a:r>
                      <a:r>
                        <a:rPr sz="1400" b="1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b="1" spc="-10" dirty="0">
                          <a:latin typeface="Verdana"/>
                          <a:cs typeface="Verdana"/>
                        </a:rPr>
                        <a:t>della ricerca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1162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2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10" dirty="0">
                          <a:latin typeface="Verdana"/>
                          <a:cs typeface="Verdana"/>
                        </a:rPr>
                        <a:t>Poca:</a:t>
                      </a:r>
                      <a:endParaRPr sz="1400">
                        <a:latin typeface="Verdana"/>
                        <a:cs typeface="Verdan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N</a:t>
                      </a:r>
                      <a:r>
                        <a:rPr sz="14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10" dirty="0">
                          <a:latin typeface="Verdana"/>
                          <a:cs typeface="Verdana"/>
                        </a:rPr>
                        <a:t>pubblico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155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11454" marR="203200" indent="-635" algn="ctr">
                        <a:lnSpc>
                          <a:spcPct val="115700"/>
                        </a:lnSpc>
                      </a:pPr>
                      <a:r>
                        <a:rPr sz="1400" spc="-10" dirty="0">
                          <a:latin typeface="Verdana"/>
                          <a:cs typeface="Verdana"/>
                        </a:rPr>
                        <a:t>Poca: valutazione dell’efficacia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5255" marR="127635" algn="ctr">
                        <a:lnSpc>
                          <a:spcPct val="114799"/>
                        </a:lnSpc>
                        <a:spcBef>
                          <a:spcPts val="670"/>
                        </a:spcBef>
                      </a:pPr>
                      <a:r>
                        <a:rPr sz="1400" spc="-10" dirty="0">
                          <a:latin typeface="Verdana"/>
                          <a:cs typeface="Verdana"/>
                        </a:rPr>
                        <a:t>Formativa: valutazione degli atteggiamenti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850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6535" marR="209550" algn="ctr">
                        <a:lnSpc>
                          <a:spcPct val="114799"/>
                        </a:lnSpc>
                        <a:spcBef>
                          <a:spcPts val="670"/>
                        </a:spcBef>
                      </a:pPr>
                      <a:r>
                        <a:rPr sz="1400" spc="-10" dirty="0">
                          <a:latin typeface="Verdana"/>
                          <a:cs typeface="Verdana"/>
                        </a:rPr>
                        <a:t>Formativa: valutazione delle competenze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850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39143" y="589788"/>
            <a:ext cx="506603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01115" algn="l"/>
              </a:tabLst>
            </a:pPr>
            <a:r>
              <a:rPr sz="3200" spc="-10" dirty="0">
                <a:latin typeface="Verdana"/>
                <a:cs typeface="Verdana"/>
              </a:rPr>
              <a:t>Major</a:t>
            </a:r>
            <a:r>
              <a:rPr sz="3200" dirty="0">
                <a:latin typeface="Verdana"/>
                <a:cs typeface="Verdana"/>
              </a:rPr>
              <a:t>	motivations</a:t>
            </a:r>
            <a:r>
              <a:rPr sz="3200" spc="-105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for</a:t>
            </a:r>
            <a:r>
              <a:rPr sz="3200" spc="-90" dirty="0">
                <a:latin typeface="Verdana"/>
                <a:cs typeface="Verdana"/>
              </a:rPr>
              <a:t> </a:t>
            </a:r>
            <a:r>
              <a:rPr sz="3200" spc="-25" dirty="0">
                <a:latin typeface="Verdana"/>
                <a:cs typeface="Verdana"/>
              </a:rPr>
              <a:t>PR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33779"/>
            <a:ext cx="7986395" cy="4599208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  <a:tabLst>
                <a:tab pos="354965" algn="l"/>
              </a:tabLst>
            </a:pPr>
            <a:r>
              <a:rPr sz="2200" spc="-50" dirty="0">
                <a:latin typeface="Verdana"/>
                <a:cs typeface="Verdana"/>
              </a:rPr>
              <a:t>-</a:t>
            </a:r>
            <a:r>
              <a:rPr sz="2200" dirty="0">
                <a:latin typeface="Verdana"/>
                <a:cs typeface="Verdana"/>
              </a:rPr>
              <a:t>	</a:t>
            </a:r>
            <a:r>
              <a:rPr sz="2200" b="1" spc="-10" dirty="0">
                <a:latin typeface="Verdana"/>
                <a:cs typeface="Verdana"/>
              </a:rPr>
              <a:t>Recruitment</a:t>
            </a:r>
            <a:endParaRPr sz="2200" dirty="0">
              <a:latin typeface="Verdana"/>
              <a:cs typeface="Verdana"/>
            </a:endParaRPr>
          </a:p>
          <a:p>
            <a:pPr marL="12700" marR="611505">
              <a:lnSpc>
                <a:spcPct val="106300"/>
              </a:lnSpc>
              <a:spcBef>
                <a:spcPts val="505"/>
              </a:spcBef>
            </a:pPr>
            <a:r>
              <a:rPr sz="2200" dirty="0">
                <a:latin typeface="Verdana"/>
                <a:cs typeface="Verdana"/>
              </a:rPr>
              <a:t>92</a:t>
            </a:r>
            <a:r>
              <a:rPr sz="2200" spc="-4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%</a:t>
            </a:r>
            <a:r>
              <a:rPr sz="2200" spc="-4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recruiters</a:t>
            </a:r>
            <a:r>
              <a:rPr sz="2200" spc="-4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oggi</a:t>
            </a:r>
            <a:r>
              <a:rPr sz="2200" spc="-5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usano</a:t>
            </a:r>
            <a:r>
              <a:rPr sz="2200" spc="-4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i</a:t>
            </a:r>
            <a:r>
              <a:rPr sz="2200" spc="-4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social</a:t>
            </a:r>
            <a:r>
              <a:rPr sz="2200" spc="-5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media</a:t>
            </a:r>
            <a:r>
              <a:rPr sz="2200" spc="-4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(2015:</a:t>
            </a:r>
            <a:r>
              <a:rPr sz="2200" spc="-40" dirty="0">
                <a:latin typeface="Verdana"/>
                <a:cs typeface="Verdana"/>
              </a:rPr>
              <a:t> </a:t>
            </a:r>
            <a:r>
              <a:rPr sz="2200" spc="-25" dirty="0">
                <a:latin typeface="Verdana"/>
                <a:cs typeface="Verdana"/>
              </a:rPr>
              <a:t>78 </a:t>
            </a:r>
            <a:r>
              <a:rPr sz="2200" dirty="0">
                <a:latin typeface="Verdana"/>
                <a:cs typeface="Verdana"/>
              </a:rPr>
              <a:t>Linkedin,</a:t>
            </a:r>
            <a:r>
              <a:rPr sz="2200" spc="-4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55</a:t>
            </a:r>
            <a:r>
              <a:rPr sz="2200" spc="-4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FB,</a:t>
            </a:r>
            <a:r>
              <a:rPr sz="2200" spc="-4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47</a:t>
            </a:r>
            <a:r>
              <a:rPr sz="2200" spc="-50" dirty="0">
                <a:latin typeface="Verdana"/>
                <a:cs typeface="Verdana"/>
              </a:rPr>
              <a:t> </a:t>
            </a:r>
            <a:r>
              <a:rPr sz="2200" spc="-10" dirty="0">
                <a:latin typeface="Verdana"/>
                <a:cs typeface="Verdana"/>
              </a:rPr>
              <a:t>Twitter)</a:t>
            </a:r>
            <a:endParaRPr sz="2200" dirty="0"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spcBef>
                <a:spcPts val="745"/>
              </a:spcBef>
              <a:buFont typeface="Verdana"/>
              <a:buChar char="-"/>
              <a:tabLst>
                <a:tab pos="354965" algn="l"/>
              </a:tabLst>
            </a:pPr>
            <a:r>
              <a:rPr sz="2200" b="1" spc="-10" dirty="0">
                <a:latin typeface="Verdana"/>
                <a:cs typeface="Verdana"/>
              </a:rPr>
              <a:t>Legitimacy</a:t>
            </a:r>
            <a:endParaRPr sz="22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200" dirty="0">
                <a:latin typeface="Verdana"/>
                <a:cs typeface="Verdana"/>
              </a:rPr>
              <a:t>Status</a:t>
            </a:r>
            <a:r>
              <a:rPr sz="2200" spc="-20" dirty="0">
                <a:latin typeface="Verdana"/>
                <a:cs typeface="Verdana"/>
              </a:rPr>
              <a:t> </a:t>
            </a:r>
            <a:r>
              <a:rPr sz="2200" spc="-10" dirty="0">
                <a:latin typeface="Verdana"/>
                <a:cs typeface="Verdana"/>
              </a:rPr>
              <a:t>conferral</a:t>
            </a:r>
            <a:endParaRPr sz="2200" dirty="0">
              <a:latin typeface="Verdana"/>
              <a:cs typeface="Verdana"/>
            </a:endParaRPr>
          </a:p>
          <a:p>
            <a:pPr marL="12700" marR="3177540" indent="-635">
              <a:lnSpc>
                <a:spcPts val="3310"/>
              </a:lnSpc>
              <a:spcBef>
                <a:spcPts val="200"/>
              </a:spcBef>
            </a:pPr>
            <a:r>
              <a:rPr sz="2200" dirty="0">
                <a:latin typeface="Verdana"/>
                <a:cs typeface="Verdana"/>
              </a:rPr>
              <a:t>Search</a:t>
            </a:r>
            <a:r>
              <a:rPr sz="2200" spc="-6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Engine</a:t>
            </a:r>
            <a:r>
              <a:rPr sz="2200" spc="-5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Optimitation</a:t>
            </a:r>
            <a:r>
              <a:rPr sz="2200" spc="-60" dirty="0">
                <a:latin typeface="Verdana"/>
                <a:cs typeface="Verdana"/>
              </a:rPr>
              <a:t> </a:t>
            </a:r>
            <a:r>
              <a:rPr sz="2200" spc="-10" dirty="0">
                <a:latin typeface="Verdana"/>
                <a:cs typeface="Verdana"/>
              </a:rPr>
              <a:t>(SEO) </a:t>
            </a:r>
            <a:r>
              <a:rPr sz="2200" b="1" spc="-10" dirty="0">
                <a:latin typeface="Verdana"/>
                <a:cs typeface="Verdana"/>
              </a:rPr>
              <a:t>Agitation</a:t>
            </a:r>
            <a:endParaRPr sz="2200" dirty="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Verdana"/>
              <a:buChar char="-"/>
              <a:tabLst>
                <a:tab pos="355600" algn="l"/>
              </a:tabLst>
            </a:pPr>
            <a:r>
              <a:rPr sz="2200" b="1" spc="-10" dirty="0">
                <a:latin typeface="Verdana"/>
                <a:cs typeface="Verdana"/>
              </a:rPr>
              <a:t>Advocacy</a:t>
            </a:r>
            <a:endParaRPr sz="2200" dirty="0">
              <a:latin typeface="Verdana"/>
              <a:cs typeface="Verdana"/>
            </a:endParaRPr>
          </a:p>
          <a:p>
            <a:pPr marL="12700" marR="5080">
              <a:lnSpc>
                <a:spcPct val="106300"/>
              </a:lnSpc>
              <a:spcBef>
                <a:spcPts val="480"/>
              </a:spcBef>
            </a:pPr>
            <a:r>
              <a:rPr sz="2200" dirty="0">
                <a:latin typeface="Verdana"/>
                <a:cs typeface="Verdana"/>
              </a:rPr>
              <a:t>Propaganda</a:t>
            </a:r>
            <a:r>
              <a:rPr sz="2200" spc="-7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(ogni</a:t>
            </a:r>
            <a:r>
              <a:rPr sz="2200" spc="-8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istituzione</a:t>
            </a:r>
            <a:r>
              <a:rPr sz="2200" spc="-7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o</a:t>
            </a:r>
            <a:r>
              <a:rPr sz="2200" spc="-7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procedimento</a:t>
            </a:r>
            <a:r>
              <a:rPr sz="2200" spc="-7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destinato</a:t>
            </a:r>
            <a:r>
              <a:rPr sz="2200" spc="-75" dirty="0">
                <a:latin typeface="Verdana"/>
                <a:cs typeface="Verdana"/>
              </a:rPr>
              <a:t> </a:t>
            </a:r>
            <a:r>
              <a:rPr sz="2200" spc="-50" dirty="0">
                <a:latin typeface="Verdana"/>
                <a:cs typeface="Verdana"/>
              </a:rPr>
              <a:t>a </a:t>
            </a:r>
            <a:r>
              <a:rPr sz="2200" dirty="0">
                <a:latin typeface="Verdana"/>
                <a:cs typeface="Verdana"/>
              </a:rPr>
              <a:t>diffondere</a:t>
            </a:r>
            <a:r>
              <a:rPr sz="2200" spc="-4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una</a:t>
            </a:r>
            <a:r>
              <a:rPr sz="2200" spc="-4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dottrina</a:t>
            </a:r>
            <a:r>
              <a:rPr sz="2200" spc="-4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o</a:t>
            </a:r>
            <a:r>
              <a:rPr sz="2200" spc="-4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un</a:t>
            </a:r>
            <a:r>
              <a:rPr sz="2200" spc="-50" dirty="0">
                <a:latin typeface="Verdana"/>
                <a:cs typeface="Verdana"/>
              </a:rPr>
              <a:t> </a:t>
            </a:r>
            <a:r>
              <a:rPr sz="2200" spc="-10" dirty="0">
                <a:latin typeface="Verdana"/>
                <a:cs typeface="Verdana"/>
              </a:rPr>
              <a:t>sistema)</a:t>
            </a:r>
            <a:endParaRPr sz="2200" dirty="0">
              <a:latin typeface="Verdana"/>
              <a:cs typeface="Verdana"/>
            </a:endParaRPr>
          </a:p>
          <a:p>
            <a:pPr marL="240665" indent="-227965">
              <a:lnSpc>
                <a:spcPct val="100000"/>
              </a:lnSpc>
              <a:spcBef>
                <a:spcPts val="770"/>
              </a:spcBef>
              <a:buChar char="-"/>
              <a:tabLst>
                <a:tab pos="240665" algn="l"/>
              </a:tabLst>
            </a:pPr>
            <a:r>
              <a:rPr sz="2200" b="1" spc="-10" dirty="0">
                <a:latin typeface="Verdana"/>
                <a:cs typeface="Verdana"/>
              </a:rPr>
              <a:t>Profit</a:t>
            </a:r>
            <a:endParaRPr sz="22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2796" rIns="0" bIns="0" rtlCol="0">
            <a:spAutoFit/>
          </a:bodyPr>
          <a:lstStyle/>
          <a:p>
            <a:pPr marL="2619375">
              <a:lnSpc>
                <a:spcPct val="100000"/>
              </a:lnSpc>
              <a:spcBef>
                <a:spcPts val="100"/>
              </a:spcBef>
            </a:pPr>
            <a:r>
              <a:rPr sz="3200" spc="-10" dirty="0">
                <a:latin typeface="Verdana"/>
                <a:cs typeface="Verdana"/>
              </a:rPr>
              <a:t>Recruitment</a:t>
            </a:r>
            <a:endParaRPr sz="320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08277" y="1772816"/>
            <a:ext cx="3327445" cy="4479573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2796" rIns="0" bIns="0" rtlCol="0">
            <a:spAutoFit/>
          </a:bodyPr>
          <a:lstStyle/>
          <a:p>
            <a:pPr marL="2950210">
              <a:lnSpc>
                <a:spcPct val="100000"/>
              </a:lnSpc>
              <a:spcBef>
                <a:spcPts val="100"/>
              </a:spcBef>
            </a:pPr>
            <a:r>
              <a:rPr sz="3200" spc="-10" dirty="0">
                <a:latin typeface="Verdana"/>
                <a:cs typeface="Verdana"/>
              </a:rPr>
              <a:t>Agitation</a:t>
            </a:r>
            <a:endParaRPr sz="320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27783" y="1639824"/>
            <a:ext cx="3689460" cy="5050981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1732" rIns="0" bIns="0" rtlCol="0">
            <a:spAutoFit/>
          </a:bodyPr>
          <a:lstStyle/>
          <a:p>
            <a:pPr marL="278701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Advocacy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92863" y="1283739"/>
            <a:ext cx="3758271" cy="515888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2796" rIns="0" bIns="0" rtlCol="0">
            <a:spAutoFit/>
          </a:bodyPr>
          <a:lstStyle/>
          <a:p>
            <a:pPr marL="2571115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Verdana"/>
                <a:cs typeface="Verdana"/>
              </a:rPr>
              <a:t>Cutlip</a:t>
            </a:r>
            <a:r>
              <a:rPr sz="3200" spc="-85" dirty="0">
                <a:latin typeface="Verdana"/>
                <a:cs typeface="Verdana"/>
              </a:rPr>
              <a:t> </a:t>
            </a:r>
            <a:r>
              <a:rPr sz="3200" spc="-10" dirty="0">
                <a:latin typeface="Verdana"/>
                <a:cs typeface="Verdana"/>
              </a:rPr>
              <a:t>(1958)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3159" y="1927860"/>
            <a:ext cx="7728584" cy="3585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latin typeface="Verdana"/>
                <a:cs typeface="Verdana"/>
              </a:rPr>
              <a:t>Le</a:t>
            </a:r>
            <a:r>
              <a:rPr sz="2600" spc="465" dirty="0">
                <a:latin typeface="Verdana"/>
                <a:cs typeface="Verdana"/>
              </a:rPr>
              <a:t>  </a:t>
            </a:r>
            <a:r>
              <a:rPr sz="2600" dirty="0">
                <a:latin typeface="Verdana"/>
                <a:cs typeface="Verdana"/>
              </a:rPr>
              <a:t>RP</a:t>
            </a:r>
            <a:r>
              <a:rPr sz="2600" spc="459" dirty="0">
                <a:latin typeface="Verdana"/>
                <a:cs typeface="Verdana"/>
              </a:rPr>
              <a:t>  </a:t>
            </a:r>
            <a:r>
              <a:rPr sz="2600" dirty="0">
                <a:latin typeface="Verdana"/>
                <a:cs typeface="Verdana"/>
              </a:rPr>
              <a:t>come</a:t>
            </a:r>
            <a:r>
              <a:rPr sz="2600" spc="470" dirty="0">
                <a:latin typeface="Verdana"/>
                <a:cs typeface="Verdana"/>
              </a:rPr>
              <a:t>  </a:t>
            </a:r>
            <a:r>
              <a:rPr sz="2600" dirty="0">
                <a:latin typeface="Verdana"/>
                <a:cs typeface="Verdana"/>
              </a:rPr>
              <a:t>punto</a:t>
            </a:r>
            <a:r>
              <a:rPr sz="2600" spc="459" dirty="0">
                <a:latin typeface="Verdana"/>
                <a:cs typeface="Verdana"/>
              </a:rPr>
              <a:t>  </a:t>
            </a:r>
            <a:r>
              <a:rPr sz="2600" dirty="0">
                <a:latin typeface="Verdana"/>
                <a:cs typeface="Verdana"/>
              </a:rPr>
              <a:t>di</a:t>
            </a:r>
            <a:r>
              <a:rPr sz="2600" spc="470" dirty="0">
                <a:latin typeface="Verdana"/>
                <a:cs typeface="Verdana"/>
              </a:rPr>
              <a:t>  </a:t>
            </a:r>
            <a:r>
              <a:rPr sz="2600" dirty="0">
                <a:latin typeface="Verdana"/>
                <a:cs typeface="Verdana"/>
              </a:rPr>
              <a:t>riferimento</a:t>
            </a:r>
            <a:r>
              <a:rPr sz="2600" spc="459" dirty="0">
                <a:latin typeface="Verdana"/>
                <a:cs typeface="Verdana"/>
              </a:rPr>
              <a:t>  </a:t>
            </a:r>
            <a:r>
              <a:rPr sz="2600" spc="-10" dirty="0">
                <a:latin typeface="Verdana"/>
                <a:cs typeface="Verdana"/>
              </a:rPr>
              <a:t>nella</a:t>
            </a:r>
            <a:endParaRPr sz="2600">
              <a:latin typeface="Verdana"/>
              <a:cs typeface="Verdana"/>
            </a:endParaRPr>
          </a:p>
          <a:p>
            <a:pPr marL="12700" algn="just">
              <a:lnSpc>
                <a:spcPct val="100000"/>
              </a:lnSpc>
              <a:spcBef>
                <a:spcPts val="3095"/>
              </a:spcBef>
            </a:pPr>
            <a:r>
              <a:rPr sz="2600" dirty="0">
                <a:latin typeface="Verdana"/>
                <a:cs typeface="Verdana"/>
              </a:rPr>
              <a:t>formazione</a:t>
            </a:r>
            <a:r>
              <a:rPr sz="2600" spc="385" dirty="0">
                <a:latin typeface="Verdana"/>
                <a:cs typeface="Verdana"/>
              </a:rPr>
              <a:t>  </a:t>
            </a:r>
            <a:r>
              <a:rPr sz="2600" dirty="0">
                <a:latin typeface="Verdana"/>
                <a:cs typeface="Verdana"/>
              </a:rPr>
              <a:t>dell’opinione</a:t>
            </a:r>
            <a:r>
              <a:rPr sz="2600" spc="385" dirty="0">
                <a:latin typeface="Verdana"/>
                <a:cs typeface="Verdana"/>
              </a:rPr>
              <a:t>  </a:t>
            </a:r>
            <a:r>
              <a:rPr sz="2600" dirty="0">
                <a:latin typeface="Verdana"/>
                <a:cs typeface="Verdana"/>
              </a:rPr>
              <a:t>pubblica</a:t>
            </a:r>
            <a:r>
              <a:rPr sz="2600" spc="385" dirty="0">
                <a:latin typeface="Verdana"/>
                <a:cs typeface="Verdana"/>
              </a:rPr>
              <a:t>  </a:t>
            </a:r>
            <a:r>
              <a:rPr sz="2600" dirty="0">
                <a:latin typeface="Verdana"/>
                <a:cs typeface="Verdana"/>
              </a:rPr>
              <a:t>si</a:t>
            </a:r>
            <a:r>
              <a:rPr sz="2600" spc="390" dirty="0">
                <a:latin typeface="Verdana"/>
                <a:cs typeface="Verdana"/>
              </a:rPr>
              <a:t>  </a:t>
            </a:r>
            <a:r>
              <a:rPr sz="2600" spc="-20" dirty="0">
                <a:latin typeface="Verdana"/>
                <a:cs typeface="Verdana"/>
              </a:rPr>
              <a:t>sono</a:t>
            </a:r>
            <a:endParaRPr sz="2600">
              <a:latin typeface="Verdana"/>
              <a:cs typeface="Verdana"/>
            </a:endParaRPr>
          </a:p>
          <a:p>
            <a:pPr marL="12700" marR="5080" algn="just">
              <a:lnSpc>
                <a:spcPct val="198800"/>
              </a:lnSpc>
              <a:spcBef>
                <a:spcPts val="85"/>
              </a:spcBef>
            </a:pPr>
            <a:r>
              <a:rPr sz="2600" dirty="0">
                <a:latin typeface="Verdana"/>
                <a:cs typeface="Verdana"/>
              </a:rPr>
              <a:t>sviluppate</a:t>
            </a:r>
            <a:r>
              <a:rPr sz="2600" spc="615" dirty="0">
                <a:latin typeface="Verdana"/>
                <a:cs typeface="Verdana"/>
              </a:rPr>
              <a:t> </a:t>
            </a:r>
            <a:r>
              <a:rPr sz="2600" dirty="0">
                <a:latin typeface="Verdana"/>
                <a:cs typeface="Verdana"/>
              </a:rPr>
              <a:t>per</a:t>
            </a:r>
            <a:r>
              <a:rPr sz="2600" spc="625" dirty="0">
                <a:latin typeface="Verdana"/>
                <a:cs typeface="Verdana"/>
              </a:rPr>
              <a:t> </a:t>
            </a:r>
            <a:r>
              <a:rPr sz="2600" dirty="0">
                <a:latin typeface="Verdana"/>
                <a:cs typeface="Verdana"/>
              </a:rPr>
              <a:t>far</a:t>
            </a:r>
            <a:r>
              <a:rPr sz="2600" spc="620" dirty="0">
                <a:latin typeface="Verdana"/>
                <a:cs typeface="Verdana"/>
              </a:rPr>
              <a:t> </a:t>
            </a:r>
            <a:r>
              <a:rPr sz="2600" dirty="0">
                <a:latin typeface="Verdana"/>
                <a:cs typeface="Verdana"/>
              </a:rPr>
              <a:t>fronte</a:t>
            </a:r>
            <a:r>
              <a:rPr sz="2600" spc="620" dirty="0">
                <a:latin typeface="Verdana"/>
                <a:cs typeface="Verdana"/>
              </a:rPr>
              <a:t> </a:t>
            </a:r>
            <a:r>
              <a:rPr sz="2600" dirty="0">
                <a:latin typeface="Verdana"/>
                <a:cs typeface="Verdana"/>
              </a:rPr>
              <a:t>alle</a:t>
            </a:r>
            <a:r>
              <a:rPr sz="2600" spc="615" dirty="0">
                <a:latin typeface="Verdana"/>
                <a:cs typeface="Verdana"/>
              </a:rPr>
              <a:t> </a:t>
            </a:r>
            <a:r>
              <a:rPr sz="2600" dirty="0">
                <a:latin typeface="Verdana"/>
                <a:cs typeface="Verdana"/>
              </a:rPr>
              <a:t>necessità</a:t>
            </a:r>
            <a:r>
              <a:rPr sz="2600" spc="620" dirty="0">
                <a:latin typeface="Verdana"/>
                <a:cs typeface="Verdana"/>
              </a:rPr>
              <a:t> </a:t>
            </a:r>
            <a:r>
              <a:rPr sz="2600" dirty="0">
                <a:latin typeface="Verdana"/>
                <a:cs typeface="Verdana"/>
              </a:rPr>
              <a:t>e</a:t>
            </a:r>
            <a:r>
              <a:rPr sz="2600" spc="615" dirty="0">
                <a:latin typeface="Verdana"/>
                <a:cs typeface="Verdana"/>
              </a:rPr>
              <a:t> </a:t>
            </a:r>
            <a:r>
              <a:rPr sz="2600" spc="-25" dirty="0">
                <a:latin typeface="Verdana"/>
                <a:cs typeface="Verdana"/>
              </a:rPr>
              <a:t>ai </a:t>
            </a:r>
            <a:r>
              <a:rPr sz="2600" dirty="0">
                <a:latin typeface="Verdana"/>
                <a:cs typeface="Verdana"/>
              </a:rPr>
              <a:t>bisogni</a:t>
            </a:r>
            <a:r>
              <a:rPr sz="2600" spc="455" dirty="0">
                <a:latin typeface="Verdana"/>
                <a:cs typeface="Verdana"/>
              </a:rPr>
              <a:t> </a:t>
            </a:r>
            <a:r>
              <a:rPr sz="2600" dirty="0">
                <a:latin typeface="Verdana"/>
                <a:cs typeface="Verdana"/>
              </a:rPr>
              <a:t>dei</a:t>
            </a:r>
            <a:r>
              <a:rPr sz="2600" spc="459" dirty="0">
                <a:latin typeface="Verdana"/>
                <a:cs typeface="Verdana"/>
              </a:rPr>
              <a:t> </a:t>
            </a:r>
            <a:r>
              <a:rPr sz="2600" dirty="0">
                <a:latin typeface="Verdana"/>
                <a:cs typeface="Verdana"/>
              </a:rPr>
              <a:t>gruppi</a:t>
            </a:r>
            <a:r>
              <a:rPr sz="2600" spc="455" dirty="0">
                <a:latin typeface="Verdana"/>
                <a:cs typeface="Verdana"/>
              </a:rPr>
              <a:t> </a:t>
            </a:r>
            <a:r>
              <a:rPr sz="2600" dirty="0">
                <a:latin typeface="Verdana"/>
                <a:cs typeface="Verdana"/>
              </a:rPr>
              <a:t>organizzati</a:t>
            </a:r>
            <a:r>
              <a:rPr sz="2600" spc="459" dirty="0">
                <a:latin typeface="Verdana"/>
                <a:cs typeface="Verdana"/>
              </a:rPr>
              <a:t> </a:t>
            </a:r>
            <a:r>
              <a:rPr sz="2600" dirty="0">
                <a:latin typeface="Verdana"/>
                <a:cs typeface="Verdana"/>
              </a:rPr>
              <a:t>in</a:t>
            </a:r>
            <a:r>
              <a:rPr sz="2600" spc="465" dirty="0">
                <a:latin typeface="Verdana"/>
                <a:cs typeface="Verdana"/>
              </a:rPr>
              <a:t> </a:t>
            </a:r>
            <a:r>
              <a:rPr sz="2600" dirty="0">
                <a:latin typeface="Verdana"/>
                <a:cs typeface="Verdana"/>
              </a:rPr>
              <a:t>cerca</a:t>
            </a:r>
            <a:r>
              <a:rPr sz="2600" spc="455" dirty="0">
                <a:latin typeface="Verdana"/>
                <a:cs typeface="Verdana"/>
              </a:rPr>
              <a:t> </a:t>
            </a:r>
            <a:r>
              <a:rPr sz="2600" dirty="0">
                <a:latin typeface="Verdana"/>
                <a:cs typeface="Verdana"/>
              </a:rPr>
              <a:t>di</a:t>
            </a:r>
            <a:r>
              <a:rPr sz="2600" spc="459" dirty="0">
                <a:latin typeface="Verdana"/>
                <a:cs typeface="Verdana"/>
              </a:rPr>
              <a:t> </a:t>
            </a:r>
            <a:r>
              <a:rPr sz="2600" spc="-25" dirty="0">
                <a:latin typeface="Verdana"/>
                <a:cs typeface="Verdana"/>
              </a:rPr>
              <a:t>un </a:t>
            </a:r>
            <a:r>
              <a:rPr sz="2600" dirty="0">
                <a:latin typeface="Verdana"/>
                <a:cs typeface="Verdana"/>
              </a:rPr>
              <a:t>preciso</a:t>
            </a:r>
            <a:r>
              <a:rPr sz="2600" spc="-60" dirty="0">
                <a:latin typeface="Verdana"/>
                <a:cs typeface="Verdana"/>
              </a:rPr>
              <a:t> </a:t>
            </a:r>
            <a:r>
              <a:rPr sz="2600" spc="-10" dirty="0">
                <a:latin typeface="Verdana"/>
                <a:cs typeface="Verdana"/>
              </a:rPr>
              <a:t>appoggio.</a:t>
            </a:r>
            <a:endParaRPr sz="2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83944" y="102107"/>
            <a:ext cx="5976620" cy="1491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3815"/>
              </a:lnSpc>
              <a:spcBef>
                <a:spcPts val="100"/>
              </a:spcBef>
            </a:pPr>
            <a:r>
              <a:rPr sz="3200" dirty="0">
                <a:latin typeface="Verdana"/>
                <a:cs typeface="Verdana"/>
              </a:rPr>
              <a:t>Le</a:t>
            </a:r>
            <a:r>
              <a:rPr sz="3200" spc="-40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origini</a:t>
            </a:r>
            <a:r>
              <a:rPr sz="3200" spc="-50" dirty="0">
                <a:latin typeface="Verdana"/>
                <a:cs typeface="Verdana"/>
              </a:rPr>
              <a:t> </a:t>
            </a:r>
            <a:r>
              <a:rPr sz="3200" spc="-10" dirty="0">
                <a:latin typeface="Verdana"/>
                <a:cs typeface="Verdana"/>
              </a:rPr>
              <a:t>(1/2):</a:t>
            </a:r>
            <a:endParaRPr sz="3200">
              <a:latin typeface="Verdana"/>
              <a:cs typeface="Verdana"/>
            </a:endParaRPr>
          </a:p>
          <a:p>
            <a:pPr marL="12700" marR="5080" algn="ctr">
              <a:lnSpc>
                <a:spcPts val="3910"/>
              </a:lnSpc>
              <a:spcBef>
                <a:spcPts val="5"/>
              </a:spcBef>
              <a:tabLst>
                <a:tab pos="3206750" algn="l"/>
              </a:tabLst>
            </a:pPr>
            <a:r>
              <a:rPr sz="3200" dirty="0">
                <a:latin typeface="Verdana"/>
                <a:cs typeface="Verdana"/>
              </a:rPr>
              <a:t>tra</a:t>
            </a:r>
            <a:r>
              <a:rPr sz="3200" spc="-50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Seicento</a:t>
            </a:r>
            <a:r>
              <a:rPr sz="3200" spc="-55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e</a:t>
            </a:r>
            <a:r>
              <a:rPr sz="3200" spc="-45" dirty="0">
                <a:latin typeface="Verdana"/>
                <a:cs typeface="Verdana"/>
              </a:rPr>
              <a:t> </a:t>
            </a:r>
            <a:r>
              <a:rPr sz="3200" spc="-10" dirty="0">
                <a:latin typeface="Verdana"/>
                <a:cs typeface="Verdana"/>
              </a:rPr>
              <a:t>Ottocento </a:t>
            </a:r>
            <a:r>
              <a:rPr sz="3200" dirty="0">
                <a:latin typeface="Verdana"/>
                <a:cs typeface="Verdana"/>
              </a:rPr>
              <a:t>(Cutlip</a:t>
            </a:r>
            <a:r>
              <a:rPr sz="3200" spc="-85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1995</a:t>
            </a:r>
            <a:r>
              <a:rPr sz="3200" spc="-85" dirty="0">
                <a:latin typeface="Verdana"/>
                <a:cs typeface="Verdana"/>
              </a:rPr>
              <a:t> </a:t>
            </a:r>
            <a:r>
              <a:rPr sz="3200" spc="-25" dirty="0">
                <a:latin typeface="Verdana"/>
                <a:cs typeface="Verdana"/>
              </a:rPr>
              <a:t>in</a:t>
            </a:r>
            <a:r>
              <a:rPr sz="3200" dirty="0">
                <a:latin typeface="Verdana"/>
                <a:cs typeface="Verdana"/>
              </a:rPr>
              <a:t>	Falconi</a:t>
            </a:r>
            <a:r>
              <a:rPr sz="3200" spc="-204" dirty="0">
                <a:latin typeface="Verdana"/>
                <a:cs typeface="Verdana"/>
              </a:rPr>
              <a:t> </a:t>
            </a:r>
            <a:r>
              <a:rPr sz="3200" spc="-10" dirty="0">
                <a:latin typeface="Verdana"/>
                <a:cs typeface="Verdana"/>
              </a:rPr>
              <a:t>2003)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76324"/>
            <a:ext cx="8072120" cy="5103495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55600" marR="5080" indent="-342900" algn="just">
              <a:lnSpc>
                <a:spcPct val="149500"/>
              </a:lnSpc>
              <a:spcBef>
                <a:spcPts val="40"/>
              </a:spcBef>
              <a:buChar char="-"/>
              <a:tabLst>
                <a:tab pos="355600" algn="l"/>
              </a:tabLst>
            </a:pPr>
            <a:r>
              <a:rPr sz="2200" dirty="0">
                <a:latin typeface="Verdana"/>
                <a:cs typeface="Verdana"/>
              </a:rPr>
              <a:t>campagne</a:t>
            </a:r>
            <a:r>
              <a:rPr sz="2200" spc="-85" dirty="0">
                <a:latin typeface="Verdana"/>
                <a:cs typeface="Verdana"/>
              </a:rPr>
              <a:t>  </a:t>
            </a:r>
            <a:r>
              <a:rPr sz="2200" dirty="0">
                <a:latin typeface="Verdana"/>
                <a:cs typeface="Verdana"/>
              </a:rPr>
              <a:t>di</a:t>
            </a:r>
            <a:r>
              <a:rPr sz="2200" spc="-85" dirty="0">
                <a:latin typeface="Verdana"/>
                <a:cs typeface="Verdana"/>
              </a:rPr>
              <a:t>  </a:t>
            </a:r>
            <a:r>
              <a:rPr sz="2200" dirty="0">
                <a:latin typeface="Verdana"/>
                <a:cs typeface="Verdana"/>
              </a:rPr>
              <a:t>informazione</a:t>
            </a:r>
            <a:r>
              <a:rPr sz="2200" spc="-85" dirty="0">
                <a:latin typeface="Verdana"/>
                <a:cs typeface="Verdana"/>
              </a:rPr>
              <a:t>  </a:t>
            </a:r>
            <a:r>
              <a:rPr sz="2200" dirty="0">
                <a:latin typeface="Verdana"/>
                <a:cs typeface="Verdana"/>
              </a:rPr>
              <a:t>realizzate</a:t>
            </a:r>
            <a:r>
              <a:rPr sz="2200" spc="-80" dirty="0">
                <a:latin typeface="Verdana"/>
                <a:cs typeface="Verdana"/>
              </a:rPr>
              <a:t>  </a:t>
            </a:r>
            <a:r>
              <a:rPr sz="2200" dirty="0">
                <a:latin typeface="Verdana"/>
                <a:cs typeface="Verdana"/>
              </a:rPr>
              <a:t>da</a:t>
            </a:r>
            <a:r>
              <a:rPr sz="2200" spc="-80" dirty="0">
                <a:latin typeface="Verdana"/>
                <a:cs typeface="Verdana"/>
              </a:rPr>
              <a:t>  </a:t>
            </a:r>
            <a:r>
              <a:rPr sz="2200" dirty="0">
                <a:latin typeface="Verdana"/>
                <a:cs typeface="Verdana"/>
              </a:rPr>
              <a:t>consorzi</a:t>
            </a:r>
            <a:r>
              <a:rPr sz="2200" spc="-85" dirty="0">
                <a:latin typeface="Verdana"/>
                <a:cs typeface="Verdana"/>
              </a:rPr>
              <a:t>  </a:t>
            </a:r>
            <a:r>
              <a:rPr sz="2200" spc="-25" dirty="0">
                <a:latin typeface="Verdana"/>
                <a:cs typeface="Verdana"/>
              </a:rPr>
              <a:t>di </a:t>
            </a:r>
            <a:r>
              <a:rPr sz="2200" dirty="0">
                <a:latin typeface="Verdana"/>
                <a:cs typeface="Verdana"/>
              </a:rPr>
              <a:t>investitori</a:t>
            </a:r>
            <a:r>
              <a:rPr sz="2200" spc="114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inglesi</a:t>
            </a:r>
            <a:r>
              <a:rPr sz="2200" spc="11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alla</a:t>
            </a:r>
            <a:r>
              <a:rPr sz="2200" spc="12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fine</a:t>
            </a:r>
            <a:r>
              <a:rPr sz="2200" spc="12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del</a:t>
            </a:r>
            <a:r>
              <a:rPr sz="2200" spc="11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Seicento</a:t>
            </a:r>
            <a:r>
              <a:rPr sz="2200" spc="12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per</a:t>
            </a:r>
            <a:r>
              <a:rPr sz="2200" spc="114" dirty="0">
                <a:latin typeface="Verdana"/>
                <a:cs typeface="Verdana"/>
              </a:rPr>
              <a:t> </a:t>
            </a:r>
            <a:r>
              <a:rPr sz="2200" spc="-10" dirty="0">
                <a:latin typeface="Verdana"/>
                <a:cs typeface="Verdana"/>
              </a:rPr>
              <a:t>convincere </a:t>
            </a:r>
            <a:r>
              <a:rPr sz="2200" dirty="0">
                <a:latin typeface="Verdana"/>
                <a:cs typeface="Verdana"/>
              </a:rPr>
              <a:t>i</a:t>
            </a:r>
            <a:r>
              <a:rPr sz="2200" spc="-4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britannici</a:t>
            </a:r>
            <a:r>
              <a:rPr sz="2200" spc="-5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a</a:t>
            </a:r>
            <a:r>
              <a:rPr sz="2200" spc="-3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diventare</a:t>
            </a:r>
            <a:r>
              <a:rPr sz="2200" spc="-3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coloni</a:t>
            </a:r>
            <a:r>
              <a:rPr sz="2200" spc="-3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e</a:t>
            </a:r>
            <a:r>
              <a:rPr sz="2200" spc="-3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bonificare</a:t>
            </a:r>
            <a:r>
              <a:rPr sz="2200" spc="-3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quelle</a:t>
            </a:r>
            <a:r>
              <a:rPr sz="2200" spc="-30" dirty="0">
                <a:latin typeface="Verdana"/>
                <a:cs typeface="Verdana"/>
              </a:rPr>
              <a:t> </a:t>
            </a:r>
            <a:r>
              <a:rPr sz="2200" spc="-10" dirty="0">
                <a:latin typeface="Verdana"/>
                <a:cs typeface="Verdana"/>
              </a:rPr>
              <a:t>paludi </a:t>
            </a:r>
            <a:r>
              <a:rPr sz="2200" dirty="0">
                <a:latin typeface="Verdana"/>
                <a:cs typeface="Verdana"/>
              </a:rPr>
              <a:t>americane</a:t>
            </a:r>
            <a:r>
              <a:rPr sz="2200" spc="37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che</a:t>
            </a:r>
            <a:r>
              <a:rPr sz="2200" spc="36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sarebbero</a:t>
            </a:r>
            <a:r>
              <a:rPr sz="2200" spc="37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poi</a:t>
            </a:r>
            <a:r>
              <a:rPr sz="2200" spc="36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diventati</a:t>
            </a:r>
            <a:r>
              <a:rPr sz="2200" spc="36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gli</a:t>
            </a:r>
            <a:r>
              <a:rPr sz="2200" spc="36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Stati</a:t>
            </a:r>
            <a:r>
              <a:rPr sz="2200" spc="360" dirty="0">
                <a:latin typeface="Verdana"/>
                <a:cs typeface="Verdana"/>
              </a:rPr>
              <a:t> </a:t>
            </a:r>
            <a:r>
              <a:rPr sz="2200" spc="-10" dirty="0">
                <a:latin typeface="Verdana"/>
                <a:cs typeface="Verdana"/>
              </a:rPr>
              <a:t>della </a:t>
            </a:r>
            <a:r>
              <a:rPr sz="2200" dirty="0">
                <a:latin typeface="Verdana"/>
                <a:cs typeface="Verdana"/>
              </a:rPr>
              <a:t>Georgia</a:t>
            </a:r>
            <a:r>
              <a:rPr sz="2200" spc="-3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e</a:t>
            </a:r>
            <a:r>
              <a:rPr sz="2200" spc="-4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della</a:t>
            </a:r>
            <a:r>
              <a:rPr sz="2200" spc="-35" dirty="0">
                <a:latin typeface="Verdana"/>
                <a:cs typeface="Verdana"/>
              </a:rPr>
              <a:t> </a:t>
            </a:r>
            <a:r>
              <a:rPr sz="2200" spc="-10" dirty="0">
                <a:latin typeface="Verdana"/>
                <a:cs typeface="Verdana"/>
              </a:rPr>
              <a:t>Carolina;</a:t>
            </a:r>
            <a:endParaRPr sz="2200">
              <a:latin typeface="Verdana"/>
              <a:cs typeface="Verdana"/>
            </a:endParaRPr>
          </a:p>
          <a:p>
            <a:pPr marL="355600" marR="5080" indent="-342900" algn="just">
              <a:lnSpc>
                <a:spcPct val="149500"/>
              </a:lnSpc>
              <a:spcBef>
                <a:spcPts val="565"/>
              </a:spcBef>
              <a:buChar char="-"/>
              <a:tabLst>
                <a:tab pos="355600" algn="l"/>
              </a:tabLst>
            </a:pPr>
            <a:r>
              <a:rPr sz="2200" dirty="0">
                <a:latin typeface="Verdana"/>
                <a:cs typeface="Verdana"/>
              </a:rPr>
              <a:t>nascita</a:t>
            </a:r>
            <a:r>
              <a:rPr sz="2200" spc="-110" dirty="0">
                <a:latin typeface="Verdana"/>
                <a:cs typeface="Verdana"/>
              </a:rPr>
              <a:t>  </a:t>
            </a:r>
            <a:r>
              <a:rPr sz="2200" dirty="0">
                <a:latin typeface="Verdana"/>
                <a:cs typeface="Verdana"/>
              </a:rPr>
              <a:t>e</a:t>
            </a:r>
            <a:r>
              <a:rPr sz="2200" spc="-105" dirty="0">
                <a:latin typeface="Verdana"/>
                <a:cs typeface="Verdana"/>
              </a:rPr>
              <a:t>  </a:t>
            </a:r>
            <a:r>
              <a:rPr sz="2200" dirty="0">
                <a:latin typeface="Verdana"/>
                <a:cs typeface="Verdana"/>
              </a:rPr>
              <a:t>diffusione</a:t>
            </a:r>
            <a:r>
              <a:rPr sz="2200" spc="-105" dirty="0">
                <a:latin typeface="Verdana"/>
                <a:cs typeface="Verdana"/>
              </a:rPr>
              <a:t>  </a:t>
            </a:r>
            <a:r>
              <a:rPr sz="2200" dirty="0">
                <a:latin typeface="Verdana"/>
                <a:cs typeface="Verdana"/>
              </a:rPr>
              <a:t>in</a:t>
            </a:r>
            <a:r>
              <a:rPr sz="2200" spc="-114" dirty="0">
                <a:latin typeface="Verdana"/>
                <a:cs typeface="Verdana"/>
              </a:rPr>
              <a:t>  </a:t>
            </a:r>
            <a:r>
              <a:rPr sz="2200" dirty="0">
                <a:latin typeface="Verdana"/>
                <a:cs typeface="Verdana"/>
              </a:rPr>
              <a:t>tutto</a:t>
            </a:r>
            <a:r>
              <a:rPr sz="2200" spc="-105" dirty="0">
                <a:latin typeface="Verdana"/>
                <a:cs typeface="Verdana"/>
              </a:rPr>
              <a:t>  </a:t>
            </a:r>
            <a:r>
              <a:rPr sz="2200" dirty="0">
                <a:latin typeface="Verdana"/>
                <a:cs typeface="Verdana"/>
              </a:rPr>
              <a:t>il</a:t>
            </a:r>
            <a:r>
              <a:rPr sz="2200" spc="-110" dirty="0">
                <a:latin typeface="Verdana"/>
                <a:cs typeface="Verdana"/>
              </a:rPr>
              <a:t>  </a:t>
            </a:r>
            <a:r>
              <a:rPr sz="2200" dirty="0">
                <a:latin typeface="Verdana"/>
                <a:cs typeface="Verdana"/>
              </a:rPr>
              <a:t>mondo,</a:t>
            </a:r>
            <a:r>
              <a:rPr sz="2200" spc="-105" dirty="0">
                <a:latin typeface="Verdana"/>
                <a:cs typeface="Verdana"/>
              </a:rPr>
              <a:t>  </a:t>
            </a:r>
            <a:r>
              <a:rPr sz="2200" dirty="0">
                <a:latin typeface="Verdana"/>
                <a:cs typeface="Verdana"/>
              </a:rPr>
              <a:t>che</a:t>
            </a:r>
            <a:r>
              <a:rPr sz="2200" spc="-105" dirty="0">
                <a:latin typeface="Verdana"/>
                <a:cs typeface="Verdana"/>
              </a:rPr>
              <a:t>  </a:t>
            </a:r>
            <a:r>
              <a:rPr sz="2200" dirty="0">
                <a:latin typeface="Verdana"/>
                <a:cs typeface="Verdana"/>
              </a:rPr>
              <a:t>risale</a:t>
            </a:r>
            <a:r>
              <a:rPr sz="2200" spc="-110" dirty="0">
                <a:latin typeface="Verdana"/>
                <a:cs typeface="Verdana"/>
              </a:rPr>
              <a:t>  </a:t>
            </a:r>
            <a:r>
              <a:rPr sz="2200" spc="-25" dirty="0">
                <a:latin typeface="Verdana"/>
                <a:cs typeface="Verdana"/>
              </a:rPr>
              <a:t>al </a:t>
            </a:r>
            <a:r>
              <a:rPr sz="2200" dirty="0">
                <a:latin typeface="Verdana"/>
                <a:cs typeface="Verdana"/>
              </a:rPr>
              <a:t>Settecento,</a:t>
            </a:r>
            <a:r>
              <a:rPr sz="2200" spc="2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del</a:t>
            </a:r>
            <a:r>
              <a:rPr sz="2200" spc="2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mito</a:t>
            </a:r>
            <a:r>
              <a:rPr sz="2200" spc="2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dello</a:t>
            </a:r>
            <a:r>
              <a:rPr sz="2200" spc="3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scout</a:t>
            </a:r>
            <a:r>
              <a:rPr sz="2200" spc="2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Daniel</a:t>
            </a:r>
            <a:r>
              <a:rPr sz="2200" spc="2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Boone</a:t>
            </a:r>
            <a:r>
              <a:rPr sz="2200" spc="3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(1734</a:t>
            </a:r>
            <a:r>
              <a:rPr sz="2200" spc="30" dirty="0">
                <a:latin typeface="Verdana"/>
                <a:cs typeface="Verdana"/>
              </a:rPr>
              <a:t> </a:t>
            </a:r>
            <a:r>
              <a:rPr sz="2200" spc="-50" dirty="0">
                <a:latin typeface="Verdana"/>
                <a:cs typeface="Verdana"/>
              </a:rPr>
              <a:t>– </a:t>
            </a:r>
            <a:r>
              <a:rPr sz="2200" dirty="0">
                <a:latin typeface="Verdana"/>
                <a:cs typeface="Verdana"/>
              </a:rPr>
              <a:t>1820),</a:t>
            </a:r>
            <a:r>
              <a:rPr sz="2200" spc="37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per</a:t>
            </a:r>
            <a:r>
              <a:rPr sz="2200" spc="37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attirare</a:t>
            </a:r>
            <a:r>
              <a:rPr sz="2200" spc="38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verso</a:t>
            </a:r>
            <a:r>
              <a:rPr sz="2200" spc="37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le</a:t>
            </a:r>
            <a:r>
              <a:rPr sz="2200" spc="38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terre</a:t>
            </a:r>
            <a:r>
              <a:rPr sz="2200" spc="38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dell’Ovest</a:t>
            </a:r>
            <a:r>
              <a:rPr sz="2200" spc="36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i</a:t>
            </a:r>
            <a:r>
              <a:rPr sz="2200" spc="375" dirty="0">
                <a:latin typeface="Verdana"/>
                <a:cs typeface="Verdana"/>
              </a:rPr>
              <a:t> </a:t>
            </a:r>
            <a:r>
              <a:rPr sz="2200" spc="-10" dirty="0">
                <a:latin typeface="Verdana"/>
                <a:cs typeface="Verdana"/>
              </a:rPr>
              <a:t>coloni, </a:t>
            </a:r>
            <a:r>
              <a:rPr sz="2200" dirty="0">
                <a:latin typeface="Verdana"/>
                <a:cs typeface="Verdana"/>
              </a:rPr>
              <a:t>delusi</a:t>
            </a:r>
            <a:r>
              <a:rPr sz="2200" spc="8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dalle</a:t>
            </a:r>
            <a:r>
              <a:rPr sz="2200" spc="10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paludi</a:t>
            </a:r>
            <a:r>
              <a:rPr sz="2200" spc="9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ma</a:t>
            </a:r>
            <a:r>
              <a:rPr sz="2200" spc="10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ormai</a:t>
            </a:r>
            <a:r>
              <a:rPr sz="2200" spc="9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impossibilitati</a:t>
            </a:r>
            <a:r>
              <a:rPr sz="2200" spc="9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a</a:t>
            </a:r>
            <a:r>
              <a:rPr sz="2200" spc="105" dirty="0">
                <a:latin typeface="Verdana"/>
                <a:cs typeface="Verdana"/>
              </a:rPr>
              <a:t> </a:t>
            </a:r>
            <a:r>
              <a:rPr sz="2200" spc="-10" dirty="0">
                <a:latin typeface="Verdana"/>
                <a:cs typeface="Verdana"/>
              </a:rPr>
              <a:t>rientrare </a:t>
            </a:r>
            <a:r>
              <a:rPr sz="2200" dirty="0">
                <a:latin typeface="Verdana"/>
                <a:cs typeface="Verdana"/>
              </a:rPr>
              <a:t>nel</a:t>
            </a:r>
            <a:r>
              <a:rPr sz="2200" spc="-5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Regno</a:t>
            </a:r>
            <a:r>
              <a:rPr sz="2200" spc="-50" dirty="0">
                <a:latin typeface="Verdana"/>
                <a:cs typeface="Verdana"/>
              </a:rPr>
              <a:t> </a:t>
            </a:r>
            <a:r>
              <a:rPr sz="2200" spc="-10" dirty="0">
                <a:latin typeface="Verdana"/>
                <a:cs typeface="Verdana"/>
              </a:rPr>
              <a:t>Unito;</a:t>
            </a:r>
            <a:endParaRPr sz="2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0088" y="329691"/>
            <a:ext cx="7724140" cy="1044901"/>
          </a:xfrm>
          <a:prstGeom prst="rect">
            <a:avLst/>
          </a:prstGeom>
        </p:spPr>
        <p:txBody>
          <a:bodyPr vert="horz" wrap="square" lIns="0" tIns="272796" rIns="0" bIns="0" rtlCol="0">
            <a:spAutoFit/>
          </a:bodyPr>
          <a:lstStyle/>
          <a:p>
            <a:pPr marL="96520" marR="90170" algn="ctr">
              <a:lnSpc>
                <a:spcPts val="3740"/>
              </a:lnSpc>
              <a:spcBef>
                <a:spcPts val="100"/>
              </a:spcBef>
            </a:pPr>
            <a:r>
              <a:rPr sz="3200" dirty="0">
                <a:latin typeface="Verdana"/>
                <a:cs typeface="Verdana"/>
              </a:rPr>
              <a:t>Daniel</a:t>
            </a:r>
            <a:r>
              <a:rPr sz="3200" spc="-35" dirty="0">
                <a:latin typeface="Verdana"/>
                <a:cs typeface="Verdana"/>
              </a:rPr>
              <a:t> </a:t>
            </a:r>
            <a:r>
              <a:rPr sz="3200" spc="-20" dirty="0">
                <a:latin typeface="Verdana"/>
                <a:cs typeface="Verdana"/>
              </a:rPr>
              <a:t>Boone</a:t>
            </a:r>
            <a:endParaRPr sz="3200" dirty="0">
              <a:latin typeface="Verdana"/>
              <a:cs typeface="Verdana"/>
            </a:endParaRPr>
          </a:p>
          <a:p>
            <a:pPr marL="1026794">
              <a:lnSpc>
                <a:spcPts val="2300"/>
              </a:lnSpc>
            </a:pPr>
            <a:r>
              <a:rPr sz="2000" dirty="0">
                <a:latin typeface="Arial MT"/>
                <a:cs typeface="Arial MT"/>
                <a:hlinkClick r:id="rId4"/>
              </a:rPr>
              <a:t>https://www.youtube.com/watch?v=VLMCO-</a:t>
            </a:r>
            <a:r>
              <a:rPr sz="2000" spc="-10" dirty="0">
                <a:latin typeface="Arial MT"/>
                <a:cs typeface="Arial MT"/>
                <a:hlinkClick r:id="rId4"/>
              </a:rPr>
              <a:t>JZqWs</a:t>
            </a:r>
            <a:endParaRPr sz="2000" dirty="0">
              <a:latin typeface="Arial MT"/>
              <a:cs typeface="Arial MT"/>
            </a:endParaRPr>
          </a:p>
        </p:txBody>
      </p:sp>
      <p:pic>
        <p:nvPicPr>
          <p:cNvPr id="4" name="Daniel Boone theme song S06E26">
            <a:hlinkClick r:id="" action="ppaction://media"/>
            <a:extLst>
              <a:ext uri="{FF2B5EF4-FFF2-40B4-BE49-F238E27FC236}">
                <a16:creationId xmlns:a16="http://schemas.microsoft.com/office/drawing/2014/main" id="{F7D9FC05-D3BA-DC17-38E3-D4668016ACB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45945" y="1676400"/>
            <a:ext cx="5452110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7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2796" rIns="0" bIns="0" rtlCol="0">
            <a:spAutoFit/>
          </a:bodyPr>
          <a:lstStyle/>
          <a:p>
            <a:pPr marL="2845435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Verdana"/>
                <a:cs typeface="Verdana"/>
              </a:rPr>
              <a:t>Es.</a:t>
            </a:r>
            <a:r>
              <a:rPr sz="3200" spc="-10" dirty="0">
                <a:latin typeface="Verdana"/>
                <a:cs typeface="Verdana"/>
              </a:rPr>
              <a:t> </a:t>
            </a:r>
            <a:r>
              <a:rPr sz="3200" spc="-55" dirty="0">
                <a:latin typeface="Verdana"/>
                <a:cs typeface="Verdana"/>
              </a:rPr>
              <a:t>Teatro</a:t>
            </a:r>
            <a:endParaRPr sz="320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16150" y="1628800"/>
            <a:ext cx="4911699" cy="491169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797050" marR="5080" indent="-1264285">
              <a:lnSpc>
                <a:spcPts val="3790"/>
              </a:lnSpc>
              <a:spcBef>
                <a:spcPts val="250"/>
              </a:spcBef>
            </a:pPr>
            <a:r>
              <a:rPr sz="3200" dirty="0">
                <a:latin typeface="Verdana"/>
                <a:cs typeface="Verdana"/>
              </a:rPr>
              <a:t>Un</a:t>
            </a:r>
            <a:r>
              <a:rPr sz="3200" spc="-55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esempio</a:t>
            </a:r>
            <a:r>
              <a:rPr sz="3200" spc="-55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successivo:</a:t>
            </a:r>
            <a:r>
              <a:rPr sz="3200" spc="-55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la</a:t>
            </a:r>
            <a:r>
              <a:rPr sz="3200" spc="-50" dirty="0">
                <a:latin typeface="Verdana"/>
                <a:cs typeface="Verdana"/>
              </a:rPr>
              <a:t> </a:t>
            </a:r>
            <a:r>
              <a:rPr sz="3200" spc="-10" dirty="0">
                <a:latin typeface="Verdana"/>
                <a:cs typeface="Verdana"/>
              </a:rPr>
              <a:t>satira </a:t>
            </a:r>
            <a:r>
              <a:rPr sz="3200" dirty="0">
                <a:latin typeface="Verdana"/>
                <a:cs typeface="Verdana"/>
              </a:rPr>
              <a:t>italiana</a:t>
            </a:r>
            <a:r>
              <a:rPr sz="3200" spc="-55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sulle</a:t>
            </a:r>
            <a:r>
              <a:rPr sz="3200" spc="-50" dirty="0">
                <a:latin typeface="Verdana"/>
                <a:cs typeface="Verdana"/>
              </a:rPr>
              <a:t> </a:t>
            </a:r>
            <a:r>
              <a:rPr sz="3200" spc="-10" dirty="0">
                <a:latin typeface="Verdana"/>
                <a:cs typeface="Verdana"/>
              </a:rPr>
              <a:t>colonie</a:t>
            </a:r>
            <a:endParaRPr sz="3200" dirty="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9747" y="1466087"/>
            <a:ext cx="3810000" cy="264795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5791" y="4697526"/>
            <a:ext cx="3810000" cy="264794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506723" y="1701292"/>
            <a:ext cx="3956685" cy="732790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600" dirty="0">
                <a:latin typeface="Verdana"/>
                <a:cs typeface="Verdana"/>
              </a:rPr>
              <a:t>La</a:t>
            </a:r>
            <a:r>
              <a:rPr sz="1600" spc="-5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satira</a:t>
            </a:r>
            <a:endParaRPr sz="16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  <a:tabLst>
                <a:tab pos="770890" algn="l"/>
                <a:tab pos="1177290" algn="l"/>
                <a:tab pos="1842770" algn="l"/>
                <a:tab pos="2494915" algn="l"/>
                <a:tab pos="2806065" algn="l"/>
                <a:tab pos="3063240" algn="l"/>
              </a:tabLst>
            </a:pPr>
            <a:r>
              <a:rPr sz="1600" spc="-10" dirty="0">
                <a:latin typeface="Verdana"/>
                <a:cs typeface="Verdana"/>
              </a:rPr>
              <a:t>Enrico</a:t>
            </a:r>
            <a:r>
              <a:rPr sz="1600" dirty="0">
                <a:latin typeface="Verdana"/>
                <a:cs typeface="Verdana"/>
              </a:rPr>
              <a:t>	</a:t>
            </a:r>
            <a:r>
              <a:rPr sz="1600" spc="-25" dirty="0">
                <a:latin typeface="Verdana"/>
                <a:cs typeface="Verdana"/>
              </a:rPr>
              <a:t>De</a:t>
            </a:r>
            <a:r>
              <a:rPr sz="1600" dirty="0">
                <a:latin typeface="Verdana"/>
                <a:cs typeface="Verdana"/>
              </a:rPr>
              <a:t>	</a:t>
            </a:r>
            <a:r>
              <a:rPr sz="1600" spc="-20" dirty="0">
                <a:latin typeface="Verdana"/>
                <a:cs typeface="Verdana"/>
              </a:rPr>
              <a:t>Seta,</a:t>
            </a:r>
            <a:r>
              <a:rPr sz="1600" dirty="0">
                <a:latin typeface="Verdana"/>
                <a:cs typeface="Verdana"/>
              </a:rPr>
              <a:t>	</a:t>
            </a:r>
            <a:r>
              <a:rPr sz="1600" spc="-20" dirty="0">
                <a:latin typeface="Verdana"/>
                <a:cs typeface="Verdana"/>
              </a:rPr>
              <a:t>Serie</a:t>
            </a:r>
            <a:r>
              <a:rPr sz="1600" dirty="0">
                <a:latin typeface="Verdana"/>
                <a:cs typeface="Verdana"/>
              </a:rPr>
              <a:t>	</a:t>
            </a:r>
            <a:r>
              <a:rPr sz="1600" spc="-25" dirty="0">
                <a:latin typeface="Verdana"/>
                <a:cs typeface="Verdana"/>
              </a:rPr>
              <a:t>di</a:t>
            </a:r>
            <a:r>
              <a:rPr sz="1600" dirty="0">
                <a:latin typeface="Verdana"/>
                <a:cs typeface="Verdana"/>
              </a:rPr>
              <a:t>	</a:t>
            </a:r>
            <a:r>
              <a:rPr sz="1600" spc="-50" dirty="0">
                <a:latin typeface="Verdana"/>
                <a:cs typeface="Verdana"/>
              </a:rPr>
              <a:t>8</a:t>
            </a:r>
            <a:r>
              <a:rPr sz="1600" dirty="0">
                <a:latin typeface="Verdana"/>
                <a:cs typeface="Verdana"/>
              </a:rPr>
              <a:t>	</a:t>
            </a:r>
            <a:r>
              <a:rPr sz="1600" spc="-10" dirty="0">
                <a:latin typeface="Verdana"/>
                <a:cs typeface="Verdana"/>
              </a:rPr>
              <a:t>cartoline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06723" y="2533396"/>
            <a:ext cx="24625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61135" algn="l"/>
              </a:tabLst>
            </a:pPr>
            <a:r>
              <a:rPr sz="1600" spc="-10" dirty="0">
                <a:latin typeface="Verdana"/>
                <a:cs typeface="Verdana"/>
              </a:rPr>
              <a:t>umoristiche</a:t>
            </a:r>
            <a:r>
              <a:rPr sz="1600" dirty="0">
                <a:latin typeface="Verdana"/>
                <a:cs typeface="Verdana"/>
              </a:rPr>
              <a:t>	</a:t>
            </a:r>
            <a:r>
              <a:rPr sz="1600" spc="-10" dirty="0">
                <a:latin typeface="Verdana"/>
                <a:cs typeface="Verdana"/>
              </a:rPr>
              <a:t>disegnate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120701" y="2408428"/>
            <a:ext cx="505459" cy="763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0010">
              <a:lnSpc>
                <a:spcPct val="151200"/>
              </a:lnSpc>
              <a:spcBef>
                <a:spcPts val="100"/>
              </a:spcBef>
            </a:pPr>
            <a:r>
              <a:rPr sz="1600" spc="-25" dirty="0">
                <a:latin typeface="Verdana"/>
                <a:cs typeface="Verdana"/>
              </a:rPr>
              <a:t>dal </a:t>
            </a:r>
            <a:r>
              <a:rPr sz="1600" spc="-10" dirty="0">
                <a:latin typeface="Verdana"/>
                <a:cs typeface="Verdana"/>
              </a:rPr>
              <a:t>delle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06723" y="2777235"/>
            <a:ext cx="3069590" cy="763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1300"/>
              </a:lnSpc>
              <a:spcBef>
                <a:spcPts val="100"/>
              </a:spcBef>
              <a:tabLst>
                <a:tab pos="809625" algn="l"/>
                <a:tab pos="909319" algn="l"/>
                <a:tab pos="1683385" algn="l"/>
                <a:tab pos="2052320" algn="l"/>
                <a:tab pos="2099945" algn="l"/>
              </a:tabLst>
            </a:pPr>
            <a:r>
              <a:rPr sz="1600" spc="-10" dirty="0">
                <a:latin typeface="Verdana"/>
                <a:cs typeface="Verdana"/>
              </a:rPr>
              <a:t>Enrico</a:t>
            </a:r>
            <a:r>
              <a:rPr sz="1600" dirty="0">
                <a:latin typeface="Verdana"/>
                <a:cs typeface="Verdana"/>
              </a:rPr>
              <a:t>	</a:t>
            </a:r>
            <a:r>
              <a:rPr sz="1600" spc="-10" dirty="0">
                <a:latin typeface="Verdana"/>
                <a:cs typeface="Verdana"/>
              </a:rPr>
              <a:t>Deseta</a:t>
            </a:r>
            <a:r>
              <a:rPr sz="1600" dirty="0">
                <a:latin typeface="Verdana"/>
                <a:cs typeface="Verdana"/>
              </a:rPr>
              <a:t>	</a:t>
            </a:r>
            <a:r>
              <a:rPr sz="1600" spc="-25" dirty="0">
                <a:latin typeface="Verdana"/>
                <a:cs typeface="Verdana"/>
              </a:rPr>
              <a:t>ad</a:t>
            </a:r>
            <a:r>
              <a:rPr sz="1600" dirty="0">
                <a:latin typeface="Verdana"/>
                <a:cs typeface="Verdana"/>
              </a:rPr>
              <a:t>		</a:t>
            </a:r>
            <a:r>
              <a:rPr sz="1600" spc="-25" dirty="0">
                <a:latin typeface="Verdana"/>
                <a:cs typeface="Verdana"/>
              </a:rPr>
              <a:t>uso </a:t>
            </a:r>
            <a:r>
              <a:rPr sz="1600" spc="-10" dirty="0">
                <a:latin typeface="Verdana"/>
                <a:cs typeface="Verdana"/>
              </a:rPr>
              <a:t>italiane</a:t>
            </a:r>
            <a:r>
              <a:rPr sz="1600" dirty="0">
                <a:latin typeface="Verdana"/>
                <a:cs typeface="Verdana"/>
              </a:rPr>
              <a:t>		</a:t>
            </a:r>
            <a:r>
              <a:rPr sz="1600" spc="-10" dirty="0">
                <a:latin typeface="Verdana"/>
                <a:cs typeface="Verdana"/>
              </a:rPr>
              <a:t>dell'Africa</a:t>
            </a:r>
            <a:r>
              <a:rPr sz="1600" dirty="0">
                <a:latin typeface="Verdana"/>
                <a:cs typeface="Verdana"/>
              </a:rPr>
              <a:t>	</a:t>
            </a:r>
            <a:r>
              <a:rPr sz="1600" spc="-10" dirty="0">
                <a:latin typeface="Verdana"/>
                <a:cs typeface="Verdana"/>
              </a:rPr>
              <a:t>Orientale,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708520" y="2408428"/>
            <a:ext cx="755015" cy="1132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5244" algn="just">
              <a:lnSpc>
                <a:spcPct val="151200"/>
              </a:lnSpc>
              <a:spcBef>
                <a:spcPts val="100"/>
              </a:spcBef>
            </a:pPr>
            <a:r>
              <a:rPr sz="1600" spc="-10" dirty="0">
                <a:latin typeface="Verdana"/>
                <a:cs typeface="Verdana"/>
              </a:rPr>
              <a:t>pittore truppe Milano,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06723" y="3639820"/>
            <a:ext cx="214884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Verdana"/>
                <a:cs typeface="Verdana"/>
              </a:rPr>
              <a:t>Edizioni</a:t>
            </a:r>
            <a:r>
              <a:rPr sz="1600" spc="-8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d'Arte</a:t>
            </a:r>
            <a:r>
              <a:rPr sz="1600" spc="-80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Boeri.</a:t>
            </a:r>
            <a:endParaRPr sz="16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</TotalTime>
  <Words>2498</Words>
  <Application>Microsoft Office PowerPoint</Application>
  <PresentationFormat>Presentazione su schermo (4:3)</PresentationFormat>
  <Paragraphs>272</Paragraphs>
  <Slides>48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48</vt:i4>
      </vt:variant>
    </vt:vector>
  </HeadingPairs>
  <TitlesOfParts>
    <vt:vector size="55" baseType="lpstr">
      <vt:lpstr>Arial MT</vt:lpstr>
      <vt:lpstr>Calibri</vt:lpstr>
      <vt:lpstr>Symbol</vt:lpstr>
      <vt:lpstr>Times New Roman</vt:lpstr>
      <vt:lpstr>Verdana</vt:lpstr>
      <vt:lpstr>Wingdings</vt:lpstr>
      <vt:lpstr>Office Theme</vt:lpstr>
      <vt:lpstr>Storia delle RP</vt:lpstr>
      <vt:lpstr>Le origini: informazioni per influenzare il punto di vista e le azioni delle persone (Invernizzi, 2005)</vt:lpstr>
      <vt:lpstr>Età mediatiche (Marino D’amore, 2014)</vt:lpstr>
      <vt:lpstr>Propaganda Fide</vt:lpstr>
      <vt:lpstr>Cutlip (1958)</vt:lpstr>
      <vt:lpstr>Le origini (1/2): tra Seicento e Ottocento (Cutlip 1995 in Falconi 2003)</vt:lpstr>
      <vt:lpstr>Daniel Boone https://www.youtube.com/watch?v=VLMCO-JZqWs</vt:lpstr>
      <vt:lpstr>Es. Teatro</vt:lpstr>
      <vt:lpstr>Un esempio successivo: la satira italiana sulle colonie</vt:lpstr>
      <vt:lpstr>Un esempio successivo: la satira italiana sulle colonie</vt:lpstr>
      <vt:lpstr>Le origini (2/2): tra Seicento e Ottocento (Cutlip 1995 in Falconi 2003)</vt:lpstr>
      <vt:lpstr>Es. illustrazioni epiche sulla Guerra d’Indipendenza</vt:lpstr>
      <vt:lpstr>Forza grandi immagine epiche</vt:lpstr>
      <vt:lpstr>Fino ad oggi</vt:lpstr>
      <vt:lpstr>https://www.archives.gov/research</vt:lpstr>
      <vt:lpstr>Presentazione standard di PowerPoint</vt:lpstr>
      <vt:lpstr>Samuel Adams (1722 – 1803) La rivoluzione americana (Cutlip, 1995)</vt:lpstr>
      <vt:lpstr>Creazione pseudoventi: Boston Tea Party - 16 dicembre 1773</vt:lpstr>
      <vt:lpstr>www.bostonteapartyship.com/</vt:lpstr>
      <vt:lpstr>Prima metà 800 fino al 900</vt:lpstr>
      <vt:lpstr>codyarchive.org</vt:lpstr>
      <vt:lpstr>1900 -1904: prime società specializzate</vt:lpstr>
      <vt:lpstr>Ivy Ledbetter Lee (1877-1934) 1/4</vt:lpstr>
      <vt:lpstr>Ivy Ledbetter Lee (1877-1934) 2/4</vt:lpstr>
      <vt:lpstr>Ivy Ledbetter Lee (1877-1934) 3/4</vt:lpstr>
      <vt:lpstr>Il Massacro di Ludlow (1914)</vt:lpstr>
      <vt:lpstr>Ivy Ledbetter Lee (1877-1934) 4/4</vt:lpstr>
      <vt:lpstr>Arthur Page (1883-1960) 1/3</vt:lpstr>
      <vt:lpstr>Arthur Page (1883-1960) 2/3</vt:lpstr>
      <vt:lpstr>Arthur Page (1883-1960) 3/3</vt:lpstr>
      <vt:lpstr>Edward Bernays (1891-1995) 1/5</vt:lpstr>
      <vt:lpstr>Edward Bernays 2/5</vt:lpstr>
      <vt:lpstr>Edward Bernays 3/5</vt:lpstr>
      <vt:lpstr>Edward Bernays 4/5</vt:lpstr>
      <vt:lpstr>Edward Bernays 5/5</vt:lpstr>
      <vt:lpstr>1928 Calvin Coolidge: riscaldare identità presidente</vt:lpstr>
      <vt:lpstr>Edward Bernays 5/6</vt:lpstr>
      <vt:lpstr>Torch of Freedom www.youtube.com/watch?v=vL1PPGCJnuo&amp;t=54s</vt:lpstr>
      <vt:lpstr>La Campagna Mediatica contro Jacobo Árbenz (1951-1954)</vt:lpstr>
      <vt:lpstr>Ida B. Wells-Barnett</vt:lpstr>
      <vt:lpstr>Two-way asymmetric</vt:lpstr>
      <vt:lpstr>Two-way symmetric Dagli anni 50</vt:lpstr>
      <vt:lpstr>Two-way symmetric Dagli anni 50</vt:lpstr>
      <vt:lpstr>I 4 modelli di Grunig (1984)</vt:lpstr>
      <vt:lpstr>Major motivations for PR</vt:lpstr>
      <vt:lpstr>Recruitment</vt:lpstr>
      <vt:lpstr>Agitation</vt:lpstr>
      <vt:lpstr>Advocacy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lezione_4</dc:title>
  <dc:creator>pc</dc:creator>
  <cp:lastModifiedBy>nicola strizzolo</cp:lastModifiedBy>
  <cp:revision>4</cp:revision>
  <dcterms:created xsi:type="dcterms:W3CDTF">2025-03-03T06:06:43Z</dcterms:created>
  <dcterms:modified xsi:type="dcterms:W3CDTF">2025-03-03T09:44:01Z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2019-11-08T00:00:00Z</vt:filetime>
  </property>
  <property fmtid="{D5CDD505-2E9C-101B-9397-08002B2CF9AE}" pid="3" name="Creator">
    <vt:lpwstr>PowerPoint</vt:lpwstr>
  </property>
  <property fmtid="{D5CDD505-2E9C-101B-9397-08002B2CF9AE}" pid="4" name="LastSaved">
    <vt:filetime>2025-03-03T00:00:00Z</vt:filetime>
  </property>
  <property fmtid="{D5CDD505-2E9C-101B-9397-08002B2CF9AE}" pid="5" name="Producer">
    <vt:lpwstr>macOS Versione 10.14.6 (Build 18G103) Quartz PDFContext</vt:lpwstr>
  </property>
</Properties>
</file>