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D36822-5A43-ADEB-3E79-C74FC7D96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5E638DD-65F4-1646-0A19-D37DA6C5C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16BEEE-3546-BD34-2999-EAF6DD7BB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4803B7-C3C6-FEDA-7C67-2B94838FA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545ABE-05EF-15A8-F9B8-C0708E08D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16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198F0-263B-D957-6F04-FB7299514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BD2AC45-258E-0386-430F-6723E71BE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02026F-148D-F2BD-D7F5-3448307C3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135587-AC3A-195C-FCB8-81EACEF8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CA1D72-E07C-AD56-2FF8-10726225F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70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6EF2F1F-496D-BA6E-1C19-4B6491953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B8CFD7-89CE-FF27-A7E6-A81649837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7C65F5-9EF5-2735-4A0A-898D7E0F2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1A8B11-EAB9-9CB0-AC30-D8BCC2531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F23538-C4F7-CECF-D8B8-D8BDEE3E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37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050EA4-3022-6A46-90C3-01B54A8A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5AC865-4D4A-BFF6-B1AC-1C0F995F7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E3F05D-67B4-DB58-43DB-E05B32A9D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1C8407-FE7C-EAFF-2AE1-D978BB84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62CA04-B540-0C34-D53D-F26FFDB31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92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581F1C-DAF6-08D7-790A-FDF512A1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CDE202-A2E5-24C8-AF9D-C79089758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A900EF-7E18-D5AA-839E-F6DA122F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487140-A67B-6DD4-565C-EABE9DD5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0B0694-2EAD-0394-0B7C-D08A5727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3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AEC619-ECCC-5913-8998-B146990BD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A132E3-A905-770B-CA65-294FC36C9A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3E442F3-C7BE-E267-640B-66C8B6A8B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0799F6B-349C-6DF4-01BF-88E1CFF48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1A72D0-5761-B202-9DBC-AD53C5CCD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A6B8CC-C550-D960-180C-9A38F9C91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06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89441-AAF1-6B04-5BEC-62617435C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F87E23-6C34-6C62-649F-8772AAFA6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B394E9-1C96-68CD-CB88-324BDA3FB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E593B1B-D85B-969C-0ECB-1309DEF230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012E2AF-A18C-7C93-E307-895D02D85E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69C2B20-FFD2-6D24-C4FD-57FE0BC22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000CA0F-4E10-3D24-1AFD-63C952BCF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212C92B-A2B2-5D40-1F19-81A4932D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53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B1A449-2D6A-A7BA-1ED4-C62323D3F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0DBFDCE-29D7-DAAC-23FC-77352148F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DA4A0F6-B43F-795E-158D-6ACED406D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EC24485-DDD4-BB2A-3160-591D1331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64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8615A40-7353-D3C6-FE5C-E1D9C8F5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F4B9337-0FF2-FA20-B108-48274CFDA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E8420E-130B-B1A6-B30D-6F6BFDA5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4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02B986-60A4-C0DE-CAC4-2EAD029E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99491E-427B-8065-4B4B-0FCB852D1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2FE423-9053-826F-ECC9-3A1A51F45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ACEAF5-741B-FE05-DA1C-D231F6D78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01CB0F-5C86-303A-E65D-336401A8E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EF7BB79-01C8-3513-C6DD-CF2C4066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23EBA-28C9-64E8-47CC-D8457E0B9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BA74B9F-C9F6-F95C-B2CF-0216BF273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27588F2-EAA2-9B81-4036-D6AEE14F7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084CBE-9A42-121F-EE3E-42930FF24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E9DFA1-82CA-84E1-67C2-CDCFD7B16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705FF0C-0486-9196-0794-E3D38CAE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22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4D06C59-32E1-8C94-D9E0-82FCDF93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18E794-F418-8939-D27E-42DFF4EB7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7D7FDC-FE89-7754-1FB9-A5A8969E8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FCE6CA-762A-445F-AB04-C4942F461C6D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067349-F4D5-4481-3023-CCD2BD8E4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B87A86-36D8-018E-B7C5-D5A9A893E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399063-317A-435F-AD55-7795649C3EF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7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A4C353-C39B-0BCE-BEEB-956271D96D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  <a:t>Evoluzione storica della</a:t>
            </a:r>
            <a:b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  <a:t>Comunicazione Pubblica Istituzionale</a:t>
            </a:r>
            <a:endParaRPr lang="en-GB" sz="44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A4C9A3D-D04F-7419-A50D-485ED47784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02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81B23-3DDE-A2A4-EC5E-88F638BF4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0932"/>
            <a:ext cx="10515600" cy="1325563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Modello trasmissivo e visione del cittadino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D490E5-75D3-B327-208B-2C2C39E21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630"/>
            <a:ext cx="10515600" cy="534148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Public Information Model (</a:t>
            </a:r>
            <a:r>
              <a:rPr lang="it-IT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Grunig</a:t>
            </a: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, 2016)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Comunicazione a una via: favorire l'immagine dell'ente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Addetti stampa interni (“giornalisti in house”)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Cittadino come soggetto passivo: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Non coinvolto nei bisogni comunicativi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Riceve messaggi standardizzati → visione comportamentista (Pavlov 1927).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Teoria dominante: Comunicazione come trasferimento lineare → Bullet theory, ago ipodermico (Shannon &amp; Weaver 1949, Bennato – Boccia Artieri 2019, Sorice 2018)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0277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B89BFA-2F44-05D9-6C8C-00A875F3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“fase di preparazione” (1986–1992)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273ABF-4016-47D6-921E-D6F57F54A5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1165" y="1785305"/>
            <a:ext cx="10969670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Periodo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consolida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concetti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di (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Faccioli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, 2013a) :</a:t>
            </a: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Informazione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Trasparenza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pubblicità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dell’azione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istituzionale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Si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avvia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percorso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verso:</a:t>
            </a: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l’ascolto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e</a:t>
            </a: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partecipazione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civica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Contesto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segnato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da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Tangentopoli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crisi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legittimità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istituzionale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(1992)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391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23AF43-6F23-DB62-7531-39D5A49D1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Prime aperture: Legge 349/1986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62CC6E8-8476-5663-25F7-3E9EDE7736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67630" y="2136338"/>
            <a:ext cx="705674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del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Ministero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dell’Ambiente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Diritto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all’informazione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ambientale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Diffusione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ampia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dati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ambientali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Accesso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garantito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ai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503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D78B32-FE1C-98E7-7A58-CEAC2588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344" y="-284870"/>
            <a:ext cx="10515600" cy="1325563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Il 1990: Big Bang della riforma amministrativa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089D96-0D71-61B4-E984-0E3A501C10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9007" y="659469"/>
            <a:ext cx="11093985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Legge 142/1990: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&lt;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diritto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essere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informati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→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dovere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informare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&lt; 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Consultazione e coinvolgimento dei cittadini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&lt; Pubblicità degli atti locali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&lt; Introduzione del difensore civico (art. 8).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Legge 241/1990: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&lt;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legge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sulla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trasparenza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amministrativa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&lt; fine del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segreto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d’ufficio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→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trasparenza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come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obbligo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&lt; 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Attività PA definita: paritaria e collaborativa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&lt; Obbligo di: motivazione degli atti, silenzio-assenso, notifiche di avvio, coinvolgimento di interessi collettivi, figura del responsabile del procedimento (art. 9)</a:t>
            </a:r>
            <a:endParaRPr lang="en-US" alt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397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66D3A3-D5AB-20C5-9C39-F06329142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Evoluzioni e visibilità (post-1990)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1CE3D4-0E44-89F1-8132-9C508C869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Riforma estesa nel 2005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Obbligo per la PA di: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&lt; rendere visibile ciò che fa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&lt; comunicare i risultati raggiunti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&lt; rendicontare ai cittadini (Faccioli, Grandi, Mancini)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444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97F4ED-7FE7-0403-59B0-DE9B0F4D5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Norme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editoria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e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pubblicità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istituzionale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CF6B2EB-E0AF-D631-0779-BF9254A53B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29078" y="1781638"/>
            <a:ext cx="773263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cosiddetta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“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Stato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Legge 67/1987 (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editoria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):</a:t>
            </a: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50%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spesa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pubblicitaria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stampa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Rendicontazione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obbligatori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Bilanci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estratti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quotidiani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periodici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04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0379F8-D42D-F96B-DCBF-4B6E9C48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Legge 223/1990: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sistema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radiotelevisivo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D2F9410-1E13-6AC0-6B92-E78022796D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49842" y="2180406"/>
            <a:ext cx="8692316" cy="27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25%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spesa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pubblicitaria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TV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locali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Accesso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gratuito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PA 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spazi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RAI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privati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per: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messaggi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utilità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emergenze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del Consiglio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consultivo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degli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utenti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35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DBCA79-2A79-C702-A617-C8B18A194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Bilanciamento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trasparenza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pubblicità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462612E-5C94-3571-E687-D9D0340060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1877636"/>
            <a:ext cx="10515599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Spazi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mediatici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concessi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oneroso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o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gratuito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Faccioli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(2013a, p. 15)</a:t>
            </a:r>
          </a:p>
          <a:p>
            <a:pPr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Criticità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rischio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favorisca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stampa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anziché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reale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La PA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oscilla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tra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trasparenza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cultura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del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servizio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promozione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d’immagine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32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66A9C3-BCA2-D700-823C-60CBD06AE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82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Tre processi fondamentali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F98585-CF4F-AEC1-EEE8-244F69A82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7"/>
            <a:ext cx="10515600" cy="5088618"/>
          </a:xfrm>
        </p:spPr>
        <p:txBody>
          <a:bodyPr>
            <a:normAutofit/>
          </a:bodyPr>
          <a:lstStyle/>
          <a:p>
            <a:pPr algn="just">
              <a:lnSpc>
                <a:spcPts val="3400"/>
              </a:lnSpc>
              <a:buFont typeface="+mj-lt"/>
              <a:buAutoNum type="arabicPeriod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Modernizzazione e innovazione della PA</a:t>
            </a:r>
          </a:p>
          <a:p>
            <a:pPr marL="742950" lvl="1" indent="-285750" algn="just">
              <a:lnSpc>
                <a:spcPts val="3400"/>
              </a:lnSpc>
              <a:buFont typeface="+mj-lt"/>
              <a:buAutoNum type="arabicPeriod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Riforme strutturali</a:t>
            </a:r>
          </a:p>
          <a:p>
            <a:pPr marL="742950" lvl="1" indent="-285750" algn="just">
              <a:lnSpc>
                <a:spcPts val="3400"/>
              </a:lnSpc>
              <a:buFont typeface="+mj-lt"/>
              <a:buAutoNum type="arabicPeriod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Informatizzazione e digitalizzazione (ultimi 15 anni)</a:t>
            </a:r>
          </a:p>
          <a:p>
            <a:pPr algn="just">
              <a:lnSpc>
                <a:spcPts val="3400"/>
              </a:lnSpc>
              <a:buFont typeface="+mj-lt"/>
              <a:buAutoNum type="arabicPeriod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Evoluzione normativa</a:t>
            </a:r>
          </a:p>
          <a:p>
            <a:pPr marL="742950" lvl="1" indent="-285750" algn="just">
              <a:lnSpc>
                <a:spcPts val="3400"/>
              </a:lnSpc>
              <a:buFont typeface="+mj-lt"/>
              <a:buAutoNum type="arabicPeriod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Regole dirette e indirette sulla funzione comunicativa</a:t>
            </a:r>
          </a:p>
          <a:p>
            <a:pPr marL="742950" lvl="1" indent="-285750" algn="just">
              <a:lnSpc>
                <a:spcPts val="3400"/>
              </a:lnSpc>
              <a:buFont typeface="+mj-lt"/>
              <a:buAutoNum type="arabicPeriod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Livello di istituzionalizzazione</a:t>
            </a:r>
          </a:p>
          <a:p>
            <a:pPr algn="just">
              <a:lnSpc>
                <a:spcPts val="3400"/>
              </a:lnSpc>
              <a:buFont typeface="+mj-lt"/>
              <a:buAutoNum type="arabicPeriod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Modelli teorici e pratiche professionali</a:t>
            </a:r>
          </a:p>
          <a:p>
            <a:pPr marL="742950" lvl="1" indent="-285750" algn="just">
              <a:lnSpc>
                <a:spcPts val="3400"/>
              </a:lnSpc>
              <a:buFont typeface="+mj-lt"/>
              <a:buAutoNum type="arabicPeriod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Approcci ispirati a teorie su media e comunicazione</a:t>
            </a:r>
          </a:p>
          <a:p>
            <a:pPr marL="742950" lvl="1" indent="-285750" algn="just">
              <a:lnSpc>
                <a:spcPts val="3400"/>
              </a:lnSpc>
              <a:buFont typeface="+mj-lt"/>
              <a:buAutoNum type="arabicPeriod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Cultura istituzionale e ruolo dei comunicatori pubblici</a:t>
            </a:r>
            <a:b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(Massa et al., 2022)</a:t>
            </a:r>
            <a:endParaRPr lang="it-IT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23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C9875B-7B1F-17D3-6174-3A40C9BF4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modelli della comunicazione pubblica</a:t>
            </a:r>
            <a:endParaRPr lang="en-GB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CB94B9DE-9D08-B6B4-D3D1-BE0222F77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065802C-DE57-50EA-C901-FBBE28017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262" y="1647600"/>
            <a:ext cx="10245475" cy="469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979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105777-9FFA-8030-D1DE-722179B8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18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L’informazione negata (1946–fine anni ’60)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9F1A3B-2CA2-9C4E-CD0A-65A741A11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6703"/>
            <a:ext cx="10515600" cy="566295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Contesto: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Periodo successivo alla nascita della Repubblica fino alla fine degli anni Sessanta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Persistenza del segreto d’ufficio e influenza del modello propagandistico fascista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PA chiusa e burocratica (di tipo weberiano), poco orientata al cittadino.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Caratteristiche: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Comunicazione asimmetrica e trasmissiva, senza reale interazione con i cittadini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Focus sull’immagine positiva delle istituzioni → autoreferenzialità e autocelebrazione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Uso iniziale di pubblicità e consulenti solo per finalità elettorali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3800" dirty="0">
                <a:latin typeface="Verdana" panose="020B0604030504040204" pitchFamily="34" charset="0"/>
                <a:ea typeface="Verdana" panose="020B0604030504040204" pitchFamily="34" charset="0"/>
              </a:rPr>
              <a:t>Sovrapposizione tra identità politica e amministrativa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33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77393E-FDD9-7521-A283-836BBE00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Punti di debolezza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1F22D0-3373-DE27-FDC3-323CBCD32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Scenario mediale: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Mezzi di comunicazione di massa in crescita (es. RAI, 1944)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TV come servizio pubblico educativo, strumento di alfabetizzazione e inculturazione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Prevalenza di canali interpersonali legati ai partiti e gruppi sociali (parrocchie, scuole...)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Criticità: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PA percepita come inadeguata ai bisogni della società (Commissione Medici, 1963)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Scarsa attenzione ai cittadini come utenti e contribuenti dei servizi pubblici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4393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8FB28B-F926-1F0F-95B1-C99647AA6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fase dell’informazione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a senso unico (1970–1992)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EAAD46-9F7A-948C-84CE-77603BC2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Nasce con il decentramento amministrativo (costituzione delle regioni nel 1970)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Si sviluppa fino ai primi anni ’90, consolidando un modello unidirezionale di comunicazione pubblica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Due sottofasi: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1. 1970–1985: nascita regioni e welfare state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2. 1986–1992: “fase di preparazione” a una PA più 	trasparente (Faccioli)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598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AA9BD4-594F-932C-F13D-DC7B7C5D7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Regione, welfare e comunicazione anagrafica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5993A0-5497-C0F7-E93B-5AD35510A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Nascita delle regioni (1970):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&lt; Le Regioni assumono un ruolo attivo nell’informazione ai 	cittadini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	&lt; Diritto all’accesso e partecipazione riconosciuto negli statuti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Crescita del Welfare State: Più servizi pubblici → più bisogno di informazione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La PA inizia a "parlare", esce dallo storico silenzio (Rolando 2014):</a:t>
            </a:r>
            <a:b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→ nasce la comunicazione anagrafica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860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F5DE2-0011-A5E2-F42B-F68EE262E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anagrafica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E73177-5CBD-A7E2-891D-2A8DD5D53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Si afferma tra anni ’70 e ’80, nella fase di transizione dalla PA chiusa a una PA che inizia a comunicare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È la prima forma legittimata di comunicazione istituzionale.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Caratteristiche 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Comunicazione unidirezionale, funzionale, burocratica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Informa il cittadino su: → adempimenti, diritti, servizi, scadenze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Linguaggio formale, standardizzato, spesso impersonale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Assente l’ascolto del cittadino o la costruzione di dialogo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357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33366F-8AAD-0E78-F63E-758A0DA26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Media privati e informazione </a:t>
            </a:r>
            <a:r>
              <a:rPr lang="it-IT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eteroprodotta</a:t>
            </a:r>
            <a:endParaRPr lang="it-IT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EC098B-6933-D76C-08CC-598B6722E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Dagli anni ’80: radio-TV private e giornalismo indipendente trattano temi della PA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Maggiore esposizione pubblica delle istituzioni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Il cittadino cambia ruolo: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Non più solo destinatario, ma soggetto informato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Cresce la consapevolezza del diritto a essere informati (Arena 2001, Solito et al. 2020)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Le PA creano uffici stampa e usano campagne pubblicitarie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274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916</Words>
  <Application>Microsoft Office PowerPoint</Application>
  <PresentationFormat>Widescreen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Verdana</vt:lpstr>
      <vt:lpstr>Tema di Office</vt:lpstr>
      <vt:lpstr>Evoluzione storica della Comunicazione Pubblica Istituzionale</vt:lpstr>
      <vt:lpstr>Tre processi fondamentali</vt:lpstr>
      <vt:lpstr>I modelli della comunicazione pubblica</vt:lpstr>
      <vt:lpstr>L’informazione negata (1946–fine anni ’60)</vt:lpstr>
      <vt:lpstr>Punti di debolezza</vt:lpstr>
      <vt:lpstr>La fase dell’informazione a senso unico (1970–1992)</vt:lpstr>
      <vt:lpstr>Regione, welfare e comunicazione anagrafica</vt:lpstr>
      <vt:lpstr>Comunicazione anagrafica</vt:lpstr>
      <vt:lpstr>Media privati e informazione eteroprodotta</vt:lpstr>
      <vt:lpstr>Modello trasmissivo e visione del cittadino</vt:lpstr>
      <vt:lpstr>La “fase di preparazione” (1986–1992)</vt:lpstr>
      <vt:lpstr>Prime aperture: Legge 349/1986</vt:lpstr>
      <vt:lpstr>Il 1990: Big Bang della riforma amministrativa</vt:lpstr>
      <vt:lpstr>Evoluzioni e visibilità (post-1990)</vt:lpstr>
      <vt:lpstr>Norme su editoria e pubblicità istituzionale</vt:lpstr>
      <vt:lpstr>Legge 223/1990: sistema radiotelevisivo</vt:lpstr>
      <vt:lpstr>Bilanciamento trasparenza/pubblicità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 strizzolo</dc:creator>
  <cp:lastModifiedBy>nicola strizzolo</cp:lastModifiedBy>
  <cp:revision>24</cp:revision>
  <dcterms:created xsi:type="dcterms:W3CDTF">2025-05-03T08:47:37Z</dcterms:created>
  <dcterms:modified xsi:type="dcterms:W3CDTF">2025-05-05T05:42:13Z</dcterms:modified>
</cp:coreProperties>
</file>