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5" r:id="rId3"/>
    <p:sldId id="276" r:id="rId4"/>
    <p:sldId id="297" r:id="rId5"/>
    <p:sldId id="298" r:id="rId6"/>
    <p:sldId id="299" r:id="rId7"/>
    <p:sldId id="324" r:id="rId8"/>
    <p:sldId id="300" r:id="rId9"/>
    <p:sldId id="322" r:id="rId10"/>
    <p:sldId id="301" r:id="rId11"/>
    <p:sldId id="323" r:id="rId12"/>
    <p:sldId id="262" r:id="rId13"/>
    <p:sldId id="302" r:id="rId14"/>
    <p:sldId id="307" r:id="rId15"/>
    <p:sldId id="305" r:id="rId16"/>
    <p:sldId id="264" r:id="rId17"/>
    <p:sldId id="266" r:id="rId18"/>
    <p:sldId id="306" r:id="rId19"/>
    <p:sldId id="308" r:id="rId20"/>
    <p:sldId id="284" r:id="rId21"/>
    <p:sldId id="309" r:id="rId22"/>
    <p:sldId id="310" r:id="rId23"/>
    <p:sldId id="311" r:id="rId24"/>
    <p:sldId id="314" r:id="rId25"/>
    <p:sldId id="312" r:id="rId26"/>
    <p:sldId id="316" r:id="rId27"/>
    <p:sldId id="321" r:id="rId28"/>
    <p:sldId id="317" r:id="rId29"/>
    <p:sldId id="318" r:id="rId30"/>
    <p:sldId id="319" r:id="rId31"/>
    <p:sldId id="325" r:id="rId32"/>
    <p:sldId id="326" r:id="rId33"/>
    <p:sldId id="327" r:id="rId34"/>
    <p:sldId id="32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4" d="100"/>
          <a:sy n="104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6CFDC-4A2D-44C5-BFF9-4691668943D5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2CC7C-8EE1-4C2B-A59F-0522F097FEF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2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32D66-C572-4AEF-B78C-B721404FE4AF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25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90A37-B288-4C07-96BB-5422855FC440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19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AA546-C602-4384-9CFA-69204DBF9020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47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92905-61C9-FF4D-1766-33249756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F6720AB-023A-8D46-902C-F79F777E4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D7FE5-B264-4B64-A403-B971A6372CE3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3D23AD31-EA1A-C1D5-BF18-DA012A35F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F22718E1-E2E5-3855-0979-33FA115C6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6E38-EC75-43C0-B0E8-1A87C7E8995D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138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10543-875D-450D-869B-D4796F3C316C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57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38A9C-0049-4508-A5A0-05F54EA348D0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86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95442D-3162-9B26-1622-26D018052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00AB21-4207-D213-C320-806511A5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C1134E-3B29-DED4-2224-35105CDB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F96023-CED9-970A-0551-C9166E81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B0EE04-4E85-251E-1FF6-73D2FDAB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36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C61CF-9843-8BD2-5B94-4D861C4A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58173C-FB37-358B-48D4-D687976A8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6C8D9C-438C-C3D8-C17F-066CBE78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A83602-AB80-A586-176F-A3D3DC28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9CFC1B-594E-06F2-2276-CFB3CC6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6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A2B3BF-506E-1FA0-4025-E016E5F50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5C1D7C-C513-F0F5-2F72-D256A47C2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24A107-45CF-1827-ED91-DA6002E3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381E0F-6594-3F90-0EB2-86904F589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5E4E7F-111B-86F5-AB80-43D85069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8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85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26BBA-32BA-6EBD-F1C8-0EAECFF7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D47A7E-A5C1-C021-F7F2-CC727780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DA345A-00B3-7E17-F683-7E267497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8B0D26-EF0E-8837-90E5-4E314344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87D297-950B-9B05-4572-D47F69DB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80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C0F32-FDAC-2FEC-C363-28411738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C03A18-1209-7818-4DC4-5329E3ED7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2855BD-20C1-F721-F440-7F5B7193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F4BD6A-2E7F-3D93-3DE2-5C930379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75CB47-6C18-187B-33A9-E43A9C64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11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12375-C72A-7A9F-E010-9CC0A4BC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E52288-E215-E1E0-6C5B-053A67C60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DC68B3-2836-2556-4EA1-F728F43C5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483230-58CA-9D19-AAC7-7EEC844B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8C98E3-0F7E-A599-8295-FC2C35E7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B77172-25BE-305B-5F87-6D6251B0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F61818-EF84-BAAA-BAB7-31647E97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9320E0-A9B5-162C-065A-79ACDE38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CFB3A6-3A3A-7547-E2E9-4AFD84917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7642F1-6C3E-CEB3-0FDF-58699B50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014E1D3-4CE6-D3D8-775E-4850E5D3F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DDD3C57-E52F-A0C1-11B9-8746C0D9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CBDEEEB-B96A-270D-7E0B-8DDA794E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BC9A29F-6297-D95B-9C4C-C13DA534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1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160773-2F14-5901-76DF-22D706F9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4205AF-7545-C566-14F5-007E3AA2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6DEDE8-53BE-4D4F-B6A4-A083E708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1CA805-6085-2F21-677A-D79D6867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69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0B9EB3-9472-F699-275F-12B58808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56800AE-A5F9-0162-CC13-5BD95DDF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145CC5-8309-FDFE-7DDB-C3D7E448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29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F2F68A-C821-4595-F075-326A3065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3EB9C1-6AAE-7386-1377-3CF741D8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A1AFE8-86A7-1502-9E57-FE49B85FB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5988B0-E247-2782-E6CB-B04A8A12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FB153D-1129-CC83-079F-44414020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73F9AA-61A7-F8D4-EF4E-A84A2F0A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5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5643C-DF64-3ABC-860E-ADC85DAB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0A2EECB-6E2D-C01B-D9F3-9771CFCEE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92BABC-8E53-DDA0-0FD9-D95B6B5A4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529AF2-EFD4-FB63-C9AA-33DE2AD4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114D7E-02FC-9DA1-726B-FE8048D5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434737-AF47-9EC0-1982-3B2EAD8F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65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EAB6C7-CDB8-C879-B83F-B310E2DF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6EC811-DEF6-7ABE-F9BD-C6A7C778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7BECC0-3295-07B8-9321-363A3B81F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141FD-EE62-4F5D-9D11-9DA97D9043EB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11BFE8-434F-A63E-75A2-74C0AB9A6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0E1331-AA48-E68F-322F-01322D7DA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3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ornferry.com/insights/this-week-in-leadership/the-most-admired-companies-how-they-stack-u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fortune.com/franchise-list-page/methodology-worlds-most-admired-companies-2024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rmattiva.it/uri-res/N2Ls?urn:nir:stato:decreto.legislativo:2000-18-08;267~art3!vig=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9F7596-1BD0-3C29-6252-2BDCD8A23C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6389" b="2736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4B1650-9293-8F71-1431-5BC5EC76E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reputazione</a:t>
            </a:r>
            <a:endParaRPr lang="en-GB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74CD34-8590-3629-4556-9AF649D21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Contenuto, processo e cura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5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67A64-9596-6139-B685-7444F941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Immagine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78442B-C490-4E6F-91DC-B09228A7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dirty="0">
                <a:latin typeface="Verdana" pitchFamily="34" charset="0"/>
              </a:rPr>
              <a:t>Fa riferimento alla percezione alla percezione dell’identità che ne hanno i pubblici influenti che viene solitamente trasferita da una comunicazione persuasiva (modalità </a:t>
            </a:r>
            <a:r>
              <a:rPr lang="it-IT" dirty="0" err="1">
                <a:latin typeface="Verdana" pitchFamily="34" charset="0"/>
              </a:rPr>
              <a:t>push</a:t>
            </a:r>
            <a:r>
              <a:rPr lang="it-IT" dirty="0">
                <a:latin typeface="Verdana" pitchFamily="34" charset="0"/>
              </a:rPr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72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E8F0B-838B-6172-ACD5-94B86CB8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Immagine PA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A5F02-A199-A4C3-D335-BEBC5B88C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it-IT" dirty="0">
                <a:latin typeface="Verdana" pitchFamily="34" charset="0"/>
              </a:rPr>
              <a:t>Fa riferimento alla percezione dell’identità istituzionale che ne hanno i cittadini e gli stakeholder pubblici, costruita attraverso l’esperienza diretta dei servizi, la trasparenza dell’azione amministrativa e la comunicazione pubblica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it-IT" dirty="0">
                <a:latin typeface="Verdana" pitchFamily="34" charset="0"/>
              </a:rPr>
              <a:t>Non è solo il risultato di una comunicazione persuasiva (modalità </a:t>
            </a:r>
            <a:r>
              <a:rPr lang="it-IT" dirty="0" err="1">
                <a:latin typeface="Verdana" pitchFamily="34" charset="0"/>
              </a:rPr>
              <a:t>push</a:t>
            </a:r>
            <a:r>
              <a:rPr lang="it-IT" dirty="0">
                <a:latin typeface="Verdana" pitchFamily="34" charset="0"/>
              </a:rPr>
              <a:t>), ma si forma attraverso l’interazione continua tra amministrazione e cittadini (modalità dialogica), influenzata da fiducia, accessibilità e qualità percepita dei servizi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21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828800" y="685800"/>
            <a:ext cx="37338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200" dirty="0">
                <a:solidFill>
                  <a:srgbClr val="FF6600"/>
                </a:solidFill>
                <a:latin typeface="Verdana" pitchFamily="34" charset="0"/>
              </a:rPr>
              <a:t>Comunicazione univoca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828800" y="1447800"/>
            <a:ext cx="37338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/>
              <a:t>Messaggi coerenti</a:t>
            </a:r>
            <a:endParaRPr lang="it-IT" dirty="0"/>
          </a:p>
        </p:txBody>
      </p: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5715000" y="1295400"/>
            <a:ext cx="1219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7086600" y="1066800"/>
            <a:ext cx="29718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Percezione di </a:t>
            </a:r>
            <a:r>
              <a:rPr lang="it-IT"/>
              <a:t>Identità stabile</a:t>
            </a:r>
            <a:endParaRPr lang="it-IT" dirty="0"/>
          </a:p>
        </p:txBody>
      </p:sp>
      <p:sp>
        <p:nvSpPr>
          <p:cNvPr id="27654" name="Line 9"/>
          <p:cNvSpPr>
            <a:spLocks noChangeShapeType="1"/>
          </p:cNvSpPr>
          <p:nvPr/>
        </p:nvSpPr>
        <p:spPr bwMode="auto">
          <a:xfrm>
            <a:off x="8544272" y="1988840"/>
            <a:ext cx="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7239000" y="2362200"/>
            <a:ext cx="26670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Immagine stabile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1752600" y="3962400"/>
            <a:ext cx="38100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Mancanza </a:t>
            </a:r>
            <a:r>
              <a:rPr lang="it-IT"/>
              <a:t>di univocità</a:t>
            </a:r>
            <a:endParaRPr lang="it-IT" dirty="0"/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1752600" y="4648200"/>
            <a:ext cx="38100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Incoerenza </a:t>
            </a:r>
            <a:r>
              <a:rPr lang="it-IT"/>
              <a:t>dei messaggi</a:t>
            </a:r>
            <a:endParaRPr lang="it-IT" dirty="0"/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>
            <a:off x="5638800" y="4572000"/>
            <a:ext cx="137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7239000" y="4038600"/>
            <a:ext cx="29718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Percezione di </a:t>
            </a:r>
            <a:r>
              <a:rPr lang="it-IT"/>
              <a:t>Identità instabile</a:t>
            </a:r>
            <a:endParaRPr lang="it-IT" dirty="0"/>
          </a:p>
        </p:txBody>
      </p:sp>
      <p:sp>
        <p:nvSpPr>
          <p:cNvPr id="27660" name="Line 15"/>
          <p:cNvSpPr>
            <a:spLocks noChangeShapeType="1"/>
          </p:cNvSpPr>
          <p:nvPr/>
        </p:nvSpPr>
        <p:spPr bwMode="auto">
          <a:xfrm>
            <a:off x="8616280" y="5085184"/>
            <a:ext cx="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1" name="Text Box 16"/>
          <p:cNvSpPr txBox="1">
            <a:spLocks noChangeArrowheads="1"/>
          </p:cNvSpPr>
          <p:nvPr/>
        </p:nvSpPr>
        <p:spPr bwMode="auto">
          <a:xfrm>
            <a:off x="7391400" y="5486400"/>
            <a:ext cx="26670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/>
              <a:t>Immagine instabile</a:t>
            </a:r>
            <a:endParaRPr lang="it-IT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8544272" y="1844824"/>
            <a:ext cx="1488" cy="284584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8616280" y="4869160"/>
            <a:ext cx="0" cy="28803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64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9C26DF-DB46-9392-E008-92474BAE72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F4F524-AAD8-0A68-8097-9A240C87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it-IT"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Reputazione</a:t>
            </a:r>
            <a:endParaRPr lang="en-GB" sz="5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C4978F-350A-6CB3-DC0A-D0F24532C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 riferisce alla percezione dell’organizzazione che ne hanno i soggetti in base alla loro esperienza nel tempo, diretta o indiretta</a:t>
            </a:r>
          </a:p>
          <a:p>
            <a:pPr marL="0" indent="0">
              <a:buNone/>
            </a:pPr>
            <a:endParaRPr lang="it-IT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20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Ognuno vede quel che tu pari,</a:t>
            </a:r>
          </a:p>
          <a:p>
            <a:pPr marL="0" indent="0">
              <a:buNone/>
            </a:pPr>
            <a:r>
              <a:rPr lang="it-IT" sz="20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pochi sentono quel che tu sei</a:t>
            </a:r>
          </a:p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Principe, Machiavelli</a:t>
            </a:r>
          </a:p>
          <a:p>
            <a:endParaRPr lang="en-GB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8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68306-AFA7-731C-9631-B4C0BE35C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3AE26631-1861-822D-597D-ED6C2480F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it-IT" sz="3200" dirty="0">
                <a:latin typeface="Verdana" pitchFamily="34" charset="0"/>
              </a:rPr>
              <a:t>Componenti</a:t>
            </a:r>
          </a:p>
        </p:txBody>
      </p:sp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87B916F6-F0D8-125F-526D-28A0B1F62CD7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it-IT" dirty="0"/>
          </a:p>
          <a:p>
            <a:pPr lvl="1" eaLnBrk="1" hangingPunct="1">
              <a:buFontTx/>
              <a:buChar char="-"/>
            </a:pPr>
            <a:r>
              <a:rPr lang="it-IT" sz="3200" dirty="0">
                <a:latin typeface="Verdana" pitchFamily="34" charset="0"/>
              </a:rPr>
              <a:t>Storia </a:t>
            </a:r>
            <a:r>
              <a:rPr lang="it-IT" sz="3200" dirty="0">
                <a:latin typeface="Verdana" pitchFamily="34" charset="0"/>
                <a:sym typeface="Wingdings" panose="05000000000000000000" pitchFamily="2" charset="2"/>
              </a:rPr>
              <a:t> istituzionale (PA)</a:t>
            </a:r>
            <a:endParaRPr lang="it-IT" sz="3200" dirty="0">
              <a:latin typeface="Verdana" pitchFamily="34" charset="0"/>
            </a:endParaRPr>
          </a:p>
          <a:p>
            <a:pPr lvl="1" eaLnBrk="1" hangingPunct="1">
              <a:buFontTx/>
              <a:buChar char="-"/>
            </a:pPr>
            <a:endParaRPr lang="it-IT" sz="3200" dirty="0">
              <a:latin typeface="Verdana" pitchFamily="34" charset="0"/>
            </a:endParaRPr>
          </a:p>
          <a:p>
            <a:pPr lvl="1" eaLnBrk="1" hangingPunct="1">
              <a:buFontTx/>
              <a:buChar char="-"/>
            </a:pPr>
            <a:r>
              <a:rPr lang="it-IT" sz="3200" dirty="0">
                <a:latin typeface="Verdana" pitchFamily="34" charset="0"/>
              </a:rPr>
              <a:t>Comportamenti </a:t>
            </a:r>
            <a:r>
              <a:rPr lang="it-IT" sz="3200" dirty="0">
                <a:latin typeface="Verdana" pitchFamily="34" charset="0"/>
                <a:sym typeface="Wingdings" panose="05000000000000000000" pitchFamily="2" charset="2"/>
              </a:rPr>
              <a:t> azione amministrativa (PA)</a:t>
            </a:r>
            <a:endParaRPr lang="it-IT" sz="3200" dirty="0">
              <a:latin typeface="Verdana" pitchFamily="34" charset="0"/>
            </a:endParaRPr>
          </a:p>
          <a:p>
            <a:pPr lvl="1" eaLnBrk="1" hangingPunct="1">
              <a:buFontTx/>
              <a:buChar char="-"/>
            </a:pPr>
            <a:endParaRPr lang="it-IT" sz="3200" dirty="0">
              <a:latin typeface="Verdana" pitchFamily="34" charset="0"/>
            </a:endParaRPr>
          </a:p>
          <a:p>
            <a:pPr lvl="1" eaLnBrk="1" hangingPunct="1">
              <a:buFontTx/>
              <a:buChar char="-"/>
            </a:pPr>
            <a:r>
              <a:rPr lang="it-IT" sz="3200" dirty="0">
                <a:latin typeface="Verdana" pitchFamily="34" charset="0"/>
              </a:rPr>
              <a:t>Percezioni </a:t>
            </a:r>
            <a:r>
              <a:rPr lang="it-IT" sz="3200" dirty="0">
                <a:latin typeface="Verdana" pitchFamily="34" charset="0"/>
                <a:sym typeface="Wingdings" panose="05000000000000000000" pitchFamily="2" charset="2"/>
              </a:rPr>
              <a:t> fiducia dei cittadini (PA)</a:t>
            </a:r>
            <a:endParaRPr lang="it-IT" sz="32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46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E42E2-9E47-6482-5EBB-8022F5E5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2F7E92-96DB-71F0-1EBD-2A853C53D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64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Componenti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reputazione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41B6C99D-4B47-12D8-841C-B24ED40921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587" y="1488912"/>
            <a:ext cx="5694541" cy="52229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9170CE-2DF7-FBF5-B0EA-3AB190837276}"/>
              </a:ext>
            </a:extLst>
          </p:cNvPr>
          <p:cNvSpPr txBox="1"/>
          <p:nvPr/>
        </p:nvSpPr>
        <p:spPr>
          <a:xfrm>
            <a:off x="6525296" y="4100365"/>
            <a:ext cx="3862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Azione amministrativa e</a:t>
            </a:r>
          </a:p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comunicazione pubblica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0E1C71-0D06-1876-A576-9E792C2EE5FC}"/>
              </a:ext>
            </a:extLst>
          </p:cNvPr>
          <p:cNvSpPr txBox="1"/>
          <p:nvPr/>
        </p:nvSpPr>
        <p:spPr>
          <a:xfrm>
            <a:off x="7882128" y="4392752"/>
            <a:ext cx="7350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</a:t>
            </a:r>
            <a:endParaRPr lang="en-GB" sz="34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0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0" y="1219201"/>
            <a:ext cx="3276600" cy="17684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Ambiguità delle voci</a:t>
            </a:r>
          </a:p>
          <a:p>
            <a:endParaRPr lang="it-IT" dirty="0"/>
          </a:p>
          <a:p>
            <a:r>
              <a:rPr lang="it-IT" dirty="0"/>
              <a:t>Incoerenza dei messaggi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5715000" y="1981200"/>
            <a:ext cx="1219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086600" y="1600200"/>
            <a:ext cx="29718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/>
              <a:t>Instabilità dell’immagine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4114800" y="3124200"/>
            <a:ext cx="0" cy="990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943600" y="3124200"/>
            <a:ext cx="0" cy="990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620000" y="3124200"/>
            <a:ext cx="0" cy="914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362200" y="4495800"/>
            <a:ext cx="3886200" cy="12652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Sentimenti negativi quali:</a:t>
            </a:r>
          </a:p>
          <a:p>
            <a:r>
              <a:rPr lang="it-IT" dirty="0"/>
              <a:t>Incertezza, sfiducia, insicurezza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6324600" y="50292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7608168" y="4365104"/>
            <a:ext cx="2514600" cy="14465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Difficoltà di gestire e controllare reputazione</a:t>
            </a:r>
          </a:p>
        </p:txBody>
      </p:sp>
    </p:spTree>
    <p:extLst>
      <p:ext uri="{BB962C8B-B14F-4D97-AF65-F5344CB8AC3E}">
        <p14:creationId xmlns:p14="http://schemas.microsoft.com/office/powerpoint/2010/main" val="3813691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9B647B-FDE4-C076-41D2-DEBB68F6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1746" name="Titolo 1"/>
          <p:cNvSpPr>
            <a:spLocks noGrp="1"/>
          </p:cNvSpPr>
          <p:nvPr>
            <p:ph type="title" idx="4294967295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Perché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31754" name="Rectangle 317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756" name="Rectangle 317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7" name="Segnaposto contenuto 2"/>
          <p:cNvSpPr>
            <a:spLocks noGrp="1"/>
          </p:cNvSpPr>
          <p:nvPr>
            <p:ph idx="4294967295"/>
          </p:nvPr>
        </p:nvSpPr>
        <p:spPr>
          <a:xfrm>
            <a:off x="355854" y="3346012"/>
            <a:ext cx="5254752" cy="267004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Buona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reputazione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credibilità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organizzazione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fiducia sue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capacità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Protegge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crisi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Trasforma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percezioni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intangibili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tangibili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premium price,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attirare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talenti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fedeltà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clienti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dipendenti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entrate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stabili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37611C-592B-4755-9011-09BDB7DA7B7D}"/>
              </a:ext>
            </a:extLst>
          </p:cNvPr>
          <p:cNvSpPr txBox="1"/>
          <p:nvPr/>
        </p:nvSpPr>
        <p:spPr>
          <a:xfrm>
            <a:off x="5966440" y="3268152"/>
            <a:ext cx="560984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Buona reputazione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Aumenta la credibilità istituzionale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Rafforza la fiducia dei cittadini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Favorisce la partecipazione e la collaborazione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Riduce conflitti e resistenze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Protegge e supporta in situazioni di crisi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ts val="3000"/>
              </a:lnSpc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Rende più efficace l’azione amministrativa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70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42D373-C9E1-9C57-257F-6195A1DF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06" y="409153"/>
            <a:ext cx="7735380" cy="60396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847E8B-6A1A-12A0-B84A-AE47096A50F1}"/>
              </a:ext>
            </a:extLst>
          </p:cNvPr>
          <p:cNvSpPr txBox="1"/>
          <p:nvPr/>
        </p:nvSpPr>
        <p:spPr>
          <a:xfrm>
            <a:off x="8074152" y="1126712"/>
            <a:ext cx="3636042" cy="439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TANGIBILE PER LA PA</a:t>
            </a:r>
          </a:p>
          <a:p>
            <a:pPr>
              <a:lnSpc>
                <a:spcPts val="3400"/>
              </a:lnSpc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it-IT" sz="2100" dirty="0">
                <a:latin typeface="Verdana" panose="020B0604030504040204" pitchFamily="34" charset="0"/>
                <a:ea typeface="Verdana" panose="020B0604030504040204" pitchFamily="34" charset="0"/>
              </a:rPr>
              <a:t>Maggiore adesione dei cittadini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it-IT" sz="2100" dirty="0">
                <a:latin typeface="Verdana" panose="020B0604030504040204" pitchFamily="34" charset="0"/>
                <a:ea typeface="Verdana" panose="020B0604030504040204" pitchFamily="34" charset="0"/>
              </a:rPr>
              <a:t>Più partecipazione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it-IT" sz="2100" dirty="0">
                <a:latin typeface="Verdana" panose="020B0604030504040204" pitchFamily="34" charset="0"/>
                <a:ea typeface="Verdana" panose="020B0604030504040204" pitchFamily="34" charset="0"/>
              </a:rPr>
              <a:t>Riduzione dei conflitti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it-IT" sz="2100" dirty="0">
                <a:latin typeface="Verdana" panose="020B0604030504040204" pitchFamily="34" charset="0"/>
                <a:ea typeface="Verdana" panose="020B0604030504040204" pitchFamily="34" charset="0"/>
              </a:rPr>
              <a:t>Maggiore efficacia delle politiche pubbliche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it-IT" sz="2100" dirty="0">
                <a:latin typeface="Verdana" panose="020B0604030504040204" pitchFamily="34" charset="0"/>
                <a:ea typeface="Verdana" panose="020B0604030504040204" pitchFamily="34" charset="0"/>
              </a:rPr>
              <a:t>Cooperazione e compliance</a:t>
            </a:r>
          </a:p>
        </p:txBody>
      </p:sp>
    </p:spTree>
    <p:extLst>
      <p:ext uri="{BB962C8B-B14F-4D97-AF65-F5344CB8AC3E}">
        <p14:creationId xmlns:p14="http://schemas.microsoft.com/office/powerpoint/2010/main" val="155870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E3225-FFFF-85E9-9A40-5FA86561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itchFamily="34" charset="0"/>
              </a:rPr>
              <a:t>Ricerca</a:t>
            </a:r>
            <a:br>
              <a:rPr lang="it-IT" sz="3200" dirty="0">
                <a:latin typeface="Verdana" pitchFamily="34" charset="0"/>
              </a:rPr>
            </a:br>
            <a:r>
              <a:rPr lang="it-IT" sz="3200" dirty="0">
                <a:latin typeface="Verdana" pitchFamily="34" charset="0"/>
              </a:rPr>
              <a:t>(Kim, </a:t>
            </a:r>
            <a:r>
              <a:rPr lang="it-IT" sz="3200" dirty="0" err="1">
                <a:latin typeface="Verdana" pitchFamily="34" charset="0"/>
              </a:rPr>
              <a:t>Measuring</a:t>
            </a:r>
            <a:r>
              <a:rPr lang="it-IT" sz="3200" dirty="0">
                <a:latin typeface="Verdana" pitchFamily="34" charset="0"/>
              </a:rPr>
              <a:t> the </a:t>
            </a:r>
            <a:r>
              <a:rPr lang="it-IT" sz="3200" dirty="0" err="1">
                <a:latin typeface="Verdana" pitchFamily="34" charset="0"/>
              </a:rPr>
              <a:t>economic</a:t>
            </a:r>
            <a:r>
              <a:rPr lang="it-IT" sz="3200" dirty="0">
                <a:latin typeface="Verdana" pitchFamily="34" charset="0"/>
              </a:rPr>
              <a:t> </a:t>
            </a:r>
            <a:r>
              <a:rPr lang="it-IT" sz="3200" dirty="0" err="1">
                <a:latin typeface="Verdana" pitchFamily="34" charset="0"/>
              </a:rPr>
              <a:t>value</a:t>
            </a:r>
            <a:r>
              <a:rPr lang="it-IT" sz="3200" dirty="0">
                <a:latin typeface="Verdana" pitchFamily="34" charset="0"/>
              </a:rPr>
              <a:t>, 2001)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0C6EB5-64D9-11AE-FD32-F6254BE14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41250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200" dirty="0">
                <a:latin typeface="Verdana" pitchFamily="34" charset="0"/>
              </a:rPr>
              <a:t>Spesa attività di RP </a:t>
            </a:r>
            <a:r>
              <a:rPr lang="it-IT" sz="2200" dirty="0">
                <a:latin typeface="Verdana" pitchFamily="34" charset="0"/>
                <a:sym typeface="Wingdings" pitchFamily="2" charset="2"/>
              </a:rPr>
              <a:t> reputazione</a:t>
            </a: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200" dirty="0">
                <a:latin typeface="Verdana" pitchFamily="34" charset="0"/>
                <a:sym typeface="Wingdings" pitchFamily="2" charset="2"/>
              </a:rPr>
              <a:t>Reputazione  risultati economici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endParaRPr lang="it-IT" sz="2200" dirty="0">
              <a:latin typeface="Verdana" pitchFamily="34" charset="0"/>
              <a:sym typeface="Wingdings" pitchFamily="2" charset="2"/>
            </a:endParaRP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200" dirty="0">
                <a:latin typeface="Verdana" pitchFamily="34" charset="0"/>
                <a:sym typeface="Wingdings" pitchFamily="2" charset="2"/>
              </a:rPr>
              <a:t>MODELLO A DUE STADI:</a:t>
            </a: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200" dirty="0">
                <a:latin typeface="Verdana" pitchFamily="34" charset="0"/>
                <a:sym typeface="Wingdings" pitchFamily="2" charset="2"/>
              </a:rPr>
              <a:t>Le RP aumentano, indirettamente, i guadagni dell’organizzazione</a:t>
            </a: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200" dirty="0">
                <a:latin typeface="Verdana" pitchFamily="34" charset="0"/>
              </a:rPr>
              <a:t>Il modello a andrebbe validato sulla PA, ovvero valutato l’impatto su: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it-IT" sz="2200" dirty="0">
                <a:latin typeface="Verdana" pitchFamily="34" charset="0"/>
              </a:rPr>
              <a:t>Fiducia dei cittadini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it-IT" sz="2200" dirty="0">
                <a:latin typeface="Verdana" pitchFamily="34" charset="0"/>
              </a:rPr>
              <a:t>Partecipazione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it-IT" sz="2200" dirty="0">
                <a:latin typeface="Verdana" pitchFamily="34" charset="0"/>
              </a:rPr>
              <a:t>Adesione politiche pubbliche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r>
              <a:rPr lang="it-IT" sz="2200" dirty="0">
                <a:latin typeface="Verdana" pitchFamily="34" charset="0"/>
              </a:rPr>
              <a:t>Efficacia azione amministrativa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11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>
                <a:latin typeface="Verdana" pitchFamily="34" charset="0"/>
              </a:rPr>
              <a:t>Relazioni o reputazione?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86000"/>
            <a:ext cx="777240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latin typeface="Verdana" pitchFamily="34" charset="0"/>
              </a:rPr>
              <a:t>- Il figlio del capo è all’interno di un sistema di relazioni famigliari contigue a quelle di potere del padre</a:t>
            </a:r>
          </a:p>
          <a:p>
            <a:pPr marL="609600" indent="-609600" algn="just"/>
            <a:endParaRPr lang="it-IT" dirty="0">
              <a:latin typeface="Verdana" pitchFamily="34" charset="0"/>
            </a:endParaRPr>
          </a:p>
          <a:p>
            <a:pPr marL="609600" indent="-609600" algn="just"/>
            <a:endParaRPr lang="it-IT" dirty="0">
              <a:latin typeface="Verdana" pitchFamily="34" charset="0"/>
            </a:endParaRPr>
          </a:p>
          <a:p>
            <a:pPr marL="0" indent="0" algn="just">
              <a:buNone/>
            </a:pPr>
            <a:r>
              <a:rPr lang="it-IT" dirty="0">
                <a:latin typeface="Verdana" pitchFamily="34" charset="0"/>
              </a:rPr>
              <a:t>- Or se' tu quel Virgilio e quella fonte che spandi di parlar sì largo fiume?</a:t>
            </a:r>
          </a:p>
          <a:p>
            <a:pPr marL="609600" indent="-609600"/>
            <a:endParaRPr lang="it-IT" dirty="0"/>
          </a:p>
          <a:p>
            <a:pPr marL="609600" indent="-609600"/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it-IT" sz="3200" dirty="0">
                <a:latin typeface="Verdana" pitchFamily="34" charset="0"/>
              </a:rPr>
              <a:t>Corporate Media </a:t>
            </a:r>
            <a:r>
              <a:rPr lang="it-IT" sz="3200" dirty="0" err="1">
                <a:latin typeface="Verdana" pitchFamily="34" charset="0"/>
              </a:rPr>
              <a:t>reputation</a:t>
            </a:r>
            <a:endParaRPr lang="it-IT" sz="3200" dirty="0">
              <a:latin typeface="Verdana" pitchFamily="34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758936"/>
              </p:ext>
            </p:extLst>
          </p:nvPr>
        </p:nvGraphicFramePr>
        <p:xfrm>
          <a:off x="2218128" y="1690688"/>
          <a:ext cx="7755743" cy="3913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232240" imgH="2216160" progId="Paint.Picture">
                  <p:embed/>
                </p:oleObj>
              </mc:Choice>
              <mc:Fallback>
                <p:oleObj name="Bitmap Image" r:id="rId3" imgW="5232240" imgH="2216160" progId="Paint.Picture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8128" y="1690688"/>
                        <a:ext cx="7755743" cy="3913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88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440A35-039F-0F78-87CA-44925552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Ranking della reputazione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997DC6-AC98-D82F-B5E4-7C3D76790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Fortune: 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World's Most Admired Companies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GB" sz="22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GB" sz="22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RepTrak</a:t>
            </a:r>
            <a:r>
              <a:rPr lang="en-GB" sz="22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Company: The 2024 Global </a:t>
            </a:r>
            <a:r>
              <a:rPr lang="en-GB" sz="22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RepTrak</a:t>
            </a:r>
            <a:r>
              <a:rPr lang="en-GB" sz="22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100 Report</a:t>
            </a:r>
          </a:p>
          <a:p>
            <a:pPr>
              <a:buFontTx/>
              <a:buChar char="-"/>
            </a:pPr>
            <a:endParaRPr lang="en-GB" sz="2000" b="1" i="0" dirty="0">
              <a:effectLst/>
              <a:latin typeface="Montserrat" panose="00000500000000000000" pitchFamily="2" charset="0"/>
            </a:endParaRPr>
          </a:p>
          <a:p>
            <a:pPr>
              <a:buFontTx/>
              <a:buChar char="-"/>
            </a:pPr>
            <a:endParaRPr lang="en-GB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5BF0F7-E172-E9BD-898C-3EFD1981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64" y="774285"/>
            <a:ext cx="3866926" cy="25811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2E3945-C847-281D-B566-B1493F86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667" y="3724489"/>
            <a:ext cx="4389120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5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E7864-5B2F-83E9-0185-D6383632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World's</a:t>
            </a: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Most</a:t>
            </a: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Admired</a:t>
            </a: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 Companies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B1AB14-5913-A878-F04B-9055F199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Classifica istituita nel 1997 da Fortune in collaborazione con la società di consulenza Korn Ferry (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The World's Most Admired Companies: How They Stack Up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Aziende più «ammirate» a livello globale per le loro pratiche aziendali e la loro reputazione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Negli anni, la classifica è diventata un punto di riferimento per valutare l'eccellenza aziendale in vari settori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31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D039F-20D5-D2B1-3090-335E2141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Estrazione dei casi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289FB-22AB-4E0D-D08F-7B2D9C26B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273"/>
            <a:ext cx="10515600" cy="48376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229 aziende con sede USA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59 aziende europee​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26 aziende area Asia/Pacifico​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Oltre 50 settori industriali. ​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Processo di selezione: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individuate le più grandi aziende per fatturato negli Stati Uniti e a livello globale.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Valuate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da dirigenti, direttori e analisti del settore di appartenenza, utilizzando nove criteri di reputazione, tra cui innovazione, gestione del personale, responsabilità sociale e qualità dei prodotti/servizi (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Methodology for World’s Most Admired Companies (2024) | Fortune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percezioni e le valutazioni dei professionisti all'interno di ciascun settore industriale.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69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AF8D7-CCD1-7092-D23D-A168C20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Indicatori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86C3EC-2D58-233D-7EC7-B44AA072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Innovazione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Gestione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personale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Uso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degli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asset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aziendali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Responsabilità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sociale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Qualità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management​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Solidità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finanziaria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Valore di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investimento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lungo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termine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Qualità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prodotti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servizi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Competitività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globale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28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D68FC-0DD5-538B-A41E-8A5DADBD9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Esempi di casi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3FE483-7910-4924-B4F1-6595888D3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457"/>
            <a:ext cx="10515600" cy="469650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Apple: Ha mantenuto la prima posizione per 18 anni consecutivi fino al report 2025, grazie alla sua capacità di innovare e alla forte leadership.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Nvidia: È salita rapidamente nella classifica, passando dal 45º posto nel 2023 al 5º nel 2025, grazie ai progressi nel settore dei semiconduttori e dell'intelligenza artificiale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Caterpillar: Rientrata nella top 50 nel 2025, dimostrando resilienza e capacità di adattamento nel settore delle macchine da costruzione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262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ECD17-1EAA-B0D3-8210-4E493E56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9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Classifica 2025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752E55-4EAF-2F2D-DFE5-6067847A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0510"/>
            <a:ext cx="10515600" cy="5763490"/>
          </a:xfrm>
        </p:spPr>
        <p:txBody>
          <a:bodyPr>
            <a:normAutofit fontScale="7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TOP 5: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Apple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Microsoft​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Amazon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Nvidia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Berkshire Hathaway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NEW ENTRY (TOP 50)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Caterpillar (#40)​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ServiceNow (#42)​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Taiwan Semiconductor (#45)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Novo Nordisk (#46)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39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EF9582-7D6D-0F26-AE3D-94FADA97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670"/>
            <a:ext cx="12192000" cy="61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44EB3-F5F5-6092-0B67-47542469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RepTack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0D5D94-DFFD-195C-8DE2-C5B05E2C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Fondazione: Nel 1999, Charles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Fombrun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 Cees van Riel fondano il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Reputation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Institute, poi rinominato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RepTrak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nel 2020</a:t>
            </a:r>
            <a:endParaRPr lang="en-GB" sz="24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Evoluzione: Da allora,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RepTrak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è diventata leader nella misurazione e analisi della reputazione aziendale a livello globale</a:t>
            </a:r>
            <a:endParaRPr lang="en-GB" sz="24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27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962A10-783E-68F8-58D2-EA513FE9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Estrazione dei casi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E3329F-E816-1C58-DD46-6979E7945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Identificazione delle aziende candidate: Dimensione dell'azienda: Vengono considerate le aziende con un fatturato globale superiore a 2 miliardi di dollari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Valutazione della familiarità: Le aziende devono avere una soglia di familiarità media globale superiore al 20% nei 15 paesi valutati e superare il 20% in almeno 8 di questi paesi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Sondaggi e valutazioni: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RepTrak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raccoglie dati attraverso sondaggi online, media mainstream, social media e altre fonti, analizzando milioni di punti dati di percezione e sentimento</a:t>
            </a:r>
          </a:p>
        </p:txBody>
      </p:sp>
    </p:spTree>
    <p:extLst>
      <p:ext uri="{BB962C8B-B14F-4D97-AF65-F5344CB8AC3E}">
        <p14:creationId xmlns:p14="http://schemas.microsoft.com/office/powerpoint/2010/main" val="1626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>
                <a:latin typeface="Verdana" pitchFamily="34" charset="0"/>
              </a:rPr>
              <a:t>Relazioni VS reputazione?</a:t>
            </a:r>
            <a:endParaRPr lang="it-IT" sz="3200" b="1" dirty="0">
              <a:latin typeface="Verdana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dirty="0">
                <a:solidFill>
                  <a:srgbClr val="EA0202"/>
                </a:solidFill>
                <a:latin typeface="Verdana" pitchFamily="34" charset="0"/>
              </a:rPr>
              <a:t>	</a:t>
            </a:r>
            <a:r>
              <a:rPr lang="it-IT" dirty="0">
                <a:latin typeface="Verdana" pitchFamily="34" charset="0"/>
              </a:rPr>
              <a:t>Viene prima la relazione</a:t>
            </a:r>
          </a:p>
          <a:p>
            <a:pPr eaLnBrk="1" hangingPunct="1">
              <a:buFontTx/>
              <a:buNone/>
            </a:pPr>
            <a:r>
              <a:rPr lang="it-IT" dirty="0">
                <a:latin typeface="Verdana" pitchFamily="34" charset="0"/>
              </a:rPr>
              <a:t>		o prima</a:t>
            </a:r>
          </a:p>
          <a:p>
            <a:pPr eaLnBrk="1" hangingPunct="1">
              <a:buFontTx/>
              <a:buNone/>
            </a:pPr>
            <a:r>
              <a:rPr lang="it-IT" dirty="0">
                <a:latin typeface="Verdana" pitchFamily="34" charset="0"/>
              </a:rPr>
              <a:t>	la reputazione?</a:t>
            </a:r>
          </a:p>
          <a:p>
            <a:pPr eaLnBrk="1" hangingPunct="1">
              <a:buFontTx/>
              <a:buNone/>
            </a:pPr>
            <a:endParaRPr lang="it-IT" dirty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it-IT" dirty="0">
              <a:latin typeface="Verdana" pitchFamily="34" charset="0"/>
            </a:endParaRPr>
          </a:p>
          <a:p>
            <a:pPr eaLnBrk="1" hangingPunct="1">
              <a:buFontTx/>
              <a:buNone/>
            </a:pPr>
            <a:r>
              <a:rPr lang="it-IT" dirty="0">
                <a:latin typeface="Verdana" pitchFamily="34" charset="0"/>
              </a:rPr>
              <a:t>	Che rapporto c’e </a:t>
            </a:r>
            <a:r>
              <a:rPr lang="it-IT" dirty="0" err="1">
                <a:latin typeface="Verdana" pitchFamily="34" charset="0"/>
              </a:rPr>
              <a:t>Rep</a:t>
            </a:r>
            <a:r>
              <a:rPr lang="it-IT" dirty="0">
                <a:latin typeface="Verdana" pitchFamily="34" charset="0"/>
              </a:rPr>
              <a:t>/</a:t>
            </a:r>
            <a:r>
              <a:rPr lang="it-IT" dirty="0" err="1">
                <a:latin typeface="Verdana" pitchFamily="34" charset="0"/>
              </a:rPr>
              <a:t>Rel</a:t>
            </a:r>
            <a:r>
              <a:rPr lang="it-IT" dirty="0">
                <a:latin typeface="Verdana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BDBEE-19BF-8CD1-9E35-8452292B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Indicatori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0D2FB8-10AC-A86F-7EA2-6BEA7BE8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Prodotti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Servizi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Innovazione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Ambiente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di Lavoro​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Governance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Cittadinanza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Leadership​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Performance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211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C90C3F-1010-DFB1-624F-924F8244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56" y="0"/>
            <a:ext cx="10114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77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CFD7A7-DACB-08D0-1465-3116C397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81" y="332943"/>
            <a:ext cx="11193437" cy="61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6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904FC8-58FB-106B-E83E-C1321072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Possibili classifiche per la PA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E91FFCC-8B45-032F-AFF7-C55224636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707" y="1825625"/>
            <a:ext cx="101165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7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934566-FC7D-73EB-B747-9129392CF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"/>
            <a:ext cx="12192000" cy="68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2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Oggetto astronomico, cielo, astronomia, Spazio esterno&#10;&#10;Il contenuto generato dall'IA potrebbe non essere corretto.">
            <a:extLst>
              <a:ext uri="{FF2B5EF4-FFF2-40B4-BE49-F238E27FC236}">
                <a16:creationId xmlns:a16="http://schemas.microsoft.com/office/drawing/2014/main" id="{B07438CF-DF13-99DE-2ABC-DCEDC81C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39254" b="44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7D9A2E-B37C-F326-28B8-97E956CC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L’essenziale è invisibile agli occhi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E3E88A-9B44-8AF9-353B-49148DEE5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Ogni relazione è un canale aperto attraverso il quale si scambia e si costruisce, nel senso di una continua negoziazione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- Identità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- Immagine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- Reputazione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10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31E51-F243-1E3A-8522-EE8173AF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Identità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69F8EB-7D28-37B3-7494-4517540A8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it-IT" sz="2800" dirty="0">
                <a:latin typeface="Verdana" pitchFamily="34" charset="0"/>
              </a:rPr>
              <a:t>Indica i valori alla base di un’organizzazione veicolati con la comunicazione dei suoi comportamenti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it-IT" sz="2800" dirty="0">
                <a:latin typeface="Verdana" pitchFamily="34" charset="0"/>
              </a:rPr>
              <a:t>È legata al processo di </a:t>
            </a:r>
            <a:r>
              <a:rPr lang="it-IT" sz="2800" dirty="0" err="1">
                <a:latin typeface="Verdana" pitchFamily="34" charset="0"/>
              </a:rPr>
              <a:t>Envisioning</a:t>
            </a:r>
            <a:endParaRPr lang="it-IT" sz="2800" dirty="0">
              <a:latin typeface="Verdan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662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E3C4F-EFAC-D0E4-02C3-83095916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Envisioning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700" dirty="0">
                <a:latin typeface="Verdana" panose="020B0604030504040204" pitchFamily="34" charset="0"/>
                <a:ea typeface="Verdana" panose="020B0604030504040204" pitchFamily="34" charset="0"/>
              </a:rPr>
              <a:t>(«</a:t>
            </a:r>
            <a:r>
              <a:rPr lang="it-IT" sz="2700" b="0" i="0" dirty="0">
                <a:solidFill>
                  <a:srgbClr val="040C2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giro, vedo gente, mi muovo, conosco, faccio delle cose», </a:t>
            </a:r>
            <a:r>
              <a:rPr lang="it-IT" sz="2700" b="0" i="1" dirty="0">
                <a:solidFill>
                  <a:srgbClr val="040C2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Ecce bombo</a:t>
            </a:r>
            <a:r>
              <a:rPr lang="it-IT" sz="2700" b="0" i="0" dirty="0">
                <a:solidFill>
                  <a:srgbClr val="040C2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Nanni Moretti, 1978)</a:t>
            </a:r>
            <a:endParaRPr lang="en-GB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DF9A9E-2227-A429-E500-6C6E5989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937"/>
            <a:ext cx="10515600" cy="4351338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- Mission (cosa sono e cosa faccio)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- Vision (cosa voglio essere e cosa voglio fare in una proiezione futura)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- Strategy (come intendo transitare dalla missione a vision)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dirty="0">
                <a:latin typeface="Verdana" pitchFamily="34" charset="0"/>
                <a:sym typeface="Wingdings" pitchFamily="2" charset="2"/>
              </a:rPr>
              <a:t>- </a:t>
            </a:r>
            <a:r>
              <a:rPr lang="it-IT" sz="2800" dirty="0">
                <a:latin typeface="Verdana" pitchFamily="34" charset="0"/>
                <a:sym typeface="Wingdings" pitchFamily="2" charset="2"/>
              </a:rPr>
              <a:t>Valori guida (che orientano l’attuazione della strategia)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47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BAB95-B6A2-572E-C4F1-3C422CFA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Envisioning</a:t>
            </a:r>
            <a:r>
              <a:rPr lang="it-IT" sz="3600" dirty="0">
                <a:latin typeface="Verdana" panose="020B0604030504040204" pitchFamily="34" charset="0"/>
                <a:ea typeface="Verdana" panose="020B0604030504040204" pitchFamily="34" charset="0"/>
              </a:rPr>
              <a:t> (PA)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(norma, mandato, azione, responsabilità pubblica)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E6D681-BF41-25CF-E155-15745EAB4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431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buFontTx/>
              <a:buChar char="-"/>
            </a:pPr>
            <a:r>
              <a:rPr lang="it-IT" sz="4000" dirty="0">
                <a:latin typeface="Verdana" pitchFamily="34" charset="0"/>
              </a:rPr>
              <a:t>Mission (cosa devo essere e cosa devo fare)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it-IT" sz="3600" dirty="0">
                <a:latin typeface="Verdana" pitchFamily="34" charset="0"/>
              </a:rPr>
              <a:t>Definita dalla legge e dai principi istituzionali (es. rappresentare la comunità, curarne gli interessi, promuoverne lo sviluppo)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it-IT" sz="3600" dirty="0">
              <a:latin typeface="Verdana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it-IT" sz="4000" dirty="0">
                <a:latin typeface="Verdana" pitchFamily="34" charset="0"/>
              </a:rPr>
              <a:t>Vision (cosa si vuole essere e realizzare in una proiezione futura)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it-IT" sz="3600" dirty="0">
                <a:latin typeface="Verdana" pitchFamily="34" charset="0"/>
              </a:rPr>
              <a:t>Definita dal livello politico-amministrativo (es. programmi di mandato, DUP – Documento Unico di Programmazione, Agenda 2030)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it-IT" sz="3600" dirty="0">
              <a:latin typeface="Verdana" pitchFamily="34" charset="0"/>
            </a:endParaRPr>
          </a:p>
          <a:p>
            <a:pPr marL="228600" lvl="1">
              <a:lnSpc>
                <a:spcPct val="110000"/>
              </a:lnSpc>
              <a:spcBef>
                <a:spcPts val="1000"/>
              </a:spcBef>
              <a:buFontTx/>
              <a:buChar char="-"/>
            </a:pPr>
            <a:r>
              <a:rPr lang="it-IT" sz="4000" dirty="0">
                <a:latin typeface="Verdana" pitchFamily="34" charset="0"/>
              </a:rPr>
              <a:t>Strategy (come si attua la mission in relazione alla vision)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it-IT" sz="3600" dirty="0">
                <a:latin typeface="Verdana" pitchFamily="34" charset="0"/>
              </a:rPr>
              <a:t>Tradotta in politiche pubbliche, programmi operativi e azioni amministrative (es. allocazione risorse, servizi, interventi sul territorio)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it-IT" sz="3600" dirty="0">
              <a:latin typeface="Verdana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à"/>
            </a:pPr>
            <a:r>
              <a:rPr lang="it-IT" sz="4000" dirty="0">
                <a:latin typeface="Verdana" pitchFamily="34" charset="0"/>
              </a:rPr>
              <a:t>Valori guida (che orientano l’attuazione dell’azione pubblica)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it-IT" sz="3600" dirty="0">
                <a:latin typeface="Verdana" pitchFamily="34" charset="0"/>
              </a:rPr>
              <a:t>Derivano dai principi istituzionali e normativi (es. legalità, imparzialità, trasparenza, equità, servizio al cittadino)</a:t>
            </a:r>
          </a:p>
          <a:p>
            <a:pPr>
              <a:buFont typeface="Wingdings" pitchFamily="2" charset="2"/>
              <a:buChar char="à"/>
            </a:pPr>
            <a:endParaRPr lang="it-IT" dirty="0">
              <a:latin typeface="Verdan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96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7E7C7-B3D9-D961-D6DB-C59858D2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Archeologia (Facchetti, Marozzi, 2009)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303791-2456-6E79-A699-19C47DA1E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2800" dirty="0">
                <a:latin typeface="Verdana" pitchFamily="34" charset="0"/>
              </a:rPr>
              <a:t>In Enel abbiamo la missione di generare e distribuire valore nel mercato internazionale dell’energia, a vantaggio della competitività e delle esigenze dei clienti, dell’investimento degli azionisti e delle aspettative di tutti quelli che lavorano con noi. Enel opera al servizio delle comunità, nel rispetto dell’ambiente, con l’impegno di assicurare alle prossime generazioni di un mondo migliore</a:t>
            </a:r>
          </a:p>
        </p:txBody>
      </p:sp>
    </p:spTree>
    <p:extLst>
      <p:ext uri="{BB962C8B-B14F-4D97-AF65-F5344CB8AC3E}">
        <p14:creationId xmlns:p14="http://schemas.microsoft.com/office/powerpoint/2010/main" val="298429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7BE1B8-CD71-5E8D-A8F9-7B42890D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Testo unico degli enti locali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Titolo I – Disposizioni generali, </a:t>
            </a:r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</a:rPr>
              <a:t>Art. 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195885-2986-FCF3-C1B6-8318BE02E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it-IT" sz="2400" dirty="0">
                <a:latin typeface="Verdana" pitchFamily="34" charset="0"/>
              </a:rPr>
              <a:t>2. Il comune è l'ente locale che rappresenta la propria comunità, ne cura gli interessi e ne promuove lo sviluppo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it-IT" sz="2400" dirty="0">
                <a:latin typeface="Verdana" pitchFamily="34" charset="0"/>
              </a:rPr>
              <a:t>3. La provincia, ente locale intermedio tra comune e regione, rappresenta la propria comunità, ne cura gli interessi, ne promuove e ne coordina lo sviluppo</a:t>
            </a:r>
            <a:endParaRPr lang="en-GB" sz="2400" dirty="0">
              <a:latin typeface="Verdana" pitchFamily="34" charset="0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en-GB" sz="2400" dirty="0">
                <a:hlinkClick r:id="rId2"/>
              </a:rPr>
              <a:t>https://www.normattiva.it/uri-res/N2Ls?urn:nir:stato:decreto.legislativo:2000-18-08;267~art3!vig=</a:t>
            </a:r>
            <a:endParaRPr lang="en-GB" sz="2400" dirty="0"/>
          </a:p>
          <a:p>
            <a:pPr marL="0" indent="0" algn="just">
              <a:lnSpc>
                <a:spcPct val="140000"/>
              </a:lnSpc>
              <a:buNone/>
            </a:pPr>
            <a:endParaRPr lang="it-IT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660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1367</Words>
  <Application>Microsoft Office PowerPoint</Application>
  <PresentationFormat>Widescreen</PresentationFormat>
  <Paragraphs>187</Paragraphs>
  <Slides>34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Montserrat</vt:lpstr>
      <vt:lpstr>Verdana</vt:lpstr>
      <vt:lpstr>Wingdings</vt:lpstr>
      <vt:lpstr>Tema di Office</vt:lpstr>
      <vt:lpstr>Bitmap Image</vt:lpstr>
      <vt:lpstr>La reputazione</vt:lpstr>
      <vt:lpstr>Relazioni o reputazione?</vt:lpstr>
      <vt:lpstr>Relazioni VS reputazione?</vt:lpstr>
      <vt:lpstr>L’essenziale è invisibile agli occhi</vt:lpstr>
      <vt:lpstr>Identità</vt:lpstr>
      <vt:lpstr>Envisioning («giro, vedo gente, mi muovo, conosco, faccio delle cose», Ecce bombo, Nanni Moretti, 1978)</vt:lpstr>
      <vt:lpstr>Envisioning (PA) (norma, mandato, azione, responsabilità pubblica)</vt:lpstr>
      <vt:lpstr>Archeologia (Facchetti, Marozzi, 2009)</vt:lpstr>
      <vt:lpstr>Testo unico degli enti locali Titolo I – Disposizioni generali, Art. 3</vt:lpstr>
      <vt:lpstr>Immagine</vt:lpstr>
      <vt:lpstr>Immagine PA</vt:lpstr>
      <vt:lpstr>Presentazione standard di PowerPoint</vt:lpstr>
      <vt:lpstr>Reputazione</vt:lpstr>
      <vt:lpstr>Componenti</vt:lpstr>
      <vt:lpstr>Componenti reputazione</vt:lpstr>
      <vt:lpstr>Presentazione standard di PowerPoint</vt:lpstr>
      <vt:lpstr>Perché?</vt:lpstr>
      <vt:lpstr>Presentazione standard di PowerPoint</vt:lpstr>
      <vt:lpstr>Ricerca (Kim, Measuring the economic value, 2001)</vt:lpstr>
      <vt:lpstr>Corporate Media reputation</vt:lpstr>
      <vt:lpstr>Ranking della reputazione</vt:lpstr>
      <vt:lpstr>World's Most Admired Companies</vt:lpstr>
      <vt:lpstr>Estrazione dei casi</vt:lpstr>
      <vt:lpstr>Indicatori</vt:lpstr>
      <vt:lpstr>Esempi di casi</vt:lpstr>
      <vt:lpstr>Classifica 2025</vt:lpstr>
      <vt:lpstr>Presentazione standard di PowerPoint</vt:lpstr>
      <vt:lpstr>RepTack</vt:lpstr>
      <vt:lpstr>Estrazione dei casi</vt:lpstr>
      <vt:lpstr>Indicatori</vt:lpstr>
      <vt:lpstr>Presentazione standard di PowerPoint</vt:lpstr>
      <vt:lpstr>Presentazione standard di PowerPoint</vt:lpstr>
      <vt:lpstr>Possibili classifiche per la PA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reputazione</dc:title>
  <dc:creator>nicola strizzolo</dc:creator>
  <cp:lastModifiedBy>nicola strizzolo</cp:lastModifiedBy>
  <cp:revision>34</cp:revision>
  <dcterms:created xsi:type="dcterms:W3CDTF">2025-03-10T18:39:03Z</dcterms:created>
  <dcterms:modified xsi:type="dcterms:W3CDTF">2026-03-30T19:46:55Z</dcterms:modified>
</cp:coreProperties>
</file>