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1f48d4234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1f48d4234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l" sz="800">
                <a:solidFill>
                  <a:srgbClr val="595959"/>
                </a:solidFill>
              </a:rPr>
              <a:t>is the pursuit of some important social purpose with socially acceptable and consolidated ways of individual or collective behavior and action. Inside of the borders of the institution every person has a role known as  (hierarchical structure)</a:t>
            </a:r>
            <a:endParaRPr sz="800">
              <a:solidFill>
                <a:srgbClr val="595959"/>
              </a:solidFill>
            </a:endParaRPr>
          </a:p>
          <a:p>
            <a:pPr indent="0" lvl="0" marL="0" rtl="0" algn="l">
              <a:lnSpc>
                <a:spcPct val="115000"/>
              </a:lnSpc>
              <a:spcBef>
                <a:spcPts val="1200"/>
              </a:spcBef>
              <a:spcAft>
                <a:spcPts val="0"/>
              </a:spcAft>
              <a:buNone/>
            </a:pPr>
            <a:r>
              <a:rPr lang="el">
                <a:solidFill>
                  <a:srgbClr val="595959"/>
                </a:solidFill>
              </a:rPr>
              <a:t>For example, education has a socially important purpose (is  It important for the social whole or at least for a part of it). The pursuit of the purpose of education is an institution</a:t>
            </a:r>
            <a:endParaRPr>
              <a:solidFill>
                <a:srgbClr val="595959"/>
              </a:solidFill>
            </a:endParaRPr>
          </a:p>
          <a:p>
            <a:pPr indent="0" lvl="0" marL="0" rtl="0" algn="l">
              <a:lnSpc>
                <a:spcPct val="115000"/>
              </a:lnSpc>
              <a:spcBef>
                <a:spcPts val="1200"/>
              </a:spcBef>
              <a:spcAft>
                <a:spcPts val="1200"/>
              </a:spcAft>
              <a:buNone/>
            </a:pPr>
            <a:r>
              <a:rPr lang="el" sz="800">
                <a:solidFill>
                  <a:srgbClr val="595959"/>
                </a:solidFill>
              </a:rPr>
              <a:t>The government and the state consists into the second body. Specifically imposes rules at all levels and affects human relationships. Also, formulates the patterns of behavior and governments and influences the functioning of the most important socialization bodies(by reforming the rules of law).</a:t>
            </a:r>
            <a:endParaRPr sz="100">
              <a:solidFill>
                <a:srgbClr val="595959"/>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1f48d4234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1f48d4234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l" sz="800">
                <a:solidFill>
                  <a:schemeClr val="dk1"/>
                </a:solidFill>
              </a:rPr>
              <a:t>Public choice, or public choice theory, is "the use of economic tools to deal with traditional problems of political science". Its content includes the study of political behavior. Buchanan used both the fields of economics and political science to help develop Public Choice. Buchanan argues that by analyzing the behaviors of voters and politicians that their actions could become easily predicted</a:t>
            </a:r>
            <a:endParaRPr sz="800">
              <a:solidFill>
                <a:schemeClr val="dk1"/>
              </a:solidFill>
            </a:endParaRPr>
          </a:p>
          <a:p>
            <a:pPr indent="0" lvl="0" marL="0" rtl="0" algn="l">
              <a:lnSpc>
                <a:spcPct val="157142"/>
              </a:lnSpc>
              <a:spcBef>
                <a:spcPts val="1200"/>
              </a:spcBef>
              <a:spcAft>
                <a:spcPts val="0"/>
              </a:spcAft>
              <a:buClr>
                <a:schemeClr val="dk1"/>
              </a:buClr>
              <a:buSzPts val="1100"/>
              <a:buFont typeface="Arial"/>
              <a:buNone/>
            </a:pPr>
            <a:r>
              <a:rPr lang="el" sz="800">
                <a:solidFill>
                  <a:srgbClr val="000633"/>
                </a:solidFill>
              </a:rPr>
              <a:t>Mainstream economics as developed by Adam Smith and his successors has focused on the study of markets, the arena in which people buy and sell, and which is governed by the profit motive. It analyzes these transactions by means of characteristics concepts such as demand and supply, price and value, incentive, the division of labor, and productivity. While the relationship between the market and government was always a natural part of this analysis, since government can greatly influence markets through such measures as taxes and regulations, government in itself was always conceived of in contrast to the market, as a realm where, not the profit motive, but concern for the public good was the defining boost. The conviction of the moral superiority of governmental incentive over private incentive has been a large part of the overall moral superiority that socialism has attributed to itself.</a:t>
            </a:r>
            <a:endParaRPr sz="800">
              <a:solidFill>
                <a:srgbClr val="000633"/>
              </a:solidFill>
            </a:endParaRPr>
          </a:p>
          <a:p>
            <a:pPr indent="0" lvl="0" marL="0" rtl="0" algn="l">
              <a:spcBef>
                <a:spcPts val="160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f48d42347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f48d4234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1f48d42347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1f48d42347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f48d42347_0_3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f48d42347_0_3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f48d42347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f48d42347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1f48d42347_0_3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1f48d42347_0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8.png"/><Relationship Id="rId5"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13.png"/><Relationship Id="rId5"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ynnewood.org/lecture-7-the-public-choice-theory-james-buchanan/" TargetMode="External"/><Relationship Id="rId4" Type="http://schemas.openxmlformats.org/officeDocument/2006/relationships/hyperlink" Target="https://askinglot.com/what-is-public-choice-theory-james-buchanan#:~:text=What%20is%20public%20choice%20theory%20James%20Buchanan%3F%20Public,and%20political%20science%20to%20help%20develop%20Public%20Choice" TargetMode="External"/><Relationship Id="rId5" Type="http://schemas.openxmlformats.org/officeDocument/2006/relationships/hyperlink" Target="https://philosophy-question.com/library/lecture/read/302984-what-is-the-meaning-of-economic-prosperity#:~:text=%28noun%29%20Economic%20prosperity%20is%20the%20state%20of%20flourishing%2C,human%20capital%20can%20all%20contribute%20to%20economic%20growth"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81350" y="493925"/>
            <a:ext cx="8520600" cy="418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b="1" i="1" lang="el" sz="2760" u="sng"/>
              <a:t>Sociology of Administration</a:t>
            </a:r>
            <a:endParaRPr b="1" i="1" sz="2760" u="sng"/>
          </a:p>
        </p:txBody>
      </p:sp>
      <p:sp>
        <p:nvSpPr>
          <p:cNvPr id="55" name="Google Shape;55;p13"/>
          <p:cNvSpPr txBox="1"/>
          <p:nvPr>
            <p:ph idx="1" type="subTitle"/>
          </p:nvPr>
        </p:nvSpPr>
        <p:spPr>
          <a:xfrm>
            <a:off x="181350" y="3365525"/>
            <a:ext cx="8520600" cy="1356900"/>
          </a:xfrm>
          <a:prstGeom prst="rect">
            <a:avLst/>
          </a:prstGeom>
        </p:spPr>
        <p:txBody>
          <a:bodyPr anchorCtr="0" anchor="t" bIns="91425" lIns="91425" spcFirstLastPara="1" rIns="91425" wrap="square" tIns="91425">
            <a:noAutofit/>
          </a:bodyPr>
          <a:lstStyle/>
          <a:p>
            <a:pPr indent="-344170" lvl="0" marL="457200" rtl="0" algn="l">
              <a:lnSpc>
                <a:spcPct val="80000"/>
              </a:lnSpc>
              <a:spcBef>
                <a:spcPts val="0"/>
              </a:spcBef>
              <a:spcAft>
                <a:spcPts val="0"/>
              </a:spcAft>
              <a:buSzPts val="1820"/>
              <a:buChar char="●"/>
            </a:pPr>
            <a:r>
              <a:rPr lang="el" sz="1820"/>
              <a:t>Definition Of Concepts</a:t>
            </a:r>
            <a:endParaRPr sz="1820"/>
          </a:p>
          <a:p>
            <a:pPr indent="-344170" lvl="0" marL="457200" rtl="0" algn="l">
              <a:lnSpc>
                <a:spcPct val="80000"/>
              </a:lnSpc>
              <a:spcBef>
                <a:spcPts val="0"/>
              </a:spcBef>
              <a:spcAft>
                <a:spcPts val="0"/>
              </a:spcAft>
              <a:buSzPts val="1820"/>
              <a:buChar char="●"/>
            </a:pPr>
            <a:r>
              <a:rPr lang="el" sz="1820"/>
              <a:t>Public Choice</a:t>
            </a:r>
            <a:endParaRPr sz="1820"/>
          </a:p>
          <a:p>
            <a:pPr indent="-344170" lvl="0" marL="457200" rtl="0" algn="l">
              <a:lnSpc>
                <a:spcPct val="80000"/>
              </a:lnSpc>
              <a:spcBef>
                <a:spcPts val="0"/>
              </a:spcBef>
              <a:spcAft>
                <a:spcPts val="0"/>
              </a:spcAft>
              <a:buSzPts val="1820"/>
              <a:buChar char="●"/>
            </a:pPr>
            <a:r>
              <a:rPr lang="el" sz="1820"/>
              <a:t>Corporatism</a:t>
            </a:r>
            <a:endParaRPr sz="1820"/>
          </a:p>
          <a:p>
            <a:pPr indent="-344170" lvl="0" marL="457200" rtl="0" algn="l">
              <a:lnSpc>
                <a:spcPct val="80000"/>
              </a:lnSpc>
              <a:spcBef>
                <a:spcPts val="0"/>
              </a:spcBef>
              <a:spcAft>
                <a:spcPts val="0"/>
              </a:spcAft>
              <a:buSzPts val="1820"/>
              <a:buChar char="●"/>
            </a:pPr>
            <a:r>
              <a:rPr lang="el" sz="1820"/>
              <a:t>Pluralism</a:t>
            </a:r>
            <a:endParaRPr sz="1820"/>
          </a:p>
          <a:p>
            <a:pPr indent="-344170" lvl="0" marL="457200" rtl="0" algn="l">
              <a:lnSpc>
                <a:spcPct val="80000"/>
              </a:lnSpc>
              <a:spcBef>
                <a:spcPts val="0"/>
              </a:spcBef>
              <a:spcAft>
                <a:spcPts val="0"/>
              </a:spcAft>
              <a:buSzPts val="1820"/>
              <a:buChar char="●"/>
            </a:pPr>
            <a:r>
              <a:rPr lang="el" sz="1820"/>
              <a:t>Economy of Prosperity</a:t>
            </a:r>
            <a:endParaRPr sz="1820"/>
          </a:p>
          <a:p>
            <a:pPr indent="0" lvl="0" marL="457200" rtl="0" algn="l">
              <a:lnSpc>
                <a:spcPct val="80000"/>
              </a:lnSpc>
              <a:spcBef>
                <a:spcPts val="0"/>
              </a:spcBef>
              <a:spcAft>
                <a:spcPts val="0"/>
              </a:spcAft>
              <a:buNone/>
            </a:pPr>
            <a:r>
              <a:t/>
            </a:r>
            <a:endParaRPr sz="1820"/>
          </a:p>
          <a:p>
            <a:pPr indent="0" lvl="0" marL="457200" rtl="0" algn="l">
              <a:lnSpc>
                <a:spcPct val="130000"/>
              </a:lnSpc>
              <a:spcBef>
                <a:spcPts val="2400"/>
              </a:spcBef>
              <a:spcAft>
                <a:spcPts val="0"/>
              </a:spcAft>
              <a:buNone/>
            </a:pPr>
            <a:r>
              <a:t/>
            </a:r>
            <a:endParaRPr sz="1220"/>
          </a:p>
          <a:p>
            <a:pPr indent="0" lvl="0" marL="457200" rtl="0" algn="l">
              <a:lnSpc>
                <a:spcPct val="80000"/>
              </a:lnSpc>
              <a:spcBef>
                <a:spcPts val="600"/>
              </a:spcBef>
              <a:spcAft>
                <a:spcPts val="0"/>
              </a:spcAft>
              <a:buNone/>
            </a:pPr>
            <a:r>
              <a:t/>
            </a:r>
            <a:endParaRPr sz="1120"/>
          </a:p>
        </p:txBody>
      </p:sp>
      <p:pic>
        <p:nvPicPr>
          <p:cNvPr id="56" name="Google Shape;56;p13"/>
          <p:cNvPicPr preferRelativeResize="0"/>
          <p:nvPr/>
        </p:nvPicPr>
        <p:blipFill>
          <a:blip r:embed="rId3">
            <a:alphaModFix amt="76000"/>
          </a:blip>
          <a:stretch>
            <a:fillRect/>
          </a:stretch>
        </p:blipFill>
        <p:spPr>
          <a:xfrm>
            <a:off x="1675775" y="912425"/>
            <a:ext cx="5531759" cy="2362175"/>
          </a:xfrm>
          <a:prstGeom prst="rect">
            <a:avLst/>
          </a:prstGeom>
          <a:noFill/>
          <a:ln cap="flat" cmpd="sng" w="9525">
            <a:solidFill>
              <a:srgbClr val="D9D2E9"/>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l" sz="2120" u="sng"/>
              <a:t>Bodies of socialization and their relation to institutions</a:t>
            </a:r>
            <a:endParaRPr b="1" sz="1820" u="sng"/>
          </a:p>
        </p:txBody>
      </p:sp>
      <p:sp>
        <p:nvSpPr>
          <p:cNvPr id="62" name="Google Shape;62;p14"/>
          <p:cNvSpPr txBox="1"/>
          <p:nvPr>
            <p:ph idx="1" type="body"/>
          </p:nvPr>
        </p:nvSpPr>
        <p:spPr>
          <a:xfrm>
            <a:off x="311700" y="1152475"/>
            <a:ext cx="8520600" cy="3416400"/>
          </a:xfrm>
          <a:prstGeom prst="rect">
            <a:avLst/>
          </a:prstGeom>
          <a:solidFill>
            <a:srgbClr val="D9D2E9"/>
          </a:solidFill>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i="1" lang="el" sz="2000" u="sng"/>
              <a:t>Social institution: </a:t>
            </a:r>
            <a:r>
              <a:rPr lang="el"/>
              <a:t> Is the pursuit of some important social purpose with socially acceptable ways of individual or collective behavior and action</a:t>
            </a:r>
            <a:r>
              <a:rPr lang="el" sz="2200"/>
              <a:t>  </a:t>
            </a:r>
            <a:endParaRPr sz="2200"/>
          </a:p>
          <a:p>
            <a:pPr indent="-355600" lvl="0" marL="457200" rtl="0" algn="l">
              <a:spcBef>
                <a:spcPts val="0"/>
              </a:spcBef>
              <a:spcAft>
                <a:spcPts val="0"/>
              </a:spcAft>
              <a:buSzPts val="2000"/>
              <a:buChar char="●"/>
            </a:pPr>
            <a:r>
              <a:rPr i="1" lang="el" sz="2000" u="sng"/>
              <a:t>Social bodies</a:t>
            </a:r>
            <a:endParaRPr i="1" sz="2000" u="sng"/>
          </a:p>
          <a:p>
            <a:pPr indent="-355600" lvl="0" marL="457200" rtl="0" algn="l">
              <a:spcBef>
                <a:spcPts val="0"/>
              </a:spcBef>
              <a:spcAft>
                <a:spcPts val="0"/>
              </a:spcAft>
              <a:buSzPts val="2000"/>
              <a:buAutoNum type="arabicPeriod"/>
            </a:pPr>
            <a:r>
              <a:rPr lang="el" sz="2000"/>
              <a:t> Primary </a:t>
            </a:r>
            <a:endParaRPr sz="2000"/>
          </a:p>
          <a:p>
            <a:pPr indent="-355600" lvl="0" marL="457200" rtl="0" algn="l">
              <a:spcBef>
                <a:spcPts val="0"/>
              </a:spcBef>
              <a:spcAft>
                <a:spcPts val="0"/>
              </a:spcAft>
              <a:buSzPts val="2000"/>
              <a:buAutoNum type="arabicPeriod"/>
            </a:pPr>
            <a:r>
              <a:rPr lang="el" sz="2000"/>
              <a:t>S</a:t>
            </a:r>
            <a:r>
              <a:rPr lang="el" sz="2000"/>
              <a:t>econdary. </a:t>
            </a:r>
            <a:endParaRPr sz="2000"/>
          </a:p>
        </p:txBody>
      </p:sp>
      <p:pic>
        <p:nvPicPr>
          <p:cNvPr id="63" name="Google Shape;63;p14"/>
          <p:cNvPicPr preferRelativeResize="0"/>
          <p:nvPr/>
        </p:nvPicPr>
        <p:blipFill>
          <a:blip r:embed="rId3">
            <a:alphaModFix/>
          </a:blip>
          <a:stretch>
            <a:fillRect/>
          </a:stretch>
        </p:blipFill>
        <p:spPr>
          <a:xfrm>
            <a:off x="5517150" y="2735025"/>
            <a:ext cx="3315150" cy="2085000"/>
          </a:xfrm>
          <a:prstGeom prst="rect">
            <a:avLst/>
          </a:prstGeom>
          <a:noFill/>
          <a:ln>
            <a:noFill/>
          </a:ln>
        </p:spPr>
      </p:pic>
      <p:pic>
        <p:nvPicPr>
          <p:cNvPr id="64" name="Google Shape;64;p14"/>
          <p:cNvPicPr preferRelativeResize="0"/>
          <p:nvPr/>
        </p:nvPicPr>
        <p:blipFill>
          <a:blip r:embed="rId4">
            <a:alphaModFix/>
          </a:blip>
          <a:stretch>
            <a:fillRect/>
          </a:stretch>
        </p:blipFill>
        <p:spPr>
          <a:xfrm>
            <a:off x="2625613" y="3324588"/>
            <a:ext cx="2847975" cy="14954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l" sz="2120" u="sng"/>
              <a:t>Public choice by Buchanan</a:t>
            </a:r>
            <a:endParaRPr b="1" sz="2120" u="sng"/>
          </a:p>
        </p:txBody>
      </p:sp>
      <p:sp>
        <p:nvSpPr>
          <p:cNvPr id="70" name="Google Shape;70;p15"/>
          <p:cNvSpPr txBox="1"/>
          <p:nvPr>
            <p:ph idx="1" type="body"/>
          </p:nvPr>
        </p:nvSpPr>
        <p:spPr>
          <a:xfrm>
            <a:off x="311700" y="954350"/>
            <a:ext cx="8520600" cy="400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sz="1300">
                <a:solidFill>
                  <a:schemeClr val="dk1"/>
                </a:solidFill>
              </a:rPr>
              <a:t>Public choice, or public choice theory, is "the use of economic tools to deal with traditional problems of political science". Its content includes the study of political behavior. Buchanan used both the fields of economics and political science to help develop Public Choice. Buchanan argues that by analyzing the behaviors of voters and politicians that their actions could become easily predicted.</a:t>
            </a:r>
            <a:endParaRPr sz="1300">
              <a:solidFill>
                <a:schemeClr val="dk1"/>
              </a:solidFill>
            </a:endParaRPr>
          </a:p>
          <a:p>
            <a:pPr indent="0" lvl="0" marL="0" rtl="0" algn="l">
              <a:spcBef>
                <a:spcPts val="1200"/>
              </a:spcBef>
              <a:spcAft>
                <a:spcPts val="1200"/>
              </a:spcAft>
              <a:buNone/>
            </a:pPr>
            <a:r>
              <a:t/>
            </a:r>
            <a:endParaRPr sz="1200">
              <a:solidFill>
                <a:schemeClr val="dk1"/>
              </a:solidFill>
              <a:highlight>
                <a:srgbClr val="FFFFFF"/>
              </a:highlight>
            </a:endParaRPr>
          </a:p>
        </p:txBody>
      </p:sp>
      <p:pic>
        <p:nvPicPr>
          <p:cNvPr id="71" name="Google Shape;71;p15"/>
          <p:cNvPicPr preferRelativeResize="0"/>
          <p:nvPr/>
        </p:nvPicPr>
        <p:blipFill>
          <a:blip r:embed="rId3">
            <a:alphaModFix/>
          </a:blip>
          <a:stretch>
            <a:fillRect/>
          </a:stretch>
        </p:blipFill>
        <p:spPr>
          <a:xfrm>
            <a:off x="444375" y="2343652"/>
            <a:ext cx="2659825" cy="2659825"/>
          </a:xfrm>
          <a:prstGeom prst="rect">
            <a:avLst/>
          </a:prstGeom>
          <a:noFill/>
          <a:ln>
            <a:noFill/>
          </a:ln>
        </p:spPr>
      </p:pic>
      <p:pic>
        <p:nvPicPr>
          <p:cNvPr id="72" name="Google Shape;72;p15"/>
          <p:cNvPicPr preferRelativeResize="0"/>
          <p:nvPr/>
        </p:nvPicPr>
        <p:blipFill>
          <a:blip r:embed="rId4">
            <a:alphaModFix/>
          </a:blip>
          <a:stretch>
            <a:fillRect/>
          </a:stretch>
        </p:blipFill>
        <p:spPr>
          <a:xfrm>
            <a:off x="3193175" y="3033852"/>
            <a:ext cx="1487000" cy="1928800"/>
          </a:xfrm>
          <a:prstGeom prst="rect">
            <a:avLst/>
          </a:prstGeom>
          <a:noFill/>
          <a:ln>
            <a:noFill/>
          </a:ln>
        </p:spPr>
      </p:pic>
      <p:pic>
        <p:nvPicPr>
          <p:cNvPr id="73" name="Google Shape;73;p15"/>
          <p:cNvPicPr preferRelativeResize="0"/>
          <p:nvPr/>
        </p:nvPicPr>
        <p:blipFill>
          <a:blip r:embed="rId5">
            <a:alphaModFix/>
          </a:blip>
          <a:stretch>
            <a:fillRect/>
          </a:stretch>
        </p:blipFill>
        <p:spPr>
          <a:xfrm>
            <a:off x="5480163" y="3098125"/>
            <a:ext cx="2409825" cy="1800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77" name="Shape 77"/>
        <p:cNvGrpSpPr/>
        <p:nvPr/>
      </p:nvGrpSpPr>
      <p:grpSpPr>
        <a:xfrm>
          <a:off x="0" y="0"/>
          <a:ext cx="0" cy="0"/>
          <a:chOff x="0" y="0"/>
          <a:chExt cx="0" cy="0"/>
        </a:xfrm>
      </p:grpSpPr>
      <p:sp>
        <p:nvSpPr>
          <p:cNvPr id="78" name="Google Shape;78;p16"/>
          <p:cNvSpPr txBox="1"/>
          <p:nvPr>
            <p:ph idx="1" type="body"/>
          </p:nvPr>
        </p:nvSpPr>
        <p:spPr>
          <a:xfrm>
            <a:off x="161000" y="218225"/>
            <a:ext cx="8520600" cy="4704300"/>
          </a:xfrm>
          <a:prstGeom prst="rect">
            <a:avLst/>
          </a:prstGeom>
        </p:spPr>
        <p:txBody>
          <a:bodyPr anchorCtr="0" anchor="t" bIns="91425" lIns="91425" spcFirstLastPara="1" rIns="91425" wrap="square" tIns="91425">
            <a:normAutofit/>
          </a:bodyPr>
          <a:lstStyle/>
          <a:p>
            <a:pPr indent="-307975" lvl="0" marL="457200" rtl="0" algn="l">
              <a:lnSpc>
                <a:spcPct val="157142"/>
              </a:lnSpc>
              <a:spcBef>
                <a:spcPts val="0"/>
              </a:spcBef>
              <a:spcAft>
                <a:spcPts val="0"/>
              </a:spcAft>
              <a:buClr>
                <a:srgbClr val="000633"/>
              </a:buClr>
              <a:buSzPts val="1250"/>
              <a:buChar char="●"/>
            </a:pPr>
            <a:r>
              <a:rPr lang="el" sz="1250">
                <a:solidFill>
                  <a:srgbClr val="000633"/>
                </a:solidFill>
              </a:rPr>
              <a:t>The achievement of Buchanan and his collaborators has been to show that the standard tools of economic analysis can be applied to the operations of government in itself. One consequence of this has been to demonstrate that motives of self-interest play as large a role in the actions of individuals engaged in government as in those of the market, though in its own form. Human nature does not undergo “a sea-change into something rich and strange” in moving from market to government.</a:t>
            </a:r>
            <a:endParaRPr sz="1250">
              <a:solidFill>
                <a:srgbClr val="000633"/>
              </a:solidFill>
            </a:endParaRPr>
          </a:p>
          <a:p>
            <a:pPr indent="0" lvl="0" marL="0" rtl="0" algn="l">
              <a:spcBef>
                <a:spcPts val="1600"/>
              </a:spcBef>
              <a:spcAft>
                <a:spcPts val="1200"/>
              </a:spcAft>
              <a:buNone/>
            </a:pPr>
            <a:r>
              <a:t/>
            </a:r>
            <a:endParaRPr/>
          </a:p>
        </p:txBody>
      </p:sp>
      <p:pic>
        <p:nvPicPr>
          <p:cNvPr id="79" name="Google Shape;79;p16"/>
          <p:cNvPicPr preferRelativeResize="0"/>
          <p:nvPr/>
        </p:nvPicPr>
        <p:blipFill>
          <a:blip r:embed="rId3">
            <a:alphaModFix/>
          </a:blip>
          <a:stretch>
            <a:fillRect/>
          </a:stretch>
        </p:blipFill>
        <p:spPr>
          <a:xfrm>
            <a:off x="319225" y="1794700"/>
            <a:ext cx="2258950" cy="3207725"/>
          </a:xfrm>
          <a:prstGeom prst="rect">
            <a:avLst/>
          </a:prstGeom>
          <a:noFill/>
          <a:ln>
            <a:noFill/>
          </a:ln>
        </p:spPr>
      </p:pic>
      <p:sp>
        <p:nvSpPr>
          <p:cNvPr id="80" name="Google Shape;80;p16"/>
          <p:cNvSpPr txBox="1"/>
          <p:nvPr/>
        </p:nvSpPr>
        <p:spPr>
          <a:xfrm>
            <a:off x="3004100" y="1794700"/>
            <a:ext cx="5555400" cy="2432700"/>
          </a:xfrm>
          <a:prstGeom prst="rect">
            <a:avLst/>
          </a:prstGeom>
          <a:solidFill>
            <a:srgbClr val="D9D2E9"/>
          </a:solidFill>
          <a:ln cap="flat" cmpd="sng" w="9525">
            <a:solidFill>
              <a:srgbClr val="D9D2E9"/>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500"/>
              </a:spcBef>
              <a:spcAft>
                <a:spcPts val="0"/>
              </a:spcAft>
              <a:buNone/>
            </a:pPr>
            <a:r>
              <a:t/>
            </a:r>
            <a:endParaRPr sz="1250">
              <a:solidFill>
                <a:srgbClr val="202122"/>
              </a:solidFill>
            </a:endParaRPr>
          </a:p>
          <a:p>
            <a:pPr indent="-307975" lvl="0" marL="457200" rtl="0" algn="l">
              <a:lnSpc>
                <a:spcPct val="115000"/>
              </a:lnSpc>
              <a:spcBef>
                <a:spcPts val="500"/>
              </a:spcBef>
              <a:spcAft>
                <a:spcPts val="0"/>
              </a:spcAft>
              <a:buClr>
                <a:srgbClr val="202122"/>
              </a:buClr>
              <a:buSzPts val="1250"/>
              <a:buChar char="●"/>
            </a:pPr>
            <a:r>
              <a:rPr lang="el" sz="1250">
                <a:solidFill>
                  <a:srgbClr val="202122"/>
                </a:solidFill>
              </a:rPr>
              <a:t>According to Buchanan the ethic of constitutionalism is a key for constitutional order and "may be called the idealized Kantian  world" where the individual "who is making the ordering, along with substantially all of his fellows, adopts the moral law as a general rule for behaviour".</a:t>
            </a:r>
            <a:endParaRPr sz="1250">
              <a:solidFill>
                <a:srgbClr val="202122"/>
              </a:solidFill>
            </a:endParaRPr>
          </a:p>
          <a:p>
            <a:pPr indent="-307975" lvl="0" marL="457200" rtl="0" algn="l">
              <a:lnSpc>
                <a:spcPct val="115000"/>
              </a:lnSpc>
              <a:spcBef>
                <a:spcPts val="0"/>
              </a:spcBef>
              <a:spcAft>
                <a:spcPts val="0"/>
              </a:spcAft>
              <a:buClr>
                <a:srgbClr val="202122"/>
              </a:buClr>
              <a:buSzPts val="1250"/>
              <a:buChar char="●"/>
            </a:pPr>
            <a:r>
              <a:rPr lang="el" sz="1250">
                <a:solidFill>
                  <a:srgbClr val="202122"/>
                </a:solidFill>
              </a:rPr>
              <a:t>Buchanan rejects any organic conception of the state as superior in wisdom to the citizens of this state.</a:t>
            </a:r>
            <a:endParaRPr sz="1250">
              <a:solidFill>
                <a:srgbClr val="202122"/>
              </a:solidFill>
            </a:endParaRPr>
          </a:p>
          <a:p>
            <a:pPr indent="-307975" lvl="0" marL="457200" rtl="0" algn="l">
              <a:lnSpc>
                <a:spcPct val="115000"/>
              </a:lnSpc>
              <a:spcBef>
                <a:spcPts val="0"/>
              </a:spcBef>
              <a:spcAft>
                <a:spcPts val="0"/>
              </a:spcAft>
              <a:buClr>
                <a:srgbClr val="202122"/>
              </a:buClr>
              <a:buSzPts val="1250"/>
              <a:buChar char="●"/>
            </a:pPr>
            <a:r>
              <a:rPr lang="el" sz="1250">
                <a:solidFill>
                  <a:srgbClr val="202122"/>
                </a:solidFill>
              </a:rPr>
              <a:t>. Buchanan believed that every constitution is created for at least several generations of citizens. </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84" name="Shape 84"/>
        <p:cNvGrpSpPr/>
        <p:nvPr/>
      </p:nvGrpSpPr>
      <p:grpSpPr>
        <a:xfrm>
          <a:off x="0" y="0"/>
          <a:ext cx="0" cy="0"/>
          <a:chOff x="0" y="0"/>
          <a:chExt cx="0" cy="0"/>
        </a:xfrm>
      </p:grpSpPr>
      <p:sp>
        <p:nvSpPr>
          <p:cNvPr id="85" name="Google Shape;85;p17"/>
          <p:cNvSpPr txBox="1"/>
          <p:nvPr>
            <p:ph type="title"/>
          </p:nvPr>
        </p:nvSpPr>
        <p:spPr>
          <a:xfrm>
            <a:off x="311700" y="455075"/>
            <a:ext cx="8520600" cy="572700"/>
          </a:xfrm>
          <a:prstGeom prst="rect">
            <a:avLst/>
          </a:prstGeom>
          <a:ln cap="flat" cmpd="sng" w="9525">
            <a:solidFill>
              <a:srgbClr val="D9D2E9"/>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b="1" lang="el" sz="2100" u="sng"/>
              <a:t>Corporatism &amp; Pluralism </a:t>
            </a:r>
            <a:endParaRPr b="1" sz="2100" u="sng"/>
          </a:p>
        </p:txBody>
      </p:sp>
      <p:sp>
        <p:nvSpPr>
          <p:cNvPr id="86" name="Google Shape;86;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l" sz="1400"/>
              <a:t>Corporatism refers to the relationship between states and interest groups in which important decisions on internal affairs are often made after discussions between government officials and leading organizations representing the key social partners: businesses and employees.</a:t>
            </a:r>
            <a:endParaRPr sz="1400"/>
          </a:p>
          <a:p>
            <a:pPr indent="-342900" lvl="0" marL="457200" rtl="0" algn="l">
              <a:spcBef>
                <a:spcPts val="0"/>
              </a:spcBef>
              <a:spcAft>
                <a:spcPts val="0"/>
              </a:spcAft>
              <a:buSzPts val="1800"/>
              <a:buChar char="●"/>
            </a:pPr>
            <a:r>
              <a:rPr lang="el" sz="1400"/>
              <a:t>Pluralism refers to a political system in which numerous competing groups influence the state apparatus, which responds to their demands.</a:t>
            </a:r>
            <a:endParaRPr sz="1400"/>
          </a:p>
          <a:p>
            <a:pPr indent="-342900" lvl="0" marL="457200" rtl="0" algn="l">
              <a:spcBef>
                <a:spcPts val="0"/>
              </a:spcBef>
              <a:spcAft>
                <a:spcPts val="0"/>
              </a:spcAft>
              <a:buSzPts val="1800"/>
              <a:buChar char="●"/>
            </a:pPr>
            <a:r>
              <a:rPr lang="el" sz="1400"/>
              <a:t> </a:t>
            </a:r>
            <a:r>
              <a:rPr lang="el" sz="1300">
                <a:solidFill>
                  <a:srgbClr val="4D5156"/>
                </a:solidFill>
              </a:rPr>
              <a:t>So in group theory and pluralism, the primary political actors are groups, not individual citizens, and this is interpreted to be a strong positive, not a negative, system of governance. This pluralism of groups serves as a useful and effective check on potential governmental tyranny</a:t>
            </a:r>
            <a:endParaRPr sz="1500"/>
          </a:p>
        </p:txBody>
      </p:sp>
      <p:pic>
        <p:nvPicPr>
          <p:cNvPr id="87" name="Google Shape;87;p17"/>
          <p:cNvPicPr preferRelativeResize="0"/>
          <p:nvPr/>
        </p:nvPicPr>
        <p:blipFill>
          <a:blip r:embed="rId3">
            <a:alphaModFix/>
          </a:blip>
          <a:stretch>
            <a:fillRect/>
          </a:stretch>
        </p:blipFill>
        <p:spPr>
          <a:xfrm>
            <a:off x="7628025" y="3274838"/>
            <a:ext cx="1409700" cy="1762125"/>
          </a:xfrm>
          <a:prstGeom prst="rect">
            <a:avLst/>
          </a:prstGeom>
          <a:noFill/>
          <a:ln>
            <a:noFill/>
          </a:ln>
        </p:spPr>
      </p:pic>
      <p:pic>
        <p:nvPicPr>
          <p:cNvPr id="88" name="Google Shape;88;p17"/>
          <p:cNvPicPr preferRelativeResize="0"/>
          <p:nvPr/>
        </p:nvPicPr>
        <p:blipFill>
          <a:blip r:embed="rId4">
            <a:alphaModFix/>
          </a:blip>
          <a:stretch>
            <a:fillRect/>
          </a:stretch>
        </p:blipFill>
        <p:spPr>
          <a:xfrm>
            <a:off x="4295625" y="3342525"/>
            <a:ext cx="3253525" cy="1626775"/>
          </a:xfrm>
          <a:prstGeom prst="rect">
            <a:avLst/>
          </a:prstGeom>
          <a:noFill/>
          <a:ln>
            <a:noFill/>
          </a:ln>
        </p:spPr>
      </p:pic>
      <p:pic>
        <p:nvPicPr>
          <p:cNvPr id="89" name="Google Shape;89;p17"/>
          <p:cNvPicPr preferRelativeResize="0"/>
          <p:nvPr/>
        </p:nvPicPr>
        <p:blipFill>
          <a:blip r:embed="rId5">
            <a:alphaModFix/>
          </a:blip>
          <a:stretch>
            <a:fillRect/>
          </a:stretch>
        </p:blipFill>
        <p:spPr>
          <a:xfrm>
            <a:off x="248525" y="3882300"/>
            <a:ext cx="3875146" cy="989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l" u="sng"/>
              <a:t>E</a:t>
            </a:r>
            <a:r>
              <a:rPr b="1" lang="el" u="sng"/>
              <a:t>conomy of Prosperity</a:t>
            </a:r>
            <a:endParaRPr b="1" u="sng"/>
          </a:p>
        </p:txBody>
      </p:sp>
      <p:sp>
        <p:nvSpPr>
          <p:cNvPr id="95" name="Google Shape;9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l"/>
              <a:t>Economic prosperity(success)  is the state of flourishing, thriving, good fortune in regards to wealth. </a:t>
            </a:r>
            <a:endParaRPr/>
          </a:p>
          <a:p>
            <a:pPr indent="-342900" lvl="0" marL="457200" rtl="0" algn="l">
              <a:spcBef>
                <a:spcPts val="0"/>
              </a:spcBef>
              <a:spcAft>
                <a:spcPts val="0"/>
              </a:spcAft>
              <a:buSzPts val="1800"/>
              <a:buChar char="●"/>
            </a:pPr>
            <a:r>
              <a:rPr lang="el"/>
              <a:t>Many economists use the measure of GDP in order to define prosperity and in general it’s an extremely useful measurement in a country’s well being.</a:t>
            </a:r>
            <a:endParaRPr/>
          </a:p>
          <a:p>
            <a:pPr indent="-342900" lvl="0" marL="457200" rtl="0" algn="l">
              <a:spcBef>
                <a:spcPts val="0"/>
              </a:spcBef>
              <a:spcAft>
                <a:spcPts val="0"/>
              </a:spcAft>
              <a:buSzPts val="1800"/>
              <a:buChar char="●"/>
            </a:pPr>
            <a:r>
              <a:rPr lang="el"/>
              <a:t>3 factors can create economic growth: more capital, labor and better use of existing capital and labor.  </a:t>
            </a:r>
            <a:endParaRPr/>
          </a:p>
        </p:txBody>
      </p:sp>
      <p:pic>
        <p:nvPicPr>
          <p:cNvPr id="96" name="Google Shape;96;p18"/>
          <p:cNvPicPr preferRelativeResize="0"/>
          <p:nvPr/>
        </p:nvPicPr>
        <p:blipFill>
          <a:blip r:embed="rId3">
            <a:alphaModFix/>
          </a:blip>
          <a:stretch>
            <a:fillRect/>
          </a:stretch>
        </p:blipFill>
        <p:spPr>
          <a:xfrm>
            <a:off x="4745526" y="2996276"/>
            <a:ext cx="3194050" cy="2086950"/>
          </a:xfrm>
          <a:prstGeom prst="rect">
            <a:avLst/>
          </a:prstGeom>
          <a:noFill/>
          <a:ln>
            <a:noFill/>
          </a:ln>
        </p:spPr>
      </p:pic>
      <p:pic>
        <p:nvPicPr>
          <p:cNvPr id="97" name="Google Shape;97;p18"/>
          <p:cNvPicPr preferRelativeResize="0"/>
          <p:nvPr/>
        </p:nvPicPr>
        <p:blipFill>
          <a:blip r:embed="rId4">
            <a:alphaModFix/>
          </a:blip>
          <a:stretch>
            <a:fillRect/>
          </a:stretch>
        </p:blipFill>
        <p:spPr>
          <a:xfrm>
            <a:off x="876225" y="3393988"/>
            <a:ext cx="3067050" cy="1628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pic>
        <p:nvPicPr>
          <p:cNvPr id="102" name="Google Shape;102;p19"/>
          <p:cNvPicPr preferRelativeResize="0"/>
          <p:nvPr/>
        </p:nvPicPr>
        <p:blipFill>
          <a:blip r:embed="rId3">
            <a:alphaModFix/>
          </a:blip>
          <a:stretch>
            <a:fillRect/>
          </a:stretch>
        </p:blipFill>
        <p:spPr>
          <a:xfrm>
            <a:off x="-97300" y="0"/>
            <a:ext cx="9338625" cy="5235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106" name="Shape 106"/>
        <p:cNvGrpSpPr/>
        <p:nvPr/>
      </p:nvGrpSpPr>
      <p:grpSpPr>
        <a:xfrm>
          <a:off x="0" y="0"/>
          <a:ext cx="0" cy="0"/>
          <a:chOff x="0" y="0"/>
          <a:chExt cx="0" cy="0"/>
        </a:xfrm>
      </p:grpSpPr>
      <p:sp>
        <p:nvSpPr>
          <p:cNvPr id="107" name="Google Shape;10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l" u="sng">
                <a:solidFill>
                  <a:schemeClr val="hlink"/>
                </a:solidFill>
                <a:hlinkClick r:id="rId3"/>
              </a:rPr>
              <a:t>https://wynnewood.org/lecture-7-the-public-choice-theory-james-buchanan/</a:t>
            </a:r>
            <a:endParaRPr/>
          </a:p>
          <a:p>
            <a:pPr indent="-342900" lvl="0" marL="457200" rtl="0" algn="l">
              <a:spcBef>
                <a:spcPts val="0"/>
              </a:spcBef>
              <a:spcAft>
                <a:spcPts val="0"/>
              </a:spcAft>
              <a:buSzPts val="1800"/>
              <a:buChar char="●"/>
            </a:pPr>
            <a:r>
              <a:rPr lang="el" u="sng">
                <a:solidFill>
                  <a:schemeClr val="hlink"/>
                </a:solidFill>
                <a:hlinkClick r:id="rId4"/>
              </a:rPr>
              <a:t>https://askinglot.com/what-is-public-choice-theory-james-buchanan#:~:text=What%20is%20public%20choice%20theory%20James%20Buchanan%3F%20Public,and%20political%20science%20to%20help%20develop%20Public%20Choice</a:t>
            </a:r>
            <a:r>
              <a:rPr lang="el"/>
              <a:t>.</a:t>
            </a:r>
            <a:endParaRPr/>
          </a:p>
          <a:p>
            <a:pPr indent="-342900" lvl="0" marL="457200" rtl="0" algn="l">
              <a:spcBef>
                <a:spcPts val="0"/>
              </a:spcBef>
              <a:spcAft>
                <a:spcPts val="0"/>
              </a:spcAft>
              <a:buSzPts val="1800"/>
              <a:buChar char="●"/>
            </a:pPr>
            <a:r>
              <a:rPr lang="el" u="sng">
                <a:solidFill>
                  <a:schemeClr val="hlink"/>
                </a:solidFill>
                <a:hlinkClick r:id="rId5"/>
              </a:rPr>
              <a:t>https://philosophy-question.com/library/lecture/read/302984-what-is-the-meaning-of-economic-prosperity#:~:text=%28noun%29%20Economic%20prosperity%20is%20the%20state%20of%20flourishing%2C,human%20capital%20can%20all%20contribute%20to%20economic%20growth</a:t>
            </a:r>
            <a:r>
              <a:rPr lang="el"/>
              <a:t>.</a:t>
            </a:r>
            <a:endParaRPr/>
          </a:p>
          <a:p>
            <a:pPr indent="-342900" lvl="0" marL="457200" rtl="0" algn="l">
              <a:lnSpc>
                <a:spcPct val="100000"/>
              </a:lnSpc>
              <a:spcBef>
                <a:spcPts val="0"/>
              </a:spcBef>
              <a:spcAft>
                <a:spcPts val="0"/>
              </a:spcAft>
              <a:buSzPts val="1800"/>
              <a:buChar char="●"/>
            </a:pPr>
            <a:r>
              <a:rPr lang="el" sz="2300">
                <a:solidFill>
                  <a:schemeClr val="dk1"/>
                </a:solidFill>
                <a:highlight>
                  <a:srgbClr val="D9D2E9"/>
                </a:highlight>
              </a:rPr>
              <a:t>Social institutions: Definition, Characteristics, Types, Examples</a:t>
            </a:r>
            <a:endParaRPr sz="2300">
              <a:solidFill>
                <a:schemeClr val="dk1"/>
              </a:solidFill>
              <a:highlight>
                <a:srgbClr val="D9D2E9"/>
              </a:highlight>
            </a:endParaRPr>
          </a:p>
          <a:p>
            <a:pPr indent="-342900" lvl="0" marL="457200" rtl="0" algn="l">
              <a:spcBef>
                <a:spcPts val="0"/>
              </a:spcBef>
              <a:spcAft>
                <a:spcPts val="0"/>
              </a:spcAft>
              <a:buSzPts val="1800"/>
              <a:buChar char="●"/>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