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15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12ED7-58F7-4C3F-8927-33F8F83A25C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D22024-F1F1-4AA6-93B7-91D3281417E7}">
      <dgm:prSet custT="1"/>
      <dgm:spPr/>
      <dgm:t>
        <a:bodyPr/>
        <a:lstStyle/>
        <a:p>
          <a:r>
            <a:rPr lang="it-IT" sz="2200" dirty="0">
              <a:latin typeface="Verdana" panose="020B0604030504040204" pitchFamily="34" charset="0"/>
              <a:ea typeface="Verdana" panose="020B0604030504040204" pitchFamily="34" charset="0"/>
            </a:rPr>
            <a:t>a) Scarsità di informazioni relative al contesto sociale</a:t>
          </a:r>
          <a:endParaRPr lang="en-US" sz="2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736A33-BC7A-4BD1-BA68-50CA03EC4463}" type="parTrans" cxnId="{F5A56579-B6B3-481C-BC1C-BC0A62DF96D0}">
      <dgm:prSet/>
      <dgm:spPr/>
      <dgm:t>
        <a:bodyPr/>
        <a:lstStyle/>
        <a:p>
          <a:endParaRPr lang="en-US"/>
        </a:p>
      </dgm:t>
    </dgm:pt>
    <dgm:pt modelId="{ABAE3D80-407F-49DC-BA49-036AE978DCBC}" type="sibTrans" cxnId="{F5A56579-B6B3-481C-BC1C-BC0A62DF96D0}">
      <dgm:prSet/>
      <dgm:spPr/>
      <dgm:t>
        <a:bodyPr/>
        <a:lstStyle/>
        <a:p>
          <a:endParaRPr lang="en-US"/>
        </a:p>
      </dgm:t>
    </dgm:pt>
    <dgm:pt modelId="{2558ABC6-7150-4788-B8C6-8F9EC0A6876E}">
      <dgm:prSet custT="1"/>
      <dgm:spPr/>
      <dgm:t>
        <a:bodyPr/>
        <a:lstStyle/>
        <a:p>
          <a:r>
            <a:rPr lang="it-IT" sz="2200" dirty="0">
              <a:latin typeface="Verdana" panose="020B0604030504040204" pitchFamily="34" charset="0"/>
              <a:ea typeface="Verdana" panose="020B0604030504040204" pitchFamily="34" charset="0"/>
            </a:rPr>
            <a:t>b) Scarsità di norme comunemente accettate in grado di orientare lo sviluppo della comunicazione stessa</a:t>
          </a:r>
          <a:endParaRPr lang="en-US" sz="2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FFCE141-CA63-4E74-858A-06BE4BDD7792}" type="parTrans" cxnId="{18BFECF9-E422-4132-9929-B5AD533BB3C9}">
      <dgm:prSet/>
      <dgm:spPr/>
      <dgm:t>
        <a:bodyPr/>
        <a:lstStyle/>
        <a:p>
          <a:endParaRPr lang="en-US"/>
        </a:p>
      </dgm:t>
    </dgm:pt>
    <dgm:pt modelId="{822C2646-2445-4AC7-8019-C03A1F3FBA7E}" type="sibTrans" cxnId="{18BFECF9-E422-4132-9929-B5AD533BB3C9}">
      <dgm:prSet/>
      <dgm:spPr/>
      <dgm:t>
        <a:bodyPr/>
        <a:lstStyle/>
        <a:p>
          <a:endParaRPr lang="en-US"/>
        </a:p>
      </dgm:t>
    </dgm:pt>
    <dgm:pt modelId="{C8030087-363F-4174-A181-A69378977668}" type="pres">
      <dgm:prSet presAssocID="{04612ED7-58F7-4C3F-8927-33F8F83A25C1}" presName="root" presStyleCnt="0">
        <dgm:presLayoutVars>
          <dgm:dir/>
          <dgm:resizeHandles val="exact"/>
        </dgm:presLayoutVars>
      </dgm:prSet>
      <dgm:spPr/>
    </dgm:pt>
    <dgm:pt modelId="{6855EE57-0A1D-48F0-885B-E2DE23AF6831}" type="pres">
      <dgm:prSet presAssocID="{BAD22024-F1F1-4AA6-93B7-91D3281417E7}" presName="compNode" presStyleCnt="0"/>
      <dgm:spPr/>
    </dgm:pt>
    <dgm:pt modelId="{FE2E0CEA-C97D-4AD0-865A-0F5C6C9B0CD9}" type="pres">
      <dgm:prSet presAssocID="{BAD22024-F1F1-4AA6-93B7-91D3281417E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8D36542C-86E0-480F-B534-F79D166FBEDB}" type="pres">
      <dgm:prSet presAssocID="{BAD22024-F1F1-4AA6-93B7-91D3281417E7}" presName="spaceRect" presStyleCnt="0"/>
      <dgm:spPr/>
    </dgm:pt>
    <dgm:pt modelId="{66B02726-42CF-49BF-98D4-61ACD2CC0A27}" type="pres">
      <dgm:prSet presAssocID="{BAD22024-F1F1-4AA6-93B7-91D3281417E7}" presName="textRect" presStyleLbl="revTx" presStyleIdx="0" presStyleCnt="2">
        <dgm:presLayoutVars>
          <dgm:chMax val="1"/>
          <dgm:chPref val="1"/>
        </dgm:presLayoutVars>
      </dgm:prSet>
      <dgm:spPr/>
    </dgm:pt>
    <dgm:pt modelId="{872132FA-88BB-4A87-B9FE-22361BDBE09D}" type="pres">
      <dgm:prSet presAssocID="{ABAE3D80-407F-49DC-BA49-036AE978DCBC}" presName="sibTrans" presStyleCnt="0"/>
      <dgm:spPr/>
    </dgm:pt>
    <dgm:pt modelId="{2C737765-3A45-49E8-A545-5431B58F17C2}" type="pres">
      <dgm:prSet presAssocID="{2558ABC6-7150-4788-B8C6-8F9EC0A6876E}" presName="compNode" presStyleCnt="0"/>
      <dgm:spPr/>
    </dgm:pt>
    <dgm:pt modelId="{5F486960-7C4A-492B-AEFB-DE94225103D6}" type="pres">
      <dgm:prSet presAssocID="{2558ABC6-7150-4788-B8C6-8F9EC0A6876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86B432F-A43A-4A4D-943F-CAC1DCE7070C}" type="pres">
      <dgm:prSet presAssocID="{2558ABC6-7150-4788-B8C6-8F9EC0A6876E}" presName="spaceRect" presStyleCnt="0"/>
      <dgm:spPr/>
    </dgm:pt>
    <dgm:pt modelId="{5AD84FBB-D640-4AFC-BCBF-2D240E5E610A}" type="pres">
      <dgm:prSet presAssocID="{2558ABC6-7150-4788-B8C6-8F9EC0A6876E}" presName="textRect" presStyleLbl="revTx" presStyleIdx="1" presStyleCnt="2" custScaleX="180524">
        <dgm:presLayoutVars>
          <dgm:chMax val="1"/>
          <dgm:chPref val="1"/>
        </dgm:presLayoutVars>
      </dgm:prSet>
      <dgm:spPr/>
    </dgm:pt>
  </dgm:ptLst>
  <dgm:cxnLst>
    <dgm:cxn modelId="{4F20834E-F679-4728-A03C-A6FC1FFDE842}" type="presOf" srcId="{BAD22024-F1F1-4AA6-93B7-91D3281417E7}" destId="{66B02726-42CF-49BF-98D4-61ACD2CC0A27}" srcOrd="0" destOrd="0" presId="urn:microsoft.com/office/officeart/2018/2/layout/IconLabelList"/>
    <dgm:cxn modelId="{F5A56579-B6B3-481C-BC1C-BC0A62DF96D0}" srcId="{04612ED7-58F7-4C3F-8927-33F8F83A25C1}" destId="{BAD22024-F1F1-4AA6-93B7-91D3281417E7}" srcOrd="0" destOrd="0" parTransId="{07736A33-BC7A-4BD1-BA68-50CA03EC4463}" sibTransId="{ABAE3D80-407F-49DC-BA49-036AE978DCBC}"/>
    <dgm:cxn modelId="{E28F6090-34AE-4F76-AC3A-2D40E509B908}" type="presOf" srcId="{2558ABC6-7150-4788-B8C6-8F9EC0A6876E}" destId="{5AD84FBB-D640-4AFC-BCBF-2D240E5E610A}" srcOrd="0" destOrd="0" presId="urn:microsoft.com/office/officeart/2018/2/layout/IconLabelList"/>
    <dgm:cxn modelId="{D35F01F8-E0B2-43E4-990D-5C4D8C9011FE}" type="presOf" srcId="{04612ED7-58F7-4C3F-8927-33F8F83A25C1}" destId="{C8030087-363F-4174-A181-A69378977668}" srcOrd="0" destOrd="0" presId="urn:microsoft.com/office/officeart/2018/2/layout/IconLabelList"/>
    <dgm:cxn modelId="{18BFECF9-E422-4132-9929-B5AD533BB3C9}" srcId="{04612ED7-58F7-4C3F-8927-33F8F83A25C1}" destId="{2558ABC6-7150-4788-B8C6-8F9EC0A6876E}" srcOrd="1" destOrd="0" parTransId="{DFFCE141-CA63-4E74-858A-06BE4BDD7792}" sibTransId="{822C2646-2445-4AC7-8019-C03A1F3FBA7E}"/>
    <dgm:cxn modelId="{90E5E076-E25F-4E33-B462-110217EEED3F}" type="presParOf" srcId="{C8030087-363F-4174-A181-A69378977668}" destId="{6855EE57-0A1D-48F0-885B-E2DE23AF6831}" srcOrd="0" destOrd="0" presId="urn:microsoft.com/office/officeart/2018/2/layout/IconLabelList"/>
    <dgm:cxn modelId="{0655CACA-A836-4A33-8004-5392601DB76A}" type="presParOf" srcId="{6855EE57-0A1D-48F0-885B-E2DE23AF6831}" destId="{FE2E0CEA-C97D-4AD0-865A-0F5C6C9B0CD9}" srcOrd="0" destOrd="0" presId="urn:microsoft.com/office/officeart/2018/2/layout/IconLabelList"/>
    <dgm:cxn modelId="{903AC9E1-52DE-4CB5-9F0E-9E78915E2238}" type="presParOf" srcId="{6855EE57-0A1D-48F0-885B-E2DE23AF6831}" destId="{8D36542C-86E0-480F-B534-F79D166FBEDB}" srcOrd="1" destOrd="0" presId="urn:microsoft.com/office/officeart/2018/2/layout/IconLabelList"/>
    <dgm:cxn modelId="{9999B863-CE79-4523-A37F-37FE9F4C88BF}" type="presParOf" srcId="{6855EE57-0A1D-48F0-885B-E2DE23AF6831}" destId="{66B02726-42CF-49BF-98D4-61ACD2CC0A27}" srcOrd="2" destOrd="0" presId="urn:microsoft.com/office/officeart/2018/2/layout/IconLabelList"/>
    <dgm:cxn modelId="{B624E347-AD3B-4BD7-8AEF-5EEC25470C74}" type="presParOf" srcId="{C8030087-363F-4174-A181-A69378977668}" destId="{872132FA-88BB-4A87-B9FE-22361BDBE09D}" srcOrd="1" destOrd="0" presId="urn:microsoft.com/office/officeart/2018/2/layout/IconLabelList"/>
    <dgm:cxn modelId="{2E287E30-C7F6-461D-9425-8BDCD1020096}" type="presParOf" srcId="{C8030087-363F-4174-A181-A69378977668}" destId="{2C737765-3A45-49E8-A545-5431B58F17C2}" srcOrd="2" destOrd="0" presId="urn:microsoft.com/office/officeart/2018/2/layout/IconLabelList"/>
    <dgm:cxn modelId="{0DA3E014-D1C3-4C1E-8AC4-C268CCC57AC1}" type="presParOf" srcId="{2C737765-3A45-49E8-A545-5431B58F17C2}" destId="{5F486960-7C4A-492B-AEFB-DE94225103D6}" srcOrd="0" destOrd="0" presId="urn:microsoft.com/office/officeart/2018/2/layout/IconLabelList"/>
    <dgm:cxn modelId="{E4F2657C-BFDD-44E6-916E-A6BA49C269E7}" type="presParOf" srcId="{2C737765-3A45-49E8-A545-5431B58F17C2}" destId="{986B432F-A43A-4A4D-943F-CAC1DCE7070C}" srcOrd="1" destOrd="0" presId="urn:microsoft.com/office/officeart/2018/2/layout/IconLabelList"/>
    <dgm:cxn modelId="{DF308D5E-5A6A-4D26-B9EC-58B7C4B53D47}" type="presParOf" srcId="{2C737765-3A45-49E8-A545-5431B58F17C2}" destId="{5AD84FBB-D640-4AFC-BCBF-2D240E5E610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E0CEA-C97D-4AD0-865A-0F5C6C9B0CD9}">
      <dsp:nvSpPr>
        <dsp:cNvPr id="0" name=""/>
        <dsp:cNvSpPr/>
      </dsp:nvSpPr>
      <dsp:spPr>
        <a:xfrm>
          <a:off x="762431" y="889878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02726-42CF-49BF-98D4-61ACD2CC0A27}">
      <dsp:nvSpPr>
        <dsp:cNvPr id="0" name=""/>
        <dsp:cNvSpPr/>
      </dsp:nvSpPr>
      <dsp:spPr>
        <a:xfrm>
          <a:off x="7556" y="2487249"/>
          <a:ext cx="2745000" cy="81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Verdana" panose="020B0604030504040204" pitchFamily="34" charset="0"/>
              <a:ea typeface="Verdana" panose="020B0604030504040204" pitchFamily="34" charset="0"/>
            </a:rPr>
            <a:t>a) Scarsità di informazioni relative al contesto sociale</a:t>
          </a:r>
          <a:endParaRPr lang="en-US" sz="2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556" y="2487249"/>
        <a:ext cx="2745000" cy="815676"/>
      </dsp:txXfrm>
    </dsp:sp>
    <dsp:sp modelId="{5F486960-7C4A-492B-AEFB-DE94225103D6}">
      <dsp:nvSpPr>
        <dsp:cNvPr id="0" name=""/>
        <dsp:cNvSpPr/>
      </dsp:nvSpPr>
      <dsp:spPr>
        <a:xfrm>
          <a:off x="5092997" y="889878"/>
          <a:ext cx="1235250" cy="1235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84FBB-D640-4AFC-BCBF-2D240E5E610A}">
      <dsp:nvSpPr>
        <dsp:cNvPr id="0" name=""/>
        <dsp:cNvSpPr/>
      </dsp:nvSpPr>
      <dsp:spPr>
        <a:xfrm>
          <a:off x="3232931" y="2487249"/>
          <a:ext cx="4955383" cy="81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Verdana" panose="020B0604030504040204" pitchFamily="34" charset="0"/>
              <a:ea typeface="Verdana" panose="020B0604030504040204" pitchFamily="34" charset="0"/>
            </a:rPr>
            <a:t>b) Scarsità di norme comunemente accettate in grado di orientare lo sviluppo della comunicazione stessa</a:t>
          </a:r>
          <a:endParaRPr lang="en-US" sz="2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232931" y="2487249"/>
        <a:ext cx="4955383" cy="815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1EF6-738B-499D-ADE5-4066F5A97996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A1CF-846F-459C-A058-B22219F354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1732-806B-4FC8-970A-28324E4FAE3F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69-1510-4F72-83A6-E61F2C3165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810C-7A0B-401E-9274-05DEF6219308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3A27-9661-43C3-A02A-0F4BFACBD3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90D-03C5-4734-9DF8-789E1CC2DC5B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0F45-A44E-4AF9-968C-81FBC2D4EA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F56F-F5EA-43CA-B013-65C8AEFB20CE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0940-05C5-43A5-B544-7A994BC5E0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168D-5AA1-402C-B58E-E4CE5EEB77CF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C352-5C42-46A5-9602-24DCC5F545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A9F9-8864-4161-90D8-6AF1C4FBD0CD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361C-8037-42B1-B0AE-5C4474A419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A288-4C84-490D-9DB3-1B42E97C5836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76B4-6264-4FCF-BAAF-48B2E2522B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9D2B-8044-48FC-B8ED-C0D9A62BFDE9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6E82-ACF6-4AA9-B555-B2F26F01F9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66CF-8D57-4BA3-B07E-7B3B7A351E54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F45F-C298-4B6F-A52C-E708F48F11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597A-FF48-400F-A2A0-0679BB073792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6203-C824-4BB3-8B73-CABBAD24D7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435B47-FEB5-447B-B7E0-B703EC55B4DE}" type="datetimeFigureOut">
              <a:rPr lang="it-IT"/>
              <a:pPr>
                <a:defRPr/>
              </a:pPr>
              <a:t>13/11/2024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2C22A-E084-4E1E-A10F-7E9C255A7A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z="6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CMC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Computer-mediated</a:t>
            </a:r>
            <a:r>
              <a:rPr lang="it-IT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</a:t>
            </a:r>
            <a:endParaRPr lang="it-IT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AutoShape 2" descr="A modern slide in 16:9 format for 'Computer-mediated communication' (CMC), featuring a person interacting with a computer. The slide shows a digital connection theme with light lines or nodes extending from the computer to represent communication networks. A human figure is included, reaching out or typing, visually showing interaction between human and technology. The design is clean, minimalist, and uses a light background to keep the focus on the human-computer interaction concept.">
            <a:extLst>
              <a:ext uri="{FF2B5EF4-FFF2-40B4-BE49-F238E27FC236}">
                <a16:creationId xmlns:a16="http://schemas.microsoft.com/office/drawing/2014/main" id="{9446A57F-62D8-1A26-0B3B-4F004141C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452687-D834-061A-79EE-02D42D9A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298" y="1273628"/>
            <a:ext cx="9144000" cy="5225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SIDE – variabile determinante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it-IT"/>
              <a:t>Membro gruppo/Individuo singolo</a:t>
            </a:r>
          </a:p>
          <a:p>
            <a:pPr lvl="1" eaLnBrk="1" hangingPunct="1">
              <a:buFont typeface="Arial" charset="0"/>
              <a:buNone/>
            </a:pPr>
            <a:endParaRPr lang="it-IT"/>
          </a:p>
          <a:p>
            <a:pPr lvl="1" eaLnBrk="1" hangingPunct="1">
              <a:buFont typeface="Arial" charset="0"/>
              <a:buNone/>
            </a:pPr>
            <a:r>
              <a:rPr lang="it-IT">
                <a:sym typeface="Wingdings" pitchFamily="2" charset="2"/>
              </a:rPr>
              <a:t> conformità/non conformità alle norme</a:t>
            </a: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1. Individualizzazione/</a:t>
            </a:r>
            <a:r>
              <a:rPr lang="it-IT" sz="3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deindividualizzazione</a:t>
            </a:r>
            <a:br>
              <a:rPr lang="it-IT" dirty="0"/>
            </a:br>
            <a:endParaRPr lang="it-IT" dirty="0"/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CMC tra stanze separate</a:t>
            </a:r>
          </a:p>
          <a:p>
            <a:pPr eaLnBrk="1" hangingPunct="1"/>
            <a:endParaRPr lang="it-IT"/>
          </a:p>
          <a:p>
            <a:pPr eaLnBrk="1" hangingPunct="1"/>
            <a:r>
              <a:rPr lang="it-IT"/>
              <a:t>CMC in presenza (gruppo di controllo)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SIDE – concezione dei processi sociali di tipo cognitivo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“Il sociale” è dentro di noi, fa parte della nostra stessa identità e non dipende necessariamente dalla compresenza fisica di altre persona, né dalla larghezza di banda del medium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>
                <a:latin typeface="Verdana" pitchFamily="34" charset="0"/>
                <a:ea typeface="Verdana" pitchFamily="34" charset="0"/>
                <a:cs typeface="Verdana" pitchFamily="34" charset="0"/>
              </a:rPr>
              <a:t>SIDE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a) ICT strumenti di controllo sociale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b) ICT riprodurre strutture potere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c) CMC </a:t>
            </a:r>
            <a:r>
              <a:rPr lang="it-IT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“può distogliere le persone dalle conseguenze che le loro azioni hanno sugli altri e può rendere molto più facile prendere decisioni spiacevoli o impopolari [</a:t>
            </a:r>
            <a:r>
              <a:rPr lang="it-IT" sz="2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corenti</a:t>
            </a:r>
            <a:r>
              <a:rPr lang="it-IT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 con il ruolo]. L’anonimato non solo protegge chi è senza potere, ma può anche proteggere il potente ed essere particolarmente consono alla formalità delle relazioni di potere e delle strutture di comando [Spears e Lea, 1994, 361]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Social information processing – SIP </a:t>
            </a:r>
            <a:r>
              <a:rPr lang="it-IT" sz="27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2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Walther</a:t>
            </a:r>
            <a:r>
              <a:rPr lang="it-IT" sz="2700" dirty="0">
                <a:latin typeface="Verdana" pitchFamily="34" charset="0"/>
                <a:ea typeface="Verdana" pitchFamily="34" charset="0"/>
                <a:cs typeface="Verdana" pitchFamily="34" charset="0"/>
              </a:rPr>
              <a:t> 1997)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CMC	</a:t>
            </a:r>
            <a:r>
              <a:rPr lang="it-IT" dirty="0" err="1"/>
              <a:t>hyperpersonal</a:t>
            </a:r>
            <a:r>
              <a:rPr lang="it-IT" dirty="0"/>
              <a:t> (sovraccarica di contenuti sociali)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limitazioni degli esperimenti in laboratorio:</a:t>
            </a:r>
          </a:p>
          <a:p>
            <a:pPr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dirty="0"/>
              <a:t>	tempo della comunicazioni</a:t>
            </a:r>
          </a:p>
          <a:p>
            <a:pPr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dirty="0"/>
              <a:t>	prospettive di relazioni future</a:t>
            </a:r>
          </a:p>
          <a:p>
            <a:pPr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CMC più lenta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Studi secondari (</a:t>
            </a:r>
            <a:r>
              <a:rPr lang="it-IT" dirty="0" err="1"/>
              <a:t>Walther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al, 1994): CMC può veicolare la stessa socialità come in presenza se si lascia tempo necessario</a:t>
            </a:r>
          </a:p>
          <a:p>
            <a:pPr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SIP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Qualunque sia il mezzo	stessi bisogni di riduzione incertezza e dominio consensuale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adattamento strategie comunicative al medium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necessario + tempo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CMC – efficiente (ma non meno efficace) </a:t>
            </a:r>
            <a:r>
              <a:rPr lang="it-IT" dirty="0" err="1"/>
              <a:t>com</a:t>
            </a:r>
            <a:r>
              <a:rPr lang="it-IT" dirty="0"/>
              <a:t> presenza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-1476672" y="216262"/>
            <a:ext cx="8229600" cy="1143000"/>
          </a:xfrm>
        </p:spPr>
        <p:txBody>
          <a:bodyPr/>
          <a:lstStyle/>
          <a:p>
            <a:pPr eaLnBrk="1" hangingPunct="1"/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SIP - </a:t>
            </a:r>
            <a:r>
              <a:rPr lang="it-IT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hyperpersonal</a:t>
            </a: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66018"/>
            <a:ext cx="8229600" cy="4525963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Processi di costruzione della realtà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e meccanismi di rappresentazione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del Sé assumono un’importanza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fondamentale: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	- tempo di </a:t>
            </a:r>
            <a:r>
              <a:rPr lang="it-IT" sz="8800">
                <a:latin typeface="Verdana" pitchFamily="34" charset="0"/>
                <a:ea typeface="Verdana" pitchFamily="34" charset="0"/>
                <a:cs typeface="Verdana" pitchFamily="34" charset="0"/>
              </a:rPr>
              <a:t>costruzione del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>
                <a:latin typeface="Verdana" pitchFamily="34" charset="0"/>
                <a:ea typeface="Verdana" pitchFamily="34" charset="0"/>
                <a:cs typeface="Verdana" pitchFamily="34" charset="0"/>
              </a:rPr>
              <a:t>messaggio </a:t>
            </a: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(e suo raffinamento)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	- processi di idealizzazione (profezia che si </a:t>
            </a:r>
            <a:r>
              <a:rPr lang="it-IT" sz="8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autoadempie</a:t>
            </a: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it-IT" sz="8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autonarrazione</a:t>
            </a: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 e rappresentazione del Sé, reciprocamente costruita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	- prospettiva dinamica e non deterministica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9FBF63-22F6-6E07-0B89-CD6BEA03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-24677"/>
            <a:ext cx="3923928" cy="3923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Contesto iniziale CMC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0" y="2743200"/>
            <a:ext cx="4577117" cy="3613149"/>
          </a:xfrm>
        </p:spPr>
        <p:txBody>
          <a:bodyPr anchor="ctr"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Reti aziendali</a:t>
            </a:r>
          </a:p>
          <a:p>
            <a:pPr eaLnBrk="1" hangingPunct="1">
              <a:buFont typeface="Arial" charset="0"/>
              <a:buNone/>
            </a:pP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buFont typeface="Symbol" pitchFamily="18" charset="2"/>
              <a:buChar char=""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Ottenere il massimo dalle ICT </a:t>
            </a:r>
          </a:p>
          <a:p>
            <a:pPr lvl="1" eaLnBrk="1" hangingPunct="1">
              <a:buFont typeface="Symbol" pitchFamily="18" charset="2"/>
              <a:buChar char=""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Gruppi di lavoro task-</a:t>
            </a:r>
            <a:r>
              <a:rPr lang="it-IT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oriented</a:t>
            </a: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buFont typeface="Symbol" pitchFamily="18" charset="2"/>
              <a:buChar char=""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Scopo produttivo preciso</a:t>
            </a:r>
          </a:p>
        </p:txBody>
      </p:sp>
      <p:pic>
        <p:nvPicPr>
          <p:cNvPr id="3077" name="Picture 3076" descr="Linee bianche 3D collegate con punti">
            <a:extLst>
              <a:ext uri="{FF2B5EF4-FFF2-40B4-BE49-F238E27FC236}">
                <a16:creationId xmlns:a16="http://schemas.microsoft.com/office/drawing/2014/main" id="{EF14EECD-172F-35DD-94E9-9C06CB24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380" r="19575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0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0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0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32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Reduced</a:t>
            </a:r>
            <a:r>
              <a:rPr lang="it-IT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social </a:t>
            </a:r>
            <a:r>
              <a:rPr lang="it-IT" sz="32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cues</a:t>
            </a:r>
            <a:r>
              <a:rPr lang="it-IT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(RSC)</a:t>
            </a:r>
          </a:p>
        </p:txBody>
      </p:sp>
      <p:graphicFrame>
        <p:nvGraphicFramePr>
          <p:cNvPr id="4115" name="Segnaposto contenuto 2">
            <a:extLst>
              <a:ext uri="{FF2B5EF4-FFF2-40B4-BE49-F238E27FC236}">
                <a16:creationId xmlns:a16="http://schemas.microsoft.com/office/drawing/2014/main" id="{3731E209-F682-6DBE-EDC4-4F47E8BEB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61734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301065" y="-387424"/>
            <a:ext cx="4000647" cy="170824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RSC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-540568" y="1988840"/>
            <a:ext cx="5683915" cy="3769835"/>
          </a:xfrm>
        </p:spPr>
        <p:txBody>
          <a:bodyPr anchor="ctr">
            <a:noAutofit/>
          </a:bodyPr>
          <a:lstStyle/>
          <a:p>
            <a:pPr lvl="1" algn="just" eaLnBrk="1" hangingPunct="1">
              <a:lnSpc>
                <a:spcPct val="150000"/>
              </a:lnSpc>
              <a:buFont typeface="Symbol" pitchFamily="18" charset="2"/>
              <a:buChar char="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mancanza di feedback sociale rende difficile coordinamento e comprensione messaggi</a:t>
            </a:r>
          </a:p>
          <a:p>
            <a:pPr lvl="1" algn="just" eaLnBrk="1" hangingPunct="1">
              <a:lnSpc>
                <a:spcPct val="150000"/>
              </a:lnSpc>
              <a:buFont typeface="Symbol" pitchFamily="18" charset="2"/>
              <a:buChar char="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capacità di influenza degli attori si livellano (informazioni di potere e di status nascoste)</a:t>
            </a:r>
          </a:p>
          <a:p>
            <a:pPr lvl="1" algn="just" eaLnBrk="1" hangingPunct="1">
              <a:lnSpc>
                <a:spcPct val="150000"/>
              </a:lnSpc>
              <a:buFont typeface="Symbol" pitchFamily="18" charset="2"/>
              <a:buChar char="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Stile comunicativo diventa più libero e impersonale (velocità ed anomia dell’interazione)</a:t>
            </a:r>
          </a:p>
          <a:p>
            <a:pPr lvl="1" algn="just" eaLnBrk="1" hangingPunct="1">
              <a:lnSpc>
                <a:spcPct val="150000"/>
              </a:lnSpc>
              <a:buFont typeface="Symbol" pitchFamily="18" charset="2"/>
              <a:buChar char="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Anonimato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deindividuazione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e polarizzazione gruppo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5" name="Picture 5124" descr="Sfondo astratto di nodo e rete semplice">
            <a:extLst>
              <a:ext uri="{FF2B5EF4-FFF2-40B4-BE49-F238E27FC236}">
                <a16:creationId xmlns:a16="http://schemas.microsoft.com/office/drawing/2014/main" id="{32E1C688-2799-53FB-671D-C3C8F86ED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86" r="28752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54" name="Rectangle 615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-7476" y="-215571"/>
            <a:ext cx="4572000" cy="1667714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RSC – una ricerca sul campo 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Sproull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it-IT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Kiesler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1986)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2628" y="2132856"/>
            <a:ext cx="4505111" cy="4533088"/>
          </a:xfrm>
        </p:spPr>
        <p:txBody>
          <a:bodyPr rtlCol="0" anchor="ctr">
            <a:no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Effetti e-mail in una grande azienda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CMC veicola poche informazioni sul contesto sociale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Persone tendono a sopravvalutare la propria importanza all’interno network comunicativo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Messaggi da superiori gerarchici non portano differenze rispetto a quelli provenienti dai subordinati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e-mail usata di più per messaggi vs alto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Comportamenti più irresponsabili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e-mail usata di più per </a:t>
            </a:r>
            <a:r>
              <a:rPr lang="it-IT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bad</a:t>
            </a:r>
            <a:r>
              <a:rPr lang="it-IT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news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e-mail usata di più per comunicazione extralavorative</a:t>
            </a:r>
            <a:endParaRPr lang="it-IT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8" name="Picture 6147" descr="Buste colorate">
            <a:extLst>
              <a:ext uri="{FF2B5EF4-FFF2-40B4-BE49-F238E27FC236}">
                <a16:creationId xmlns:a16="http://schemas.microsoft.com/office/drawing/2014/main" id="{E419E73E-D1B2-64E4-DA22-734190EE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59" r="26890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35246" y="573802"/>
            <a:ext cx="4349114" cy="99417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RSC – un esperimento</a:t>
            </a:r>
            <a:b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Dubrovscky</a:t>
            </a:r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et al. 1991)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363212" y="2433494"/>
            <a:ext cx="3985907" cy="2881456"/>
          </a:xfrm>
        </p:spPr>
        <p:txBody>
          <a:bodyPr anchor="t"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Gruppi di discussione, faccia a faccia e CMC</a:t>
            </a:r>
          </a:p>
          <a:p>
            <a:pPr eaLnBrk="1" hangingPunct="1">
              <a:buFont typeface="Arial" charset="0"/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1 persona di status + elevato</a:t>
            </a:r>
          </a:p>
          <a:p>
            <a:pPr eaLnBrk="1" hangingPunct="1"/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CMC:</a:t>
            </a:r>
          </a:p>
          <a:p>
            <a:pPr eaLnBrk="1" hangingPunct="1">
              <a:buFont typeface="Symbol" pitchFamily="18" charset="2"/>
              <a:buChar char="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Decisioni dal basso</a:t>
            </a:r>
          </a:p>
          <a:p>
            <a:pPr eaLnBrk="1" hangingPunct="1">
              <a:buFont typeface="Symbol" pitchFamily="18" charset="2"/>
              <a:buChar char="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Decisioni meno convenzionali</a:t>
            </a:r>
          </a:p>
        </p:txBody>
      </p:sp>
      <p:sp>
        <p:nvSpPr>
          <p:cNvPr id="7182" name="Freeform: Shape 717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19600" y="0"/>
            <a:ext cx="4724400" cy="491901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3" name="Freeform: Shape 7179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561" y="1505"/>
            <a:ext cx="4583439" cy="4762908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84" name="Graphic 7174" descr="Head with Gears">
            <a:extLst>
              <a:ext uri="{FF2B5EF4-FFF2-40B4-BE49-F238E27FC236}">
                <a16:creationId xmlns:a16="http://schemas.microsoft.com/office/drawing/2014/main" id="{962B10D7-FA6B-BD96-67C5-82E390E96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767" y="485518"/>
            <a:ext cx="3197870" cy="31978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Spiegazioni risultati esperimento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endParaRPr lang="it-IT" sz="24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r>
              <a:rPr lang="it-IT" sz="2400">
                <a:latin typeface="Verdana" pitchFamily="34" charset="0"/>
                <a:ea typeface="Verdana" pitchFamily="34" charset="0"/>
                <a:cs typeface="Verdana" pitchFamily="34" charset="0"/>
              </a:rPr>
              <a:t>a) riduzione ansia valutazione </a:t>
            </a:r>
            <a:r>
              <a:rPr lang="it-IT" sz="240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 assenza codici non verbali e paralinguistici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endParaRPr lang="it-IT" sz="240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r>
              <a:rPr lang="it-IT" sz="240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b) aumento “disattenzione sociale”  riduzione feedback  sottovalutazione interlocutori  comunicazione autoreferenziale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6" name="Rectangle 9225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8" name="Rectangle 9227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5778" y="170602"/>
            <a:ext cx="3733482" cy="1454051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3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 </a:t>
            </a:r>
            <a:r>
              <a:rPr lang="it-IT" sz="32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identity</a:t>
            </a:r>
            <a:r>
              <a:rPr lang="it-IT" sz="3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de-</a:t>
            </a:r>
            <a:r>
              <a:rPr lang="it-IT" sz="32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individuation</a:t>
            </a:r>
            <a:r>
              <a:rPr lang="it-IT" sz="3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SIDE (Spears e Lea, 1992)</a:t>
            </a:r>
          </a:p>
        </p:txBody>
      </p:sp>
      <p:pic>
        <p:nvPicPr>
          <p:cNvPr id="9223" name="Graphic 9222" descr="Social Network">
            <a:extLst>
              <a:ext uri="{FF2B5EF4-FFF2-40B4-BE49-F238E27FC236}">
                <a16:creationId xmlns:a16="http://schemas.microsoft.com/office/drawing/2014/main" id="{80B98F7F-9925-F95F-7512-3DCD37F0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534" y="2230670"/>
            <a:ext cx="2746373" cy="2746373"/>
          </a:xfrm>
          <a:prstGeom prst="rect">
            <a:avLst/>
          </a:prstGeom>
        </p:spPr>
      </p:pic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4448430" y="2636912"/>
            <a:ext cx="4446454" cy="3639289"/>
          </a:xfrm>
        </p:spPr>
        <p:txBody>
          <a:bodyPr anchor="ctr">
            <a:noAutofit/>
          </a:bodyPr>
          <a:lstStyle/>
          <a:p>
            <a:pPr algn="just" eaLnBrk="1" hangingPunct="1"/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Dimensione interpersonale</a:t>
            </a:r>
          </a:p>
          <a:p>
            <a:pPr algn="just" eaLnBrk="1" hangingPunct="1"/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Dimensione sociale</a:t>
            </a:r>
          </a:p>
          <a:p>
            <a:pPr algn="just" eaLnBrk="1" hangingPunct="1"/>
            <a:r>
              <a:rPr lang="it-I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Scomparendo la dimensione interpersonale (come evidenziato dalla RSC) quella sociale ha il sopravvento (contrariamente alla RSC)</a:t>
            </a:r>
          </a:p>
        </p:txBody>
      </p:sp>
      <p:grpSp>
        <p:nvGrpSpPr>
          <p:cNvPr id="9230" name="Group 9229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52996"/>
            <a:ext cx="4446455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9231" name="Freeform: Shape 9230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" name="Freeform: Shape 9231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" name="Freeform: Shape 9232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SIDE – serie esperimento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/>
              <a:t>	2 variabili dicotomiche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it-IT"/>
              <a:t>Individualizzazione/deindividualizzazione</a:t>
            </a:r>
          </a:p>
          <a:p>
            <a:pPr lvl="1"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/>
              <a:t>CMC tra stanze separate</a:t>
            </a:r>
          </a:p>
          <a:p>
            <a:pPr lvl="1"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endParaRPr lang="it-IT"/>
          </a:p>
          <a:p>
            <a:pPr lvl="1"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/>
              <a:t>CMC in presenza (gruppo di controllo)</a:t>
            </a:r>
          </a:p>
          <a:p>
            <a:pPr lvl="1"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endParaRPr lang="it-IT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/>
              <a:t>2. Identità individuale/identità di gruppo</a:t>
            </a:r>
          </a:p>
          <a:p>
            <a:pPr lvl="1"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/>
              <a:t>Membro gruppo</a:t>
            </a:r>
          </a:p>
          <a:p>
            <a:pPr lvl="1"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endParaRPr lang="it-IT"/>
          </a:p>
          <a:p>
            <a:pPr lvl="1" eaLnBrk="1" fontAlgn="auto" hangingPunct="1"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it-IT"/>
              <a:t>Individuo singolo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633</Words>
  <Application>Microsoft Office PowerPoint</Application>
  <PresentationFormat>Presentazione su schermo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Verdana</vt:lpstr>
      <vt:lpstr>Wingdings</vt:lpstr>
      <vt:lpstr>Tema di Office</vt:lpstr>
      <vt:lpstr>CMC</vt:lpstr>
      <vt:lpstr>Contesto iniziale CMC</vt:lpstr>
      <vt:lpstr>Reduced social cues (RSC)</vt:lpstr>
      <vt:lpstr>RSC</vt:lpstr>
      <vt:lpstr>RSC – una ricerca sul campo (Sproull e Kiesler, 1986)</vt:lpstr>
      <vt:lpstr>RSC – un esperimento (Dubrovscky et al. 1991)</vt:lpstr>
      <vt:lpstr>Spiegazioni risultati esperimento</vt:lpstr>
      <vt:lpstr>Social identity de-individuation – SIDE (Spears e Lea, 1992)</vt:lpstr>
      <vt:lpstr>SIDE – serie esperimento</vt:lpstr>
      <vt:lpstr>SIDE – variabile determinante</vt:lpstr>
      <vt:lpstr>1. Individualizzazione/deindividualizzazione </vt:lpstr>
      <vt:lpstr>SIDE – concezione dei processi sociali di tipo cognitivo</vt:lpstr>
      <vt:lpstr>SIDE</vt:lpstr>
      <vt:lpstr>Social information processing – SIP (Walther 1997)</vt:lpstr>
      <vt:lpstr>SIP</vt:lpstr>
      <vt:lpstr>SIP - hyperpersonal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CMC</dc:title>
  <dc:creator>Nicola</dc:creator>
  <cp:lastModifiedBy>nicola strizzolo</cp:lastModifiedBy>
  <cp:revision>42</cp:revision>
  <dcterms:created xsi:type="dcterms:W3CDTF">2011-03-07T21:08:24Z</dcterms:created>
  <dcterms:modified xsi:type="dcterms:W3CDTF">2024-11-13T12:06:35Z</dcterms:modified>
</cp:coreProperties>
</file>