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65879" y="2584780"/>
            <a:ext cx="4460240" cy="848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82718" y="684352"/>
            <a:ext cx="222656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802256"/>
            <a:ext cx="10358120" cy="4523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3865879" y="2584780"/>
            <a:ext cx="446024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latin typeface="Verdana" panose="020B0604030504040204" pitchFamily="34" charset="0"/>
                <a:ea typeface="Verdana" panose="020B0604030504040204" pitchFamily="34" charset="0"/>
              </a:rPr>
              <a:t>Émile</a:t>
            </a:r>
            <a:r>
              <a:rPr sz="4200" spc="-5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4200" spc="-5" dirty="0">
                <a:latin typeface="Verdana" panose="020B0604030504040204" pitchFamily="34" charset="0"/>
                <a:ea typeface="Verdana" panose="020B0604030504040204" pitchFamily="34" charset="0"/>
              </a:rPr>
              <a:t>Durkheim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1599" y="4114800"/>
            <a:ext cx="9448800" cy="2698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3400" spc="-5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 prima cultura: la religione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it-IT" sz="3400" spc="-5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algn="ctr">
              <a:lnSpc>
                <a:spcPts val="4080"/>
              </a:lnSpc>
            </a:pPr>
            <a:r>
              <a:rPr lang="it-IT" sz="3400" spc="-5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Il mutamento sociale: specializzazione/differenziazione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2400" y="684352"/>
            <a:ext cx="43434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Il</a:t>
            </a:r>
            <a:r>
              <a:rPr sz="3200" spc="-20" dirty="0">
                <a:latin typeface="Verdana" panose="020B0604030504040204" pitchFamily="34" charset="0"/>
                <a:ea typeface="Verdana" panose="020B0604030504040204" pitchFamily="34" charset="0"/>
              </a:rPr>
              <a:t> mutamento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sociale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57781"/>
            <a:ext cx="10356850" cy="3710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marR="5080" indent="-342900" algn="just">
              <a:lnSpc>
                <a:spcPts val="3200"/>
              </a:lnSpc>
              <a:spcBef>
                <a:spcPts val="95"/>
              </a:spcBef>
              <a:buFontTx/>
              <a:buChar char="-"/>
              <a:tabLst>
                <a:tab pos="240665" algn="l"/>
              </a:tabLst>
            </a:pP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 divisione del lavoro sociale (1893)</a:t>
            </a:r>
            <a:endParaRPr lang="it-IT" sz="21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342900" marR="5080" indent="-342900" algn="just">
              <a:lnSpc>
                <a:spcPts val="3200"/>
              </a:lnSpc>
              <a:spcBef>
                <a:spcPts val="95"/>
              </a:spcBef>
              <a:buFontTx/>
              <a:buChar char="-"/>
              <a:tabLst>
                <a:tab pos="240665" algn="l"/>
              </a:tabLst>
            </a:pP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L’individuo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è condizionato dalla società che gli preesiste e gli sopravvive e che ha su di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lui</a:t>
            </a:r>
            <a:r>
              <a:rPr lang="it-IT"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potere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di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coercizione</a:t>
            </a:r>
            <a:endParaRPr lang="it-IT" sz="21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342900" marR="5080" indent="-342900" algn="just">
              <a:lnSpc>
                <a:spcPts val="3200"/>
              </a:lnSpc>
              <a:spcBef>
                <a:spcPts val="95"/>
              </a:spcBef>
              <a:buFontTx/>
              <a:buChar char="-"/>
              <a:tabLst>
                <a:tab pos="240665" algn="l"/>
              </a:tabLst>
            </a:pP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Comunità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: solidarietà meccanica, coscienza collettiva, integrazione,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diritto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repressivo</a:t>
            </a:r>
            <a:endParaRPr lang="it-IT" sz="21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342900" marR="5080" indent="-342900" algn="just">
              <a:lnSpc>
                <a:spcPts val="3200"/>
              </a:lnSpc>
              <a:spcBef>
                <a:spcPts val="95"/>
              </a:spcBef>
              <a:buFontTx/>
              <a:buChar char="-"/>
              <a:tabLst>
                <a:tab pos="240665" algn="l"/>
              </a:tabLst>
            </a:pP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Società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: solidarietà organica, coscienza individuale, consenso,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diritto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restitutivo</a:t>
            </a:r>
            <a:endParaRPr lang="it-IT" sz="21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342900" marR="5080" indent="-342900" algn="just">
              <a:lnSpc>
                <a:spcPts val="3200"/>
              </a:lnSpc>
              <a:spcBef>
                <a:spcPts val="95"/>
              </a:spcBef>
              <a:buFontTx/>
              <a:buChar char="-"/>
              <a:tabLst>
                <a:tab pos="240665" algn="l"/>
              </a:tabLst>
            </a:pP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Sono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possibili l’ordine sociale e la convivenza civile basati soltanto sui reciproci interessi  dei singoli?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0955" y="371856"/>
            <a:ext cx="10610088" cy="611428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3000" y="391984"/>
            <a:ext cx="200748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Il</a:t>
            </a:r>
            <a:r>
              <a:rPr sz="3200" spc="-8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suicidio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3000" y="1410786"/>
            <a:ext cx="9446261" cy="3450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342900" algn="just">
              <a:lnSpc>
                <a:spcPts val="3400"/>
              </a:lnSpc>
              <a:buFontTx/>
              <a:buChar char="-"/>
              <a:tabLst>
                <a:tab pos="240665" algn="l"/>
              </a:tabLst>
            </a:pP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Anomia (assenza della società dentro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individui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)</a:t>
            </a:r>
            <a:endParaRPr lang="it-IT" sz="22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R="5080" indent="342900" algn="just">
              <a:lnSpc>
                <a:spcPts val="3400"/>
              </a:lnSpc>
              <a:buFontTx/>
              <a:buChar char="-"/>
              <a:tabLst>
                <a:tab pos="240665" algn="l"/>
              </a:tabLst>
            </a:pP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Suicidio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come indice per misurare grado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integrazione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individuo-società</a:t>
            </a:r>
            <a:endParaRPr lang="it-IT" sz="22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R="5080" indent="342900" algn="just">
              <a:lnSpc>
                <a:spcPts val="3400"/>
              </a:lnSpc>
              <a:buFontTx/>
              <a:buChar char="-"/>
              <a:tabLst>
                <a:tab pos="240665" algn="l"/>
              </a:tabLst>
            </a:pP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Suicidio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come fatto normale, aumento improvviso come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patologico</a:t>
            </a:r>
            <a:endParaRPr lang="it-IT" sz="22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R="5080" indent="342900" algn="just">
              <a:lnSpc>
                <a:spcPts val="3400"/>
              </a:lnSpc>
              <a:buFontTx/>
              <a:buChar char="-"/>
              <a:tabLst>
                <a:tab pos="240665" algn="l"/>
              </a:tabLst>
            </a:pP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Indice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di perturbazione rapporto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individuo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società</a:t>
            </a:r>
            <a:endParaRPr lang="it-IT" sz="22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R="5080" indent="342900" algn="just">
              <a:lnSpc>
                <a:spcPts val="3400"/>
              </a:lnSpc>
              <a:buFontTx/>
              <a:buChar char="-"/>
              <a:tabLst>
                <a:tab pos="240665" algn="l"/>
              </a:tabLst>
            </a:pP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Eventi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sociali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Wingdings" panose="05000000000000000000" pitchFamily="2" charset="2"/>
              </a:rPr>
              <a:t>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N. suicidi</a:t>
            </a:r>
          </a:p>
          <a:p>
            <a:pPr marR="5080" indent="342900" algn="just">
              <a:lnSpc>
                <a:spcPts val="3400"/>
              </a:lnSpc>
              <a:buFontTx/>
              <a:buChar char="-"/>
              <a:tabLst>
                <a:tab pos="240665" algn="l"/>
              </a:tabLst>
            </a:pP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Spiegazioni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precedenti: psicopatologiche, fisiologiche, ambientali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8376" y="609600"/>
            <a:ext cx="4635247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5" dirty="0">
                <a:latin typeface="Verdana" panose="020B0604030504040204" pitchFamily="34" charset="0"/>
                <a:ea typeface="Verdana" panose="020B0604030504040204" pitchFamily="34" charset="0"/>
              </a:rPr>
              <a:t>Percorso</a:t>
            </a:r>
            <a:r>
              <a:rPr sz="3200"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metodologico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5670" y="1245353"/>
            <a:ext cx="10360660" cy="47783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just">
              <a:lnSpc>
                <a:spcPts val="2800"/>
              </a:lnSpc>
              <a:spcBef>
                <a:spcPts val="105"/>
              </a:spcBef>
            </a:pPr>
            <a:r>
              <a:rPr lang="it-IT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Parte dalla d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efinizione</a:t>
            </a:r>
            <a:r>
              <a:rPr sz="2200" spc="1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fenomeno:</a:t>
            </a:r>
            <a:r>
              <a:rPr sz="2200" spc="13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Suicidio</a:t>
            </a:r>
            <a:r>
              <a:rPr sz="2200" spc="1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è</a:t>
            </a:r>
            <a:r>
              <a:rPr sz="2200" spc="1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qualsiasi</a:t>
            </a:r>
            <a:r>
              <a:rPr sz="2200" spc="14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caso</a:t>
            </a:r>
            <a:r>
              <a:rPr sz="2200" spc="1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</a:t>
            </a:r>
            <a:r>
              <a:rPr sz="2200" spc="1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morte</a:t>
            </a:r>
            <a:r>
              <a:rPr sz="2200" spc="13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derivata</a:t>
            </a:r>
            <a:r>
              <a:rPr sz="2200" spc="1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direttamente</a:t>
            </a:r>
            <a:r>
              <a:rPr sz="2200" spc="13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</a:t>
            </a:r>
            <a:r>
              <a:rPr sz="2200" spc="1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indirettamente</a:t>
            </a:r>
            <a:r>
              <a:rPr lang="it-IT"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da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un’azione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positiva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negativa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compiuta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dalla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vittima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stessa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quest’ultima</a:t>
            </a:r>
            <a:r>
              <a:rPr sz="2200" spc="44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sapeva</a:t>
            </a:r>
            <a:r>
              <a:rPr sz="2200" spc="4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avrebbe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dovuto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produrre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quel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risultato</a:t>
            </a:r>
            <a:r>
              <a:rPr lang="it-IT" sz="2200" spc="4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200" spc="40" dirty="0"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Wingdings" panose="05000000000000000000" pitchFamily="2" charset="2"/>
              </a:rPr>
              <a:t></a:t>
            </a:r>
            <a:r>
              <a:rPr sz="2200" spc="-50" dirty="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Coscienza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collettiva</a:t>
            </a:r>
            <a:r>
              <a:rPr sz="22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sovrasta</a:t>
            </a:r>
            <a:r>
              <a:rPr sz="2200" spc="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quella individuale</a:t>
            </a:r>
          </a:p>
          <a:p>
            <a:pPr marR="5080" algn="just">
              <a:lnSpc>
                <a:spcPts val="2800"/>
              </a:lnSpc>
              <a:spcBef>
                <a:spcPts val="994"/>
              </a:spcBef>
            </a:pP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«In ognuno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noi, si può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dire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esistono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due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esseri,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quali,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pur essendo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inseparabili eccetto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per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via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astrazione, non possono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tuttavia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evitare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essere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distinti. </a:t>
            </a:r>
            <a:r>
              <a:rPr sz="2200" spc="-4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L’uno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è 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fatto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tutti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gli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stati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mentali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non si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riferiscono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noi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stessi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agli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avvenimenti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della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nostra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vita personale: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è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quello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si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potrebbe chiamare 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l’essere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individuale. </a:t>
            </a:r>
            <a:r>
              <a:rPr sz="2200" spc="-5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L’altro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è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un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sistema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idee, di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sentimenti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di abitudini che 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esprimono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 noi non la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nostra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personalità,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ma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il gruppo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 i gruppi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diversi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dei quali facciamo parte»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[L’educazione,</a:t>
            </a:r>
            <a:r>
              <a:rPr sz="2200" spc="-4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1919]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0999" y="457200"/>
            <a:ext cx="38100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Utilizzo</a:t>
            </a:r>
            <a:r>
              <a:rPr sz="3200" spc="-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20" dirty="0">
                <a:latin typeface="Verdana" panose="020B0604030504040204" pitchFamily="34" charset="0"/>
                <a:ea typeface="Verdana" panose="020B0604030504040204" pitchFamily="34" charset="0"/>
              </a:rPr>
              <a:t>statistiche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675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0665" algn="l"/>
              </a:tabLst>
            </a:pP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‐	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</a:rPr>
              <a:t>Società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tabLst>
                <a:tab pos="240665" algn="l"/>
              </a:tabLst>
            </a:pP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‐	Nazione</a:t>
            </a:r>
            <a:r>
              <a:rPr sz="2000"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(più 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 doppi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paesi 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nordici)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tabLst>
                <a:tab pos="240665" algn="l"/>
                <a:tab pos="1412875" algn="l"/>
                <a:tab pos="1984375" algn="l"/>
                <a:tab pos="2536190" algn="l"/>
                <a:tab pos="3014980" algn="l"/>
                <a:tab pos="3737610" algn="l"/>
                <a:tab pos="5184140" algn="l"/>
                <a:tab pos="5670550" algn="l"/>
                <a:tab pos="6433820" algn="l"/>
                <a:tab pos="6773545" algn="l"/>
                <a:tab pos="7596505" algn="l"/>
                <a:tab pos="8619490" algn="l"/>
                <a:tab pos="8883015" algn="l"/>
                <a:tab pos="9712325" algn="l"/>
                <a:tab pos="10052050" algn="l"/>
              </a:tabLst>
            </a:pP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‐	</a:t>
            </a:r>
            <a:r>
              <a:rPr sz="2000" spc="-50" dirty="0"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eli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</a:rPr>
              <a:t>g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ione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ù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al</a:t>
            </a:r>
            <a:r>
              <a:rPr sz="2000" spc="-35" dirty="0"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ne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paes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sz="2000" spc="-45" dirty="0"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sz="2000" spc="-30" dirty="0"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sz="2000" spc="-3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sz="2000" spc="-35" dirty="0"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sz="2000" spc="-30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ti,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pi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ù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bas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quell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eb</a:t>
            </a:r>
            <a:r>
              <a:rPr sz="2000" spc="-60" dirty="0"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ai</a:t>
            </a:r>
            <a:r>
              <a:rPr sz="2000" spc="-35" dirty="0"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a,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f</a:t>
            </a:r>
            <a:r>
              <a:rPr sz="2000" spc="-40" dirty="0"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sz="2000" spc="-30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sz="2000" spc="-35" dirty="0"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un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41300">
              <a:lnSpc>
                <a:spcPct val="100000"/>
              </a:lnSpc>
              <a:spcBef>
                <a:spcPts val="1320"/>
              </a:spcBef>
            </a:pP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maggiore 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</a:rPr>
              <a:t>numero</a:t>
            </a:r>
            <a:r>
              <a:rPr sz="2000"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di</a:t>
            </a:r>
            <a:r>
              <a:rPr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</a:rPr>
              <a:t>nevrosi)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tabLst>
                <a:tab pos="240665" algn="l"/>
              </a:tabLst>
            </a:pP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‐	</a:t>
            </a:r>
            <a:r>
              <a:rPr sz="2000" spc="-20" dirty="0">
                <a:latin typeface="Verdana" panose="020B0604030504040204" pitchFamily="34" charset="0"/>
                <a:ea typeface="Verdana" panose="020B0604030504040204" pitchFamily="34" charset="0"/>
              </a:rPr>
              <a:t>Stato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famigliare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tabLst>
                <a:tab pos="240665" algn="l"/>
              </a:tabLst>
            </a:pP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‐	</a:t>
            </a:r>
            <a:r>
              <a:rPr sz="2000" spc="-10" dirty="0">
                <a:latin typeface="Verdana" panose="020B0604030504040204" pitchFamily="34" charset="0"/>
                <a:ea typeface="Verdana" panose="020B0604030504040204" pitchFamily="34" charset="0"/>
              </a:rPr>
              <a:t>Nevrosi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it-IT" sz="2000" spc="-5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sz="2000" spc="-10" dirty="0" err="1">
                <a:latin typeface="Verdana" panose="020B0604030504040204" pitchFamily="34" charset="0"/>
                <a:ea typeface="Verdana" panose="020B0604030504040204" pitchFamily="34" charset="0"/>
              </a:rPr>
              <a:t>Legame</a:t>
            </a:r>
            <a:r>
              <a:rPr sz="2000" spc="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20" dirty="0">
                <a:latin typeface="Verdana" panose="020B0604030504040204" pitchFamily="34" charset="0"/>
                <a:ea typeface="Verdana" panose="020B0604030504040204" pitchFamily="34" charset="0"/>
              </a:rPr>
              <a:t>tra</a:t>
            </a:r>
            <a:r>
              <a:rPr sz="2000" spc="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</a:rPr>
              <a:t>fenomeno</a:t>
            </a:r>
            <a:r>
              <a:rPr sz="2000" spc="3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individuale</a:t>
            </a:r>
            <a:r>
              <a:rPr sz="2000"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ed</a:t>
            </a:r>
            <a:r>
              <a:rPr sz="20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</a:rPr>
              <a:t>fenomeno</a:t>
            </a:r>
            <a:r>
              <a:rPr sz="2000" spc="3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000" spc="-5" dirty="0">
                <a:latin typeface="Verdana" panose="020B0604030504040204" pitchFamily="34" charset="0"/>
                <a:ea typeface="Verdana" panose="020B0604030504040204" pitchFamily="34" charset="0"/>
              </a:rPr>
              <a:t>sociale</a:t>
            </a: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8200" y="381000"/>
            <a:ext cx="289559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it-IT" sz="3200" spc="-75" dirty="0"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sz="3200" spc="-7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suicidi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1162"/>
            <a:ext cx="10359390" cy="4048672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457200" marR="5080" indent="-457200" algn="just">
              <a:lnSpc>
                <a:spcPts val="3400"/>
              </a:lnSpc>
              <a:buAutoNum type="arabicPeriod"/>
              <a:tabLst>
                <a:tab pos="240665" algn="l"/>
              </a:tabLst>
            </a:pP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Egoistico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: diffusione individualismo che a sua volta genera egoismo, patologia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individuale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,</a:t>
            </a:r>
            <a:r>
              <a:rPr lang="it-IT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non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sociale</a:t>
            </a:r>
            <a:endParaRPr lang="it-IT" sz="22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457200" marR="5080" indent="-457200" algn="just">
              <a:lnSpc>
                <a:spcPts val="3400"/>
              </a:lnSpc>
              <a:buAutoNum type="arabicPeriod"/>
              <a:tabLst>
                <a:tab pos="240665" algn="l"/>
              </a:tabLst>
            </a:pP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Altruistico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: per il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gruppo</a:t>
            </a:r>
            <a:endParaRPr lang="it-IT" sz="22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457200" marR="5080" indent="-457200" algn="just">
              <a:lnSpc>
                <a:spcPts val="3400"/>
              </a:lnSpc>
              <a:buAutoNum type="arabicPeriod"/>
              <a:tabLst>
                <a:tab pos="240665" algn="l"/>
              </a:tabLst>
            </a:pP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Anomico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:</a:t>
            </a:r>
            <a:r>
              <a:rPr lang="it-IT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ordine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morale tradizionale eroso dalla conflittualità della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società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industriale</a:t>
            </a:r>
            <a:r>
              <a:rPr lang="it-IT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.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Le norme morali si sono indebolite lasciando l’individuo in una situazione anomica, senza  punti di riferimento, e dunque esposto ai colpi della sorte senza il calore della comunità  attorno a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sé</a:t>
            </a:r>
            <a:endParaRPr lang="it-IT" sz="22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457200" marR="5080" indent="-457200" algn="just">
              <a:lnSpc>
                <a:spcPts val="3400"/>
              </a:lnSpc>
              <a:buAutoNum type="arabicPeriod"/>
              <a:tabLst>
                <a:tab pos="240665" algn="l"/>
              </a:tabLst>
            </a:pPr>
            <a:r>
              <a:rPr lang="en-GB"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Fatalistico</a:t>
            </a:r>
            <a:r>
              <a:rPr lang="en-GB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: </a:t>
            </a:r>
            <a:r>
              <a:rPr lang="en-GB"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tutto</a:t>
            </a:r>
            <a:r>
              <a:rPr lang="en-GB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en-GB"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ormai</a:t>
            </a:r>
            <a:r>
              <a:rPr lang="en-GB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è </a:t>
            </a:r>
            <a:r>
              <a:rPr lang="en-GB"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scontato</a:t>
            </a:r>
            <a:r>
              <a:rPr lang="en-GB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e sotto </a:t>
            </a:r>
            <a:r>
              <a:rPr lang="en-GB"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controllo</a:t>
            </a:r>
            <a:r>
              <a:rPr lang="en-GB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en-GB"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dalle</a:t>
            </a:r>
            <a:r>
              <a:rPr lang="en-GB"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en-GB"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istituzioni</a:t>
            </a:r>
            <a:endParaRPr lang="it-IT" sz="2200" spc="-5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0900" y="415482"/>
            <a:ext cx="54102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Sociologia</a:t>
            </a:r>
            <a:r>
              <a:rPr sz="3200" spc="-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sz="32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10" dirty="0">
                <a:latin typeface="Verdana" panose="020B0604030504040204" pitchFamily="34" charset="0"/>
                <a:ea typeface="Verdana" panose="020B0604030504040204" pitchFamily="34" charset="0"/>
              </a:rPr>
              <a:t>religione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6416"/>
            <a:ext cx="9763125" cy="40414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56870" algn="just">
              <a:lnSpc>
                <a:spcPct val="150000"/>
              </a:lnSpc>
              <a:spcBef>
                <a:spcPts val="100"/>
              </a:spcBef>
              <a:buChar char="-"/>
              <a:tabLst>
                <a:tab pos="240665" algn="l"/>
                <a:tab pos="241300" algn="l"/>
              </a:tabLst>
            </a:pP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All’origine di </a:t>
            </a:r>
            <a:r>
              <a:rPr sz="2000" spc="-1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tu</a:t>
            </a:r>
            <a:r>
              <a:rPr lang="it-IT" sz="20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to è religione: forme di pensiero, categorie di mondo,  spazio, tempo, vita quotidiana, morale e organizzativa</a:t>
            </a:r>
          </a:p>
          <a:p>
            <a:pPr algn="just">
              <a:lnSpc>
                <a:spcPct val="150000"/>
              </a:lnSpc>
              <a:spcBef>
                <a:spcPts val="1930"/>
              </a:spcBef>
              <a:buChar char="-"/>
              <a:tabLst>
                <a:tab pos="240665" algn="l"/>
                <a:tab pos="241300" algn="l"/>
              </a:tabLst>
            </a:pPr>
            <a:r>
              <a:rPr sz="2000" spc="-1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Secolarizzazione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0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Wingdings" panose="05000000000000000000" pitchFamily="2" charset="2"/>
              </a:rPr>
              <a:t></a:t>
            </a: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anomia</a:t>
            </a:r>
          </a:p>
          <a:p>
            <a:pPr algn="just">
              <a:lnSpc>
                <a:spcPct val="150000"/>
              </a:lnSpc>
              <a:spcBef>
                <a:spcPts val="1935"/>
              </a:spcBef>
              <a:buChar char="-"/>
              <a:tabLst>
                <a:tab pos="240665" algn="l"/>
                <a:tab pos="241300" algn="l"/>
              </a:tabLst>
            </a:pP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cos’è la religione: quale funzione?</a:t>
            </a:r>
          </a:p>
          <a:p>
            <a:pPr algn="just">
              <a:lnSpc>
                <a:spcPct val="150000"/>
              </a:lnSpc>
              <a:spcBef>
                <a:spcPts val="1945"/>
              </a:spcBef>
              <a:buChar char="-"/>
              <a:tabLst>
                <a:tab pos="240665" algn="l"/>
                <a:tab pos="241300" algn="l"/>
              </a:tabLst>
            </a:pP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Come sostituirla?</a:t>
            </a:r>
          </a:p>
          <a:p>
            <a:pPr marR="5080" algn="just">
              <a:lnSpc>
                <a:spcPct val="150000"/>
              </a:lnSpc>
              <a:spcBef>
                <a:spcPts val="1000"/>
              </a:spcBef>
              <a:buChar char="-"/>
              <a:tabLst>
                <a:tab pos="240665" algn="l"/>
                <a:tab pos="241300" algn="l"/>
              </a:tabLst>
            </a:pPr>
            <a:r>
              <a:rPr sz="20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Principale fonte di coesione sociale: induce all’altruismo, al sacrificio, al  comportamento disinteressato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9299" y="685800"/>
            <a:ext cx="81534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45" dirty="0">
                <a:latin typeface="Verdana" panose="020B0604030504040204" pitchFamily="34" charset="0"/>
                <a:ea typeface="Verdana" panose="020B0604030504040204" pitchFamily="34" charset="0"/>
              </a:rPr>
              <a:t>Fatto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sociale</a:t>
            </a:r>
            <a:r>
              <a:rPr sz="3200"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20" dirty="0">
                <a:latin typeface="Verdana" panose="020B0604030504040204" pitchFamily="34" charset="0"/>
                <a:ea typeface="Verdana" panose="020B0604030504040204" pitchFamily="34" charset="0"/>
              </a:rPr>
              <a:t>antecedente:</a:t>
            </a:r>
            <a:r>
              <a:rPr sz="3200"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totemismo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16939" y="1802256"/>
            <a:ext cx="10358120" cy="4027962"/>
          </a:xfrm>
          <a:prstGeom prst="rect">
            <a:avLst/>
          </a:prstGeom>
        </p:spPr>
        <p:txBody>
          <a:bodyPr vert="horz" wrap="square" lIns="0" tIns="194183" rIns="0" bIns="0" rtlCol="0">
            <a:spAutoFit/>
          </a:bodyPr>
          <a:lstStyle/>
          <a:p>
            <a:pPr marL="203200" indent="-190500" algn="just">
              <a:lnSpc>
                <a:spcPct val="100000"/>
              </a:lnSpc>
              <a:spcBef>
                <a:spcPts val="95"/>
              </a:spcBef>
              <a:buChar char="-"/>
              <a:tabLst>
                <a:tab pos="203200" algn="l"/>
              </a:tabLst>
            </a:pPr>
            <a:r>
              <a:rPr spc="-15" dirty="0">
                <a:latin typeface="Verdana" panose="020B0604030504040204" pitchFamily="34" charset="0"/>
                <a:ea typeface="Verdana" panose="020B0604030504040204" pitchFamily="34" charset="0"/>
              </a:rPr>
              <a:t>Rappresenta</a:t>
            </a:r>
            <a:r>
              <a:rPr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30" dirty="0">
                <a:latin typeface="Verdana" panose="020B0604030504040204" pitchFamily="34" charset="0"/>
                <a:ea typeface="Verdana" panose="020B0604030504040204" pitchFamily="34" charset="0"/>
              </a:rPr>
              <a:t>forza</a:t>
            </a:r>
            <a:r>
              <a:rPr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20" dirty="0">
                <a:latin typeface="Verdana" panose="020B0604030504040204" pitchFamily="34" charset="0"/>
                <a:ea typeface="Verdana" panose="020B0604030504040204" pitchFamily="34" charset="0"/>
              </a:rPr>
              <a:t>collettiva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del gruppo-clan</a:t>
            </a:r>
          </a:p>
          <a:p>
            <a:pPr marL="12700" marR="5080" algn="just">
              <a:lnSpc>
                <a:spcPct val="150000"/>
              </a:lnSpc>
              <a:spcBef>
                <a:spcPts val="994"/>
              </a:spcBef>
              <a:buChar char="-"/>
              <a:tabLst>
                <a:tab pos="240029" algn="l"/>
              </a:tabLst>
            </a:pP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Nel </a:t>
            </a:r>
            <a:r>
              <a:rPr spc="-20" dirty="0">
                <a:latin typeface="Verdana" panose="020B0604030504040204" pitchFamily="34" charset="0"/>
                <a:ea typeface="Verdana" panose="020B0604030504040204" pitchFamily="34" charset="0"/>
              </a:rPr>
              <a:t>corso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dei millenni </a:t>
            </a:r>
            <a:r>
              <a:rPr spc="-5" dirty="0" err="1">
                <a:latin typeface="Verdana" panose="020B0604030504040204" pitchFamily="34" charset="0"/>
                <a:ea typeface="Verdana" panose="020B0604030504040204" pitchFamily="34" charset="0"/>
              </a:rPr>
              <a:t>gli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5" dirty="0" err="1">
                <a:latin typeface="Verdana" panose="020B0604030504040204" pitchFamily="34" charset="0"/>
                <a:ea typeface="Verdana" panose="020B0604030504040204" pitchFamily="34" charset="0"/>
              </a:rPr>
              <a:t>uom</a:t>
            </a:r>
            <a:r>
              <a:rPr lang="it-IT" spc="-5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pc="-5" dirty="0" err="1">
                <a:latin typeface="Verdana" panose="020B0604030504040204" pitchFamily="34" charset="0"/>
                <a:ea typeface="Verdana" panose="020B0604030504040204" pitchFamily="34" charset="0"/>
              </a:rPr>
              <a:t>ni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hanno sempre </a:t>
            </a:r>
            <a:r>
              <a:rPr lang="it-IT" spc="-10" dirty="0">
                <a:latin typeface="Verdana" panose="020B0604030504040204" pitchFamily="34" charset="0"/>
                <a:ea typeface="Verdana" panose="020B0604030504040204" pitchFamily="34" charset="0"/>
              </a:rPr>
              <a:t>avuto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 la necessità 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di </a:t>
            </a:r>
            <a:r>
              <a:rPr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una religione, 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di un </a:t>
            </a:r>
            <a:r>
              <a:rPr spc="-10" dirty="0" err="1">
                <a:latin typeface="Verdana" panose="020B0604030504040204" pitchFamily="34" charset="0"/>
                <a:ea typeface="Verdana" panose="020B0604030504040204" pitchFamily="34" charset="0"/>
              </a:rPr>
              <a:t>si</a:t>
            </a:r>
            <a:r>
              <a:rPr lang="it-IT" spc="-1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spc="-10" dirty="0" err="1">
                <a:latin typeface="Verdana" panose="020B0604030504040204" pitchFamily="34" charset="0"/>
                <a:ea typeface="Verdana" panose="020B0604030504040204" pitchFamily="34" charset="0"/>
              </a:rPr>
              <a:t>tema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di </a:t>
            </a:r>
            <a:r>
              <a:rPr spc="-20" dirty="0">
                <a:latin typeface="Verdana" panose="020B0604030504040204" pitchFamily="34" charset="0"/>
                <a:ea typeface="Verdana" panose="020B0604030504040204" pitchFamily="34" charset="0"/>
              </a:rPr>
              <a:t>credenze 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comuni, </a:t>
            </a:r>
            <a:r>
              <a:rPr spc="-30" dirty="0">
                <a:latin typeface="Verdana" panose="020B0604030504040204" pitchFamily="34" charset="0"/>
                <a:ea typeface="Verdana" panose="020B0604030504040204" pitchFamily="34" charset="0"/>
              </a:rPr>
              <a:t>attraverso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cui </a:t>
            </a:r>
            <a:r>
              <a:rPr spc="-20" dirty="0">
                <a:latin typeface="Verdana" panose="020B0604030504040204" pitchFamily="34" charset="0"/>
                <a:ea typeface="Verdana" panose="020B0604030504040204" pitchFamily="34" charset="0"/>
              </a:rPr>
              <a:t>adorare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e </a:t>
            </a:r>
            <a:r>
              <a:rPr spc="-6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20" dirty="0">
                <a:latin typeface="Verdana" panose="020B0604030504040204" pitchFamily="34" charset="0"/>
                <a:ea typeface="Verdana" panose="020B0604030504040204" pitchFamily="34" charset="0"/>
              </a:rPr>
              <a:t>sottoporsi</a:t>
            </a:r>
            <a:r>
              <a:rPr spc="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alla </a:t>
            </a:r>
            <a:r>
              <a:rPr spc="-15" dirty="0">
                <a:latin typeface="Verdana" panose="020B0604030504040204" pitchFamily="34" charset="0"/>
                <a:ea typeface="Verdana" panose="020B0604030504040204" pitchFamily="34" charset="0"/>
              </a:rPr>
              <a:t>società</a:t>
            </a:r>
          </a:p>
          <a:p>
            <a:pPr marL="12700" marR="5080" algn="just">
              <a:lnSpc>
                <a:spcPct val="150000"/>
              </a:lnSpc>
              <a:spcBef>
                <a:spcPts val="1010"/>
              </a:spcBef>
              <a:buChar char="-"/>
              <a:tabLst>
                <a:tab pos="294005" algn="l"/>
              </a:tabLst>
            </a:pP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Se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religione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 viene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meno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5" dirty="0">
                <a:latin typeface="Verdana" panose="020B0604030504040204" pitchFamily="34" charset="0"/>
                <a:ea typeface="Verdana" panose="020B0604030504040204" pitchFamily="34" charset="0"/>
              </a:rPr>
              <a:t>importante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25" dirty="0">
                <a:latin typeface="Verdana" panose="020B0604030504040204" pitchFamily="34" charset="0"/>
                <a:ea typeface="Verdana" panose="020B0604030504040204" pitchFamily="34" charset="0"/>
              </a:rPr>
              <a:t>dev’essere</a:t>
            </a:r>
            <a:r>
              <a:rPr spc="-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la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5" dirty="0">
                <a:latin typeface="Verdana" panose="020B0604030504040204" pitchFamily="34" charset="0"/>
                <a:ea typeface="Verdana" panose="020B0604030504040204" pitchFamily="34" charset="0"/>
              </a:rPr>
              <a:t>consapevolezza 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 della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5" dirty="0">
                <a:latin typeface="Verdana" panose="020B0604030504040204" pitchFamily="34" charset="0"/>
                <a:ea typeface="Verdana" panose="020B0604030504040204" pitchFamily="34" charset="0"/>
              </a:rPr>
              <a:t>sua</a:t>
            </a:r>
            <a:r>
              <a:rPr spc="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0" dirty="0">
                <a:latin typeface="Verdana" panose="020B0604030504040204" pitchFamily="34" charset="0"/>
                <a:ea typeface="Verdana" panose="020B0604030504040204" pitchFamily="34" charset="0"/>
              </a:rPr>
              <a:t>necessità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5200" y="449824"/>
            <a:ext cx="5181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Essenza</a:t>
            </a:r>
            <a:r>
              <a:rPr sz="3200" spc="-3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10" dirty="0">
                <a:latin typeface="Verdana" panose="020B0604030504040204" pitchFamily="34" charset="0"/>
                <a:ea typeface="Verdana" panose="020B0604030504040204" pitchFamily="34" charset="0"/>
              </a:rPr>
              <a:t>religione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3767" y="1357487"/>
            <a:ext cx="10324465" cy="50213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  <a:tab pos="241300" algn="l"/>
              </a:tabLst>
            </a:pP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Divisione</a:t>
            </a:r>
            <a:r>
              <a:rPr sz="2100" spc="3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dei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fenomeni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tra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sacri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profani: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primo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atto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religioso</a:t>
            </a:r>
            <a:endParaRPr sz="21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  <a:buFont typeface="Calibri"/>
              <a:buChar char="-"/>
            </a:pPr>
            <a:endParaRPr sz="21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indent="-228600" algn="just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2100" spc="-6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Tra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realtà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selezioniamo</a:t>
            </a:r>
            <a:r>
              <a:rPr sz="2100" spc="4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cose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(per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lo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più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un animale)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diventano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sacro,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intoccabili: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Totem</a:t>
            </a:r>
            <a:endParaRPr sz="21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5"/>
              </a:spcBef>
              <a:buFont typeface="Calibri"/>
              <a:buChar char="-"/>
            </a:pPr>
            <a:endParaRPr sz="21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indent="-228600" algn="just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Su</a:t>
            </a:r>
            <a:r>
              <a:rPr sz="21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100" spc="-1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</a:t>
            </a:r>
            <a:r>
              <a:rPr sz="2100" spc="3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costruiamo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sistema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credenze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e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discendenza</a:t>
            </a:r>
            <a:endParaRPr sz="21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  <a:buFont typeface="Calibri"/>
              <a:buChar char="-"/>
            </a:pPr>
            <a:endParaRPr sz="21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indent="-228600" algn="just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Intorno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e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per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</a:t>
            </a:r>
            <a:r>
              <a:rPr lang="it-IT"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riti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collettivi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servono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rinsaldare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coesione</a:t>
            </a:r>
            <a:r>
              <a:rPr sz="2100" spc="3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gruppo</a:t>
            </a:r>
          </a:p>
          <a:p>
            <a:pPr marL="241300" marR="19050" indent="-228600" algn="just">
              <a:lnSpc>
                <a:spcPct val="160100"/>
              </a:lnSpc>
              <a:spcBef>
                <a:spcPts val="995"/>
              </a:spcBef>
              <a:buChar char="-"/>
              <a:tabLst>
                <a:tab pos="240665" algn="l"/>
                <a:tab pos="241300" algn="l"/>
              </a:tabLst>
            </a:pP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«la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vera</a:t>
            </a:r>
            <a:r>
              <a:rPr sz="2100" spc="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giustificazione</a:t>
            </a:r>
            <a:r>
              <a:rPr sz="2100" spc="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delle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pratiche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religiose</a:t>
            </a:r>
            <a:r>
              <a:rPr sz="2100" spc="4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non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risiede</a:t>
            </a:r>
            <a:r>
              <a:rPr sz="2100" spc="3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negli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scopi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apparenti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perseguono</a:t>
            </a:r>
            <a:r>
              <a:rPr sz="2100" spc="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bensì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nell’azione</a:t>
            </a:r>
            <a:r>
              <a:rPr sz="2100" spc="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invisibile</a:t>
            </a:r>
            <a:r>
              <a:rPr sz="2100" spc="4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</a:t>
            </a:r>
            <a:r>
              <a:rPr sz="2100" spc="4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esercitano</a:t>
            </a:r>
            <a:r>
              <a:rPr sz="2100" spc="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sulle</a:t>
            </a:r>
            <a:r>
              <a:rPr sz="2100" spc="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coscienze</a:t>
            </a:r>
            <a:r>
              <a:rPr sz="2100" spc="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nella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maniera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 </a:t>
            </a:r>
            <a:r>
              <a:rPr sz="2100" spc="-459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cui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influiscono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sul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nostro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livello</a:t>
            </a:r>
            <a:r>
              <a:rPr sz="2100" spc="4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mentale»</a:t>
            </a:r>
            <a:endParaRPr sz="21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9466" y="407863"/>
            <a:ext cx="701306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Categorie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sz="3200" spc="-10" dirty="0">
                <a:latin typeface="Verdana" panose="020B0604030504040204" pitchFamily="34" charset="0"/>
                <a:ea typeface="Verdana" panose="020B0604030504040204" pitchFamily="34" charset="0"/>
              </a:rPr>
              <a:t> punti</a:t>
            </a:r>
            <a:r>
              <a:rPr sz="3200"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di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25" dirty="0">
                <a:latin typeface="Verdana" panose="020B0604030504040204" pitchFamily="34" charset="0"/>
                <a:ea typeface="Verdana" panose="020B0604030504040204" pitchFamily="34" charset="0"/>
              </a:rPr>
              <a:t>riferimento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5987" y="1143000"/>
            <a:ext cx="10360025" cy="51539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30000"/>
              </a:lnSpc>
              <a:spcBef>
                <a:spcPts val="105"/>
              </a:spcBef>
            </a:pP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«Gli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uomini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non</a:t>
            </a:r>
            <a:r>
              <a:rPr sz="26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le</a:t>
            </a:r>
            <a:r>
              <a:rPr sz="26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hanno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dovuto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soltanto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[…]</a:t>
            </a:r>
            <a:r>
              <a:rPr sz="26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materia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delle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loro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conoscenze,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ma anche la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forma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base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 cui </a:t>
            </a:r>
            <a:r>
              <a:rPr sz="26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queste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conoscenze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vengono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elaborate.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Alla</a:t>
            </a:r>
            <a:r>
              <a:rPr sz="26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base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dei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nostri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giudizi</a:t>
            </a:r>
            <a:r>
              <a:rPr sz="26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esiste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un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certo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numero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di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nozioni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essenziali che dominano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tutta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nostra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vita intellettuale;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sono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quelle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 </a:t>
            </a:r>
            <a:r>
              <a:rPr sz="26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filosofi, da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Aristotele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 poi,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chiamano le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categorie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dell’intelletto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– le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nozioni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di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tempo,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spazio,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genere,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6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numero,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causa, di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sostanza,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personalità </a:t>
            </a:r>
            <a:r>
              <a:rPr sz="2600" spc="-57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ecc.</a:t>
            </a:r>
            <a:r>
              <a:rPr sz="26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corrispondono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alle</a:t>
            </a:r>
            <a:r>
              <a:rPr sz="26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proprietà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più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universali</a:t>
            </a:r>
            <a:r>
              <a:rPr sz="2600" spc="56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delle</a:t>
            </a:r>
            <a:r>
              <a:rPr sz="2600" spc="58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cose, </a:t>
            </a:r>
            <a:r>
              <a:rPr sz="26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racchiudendo</a:t>
            </a:r>
            <a:r>
              <a:rPr sz="2600" spc="-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saldamente</a:t>
            </a:r>
            <a:r>
              <a:rPr sz="2600" spc="-4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6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il </a:t>
            </a:r>
            <a:r>
              <a:rPr sz="26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pensiero»</a:t>
            </a:r>
            <a:endParaRPr sz="26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5210" y="609600"/>
            <a:ext cx="552157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Sociologia</a:t>
            </a:r>
            <a:r>
              <a:rPr sz="3200" spc="-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da</a:t>
            </a: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Durkheim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403475"/>
            <a:ext cx="10359390" cy="37815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30000"/>
              </a:lnSpc>
              <a:spcBef>
                <a:spcPts val="100"/>
              </a:spcBef>
              <a:buFontTx/>
              <a:buChar char="-"/>
              <a:tabLst>
                <a:tab pos="240665" algn="l"/>
              </a:tabLst>
            </a:pP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Scienza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che non pretende di sussumere la realtà interamente né di darne una  spiegazione globale e, ancora meno, propone un’interpretazione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storia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355600" marR="5080" indent="-342900" algn="just">
              <a:lnSpc>
                <a:spcPct val="130000"/>
              </a:lnSpc>
              <a:spcBef>
                <a:spcPts val="100"/>
              </a:spcBef>
              <a:buFontTx/>
              <a:buChar char="-"/>
              <a:tabLst>
                <a:tab pos="240665" algn="l"/>
              </a:tabLst>
            </a:pP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Tenta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di spiegare aspetti circoscritti alla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realtà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sociale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355600" marR="5080" indent="-342900" algn="just">
              <a:lnSpc>
                <a:spcPct val="130000"/>
              </a:lnSpc>
              <a:spcBef>
                <a:spcPts val="100"/>
              </a:spcBef>
              <a:buFontTx/>
              <a:buChar char="-"/>
              <a:tabLst>
                <a:tab pos="240665" algn="l"/>
              </a:tabLst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Durkheim: «essa deve avere soprattutto un oggetto suo proprio, una realtà che non è nel dominio delle altre scienze» = i fatti sociali</a:t>
            </a:r>
          </a:p>
          <a:p>
            <a:pPr marL="12700" algn="just">
              <a:lnSpc>
                <a:spcPct val="100000"/>
              </a:lnSpc>
              <a:tabLst>
                <a:tab pos="240665" algn="l"/>
              </a:tabLst>
            </a:pPr>
            <a:endParaRPr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8200" y="434809"/>
            <a:ext cx="2895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Cose</a:t>
            </a:r>
            <a:r>
              <a:rPr sz="3200" spc="-7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sociali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305" y="1289553"/>
            <a:ext cx="10359390" cy="52486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ts val="3400"/>
              </a:lnSpc>
              <a:spcBef>
                <a:spcPts val="100"/>
              </a:spcBef>
            </a:pP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«Le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rappresentazioni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religiose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costituiscono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rappresentazioni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collettive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esprimono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realtà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collettive: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 riti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costituiscono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modi di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agire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sorgono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 </a:t>
            </a:r>
            <a:r>
              <a:rPr sz="24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mezzo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gruppi costituiti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sono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destinati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 </a:t>
            </a:r>
            <a:r>
              <a:rPr sz="2400" spc="-44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suscitare,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mantenere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 a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riprodurre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certi </a:t>
            </a:r>
            <a:r>
              <a:rPr sz="24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stati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mentali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questi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gruppi. 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Ma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allora,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 le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categorie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sono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origine religiosa,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devono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partecipare alla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natura comune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tutti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 </a:t>
            </a: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fatti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religiosi: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devono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essere</a:t>
            </a:r>
            <a:r>
              <a:rPr sz="2400" spc="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anch’esse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cose sociali,</a:t>
            </a:r>
            <a:r>
              <a:rPr sz="2400" spc="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cioè</a:t>
            </a:r>
            <a:r>
              <a:rPr sz="24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prodotti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pensiero</a:t>
            </a:r>
            <a:r>
              <a:rPr sz="2400" spc="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collettivo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»</a:t>
            </a:r>
            <a:endParaRPr lang="it-IT" sz="2400" spc="-1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indent="-228600">
              <a:lnSpc>
                <a:spcPts val="3400"/>
              </a:lnSpc>
              <a:spcBef>
                <a:spcPts val="100"/>
              </a:spcBef>
              <a:buChar char="-"/>
              <a:tabLst>
                <a:tab pos="240665" algn="l"/>
                <a:tab pos="241300" algn="l"/>
              </a:tabLst>
            </a:pP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Gli</a:t>
            </a:r>
            <a:r>
              <a:rPr lang="it-IT" sz="24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uomini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hanno</a:t>
            </a:r>
            <a:r>
              <a:rPr lang="it-IT" sz="24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creato</a:t>
            </a:r>
            <a:r>
              <a:rPr lang="it-IT" sz="2400" spc="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le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divinità</a:t>
            </a:r>
            <a:r>
              <a:rPr lang="it-IT"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hanno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finito</a:t>
            </a:r>
            <a:r>
              <a:rPr lang="it-IT"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col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credere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di </a:t>
            </a: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essere</a:t>
            </a:r>
            <a:r>
              <a:rPr lang="it-IT" sz="2400" spc="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da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queste</a:t>
            </a:r>
            <a:r>
              <a:rPr lang="it-IT"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creati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indent="-228600">
              <a:lnSpc>
                <a:spcPts val="3400"/>
              </a:lnSpc>
              <a:buChar char="-"/>
              <a:tabLst>
                <a:tab pos="240665" algn="l"/>
                <a:tab pos="241300" algn="l"/>
              </a:tabLst>
            </a:pPr>
            <a:r>
              <a:rPr lang="it-IT" sz="24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All’origine</a:t>
            </a:r>
            <a:r>
              <a:rPr lang="it-IT"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tutto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è</a:t>
            </a:r>
            <a:r>
              <a:rPr lang="it-IT"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nella</a:t>
            </a:r>
            <a:r>
              <a:rPr lang="it-IT" sz="2400" spc="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società</a:t>
            </a:r>
            <a:r>
              <a:rPr lang="it-IT" sz="2400" spc="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dalla</a:t>
            </a:r>
            <a:r>
              <a:rPr lang="it-IT" sz="24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società</a:t>
            </a:r>
            <a:r>
              <a:rPr lang="it-IT" sz="2400" spc="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tutto</a:t>
            </a: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ha</a:t>
            </a:r>
            <a:r>
              <a:rPr lang="it-IT"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it-IT"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origine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2700" marR="5080" algn="just">
              <a:lnSpc>
                <a:spcPct val="150100"/>
              </a:lnSpc>
              <a:spcBef>
                <a:spcPts val="100"/>
              </a:spcBef>
            </a:pP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48759" y="685800"/>
            <a:ext cx="309448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algn="ctr">
              <a:lnSpc>
                <a:spcPct val="100000"/>
              </a:lnSpc>
              <a:spcBef>
                <a:spcPts val="100"/>
              </a:spcBef>
            </a:pPr>
            <a:r>
              <a:rPr lang="it-IT"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La religione</a:t>
            </a:r>
            <a:endParaRPr sz="3200" spc="-5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965401"/>
            <a:ext cx="10359390" cy="38417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100"/>
              </a:spcBef>
              <a:buFontTx/>
              <a:buChar char="-"/>
              <a:tabLst>
                <a:tab pos="240665" algn="l"/>
              </a:tabLst>
            </a:pP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Saggio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sul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totemismo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: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 religione è importante nella vita collettiva del suo tempo sia per la sua  assenza, con conseguente indebolimento della morale comune, sia come  forza negativa e intollerante alla radice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dell’odio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razziale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100"/>
              </a:spcBef>
              <a:buFontTx/>
              <a:buChar char="-"/>
              <a:tabLst>
                <a:tab pos="240665" algn="l"/>
              </a:tabLst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Affaire Dreyfus (scoppia 1894)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100"/>
              </a:spcBef>
              <a:buFontTx/>
              <a:buChar char="-"/>
              <a:tabLst>
                <a:tab pos="240665" algn="l"/>
              </a:tabLst>
            </a:pP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Forme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elementari della vita religiosa: fonda sociologia della religione (insieme a  contemporaneo Weber)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86707" y="692851"/>
            <a:ext cx="241858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Il</a:t>
            </a:r>
            <a:r>
              <a:rPr sz="3200" spc="-7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metodo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6800" y="2286000"/>
            <a:ext cx="8656955" cy="33990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  <a:tabLst>
                <a:tab pos="240665" algn="l"/>
              </a:tabLst>
            </a:pP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	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Le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regole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metodo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sociologico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(1895)</a:t>
            </a: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2700" algn="just">
              <a:lnSpc>
                <a:spcPct val="100000"/>
              </a:lnSpc>
              <a:tabLst>
                <a:tab pos="240665" algn="l"/>
              </a:tabLst>
            </a:pP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	Primo: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definizione</a:t>
            </a:r>
            <a:r>
              <a:rPr sz="2200" spc="-5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oggetto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2700" algn="just">
              <a:lnSpc>
                <a:spcPct val="100000"/>
              </a:lnSpc>
              <a:tabLst>
                <a:tab pos="240665" algn="l"/>
              </a:tabLst>
            </a:pP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	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«Fatti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sociali»</a:t>
            </a:r>
            <a:r>
              <a:rPr sz="2200" spc="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diversi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dai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fatti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economici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o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fisici: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2700" algn="just">
              <a:lnSpc>
                <a:spcPct val="100000"/>
              </a:lnSpc>
              <a:tabLst>
                <a:tab pos="240665" algn="l"/>
              </a:tabLst>
            </a:pP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	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che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hanno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caratteristiche</a:t>
            </a:r>
            <a:r>
              <a:rPr sz="2200" spc="-4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cause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specificatamente</a:t>
            </a:r>
            <a:r>
              <a:rPr sz="2200" spc="-4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sociali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2700" algn="just">
              <a:lnSpc>
                <a:spcPct val="100000"/>
              </a:lnSpc>
              <a:tabLst>
                <a:tab pos="240665" algn="l"/>
              </a:tabLst>
            </a:pP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	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Scelta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campo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antiriduzionistica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31945" y="689843"/>
            <a:ext cx="392811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sz="3200" spc="-40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tir</a:t>
            </a:r>
            <a:r>
              <a:rPr sz="3200" spc="-1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duzi</a:t>
            </a: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nis</a:t>
            </a: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5987" y="1524000"/>
            <a:ext cx="10360025" cy="49059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0000"/>
              </a:lnSpc>
              <a:spcBef>
                <a:spcPts val="105"/>
              </a:spcBef>
            </a:pP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«Un ordine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3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fatti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presentano </a:t>
            </a:r>
            <a:r>
              <a:rPr sz="23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caratteri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molto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specifici: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essi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consistono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 modi </a:t>
            </a:r>
            <a:r>
              <a:rPr sz="23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agire,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di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pensare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</a:t>
            </a:r>
            <a:r>
              <a:rPr sz="23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sentire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esterni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all’individuo,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</a:t>
            </a:r>
            <a:r>
              <a:rPr sz="23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dotati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un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potere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300" spc="-5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coercizione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 virtù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 quale si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impongono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ad esso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[…] Di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conseguenza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essi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non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possono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venire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confusi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né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</a:t>
            </a:r>
            <a:r>
              <a:rPr sz="23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fenomeni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organici,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</a:t>
            </a:r>
            <a:r>
              <a:rPr sz="23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quanto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consistono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rappresentazioni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azioni, né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fenomeni psichici,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quali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esistono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soltanto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</a:t>
            </a:r>
            <a:r>
              <a:rPr sz="23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mediante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coscienza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individuale. Essi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costituiscono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quindi una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nuova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specie,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ad </a:t>
            </a:r>
            <a:r>
              <a:rPr sz="23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essi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soltanto deve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essere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data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riservata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qualifica di sociali […]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il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loro </a:t>
            </a:r>
            <a:r>
              <a:rPr sz="23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substrato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non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essendo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l’individuo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può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essere 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soltanto</a:t>
            </a:r>
            <a:r>
              <a:rPr sz="23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</a:t>
            </a:r>
            <a:r>
              <a:rPr sz="23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3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società»</a:t>
            </a:r>
            <a:endParaRPr sz="23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55908" y="685800"/>
            <a:ext cx="248018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40" dirty="0">
                <a:latin typeface="Verdana" panose="020B0604030504040204" pitchFamily="34" charset="0"/>
                <a:ea typeface="Verdana" panose="020B0604030504040204" pitchFamily="34" charset="0"/>
              </a:rPr>
              <a:t>Fatti</a:t>
            </a:r>
            <a:r>
              <a:rPr sz="3200" spc="-5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sociali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621" y="1676400"/>
            <a:ext cx="10358755" cy="45701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</a:t>
            </a:r>
            <a:r>
              <a:rPr sz="2400" spc="509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Esistenza</a:t>
            </a: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reale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5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oggettiva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lang="en-GB" sz="195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</a:t>
            </a:r>
            <a:r>
              <a:rPr sz="2400" spc="48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Come</a:t>
            </a:r>
            <a:r>
              <a:rPr sz="24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cose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marR="5080" indent="-228600" algn="just">
              <a:lnSpc>
                <a:spcPct val="150000"/>
              </a:lnSpc>
              <a:spcBef>
                <a:spcPts val="1010"/>
              </a:spcBef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Diventano concreti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costume,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nei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comportamenti stabiliti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stabili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 </a:t>
            </a:r>
            <a:r>
              <a:rPr sz="24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tempo,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consuetudini,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tradizioni,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leggi,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nei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sentimenti,</a:t>
            </a:r>
            <a:r>
              <a:rPr sz="2400" spc="5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</a:t>
            </a:r>
            <a:r>
              <a:rPr sz="2400" spc="53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sanzioni, </a:t>
            </a:r>
            <a:r>
              <a:rPr sz="2400" spc="-5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inclinazioni</a:t>
            </a:r>
            <a:r>
              <a:rPr sz="2400" spc="-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nei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desideri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marR="6350" indent="-228600" algn="just">
              <a:lnSpc>
                <a:spcPct val="150000"/>
              </a:lnSpc>
              <a:spcBef>
                <a:spcPts val="1000"/>
              </a:spcBef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Si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possono riconoscere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regole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giuridiche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morali,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nei dogmi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religiosi,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nei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sistemi</a:t>
            </a:r>
            <a:r>
              <a:rPr sz="24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finanziari,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</a:t>
            </a:r>
            <a:r>
              <a:rPr sz="24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pratiche costituite,</a:t>
            </a: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credenze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9500" y="685800"/>
            <a:ext cx="49530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Dove</a:t>
            </a:r>
            <a:r>
              <a:rPr sz="3200" spc="-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sono</a:t>
            </a:r>
            <a:r>
              <a:rPr sz="3200" spc="-3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z="3200" spc="-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35" dirty="0">
                <a:latin typeface="Verdana" panose="020B0604030504040204" pitchFamily="34" charset="0"/>
                <a:ea typeface="Verdana" panose="020B0604030504040204" pitchFamily="34" charset="0"/>
              </a:rPr>
              <a:t>fatti</a:t>
            </a: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sociali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82017"/>
            <a:ext cx="10360025" cy="3519233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241300" marR="5080" indent="-228600" algn="just">
              <a:lnSpc>
                <a:spcPct val="150000"/>
              </a:lnSpc>
              <a:spcBef>
                <a:spcPts val="1000"/>
              </a:spcBef>
              <a:tabLst>
                <a:tab pos="240665" algn="l"/>
              </a:tabLst>
            </a:pP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	Non	basta	controllo	esterno	sulle	</a:t>
            </a:r>
            <a:r>
              <a:rPr sz="2400" spc="-2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volontà</a:t>
            </a:r>
            <a:r>
              <a:rPr lang="it-IT"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2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individuali</a:t>
            </a:r>
            <a:r>
              <a:rPr lang="it-IT"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ma	è</a:t>
            </a:r>
            <a:r>
              <a:rPr lang="it-IT"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2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necessario</a:t>
            </a:r>
            <a:r>
              <a:rPr lang="it-IT"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2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</a:t>
            </a:r>
            <a:r>
              <a:rPr lang="it-IT"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2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controllo</a:t>
            </a: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venga vissuto come un</a:t>
            </a:r>
            <a:r>
              <a:rPr lang="it-IT"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400" spc="-2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obbligo</a:t>
            </a:r>
            <a:r>
              <a:rPr lang="it-IT"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morale</a:t>
            </a:r>
            <a:endParaRPr sz="2400" spc="-2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marR="5080" indent="-228600" algn="just">
              <a:lnSpc>
                <a:spcPct val="150000"/>
              </a:lnSpc>
              <a:spcBef>
                <a:spcPts val="1000"/>
              </a:spcBef>
              <a:tabLst>
                <a:tab pos="240665" algn="l"/>
              </a:tabLst>
            </a:pP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	Fuori di noi (autonomi da </a:t>
            </a:r>
            <a:r>
              <a:rPr sz="2400" spc="-20" dirty="0" err="1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noi</a:t>
            </a: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)</a:t>
            </a:r>
          </a:p>
          <a:p>
            <a:pPr marL="12700" algn="just">
              <a:lnSpc>
                <a:spcPct val="100000"/>
              </a:lnSpc>
              <a:tabLst>
                <a:tab pos="240665" algn="l"/>
              </a:tabLst>
            </a:pP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	Dentro di noi (efficaci su nostri comportamenti)</a:t>
            </a:r>
          </a:p>
          <a:p>
            <a:pPr marL="241300" marR="5080" indent="-228600" algn="just">
              <a:lnSpc>
                <a:spcPct val="150000"/>
              </a:lnSpc>
              <a:spcBef>
                <a:spcPts val="1000"/>
              </a:spcBef>
              <a:tabLst>
                <a:tab pos="240665" algn="l"/>
              </a:tabLst>
            </a:pP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	L’insieme dei fatti sociali «oltrepassa le coscienze individuali e nello stesso tempo  è loro immanente»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4700" y="533400"/>
            <a:ext cx="5562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Verdana" panose="020B0604030504040204" pitchFamily="34" charset="0"/>
                <a:ea typeface="Verdana" panose="020B0604030504040204" pitchFamily="34" charset="0"/>
              </a:rPr>
              <a:t>Spiegazione</a:t>
            </a:r>
            <a:r>
              <a:rPr sz="3200" spc="-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35" dirty="0">
                <a:latin typeface="Verdana" panose="020B0604030504040204" pitchFamily="34" charset="0"/>
                <a:ea typeface="Verdana" panose="020B0604030504040204" pitchFamily="34" charset="0"/>
              </a:rPr>
              <a:t>fatti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 sociali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371600"/>
            <a:ext cx="10360660" cy="53253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 algn="just">
              <a:lnSpc>
                <a:spcPct val="150100"/>
              </a:lnSpc>
              <a:spcBef>
                <a:spcPts val="100"/>
              </a:spcBef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Un </a:t>
            </a:r>
            <a:r>
              <a:rPr sz="2200" spc="-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fatto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sociale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è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spiegabile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solo 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attraverso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un altro </a:t>
            </a:r>
            <a:r>
              <a:rPr sz="2200" spc="-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fatto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sociale della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stessa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natura,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tra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fatti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precedentemente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colto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sue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forme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della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stessa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natura,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tra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fatti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sociali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precedenti,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colto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nelle sue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forme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elementari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marR="5715" indent="-228600" algn="just">
              <a:lnSpc>
                <a:spcPct val="150000"/>
              </a:lnSpc>
              <a:spcBef>
                <a:spcPts val="1000"/>
              </a:spcBef>
            </a:pP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«La causa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determinante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una </a:t>
            </a:r>
            <a:r>
              <a:rPr sz="2200" spc="-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fatto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sociale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deve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essere 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cercata tra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 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fatti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sociali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antecedenti,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non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già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negli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stati</a:t>
            </a:r>
            <a:r>
              <a:rPr sz="2200" spc="-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della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coscienza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individuale»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241300" marR="6985" indent="-228600" algn="just">
              <a:lnSpc>
                <a:spcPct val="150000"/>
              </a:lnSpc>
              <a:spcBef>
                <a:spcPts val="1010"/>
              </a:spcBef>
            </a:pP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‐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spiegazione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di un </a:t>
            </a:r>
            <a:r>
              <a:rPr sz="2200" spc="-3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fatto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sociale </a:t>
            </a:r>
            <a:r>
              <a:rPr sz="2200" spc="-2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sta 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oltre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nella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ricerca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della funzione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 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2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svolge</a:t>
            </a:r>
            <a:r>
              <a:rPr sz="22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anche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nelle</a:t>
            </a:r>
            <a:r>
              <a:rPr sz="2200" spc="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cause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che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lo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hanno </a:t>
            </a:r>
            <a:r>
              <a:rPr sz="2200" spc="-1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determinato</a:t>
            </a:r>
            <a:r>
              <a:rPr sz="2200" spc="-1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in</a:t>
            </a:r>
            <a:r>
              <a:rPr sz="2200" spc="-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quel</a:t>
            </a:r>
            <a:r>
              <a:rPr sz="2200" spc="5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modo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9900" y="182938"/>
            <a:ext cx="61722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15" dirty="0">
                <a:latin typeface="Verdana" panose="020B0604030504040204" pitchFamily="34" charset="0"/>
                <a:ea typeface="Verdana" panose="020B0604030504040204" pitchFamily="34" charset="0"/>
              </a:rPr>
              <a:t>Morale</a:t>
            </a:r>
            <a:r>
              <a:rPr sz="3200" spc="-10" dirty="0">
                <a:latin typeface="Verdana" panose="020B0604030504040204" pitchFamily="34" charset="0"/>
                <a:ea typeface="Verdana" panose="020B0604030504040204" pitchFamily="34" charset="0"/>
              </a:rPr>
              <a:t> come</a:t>
            </a:r>
            <a:r>
              <a:rPr sz="3200"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45" dirty="0">
                <a:latin typeface="Verdana" panose="020B0604030504040204" pitchFamily="34" charset="0"/>
                <a:ea typeface="Verdana" panose="020B0604030504040204" pitchFamily="34" charset="0"/>
              </a:rPr>
              <a:t>fatto</a:t>
            </a:r>
            <a:r>
              <a:rPr sz="3200" spc="-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" dirty="0">
                <a:latin typeface="Verdana" panose="020B0604030504040204" pitchFamily="34" charset="0"/>
                <a:ea typeface="Verdana" panose="020B0604030504040204" pitchFamily="34" charset="0"/>
              </a:rPr>
              <a:t>sociale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62000" y="1231506"/>
            <a:ext cx="10358120" cy="5358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ts val="3000"/>
              </a:lnSpc>
              <a:buFontTx/>
              <a:buChar char="-"/>
            </a:pP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«Un </a:t>
            </a:r>
            <a:r>
              <a:rPr sz="2100" spc="-20" dirty="0">
                <a:latin typeface="Verdana" panose="020B0604030504040204" pitchFamily="34" charset="0"/>
                <a:ea typeface="Verdana" panose="020B0604030504040204" pitchFamily="34" charset="0"/>
              </a:rPr>
              <a:t>fatto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sociale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è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normale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per un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tipo sociale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determinato, considerato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in </a:t>
            </a:r>
            <a:r>
              <a:rPr sz="2100" dirty="0" err="1">
                <a:latin typeface="Verdana" panose="020B0604030504040204" pitchFamily="34" charset="0"/>
                <a:ea typeface="Verdana" panose="020B0604030504040204" pitchFamily="34" charset="0"/>
              </a:rPr>
              <a:t>una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 err="1">
                <a:latin typeface="Verdana" panose="020B0604030504040204" pitchFamily="34" charset="0"/>
                <a:ea typeface="Verdana" panose="020B0604030504040204" pitchFamily="34" charset="0"/>
              </a:rPr>
              <a:t>fase</a:t>
            </a:r>
            <a:r>
              <a:rPr lang="it-IT"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 err="1">
                <a:latin typeface="Verdana" panose="020B0604030504040204" pitchFamily="34" charset="0"/>
                <a:ea typeface="Verdana" panose="020B0604030504040204" pitchFamily="34" charset="0"/>
              </a:rPr>
              <a:t>determinata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del suo 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sviluppo,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quando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esso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si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presenta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nella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media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 err="1">
                <a:latin typeface="Verdana" panose="020B0604030504040204" pitchFamily="34" charset="0"/>
                <a:ea typeface="Verdana" panose="020B0604030504040204" pitchFamily="34" charset="0"/>
              </a:rPr>
              <a:t>società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di</a:t>
            </a:r>
            <a:r>
              <a:rPr lang="it-IT"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 err="1">
                <a:latin typeface="Verdana" panose="020B0604030504040204" pitchFamily="34" charset="0"/>
                <a:ea typeface="Verdana" panose="020B0604030504040204" pitchFamily="34" charset="0"/>
              </a:rPr>
              <a:t>quella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specie,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</a:rPr>
              <a:t>considerate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nella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fase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corrispondente</a:t>
            </a:r>
            <a:r>
              <a:rPr sz="2100" spc="3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loro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 err="1">
                <a:latin typeface="Verdana" panose="020B0604030504040204" pitchFamily="34" charset="0"/>
                <a:ea typeface="Verdana" panose="020B0604030504040204" pitchFamily="34" charset="0"/>
              </a:rPr>
              <a:t>evoluzione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  <a:endParaRPr lang="it-IT" sz="2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5080" algn="just">
              <a:lnSpc>
                <a:spcPts val="3000"/>
              </a:lnSpc>
              <a:buFontTx/>
              <a:buChar char="-"/>
            </a:pP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E’</a:t>
            </a:r>
            <a:r>
              <a:rPr sz="2100" spc="1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morale</a:t>
            </a:r>
            <a:r>
              <a:rPr sz="2100" spc="16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ciò</a:t>
            </a:r>
            <a:r>
              <a:rPr sz="2100" spc="16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sz="2100" spc="16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</a:rPr>
              <a:t>statisticamente</a:t>
            </a:r>
            <a:r>
              <a:rPr sz="2100" spc="17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è</a:t>
            </a:r>
            <a:r>
              <a:rPr sz="2100" spc="16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normale:</a:t>
            </a:r>
            <a:r>
              <a:rPr sz="2100" spc="15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«non</a:t>
            </a:r>
            <a:r>
              <a:rPr sz="2100" spc="15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soltanto</a:t>
            </a:r>
            <a:r>
              <a:rPr sz="2100" spc="16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il</a:t>
            </a:r>
            <a:r>
              <a:rPr sz="2100" spc="15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diritto</a:t>
            </a:r>
            <a:r>
              <a:rPr sz="2100" spc="15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sz="2100" spc="16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la</a:t>
            </a:r>
            <a:r>
              <a:rPr sz="2100" spc="16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morale</a:t>
            </a:r>
            <a:r>
              <a:rPr lang="it-IT" sz="2100" spc="18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</a:rPr>
              <a:t>variano</a:t>
            </a:r>
            <a:r>
              <a:rPr sz="2100" spc="15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da</a:t>
            </a:r>
            <a:r>
              <a:rPr sz="2100" spc="16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un</a:t>
            </a:r>
            <a:r>
              <a:rPr sz="2100" spc="16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</a:rPr>
              <a:t>tipo</a:t>
            </a:r>
            <a:r>
              <a:rPr sz="2100" spc="16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</a:rPr>
              <a:t>sociale</a:t>
            </a:r>
            <a:r>
              <a:rPr lang="it-IT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25" dirty="0" err="1">
                <a:latin typeface="Verdana" panose="020B0604030504040204" pitchFamily="34" charset="0"/>
                <a:ea typeface="Verdana" panose="020B0604030504040204" pitchFamily="34" charset="0"/>
              </a:rPr>
              <a:t>all’altro</a:t>
            </a:r>
            <a:r>
              <a:rPr sz="2100" spc="-25" dirty="0"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sz="2100" spc="3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ma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[…]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essi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mutano</a:t>
            </a:r>
            <a:r>
              <a:rPr sz="2100" spc="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all’interno</a:t>
            </a:r>
            <a:r>
              <a:rPr sz="2100" spc="3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di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un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certo</a:t>
            </a:r>
            <a:r>
              <a:rPr sz="2100" spc="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tipo</a:t>
            </a:r>
            <a:r>
              <a:rPr sz="2100" spc="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sz="2100" spc="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 err="1">
                <a:latin typeface="Verdana" panose="020B0604030504040204" pitchFamily="34" charset="0"/>
                <a:ea typeface="Verdana" panose="020B0604030504040204" pitchFamily="34" charset="0"/>
              </a:rPr>
              <a:t>si</a:t>
            </a:r>
            <a:r>
              <a:rPr lang="it-IT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 err="1">
                <a:latin typeface="Verdana" panose="020B0604030504040204" pitchFamily="34" charset="0"/>
                <a:ea typeface="Verdana" panose="020B0604030504040204" pitchFamily="34" charset="0"/>
              </a:rPr>
              <a:t>modificano</a:t>
            </a:r>
            <a:r>
              <a:rPr sz="2100" spc="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le</a:t>
            </a:r>
            <a:r>
              <a:rPr sz="2100" spc="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condizioni</a:t>
            </a:r>
            <a:r>
              <a:rPr sz="2100" spc="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20" dirty="0">
                <a:latin typeface="Verdana" panose="020B0604030504040204" pitchFamily="34" charset="0"/>
                <a:ea typeface="Verdana" panose="020B0604030504040204" pitchFamily="34" charset="0"/>
              </a:rPr>
              <a:t>dell’esistenza</a:t>
            </a:r>
            <a:r>
              <a:rPr sz="2100" spc="3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5" dirty="0" err="1">
                <a:latin typeface="Verdana" panose="020B0604030504040204" pitchFamily="34" charset="0"/>
                <a:ea typeface="Verdana" panose="020B0604030504040204" pitchFamily="34" charset="0"/>
              </a:rPr>
              <a:t>collettiva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  <a:endParaRPr lang="it-IT" sz="2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5080" algn="just">
              <a:lnSpc>
                <a:spcPts val="3000"/>
              </a:lnSpc>
              <a:buFontTx/>
              <a:buChar char="-"/>
            </a:pPr>
            <a:r>
              <a:rPr sz="2100" spc="-40" dirty="0" err="1">
                <a:latin typeface="Verdana" panose="020B0604030504040204" pitchFamily="34" charset="0"/>
                <a:ea typeface="Verdana" panose="020B0604030504040204" pitchFamily="34" charset="0"/>
              </a:rPr>
              <a:t>L’ordine</a:t>
            </a:r>
            <a:r>
              <a:rPr sz="2100"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sociale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deve ammettere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dissenso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per il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suo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stesso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bene: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«Affinché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[la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coscienza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morale] possa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evolvere,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occorre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che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</a:rPr>
              <a:t>l’originalità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individuale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abbia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la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possibilità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di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emergere;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affinché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la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personalità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dell’idealista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che sogna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di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oltrepassare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proprio secolo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possa 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</a:rPr>
              <a:t>manifestarsi,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occorre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che quella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del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criminale,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è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al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di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sotto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del</a:t>
            </a:r>
            <a:r>
              <a:rPr sz="2100" spc="1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suo 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</a:rPr>
              <a:t>tempo,</a:t>
            </a:r>
            <a:r>
              <a:rPr sz="2100" spc="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sia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possibile.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40" dirty="0">
                <a:latin typeface="Verdana" panose="020B0604030504040204" pitchFamily="34" charset="0"/>
                <a:ea typeface="Verdana" panose="020B0604030504040204" pitchFamily="34" charset="0"/>
              </a:rPr>
              <a:t>L’una</a:t>
            </a:r>
            <a:r>
              <a:rPr sz="2100" spc="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non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esistere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senza</a:t>
            </a:r>
            <a:r>
              <a:rPr sz="2100" spc="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25" dirty="0" err="1">
                <a:latin typeface="Verdana" panose="020B0604030504040204" pitchFamily="34" charset="0"/>
                <a:ea typeface="Verdana" panose="020B0604030504040204" pitchFamily="34" charset="0"/>
              </a:rPr>
              <a:t>l’altra</a:t>
            </a:r>
            <a:r>
              <a:rPr sz="2100" spc="-25" dirty="0"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  <a:endParaRPr lang="it-IT" sz="2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5080" algn="just">
              <a:lnSpc>
                <a:spcPts val="3000"/>
              </a:lnSpc>
              <a:buFontTx/>
              <a:buChar char="-"/>
            </a:pPr>
            <a:r>
              <a:rPr sz="2100" spc="-15" dirty="0" err="1">
                <a:latin typeface="Verdana" panose="020B0604030504040204" pitchFamily="34" charset="0"/>
                <a:ea typeface="Verdana" panose="020B0604030504040204" pitchFamily="34" charset="0"/>
              </a:rPr>
              <a:t>Patologico</a:t>
            </a:r>
            <a:r>
              <a:rPr sz="2100" spc="2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diventa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5" dirty="0">
                <a:latin typeface="Verdana" panose="020B0604030504040204" pitchFamily="34" charset="0"/>
                <a:ea typeface="Verdana" panose="020B0604030504040204" pitchFamily="34" charset="0"/>
              </a:rPr>
              <a:t>concetto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10" dirty="0">
                <a:latin typeface="Verdana" panose="020B0604030504040204" pitchFamily="34" charset="0"/>
                <a:ea typeface="Verdana" panose="020B0604030504040204" pitchFamily="34" charset="0"/>
              </a:rPr>
              <a:t>relativo</a:t>
            </a:r>
            <a:r>
              <a:rPr sz="2100" dirty="0">
                <a:latin typeface="Verdana" panose="020B0604030504040204" pitchFamily="34" charset="0"/>
                <a:ea typeface="Verdana" panose="020B0604030504040204" pitchFamily="34" charset="0"/>
              </a:rPr>
              <a:t> e</a:t>
            </a:r>
            <a:r>
              <a:rPr sz="2100" spc="1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100" spc="-5" dirty="0">
                <a:latin typeface="Verdana" panose="020B0604030504040204" pitchFamily="34" charset="0"/>
                <a:ea typeface="Verdana" panose="020B0604030504040204" pitchFamily="34" charset="0"/>
              </a:rPr>
              <a:t>indispensabile</a:t>
            </a:r>
            <a:endParaRPr sz="2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1531</Words>
  <Application>Microsoft Office PowerPoint</Application>
  <PresentationFormat>Widescreen</PresentationFormat>
  <Paragraphs>103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Calibri</vt:lpstr>
      <vt:lpstr>Calibri Light</vt:lpstr>
      <vt:lpstr>Verdana</vt:lpstr>
      <vt:lpstr>Office Theme</vt:lpstr>
      <vt:lpstr>Émile Durkheim</vt:lpstr>
      <vt:lpstr>Sociologia da Durkheim</vt:lpstr>
      <vt:lpstr>La religione</vt:lpstr>
      <vt:lpstr>Il metodo</vt:lpstr>
      <vt:lpstr>Antiriduzionismo</vt:lpstr>
      <vt:lpstr>Fatti sociali</vt:lpstr>
      <vt:lpstr>Dove sono i fatti sociali</vt:lpstr>
      <vt:lpstr>Spiegazione fatti sociali</vt:lpstr>
      <vt:lpstr>Morale come fatto sociale</vt:lpstr>
      <vt:lpstr>Il mutamento sociale</vt:lpstr>
      <vt:lpstr>Presentazione standard di PowerPoint</vt:lpstr>
      <vt:lpstr>Il suicidio</vt:lpstr>
      <vt:lpstr>Percorso metodologico</vt:lpstr>
      <vt:lpstr>Utilizzo statistiche</vt:lpstr>
      <vt:lpstr>4 suicidi</vt:lpstr>
      <vt:lpstr>Sociologia della religione</vt:lpstr>
      <vt:lpstr>Fatto sociale antecedente: totemismo</vt:lpstr>
      <vt:lpstr>Essenza della religione</vt:lpstr>
      <vt:lpstr>Categorie – punti di riferimento</vt:lpstr>
      <vt:lpstr>Cose sociali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Émile Durkheim</dc:title>
  <dc:creator>nicola strizzolo</dc:creator>
  <cp:lastModifiedBy>Nicola Strizzolo</cp:lastModifiedBy>
  <cp:revision>16</cp:revision>
  <dcterms:created xsi:type="dcterms:W3CDTF">2024-11-25T11:04:14Z</dcterms:created>
  <dcterms:modified xsi:type="dcterms:W3CDTF">2024-11-28T14:35:27Z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2024-11-25T00:00:00Z</vt:filetime>
  </property>
</Properties>
</file>