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81" r:id="rId11"/>
    <p:sldId id="264" r:id="rId12"/>
    <p:sldId id="266" r:id="rId13"/>
    <p:sldId id="267" r:id="rId14"/>
    <p:sldId id="268" r:id="rId15"/>
    <p:sldId id="269" r:id="rId16"/>
    <p:sldId id="270" r:id="rId17"/>
    <p:sldId id="282" r:id="rId18"/>
    <p:sldId id="271" r:id="rId19"/>
    <p:sldId id="272" r:id="rId20"/>
    <p:sldId id="273" r:id="rId21"/>
    <p:sldId id="274" r:id="rId22"/>
    <p:sldId id="275" r:id="rId23"/>
    <p:sldId id="276" r:id="rId24"/>
    <p:sldId id="277" r:id="rId25"/>
    <p:sldId id="278" r:id="rId26"/>
    <p:sldId id="279" r:id="rId27"/>
    <p:sldId id="285" r:id="rId28"/>
    <p:sldId id="286" r:id="rId29"/>
    <p:sldId id="280" r:id="rId30"/>
    <p:sldId id="287"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26" autoAdjust="0"/>
    <p:restoredTop sz="94660"/>
  </p:normalViewPr>
  <p:slideViewPr>
    <p:cSldViewPr snapToGrid="0">
      <p:cViewPr varScale="1">
        <p:scale>
          <a:sx n="112" d="100"/>
          <a:sy n="112" d="100"/>
        </p:scale>
        <p:origin x="12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24A99BE-BCD0-4274-AE3B-C6B2138FB66B}" type="datetimeFigureOut">
              <a:rPr lang="it-IT" smtClean="0"/>
              <a:t>28/11/2024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107567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24A99BE-BCD0-4274-AE3B-C6B2138FB66B}" type="datetimeFigureOut">
              <a:rPr lang="it-IT" smtClean="0"/>
              <a:t>28/11/2024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413061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24A99BE-BCD0-4274-AE3B-C6B2138FB66B}" type="datetimeFigureOut">
              <a:rPr lang="it-IT" smtClean="0"/>
              <a:t>28/11/2024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424778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24A99BE-BCD0-4274-AE3B-C6B2138FB66B}" type="datetimeFigureOut">
              <a:rPr lang="it-IT" smtClean="0"/>
              <a:t>28/11/2024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3813022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B24A99BE-BCD0-4274-AE3B-C6B2138FB66B}" type="datetimeFigureOut">
              <a:rPr lang="it-IT" smtClean="0"/>
              <a:t>28/11/2024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1557147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24A99BE-BCD0-4274-AE3B-C6B2138FB66B}" type="datetimeFigureOut">
              <a:rPr lang="it-IT" smtClean="0"/>
              <a:t>28/11/2024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2199261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24A99BE-BCD0-4274-AE3B-C6B2138FB66B}" type="datetimeFigureOut">
              <a:rPr lang="it-IT" smtClean="0"/>
              <a:t>28/11/2024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1567276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B24A99BE-BCD0-4274-AE3B-C6B2138FB66B}" type="datetimeFigureOut">
              <a:rPr lang="it-IT" smtClean="0"/>
              <a:t>28/11/2024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1790056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24A99BE-BCD0-4274-AE3B-C6B2138FB66B}" type="datetimeFigureOut">
              <a:rPr lang="it-IT" smtClean="0"/>
              <a:t>28/11/2024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3877179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24A99BE-BCD0-4274-AE3B-C6B2138FB66B}" type="datetimeFigureOut">
              <a:rPr lang="it-IT" smtClean="0"/>
              <a:t>28/11/2024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1604403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24A99BE-BCD0-4274-AE3B-C6B2138FB66B}" type="datetimeFigureOut">
              <a:rPr lang="it-IT" smtClean="0"/>
              <a:t>28/11/2024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66C0611-F1BF-40E2-AD61-16F007C50453}" type="slidenum">
              <a:rPr lang="it-IT" smtClean="0"/>
              <a:t>‹N›</a:t>
            </a:fld>
            <a:endParaRPr lang="it-IT"/>
          </a:p>
        </p:txBody>
      </p:sp>
    </p:spTree>
    <p:extLst>
      <p:ext uri="{BB962C8B-B14F-4D97-AF65-F5344CB8AC3E}">
        <p14:creationId xmlns:p14="http://schemas.microsoft.com/office/powerpoint/2010/main" val="376902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A99BE-BCD0-4274-AE3B-C6B2138FB66B}" type="datetimeFigureOut">
              <a:rPr lang="it-IT" smtClean="0"/>
              <a:t>28/11/2024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C0611-F1BF-40E2-AD61-16F007C50453}" type="slidenum">
              <a:rPr lang="it-IT" smtClean="0"/>
              <a:t>‹N›</a:t>
            </a:fld>
            <a:endParaRPr lang="it-IT"/>
          </a:p>
        </p:txBody>
      </p:sp>
    </p:spTree>
    <p:extLst>
      <p:ext uri="{BB962C8B-B14F-4D97-AF65-F5344CB8AC3E}">
        <p14:creationId xmlns:p14="http://schemas.microsoft.com/office/powerpoint/2010/main" val="2038966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Georg </a:t>
            </a:r>
            <a:r>
              <a:rPr lang="it-IT" dirty="0" err="1"/>
              <a:t>Simmel</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706115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Impegno sociale</a:t>
            </a:r>
          </a:p>
        </p:txBody>
      </p:sp>
      <p:sp>
        <p:nvSpPr>
          <p:cNvPr id="3" name="Segnaposto contenuto 2"/>
          <p:cNvSpPr>
            <a:spLocks noGrp="1"/>
          </p:cNvSpPr>
          <p:nvPr>
            <p:ph idx="1"/>
          </p:nvPr>
        </p:nvSpPr>
        <p:spPr/>
        <p:txBody>
          <a:bodyPr>
            <a:normAutofit lnSpcReduction="10000"/>
          </a:bodyPr>
          <a:lstStyle/>
          <a:p>
            <a:pPr>
              <a:lnSpc>
                <a:spcPct val="150000"/>
              </a:lnSpc>
              <a:buFontTx/>
              <a:buChar char="-"/>
            </a:pPr>
            <a:r>
              <a:rPr lang="it-IT" dirty="0">
                <a:latin typeface="Verdana" panose="020B0604030504040204" pitchFamily="34" charset="0"/>
                <a:ea typeface="Verdana" panose="020B0604030504040204" pitchFamily="34" charset="0"/>
              </a:rPr>
              <a:t>Collabora giornali socialisti</a:t>
            </a:r>
          </a:p>
          <a:p>
            <a:pPr>
              <a:lnSpc>
                <a:spcPct val="150000"/>
              </a:lnSpc>
              <a:buFontTx/>
              <a:buChar char="-"/>
            </a:pPr>
            <a:r>
              <a:rPr lang="it-IT" dirty="0">
                <a:latin typeface="Verdana" panose="020B0604030504040204" pitchFamily="34" charset="0"/>
                <a:ea typeface="Verdana" panose="020B0604030504040204" pitchFamily="34" charset="0"/>
              </a:rPr>
              <a:t>Temi emancipazione femminile</a:t>
            </a:r>
          </a:p>
          <a:p>
            <a:pPr>
              <a:lnSpc>
                <a:spcPct val="150000"/>
              </a:lnSpc>
              <a:buFontTx/>
              <a:buChar char="-"/>
            </a:pPr>
            <a:r>
              <a:rPr lang="it-IT" dirty="0">
                <a:latin typeface="Verdana" panose="020B0604030504040204" pitchFamily="34" charset="0"/>
                <a:ea typeface="Verdana" panose="020B0604030504040204" pitchFamily="34" charset="0"/>
              </a:rPr>
              <a:t>Diritti sindacali</a:t>
            </a:r>
          </a:p>
          <a:p>
            <a:pPr>
              <a:lnSpc>
                <a:spcPct val="150000"/>
              </a:lnSpc>
              <a:buFontTx/>
              <a:buChar char="-"/>
            </a:pPr>
            <a:r>
              <a:rPr lang="it-IT" dirty="0">
                <a:latin typeface="Verdana" panose="020B0604030504040204" pitchFamily="34" charset="0"/>
                <a:ea typeface="Verdana" panose="020B0604030504040204" pitchFamily="34" charset="0"/>
              </a:rPr>
              <a:t>Sicurezza sociali</a:t>
            </a:r>
          </a:p>
          <a:p>
            <a:pPr>
              <a:lnSpc>
                <a:spcPct val="150000"/>
              </a:lnSpc>
              <a:buFontTx/>
              <a:buChar char="-"/>
            </a:pPr>
            <a:r>
              <a:rPr lang="it-IT" dirty="0">
                <a:latin typeface="Verdana" panose="020B0604030504040204" pitchFamily="34" charset="0"/>
                <a:ea typeface="Verdana" panose="020B0604030504040204" pitchFamily="34" charset="0"/>
              </a:rPr>
              <a:t>Militanza socialista evolverà verso posizioni liberalsocialiste</a:t>
            </a:r>
          </a:p>
        </p:txBody>
      </p:sp>
    </p:spTree>
    <p:extLst>
      <p:ext uri="{BB962C8B-B14F-4D97-AF65-F5344CB8AC3E}">
        <p14:creationId xmlns:p14="http://schemas.microsoft.com/office/powerpoint/2010/main" val="257747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Ultimo periodo</a:t>
            </a:r>
          </a:p>
        </p:txBody>
      </p:sp>
      <p:sp>
        <p:nvSpPr>
          <p:cNvPr id="3" name="Segnaposto contenuto 2"/>
          <p:cNvSpPr>
            <a:spLocks noGrp="1"/>
          </p:cNvSpPr>
          <p:nvPr>
            <p:ph idx="1"/>
          </p:nvPr>
        </p:nvSpPr>
        <p:spPr/>
        <p:txBody>
          <a:bodyPr>
            <a:normAutofit fontScale="85000" lnSpcReduction="20000"/>
          </a:bodyPr>
          <a:lstStyle/>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1914: professore ordinario alla sede staccata di Strasburgo</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Guerra: fine dell’Europa</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1917: ultimo saggio importante, Il conflitto della cultura moderna</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1918 muore</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I suoi inediti dispersi, rubati, messi all’asta dalla Gestapo:</a:t>
            </a:r>
          </a:p>
          <a:p>
            <a:pPr marL="0" indent="0" algn="just">
              <a:lnSpc>
                <a:spcPct val="150000"/>
              </a:lnSpc>
              <a:buNone/>
            </a:pPr>
            <a:r>
              <a:rPr lang="it-IT" sz="2400" dirty="0">
                <a:latin typeface="Verdana" panose="020B0604030504040204" pitchFamily="34" charset="0"/>
                <a:ea typeface="Verdana" panose="020B0604030504040204" pitchFamily="34" charset="0"/>
              </a:rPr>
              <a:t>«So che morirò senza eredi spirituali (e va bene così). La mia eredità assomiglia al denaro in contanti che viene diviso tra molti eredi, di cui ognuno investe la sua parte in modo conforme alla sua natura, senza interessarsi della sua origine»</a:t>
            </a:r>
          </a:p>
        </p:txBody>
      </p:sp>
    </p:spTree>
    <p:extLst>
      <p:ext uri="{BB962C8B-B14F-4D97-AF65-F5344CB8AC3E}">
        <p14:creationId xmlns:p14="http://schemas.microsoft.com/office/powerpoint/2010/main" val="281550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Il metodo</a:t>
            </a:r>
          </a:p>
        </p:txBody>
      </p:sp>
      <p:sp>
        <p:nvSpPr>
          <p:cNvPr id="3" name="Segnaposto contenuto 2"/>
          <p:cNvSpPr>
            <a:spLocks noGrp="1"/>
          </p:cNvSpPr>
          <p:nvPr>
            <p:ph idx="1"/>
          </p:nvPr>
        </p:nvSpPr>
        <p:spPr/>
        <p:txBody>
          <a:bodyPr>
            <a:normAutofit fontScale="25000" lnSpcReduction="20000"/>
          </a:bodyPr>
          <a:lstStyle/>
          <a:p>
            <a:pPr algn="just">
              <a:lnSpc>
                <a:spcPct val="170000"/>
              </a:lnSpc>
              <a:buFont typeface="Calibri" panose="020F0502020204030204" pitchFamily="34" charset="0"/>
              <a:buChar char="‐"/>
            </a:pPr>
            <a:r>
              <a:rPr lang="it-IT" sz="8800" dirty="0">
                <a:latin typeface="Verdana" panose="020B0604030504040204" pitchFamily="34" charset="0"/>
                <a:ea typeface="Verdana" panose="020B0604030504040204" pitchFamily="34" charset="0"/>
              </a:rPr>
              <a:t>Società: complesso di relazioni che individui creano nel loro interagire</a:t>
            </a:r>
          </a:p>
          <a:p>
            <a:pPr algn="just">
              <a:lnSpc>
                <a:spcPct val="170000"/>
              </a:lnSpc>
              <a:buFont typeface="Calibri" panose="020F0502020204030204" pitchFamily="34" charset="0"/>
              <a:buChar char="‐"/>
            </a:pPr>
            <a:r>
              <a:rPr lang="it-IT" sz="8800" dirty="0">
                <a:latin typeface="Verdana" panose="020B0604030504040204" pitchFamily="34" charset="0"/>
                <a:ea typeface="Verdana" panose="020B0604030504040204" pitchFamily="34" charset="0"/>
              </a:rPr>
              <a:t>Complesso di relazioni si stabilizza in forme: </a:t>
            </a:r>
            <a:r>
              <a:rPr lang="it-IT" sz="8800" dirty="0" err="1">
                <a:latin typeface="Verdana" panose="020B0604030504040204" pitchFamily="34" charset="0"/>
                <a:ea typeface="Verdana" panose="020B0604030504040204" pitchFamily="34" charset="0"/>
              </a:rPr>
              <a:t>sociazione</a:t>
            </a:r>
            <a:endParaRPr lang="it-IT" sz="8800" dirty="0">
              <a:latin typeface="Verdana" panose="020B0604030504040204" pitchFamily="34" charset="0"/>
              <a:ea typeface="Verdana" panose="020B0604030504040204" pitchFamily="34" charset="0"/>
            </a:endParaRPr>
          </a:p>
          <a:p>
            <a:pPr algn="just">
              <a:lnSpc>
                <a:spcPct val="170000"/>
              </a:lnSpc>
              <a:buFont typeface="Calibri" panose="020F0502020204030204" pitchFamily="34" charset="0"/>
              <a:buChar char="‐"/>
            </a:pPr>
            <a:r>
              <a:rPr lang="it-IT" sz="8800" dirty="0">
                <a:latin typeface="Verdana" panose="020B0604030504040204" pitchFamily="34" charset="0"/>
                <a:ea typeface="Verdana" panose="020B0604030504040204" pitchFamily="34" charset="0"/>
              </a:rPr>
              <a:t>Interazione VS </a:t>
            </a:r>
            <a:r>
              <a:rPr lang="it-IT" sz="8800" dirty="0" err="1">
                <a:latin typeface="Verdana" panose="020B0604030504040204" pitchFamily="34" charset="0"/>
                <a:ea typeface="Verdana" panose="020B0604030504040204" pitchFamily="34" charset="0"/>
              </a:rPr>
              <a:t>sociazione</a:t>
            </a:r>
            <a:endParaRPr lang="it-IT" sz="8800" dirty="0">
              <a:latin typeface="Verdana" panose="020B0604030504040204" pitchFamily="34" charset="0"/>
              <a:ea typeface="Verdana" panose="020B0604030504040204" pitchFamily="34" charset="0"/>
            </a:endParaRPr>
          </a:p>
          <a:p>
            <a:pPr algn="just">
              <a:lnSpc>
                <a:spcPct val="170000"/>
              </a:lnSpc>
              <a:buFont typeface="Calibri" panose="020F0502020204030204" pitchFamily="34" charset="0"/>
              <a:buChar char="‐"/>
            </a:pPr>
            <a:r>
              <a:rPr lang="it-IT" sz="8800" dirty="0">
                <a:latin typeface="Verdana" panose="020B0604030504040204" pitchFamily="34" charset="0"/>
                <a:ea typeface="Verdana" panose="020B0604030504040204" pitchFamily="34" charset="0"/>
              </a:rPr>
              <a:t>Campo di indagine della sociologia, costellazione di 3 concetti:</a:t>
            </a:r>
          </a:p>
          <a:p>
            <a:pPr marL="514350" indent="-514350">
              <a:lnSpc>
                <a:spcPct val="170000"/>
              </a:lnSpc>
              <a:buAutoNum type="arabicPeriod"/>
            </a:pPr>
            <a:r>
              <a:rPr lang="it-IT" sz="8800" dirty="0">
                <a:latin typeface="Verdana" panose="020B0604030504040204" pitchFamily="34" charset="0"/>
                <a:ea typeface="Verdana" panose="020B0604030504040204" pitchFamily="34" charset="0"/>
              </a:rPr>
              <a:t>Forme</a:t>
            </a:r>
          </a:p>
          <a:p>
            <a:pPr marL="514350" indent="-514350">
              <a:lnSpc>
                <a:spcPct val="170000"/>
              </a:lnSpc>
              <a:buAutoNum type="arabicPeriod"/>
            </a:pPr>
            <a:r>
              <a:rPr lang="it-IT" sz="8800" dirty="0">
                <a:latin typeface="Verdana" panose="020B0604030504040204" pitchFamily="34" charset="0"/>
                <a:ea typeface="Verdana" panose="020B0604030504040204" pitchFamily="34" charset="0"/>
              </a:rPr>
              <a:t>Interazioni</a:t>
            </a:r>
          </a:p>
          <a:p>
            <a:pPr marL="514350" indent="-514350">
              <a:lnSpc>
                <a:spcPct val="170000"/>
              </a:lnSpc>
              <a:buAutoNum type="arabicPeriod"/>
            </a:pPr>
            <a:r>
              <a:rPr lang="it-IT" sz="8800" dirty="0" err="1">
                <a:latin typeface="Verdana" panose="020B0604030504040204" pitchFamily="34" charset="0"/>
                <a:ea typeface="Verdana" panose="020B0604030504040204" pitchFamily="34" charset="0"/>
              </a:rPr>
              <a:t>sociazioni</a:t>
            </a:r>
            <a:endParaRPr lang="it-IT" sz="8800" dirty="0">
              <a:latin typeface="Verdana" panose="020B0604030504040204" pitchFamily="34" charset="0"/>
              <a:ea typeface="Verdana" panose="020B0604030504040204" pitchFamily="34" charset="0"/>
            </a:endParaRPr>
          </a:p>
          <a:p>
            <a:endParaRPr lang="it-IT" dirty="0"/>
          </a:p>
        </p:txBody>
      </p:sp>
    </p:spTree>
    <p:extLst>
      <p:ext uri="{BB962C8B-B14F-4D97-AF65-F5344CB8AC3E}">
        <p14:creationId xmlns:p14="http://schemas.microsoft.com/office/powerpoint/2010/main" val="428731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Il metodo</a:t>
            </a:r>
          </a:p>
        </p:txBody>
      </p:sp>
      <p:sp>
        <p:nvSpPr>
          <p:cNvPr id="3" name="Segnaposto contenuto 2"/>
          <p:cNvSpPr>
            <a:spLocks noGrp="1"/>
          </p:cNvSpPr>
          <p:nvPr>
            <p:ph idx="1"/>
          </p:nvPr>
        </p:nvSpPr>
        <p:spPr>
          <a:xfrm>
            <a:off x="838200" y="1253331"/>
            <a:ext cx="10515600" cy="4351338"/>
          </a:xfrm>
        </p:spPr>
        <p:txBody>
          <a:bodyPr>
            <a:noAutofit/>
          </a:bodyPr>
          <a:lstStyle/>
          <a:p>
            <a:pPr algn="just">
              <a:lnSpc>
                <a:spcPts val="32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Il soggetto del conoscere immerso nelle relazioni:</a:t>
            </a:r>
          </a:p>
          <a:p>
            <a:pPr algn="just">
              <a:lnSpc>
                <a:spcPts val="32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Al centro di numerose relazioni che lo costituiscono</a:t>
            </a:r>
          </a:p>
          <a:p>
            <a:pPr algn="just">
              <a:lnSpc>
                <a:spcPts val="32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Allo stesso tempo soggetto e oggetto di conoscenza:</a:t>
            </a:r>
          </a:p>
          <a:p>
            <a:pPr algn="just">
              <a:lnSpc>
                <a:spcPts val="32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Prospettiva da cui guarda costituisce oggetto della conoscenza:</a:t>
            </a:r>
          </a:p>
          <a:p>
            <a:pPr algn="just">
              <a:lnSpc>
                <a:spcPts val="3200"/>
              </a:lnSpc>
              <a:spcBef>
                <a:spcPts val="0"/>
              </a:spcBef>
              <a:buFont typeface="Wingdings" panose="05000000000000000000" pitchFamily="2" charset="2"/>
              <a:buChar char="Ø"/>
            </a:pPr>
            <a:r>
              <a:rPr lang="it-IT" sz="2000" dirty="0">
                <a:latin typeface="Verdana" panose="020B0604030504040204" pitchFamily="34" charset="0"/>
                <a:ea typeface="Verdana" panose="020B0604030504040204" pitchFamily="34" charset="0"/>
              </a:rPr>
              <a:t>Esistono stelle?</a:t>
            </a:r>
          </a:p>
          <a:p>
            <a:pPr algn="just">
              <a:lnSpc>
                <a:spcPts val="3200"/>
              </a:lnSpc>
              <a:spcBef>
                <a:spcPts val="0"/>
              </a:spcBef>
              <a:buFont typeface="Wingdings" panose="05000000000000000000" pitchFamily="2" charset="2"/>
              <a:buChar char="Ø"/>
            </a:pPr>
            <a:r>
              <a:rPr lang="it-IT" sz="2000" dirty="0">
                <a:latin typeface="Verdana" panose="020B0604030504040204" pitchFamily="34" charset="0"/>
                <a:ea typeface="Verdana" panose="020B0604030504040204" pitchFamily="34" charset="0"/>
              </a:rPr>
              <a:t>Esistono costellazioni?</a:t>
            </a:r>
          </a:p>
          <a:p>
            <a:pPr algn="just">
              <a:lnSpc>
                <a:spcPts val="3200"/>
              </a:lnSpc>
              <a:spcBef>
                <a:spcPts val="0"/>
              </a:spcBef>
              <a:buFont typeface="Wingdings" panose="05000000000000000000" pitchFamily="2" charset="2"/>
              <a:buChar char="Ø"/>
            </a:pPr>
            <a:r>
              <a:rPr lang="it-IT" sz="2000" dirty="0">
                <a:latin typeface="Verdana" panose="020B0604030504040204" pitchFamily="34" charset="0"/>
                <a:ea typeface="Verdana" panose="020B0604030504040204" pitchFamily="34" charset="0"/>
              </a:rPr>
              <a:t>Esistono individui?</a:t>
            </a:r>
          </a:p>
          <a:p>
            <a:pPr algn="just">
              <a:lnSpc>
                <a:spcPts val="3200"/>
              </a:lnSpc>
              <a:spcBef>
                <a:spcPts val="0"/>
              </a:spcBef>
              <a:buFont typeface="Wingdings" panose="05000000000000000000" pitchFamily="2" charset="2"/>
              <a:buChar char="Ø"/>
            </a:pPr>
            <a:r>
              <a:rPr lang="it-IT" sz="2000" dirty="0">
                <a:latin typeface="Verdana" panose="020B0604030504040204" pitchFamily="34" charset="0"/>
                <a:ea typeface="Verdana" panose="020B0604030504040204" pitchFamily="34" charset="0"/>
              </a:rPr>
              <a:t>Esiste società (forme)?</a:t>
            </a:r>
          </a:p>
          <a:p>
            <a:pPr algn="just">
              <a:lnSpc>
                <a:spcPts val="32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Differenza da </a:t>
            </a:r>
            <a:r>
              <a:rPr lang="it-IT" sz="2000" dirty="0" err="1">
                <a:latin typeface="Verdana" panose="020B0604030504040204" pitchFamily="34" charset="0"/>
                <a:ea typeface="Verdana" panose="020B0604030504040204" pitchFamily="34" charset="0"/>
              </a:rPr>
              <a:t>Durkheim</a:t>
            </a:r>
            <a:r>
              <a:rPr lang="it-IT" sz="2000" dirty="0">
                <a:latin typeface="Verdana" panose="020B0604030504040204" pitchFamily="34" charset="0"/>
                <a:ea typeface="Verdana" panose="020B0604030504040204" pitchFamily="34" charset="0"/>
              </a:rPr>
              <a:t>:</a:t>
            </a:r>
          </a:p>
          <a:p>
            <a:pPr algn="just">
              <a:lnSpc>
                <a:spcPts val="3200"/>
              </a:lnSpc>
              <a:spcBef>
                <a:spcPts val="0"/>
              </a:spcBef>
              <a:buFont typeface="Wingdings" panose="05000000000000000000" pitchFamily="2" charset="2"/>
              <a:buChar char="Ø"/>
            </a:pPr>
            <a:r>
              <a:rPr lang="it-IT" sz="2000" dirty="0">
                <a:latin typeface="Verdana" panose="020B0604030504040204" pitchFamily="34" charset="0"/>
                <a:ea typeface="Verdana" panose="020B0604030504040204" pitchFamily="34" charset="0"/>
              </a:rPr>
              <a:t>Per </a:t>
            </a:r>
            <a:r>
              <a:rPr lang="it-IT" sz="2000" dirty="0" err="1">
                <a:latin typeface="Verdana" panose="020B0604030504040204" pitchFamily="34" charset="0"/>
                <a:ea typeface="Verdana" panose="020B0604030504040204" pitchFamily="34" charset="0"/>
              </a:rPr>
              <a:t>Simmel</a:t>
            </a:r>
            <a:r>
              <a:rPr lang="it-IT" sz="2000" dirty="0">
                <a:latin typeface="Verdana" panose="020B0604030504040204" pitchFamily="34" charset="0"/>
                <a:ea typeface="Verdana" panose="020B0604030504040204" pitchFamily="34" charset="0"/>
              </a:rPr>
              <a:t> la società non esiste di per sé stessa</a:t>
            </a:r>
          </a:p>
          <a:p>
            <a:pPr algn="just">
              <a:lnSpc>
                <a:spcPts val="3200"/>
              </a:lnSpc>
              <a:spcBef>
                <a:spcPts val="0"/>
              </a:spcBef>
              <a:buFont typeface="Wingdings" panose="05000000000000000000" pitchFamily="2" charset="2"/>
              <a:buChar char="Ø"/>
            </a:pPr>
            <a:r>
              <a:rPr lang="it-IT" sz="2000" dirty="0">
                <a:latin typeface="Verdana" panose="020B0604030504040204" pitchFamily="34" charset="0"/>
                <a:ea typeface="Verdana" panose="020B0604030504040204" pitchFamily="34" charset="0"/>
              </a:rPr>
              <a:t>Esistono invece degli individui (come le stelle) concreti e immersi in relazioni tra di loro</a:t>
            </a:r>
          </a:p>
          <a:p>
            <a:pPr algn="just">
              <a:lnSpc>
                <a:spcPct val="100000"/>
              </a:lnSpc>
              <a:buFont typeface="Calibri" panose="020F0502020204030204" pitchFamily="34" charset="0"/>
              <a:buChar char="‐"/>
            </a:pPr>
            <a:endParaRPr lang="it-IT" sz="2400" dirty="0"/>
          </a:p>
        </p:txBody>
      </p:sp>
    </p:spTree>
    <p:extLst>
      <p:ext uri="{BB962C8B-B14F-4D97-AF65-F5344CB8AC3E}">
        <p14:creationId xmlns:p14="http://schemas.microsoft.com/office/powerpoint/2010/main" val="1641707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Punto di vista</a:t>
            </a:r>
          </a:p>
        </p:txBody>
      </p:sp>
      <p:sp>
        <p:nvSpPr>
          <p:cNvPr id="3" name="Segnaposto contenuto 2"/>
          <p:cNvSpPr>
            <a:spLocks noGrp="1"/>
          </p:cNvSpPr>
          <p:nvPr>
            <p:ph idx="1"/>
          </p:nvPr>
        </p:nvSpPr>
        <p:spPr>
          <a:xfrm>
            <a:off x="838200" y="1561465"/>
            <a:ext cx="10515600" cy="4351338"/>
          </a:xfrm>
        </p:spPr>
        <p:txBody>
          <a:bodyPr>
            <a:noAutofit/>
          </a:bodyPr>
          <a:lstStyle/>
          <a:p>
            <a:pPr algn="just">
              <a:lnSpc>
                <a:spcPct val="15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Dipende dal punto di vista dal quale ci poniamo se vediamo questi individui raggruppati in forme</a:t>
            </a:r>
          </a:p>
          <a:p>
            <a:pPr algn="just">
              <a:lnSpc>
                <a:spcPct val="15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Lavoro in fabbrica </a:t>
            </a:r>
            <a:r>
              <a:rPr lang="it-IT" sz="2000" dirty="0">
                <a:latin typeface="Verdana" panose="020B0604030504040204" pitchFamily="34" charset="0"/>
                <a:ea typeface="Verdana" panose="020B0604030504040204" pitchFamily="34" charset="0"/>
                <a:sym typeface="Wingdings" panose="05000000000000000000" pitchFamily="2" charset="2"/>
              </a:rPr>
              <a:t> classe operaia</a:t>
            </a:r>
          </a:p>
          <a:p>
            <a:pPr algn="just">
              <a:lnSpc>
                <a:spcPct val="15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sym typeface="Wingdings" panose="05000000000000000000" pitchFamily="2" charset="2"/>
              </a:rPr>
              <a:t>Pratica dello stesso culto  cattolici</a:t>
            </a:r>
          </a:p>
          <a:p>
            <a:pPr algn="just">
              <a:lnSpc>
                <a:spcPct val="15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sym typeface="Wingdings" panose="05000000000000000000" pitchFamily="2" charset="2"/>
              </a:rPr>
              <a:t>All’occhio del sociologo che osserva, gli oggetti osservati possono apparire</a:t>
            </a:r>
          </a:p>
          <a:p>
            <a:pPr marL="0" indent="0" algn="just">
              <a:lnSpc>
                <a:spcPct val="150000"/>
              </a:lnSpc>
              <a:spcBef>
                <a:spcPts val="0"/>
              </a:spcBef>
              <a:buNone/>
            </a:pPr>
            <a:r>
              <a:rPr lang="it-IT" sz="2000" dirty="0">
                <a:latin typeface="Verdana" panose="020B0604030504040204" pitchFamily="34" charset="0"/>
                <a:ea typeface="Verdana" panose="020B0604030504040204" pitchFamily="34" charset="0"/>
                <a:sym typeface="Wingdings" panose="05000000000000000000" pitchFamily="2" charset="2"/>
              </a:rPr>
              <a:t>«Unità oggettive, e le ricomposizioni delle stesse unità complesse, che in quanto tali esistono nel nostro spirito sintetico. E certamente ogni sapere realistico si fonda sulla capacità di riandare a quegli esseri […] in quanto formazioni puramente soggettive, e la loro dissoluzione nella forma dei fenomeni singoli, gli unici che siano reali sono uno degli scopi principali della forma spirituale moderna»</a:t>
            </a:r>
            <a:endParaRPr lang="it-IT"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67572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Relazioni di reciprocità</a:t>
            </a:r>
          </a:p>
        </p:txBody>
      </p:sp>
      <p:sp>
        <p:nvSpPr>
          <p:cNvPr id="3" name="Segnaposto contenuto 2"/>
          <p:cNvSpPr>
            <a:spLocks noGrp="1"/>
          </p:cNvSpPr>
          <p:nvPr>
            <p:ph idx="1"/>
          </p:nvPr>
        </p:nvSpPr>
        <p:spPr>
          <a:xfrm>
            <a:off x="838200" y="1690688"/>
            <a:ext cx="10515600" cy="4351338"/>
          </a:xfrm>
        </p:spPr>
        <p:txBody>
          <a:bodyPr>
            <a:noAutofit/>
          </a:bodyPr>
          <a:lstStyle/>
          <a:p>
            <a:pPr algn="just">
              <a:lnSpc>
                <a:spcPct val="15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Che cosa conosciamo?</a:t>
            </a:r>
          </a:p>
          <a:p>
            <a:pPr algn="just">
              <a:lnSpc>
                <a:spcPct val="15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Individui agiscono in relazioni di reciprocità, complesse:</a:t>
            </a:r>
          </a:p>
          <a:p>
            <a:pPr algn="just">
              <a:lnSpc>
                <a:spcPct val="15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No causalità</a:t>
            </a:r>
          </a:p>
          <a:p>
            <a:pPr algn="just">
              <a:lnSpc>
                <a:spcPct val="15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No funzionalismo</a:t>
            </a:r>
          </a:p>
          <a:p>
            <a:pPr algn="just">
              <a:lnSpc>
                <a:spcPct val="15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Ogni fenomeno è il prodotto di una serie infinita di cause indistricabili che sono anche effetti, e di effetti che retroagiscono sulla cause</a:t>
            </a:r>
          </a:p>
          <a:p>
            <a:pPr algn="just">
              <a:lnSpc>
                <a:spcPct val="15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Oggetto delle conoscenza sociologia per </a:t>
            </a:r>
            <a:r>
              <a:rPr lang="it-IT" sz="2000" dirty="0" err="1">
                <a:latin typeface="Verdana" panose="020B0604030504040204" pitchFamily="34" charset="0"/>
                <a:ea typeface="Verdana" panose="020B0604030504040204" pitchFamily="34" charset="0"/>
              </a:rPr>
              <a:t>Simmel</a:t>
            </a:r>
            <a:r>
              <a:rPr lang="it-IT" sz="2000" dirty="0">
                <a:latin typeface="Verdana" panose="020B0604030504040204" pitchFamily="34" charset="0"/>
                <a:ea typeface="Verdana" panose="020B0604030504040204" pitchFamily="34" charset="0"/>
              </a:rPr>
              <a:t>: I vari modi in cui si produce reciprocità e ciò che producono nel tempo le forme in cui tale reciprocità si sono stabilizzate</a:t>
            </a:r>
          </a:p>
        </p:txBody>
      </p:sp>
    </p:spTree>
    <p:extLst>
      <p:ext uri="{BB962C8B-B14F-4D97-AF65-F5344CB8AC3E}">
        <p14:creationId xmlns:p14="http://schemas.microsoft.com/office/powerpoint/2010/main" val="423911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Sociologia della crisi 1/2</a:t>
            </a:r>
          </a:p>
        </p:txBody>
      </p:sp>
      <p:sp>
        <p:nvSpPr>
          <p:cNvPr id="3" name="Segnaposto contenuto 2"/>
          <p:cNvSpPr>
            <a:spLocks noGrp="1"/>
          </p:cNvSpPr>
          <p:nvPr>
            <p:ph idx="1"/>
          </p:nvPr>
        </p:nvSpPr>
        <p:spPr/>
        <p:txBody>
          <a:bodyPr>
            <a:normAutofit fontScale="92500"/>
          </a:bodyPr>
          <a:lstStyle/>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Realtà interpretata e mutevole nel tempo a seconda delle prospettive da cui la si esamina:</a:t>
            </a:r>
          </a:p>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Crisi certezze epistemologiche</a:t>
            </a:r>
          </a:p>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Analisi società in crisi di certezze e valori</a:t>
            </a:r>
          </a:p>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No leggi derivanti da cause uniche (e funzioni):</a:t>
            </a:r>
          </a:p>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Ogni effetto dipende da una infinita causalità e ogni causa è il risultato di effetti </a:t>
            </a:r>
            <a:r>
              <a:rPr lang="it-IT" sz="2400" dirty="0">
                <a:latin typeface="Verdana" panose="020B0604030504040204" pitchFamily="34" charset="0"/>
                <a:ea typeface="Verdana" panose="020B0604030504040204" pitchFamily="34" charset="0"/>
                <a:sym typeface="Wingdings" panose="05000000000000000000" pitchFamily="2" charset="2"/>
              </a:rPr>
              <a:t> catena infinita</a:t>
            </a:r>
            <a:endParaRPr lang="it-IT"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66790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Sociologia della crisi 2/2</a:t>
            </a:r>
          </a:p>
        </p:txBody>
      </p:sp>
      <p:sp>
        <p:nvSpPr>
          <p:cNvPr id="3" name="Segnaposto contenuto 2"/>
          <p:cNvSpPr>
            <a:spLocks noGrp="1"/>
          </p:cNvSpPr>
          <p:nvPr>
            <p:ph idx="1"/>
          </p:nvPr>
        </p:nvSpPr>
        <p:spPr/>
        <p:txBody>
          <a:bodyPr>
            <a:normAutofit fontScale="25000" lnSpcReduction="20000"/>
          </a:bodyPr>
          <a:lstStyle/>
          <a:p>
            <a:pPr algn="just">
              <a:lnSpc>
                <a:spcPct val="160000"/>
              </a:lnSpc>
              <a:spcBef>
                <a:spcPts val="0"/>
              </a:spcBef>
              <a:buFontTx/>
              <a:buChar char="-"/>
            </a:pPr>
            <a:r>
              <a:rPr lang="it-IT" sz="8000" dirty="0">
                <a:latin typeface="Verdana" panose="020B0604030504040204" pitchFamily="34" charset="0"/>
                <a:ea typeface="Verdana" panose="020B0604030504040204" pitchFamily="34" charset="0"/>
              </a:rPr>
              <a:t>È nella modernità che si è generato il contrasto soggetto-oggetto, dove l’io diviene il nodo centrale del pensiero moderno</a:t>
            </a:r>
          </a:p>
          <a:p>
            <a:pPr algn="just">
              <a:lnSpc>
                <a:spcPct val="160000"/>
              </a:lnSpc>
              <a:spcBef>
                <a:spcPts val="0"/>
              </a:spcBef>
              <a:buFontTx/>
              <a:buChar char="-"/>
            </a:pPr>
            <a:r>
              <a:rPr lang="it-IT" sz="8000" dirty="0">
                <a:latin typeface="Verdana" panose="020B0604030504040204" pitchFamily="34" charset="0"/>
                <a:ea typeface="Verdana" panose="020B0604030504040204" pitchFamily="34" charset="0"/>
              </a:rPr>
              <a:t>Il conflitto dell’uomo moderno risiede nella sua incapacità di dominare la complessità della vita moderna, e l’unico strumento a sua disposizione per riuscire a rischiarare la sua esistenza anche per un solo istante, si rintraccia nella transitorietà variegata e fluttuante delle forme</a:t>
            </a:r>
          </a:p>
          <a:p>
            <a:pPr algn="just">
              <a:lnSpc>
                <a:spcPct val="160000"/>
              </a:lnSpc>
              <a:spcBef>
                <a:spcPts val="0"/>
              </a:spcBef>
              <a:buFontTx/>
              <a:buChar char="-"/>
            </a:pPr>
            <a:r>
              <a:rPr lang="it-IT" sz="8000" dirty="0">
                <a:latin typeface="Verdana" panose="020B0604030504040204" pitchFamily="34" charset="0"/>
                <a:ea typeface="Verdana" panose="020B0604030504040204" pitchFamily="34" charset="0"/>
              </a:rPr>
              <a:t>Nel periodo critico dell’epoca </a:t>
            </a:r>
            <a:r>
              <a:rPr lang="it-IT" sz="8000" dirty="0" err="1">
                <a:latin typeface="Verdana" panose="020B0604030504040204" pitchFamily="34" charset="0"/>
                <a:ea typeface="Verdana" panose="020B0604030504040204" pitchFamily="34" charset="0"/>
              </a:rPr>
              <a:t>simmeliana</a:t>
            </a:r>
            <a:r>
              <a:rPr lang="it-IT" sz="8000" dirty="0">
                <a:latin typeface="Verdana" panose="020B0604030504040204" pitchFamily="34" charset="0"/>
                <a:ea typeface="Verdana" panose="020B0604030504040204" pitchFamily="34" charset="0"/>
              </a:rPr>
              <a:t> le forme tradizionali sono morte, si assiste ad una mancanza di forme e di conseguenza alla perdita di punti di riferimento che sono sostituiti da impulsi vitali innovativi capaci di dare origine ad altre forme</a:t>
            </a:r>
          </a:p>
          <a:p>
            <a:endParaRPr lang="it-IT" dirty="0"/>
          </a:p>
        </p:txBody>
      </p:sp>
    </p:spTree>
    <p:extLst>
      <p:ext uri="{BB962C8B-B14F-4D97-AF65-F5344CB8AC3E}">
        <p14:creationId xmlns:p14="http://schemas.microsoft.com/office/powerpoint/2010/main" val="3229600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93675"/>
            <a:ext cx="10515600" cy="1325563"/>
          </a:xfrm>
        </p:spPr>
        <p:txBody>
          <a:bodyPr>
            <a:normAutofit/>
          </a:bodyPr>
          <a:lstStyle/>
          <a:p>
            <a:pPr algn="ctr"/>
            <a:r>
              <a:rPr lang="it-IT" sz="3200" dirty="0">
                <a:latin typeface="Verdana" panose="020B0604030504040204" pitchFamily="34" charset="0"/>
                <a:ea typeface="Verdana" panose="020B0604030504040204" pitchFamily="34" charset="0"/>
              </a:rPr>
              <a:t>La sociologia moderna</a:t>
            </a:r>
          </a:p>
        </p:txBody>
      </p:sp>
      <p:sp>
        <p:nvSpPr>
          <p:cNvPr id="3" name="Segnaposto contenuto 2"/>
          <p:cNvSpPr>
            <a:spLocks noGrp="1"/>
          </p:cNvSpPr>
          <p:nvPr>
            <p:ph idx="1"/>
          </p:nvPr>
        </p:nvSpPr>
        <p:spPr>
          <a:xfrm>
            <a:off x="838200" y="972185"/>
            <a:ext cx="10515600" cy="4351338"/>
          </a:xfrm>
        </p:spPr>
        <p:txBody>
          <a:bodyPr>
            <a:noAutofit/>
          </a:bodyPr>
          <a:lstStyle/>
          <a:p>
            <a:pPr marL="0" indent="0" algn="just">
              <a:lnSpc>
                <a:spcPct val="160000"/>
              </a:lnSpc>
              <a:spcBef>
                <a:spcPts val="0"/>
              </a:spcBef>
              <a:buNone/>
            </a:pPr>
            <a:r>
              <a:rPr lang="it-IT" sz="2000" i="1" dirty="0">
                <a:latin typeface="Verdana" panose="020B0604030504040204" pitchFamily="34" charset="0"/>
                <a:ea typeface="Verdana" panose="020B0604030504040204" pitchFamily="34" charset="0"/>
              </a:rPr>
              <a:t>…il suo oggetto include in sé una grande ricchezza di movimenti, a seconda delle osservazioni e delle tendenze del ricercatore apparirà tipico e dotato di necessità interna ora l’uno, ora l’altro di questi movimenti; il rapporto dell’individuo con la collettività, le cause e le forme della formazione dei gruppi, la contrapposizione e i trapassi tra le classi, l’evoluzione del rapporto tra dominanti e dominati e altre numerosissime questioni della nostra scienza mostrano una tale ricchezza di realizzazioni storiche eterogenee che ogni normazione unilaterale e non può evitare che le opposte asserzioni in merito siano giustificate con molti esempi […] Ogni processo o situazione sociale che trasformiamo in un oggetto per noi è la manifestazione, ovvero l’effetto, di innumerevoli processi parziali posti a un livello più profondo [</a:t>
            </a:r>
            <a:r>
              <a:rPr lang="it-IT" sz="2000" i="1" dirty="0" err="1">
                <a:latin typeface="Verdana" panose="020B0604030504040204" pitchFamily="34" charset="0"/>
                <a:ea typeface="Verdana" panose="020B0604030504040204" pitchFamily="34" charset="0"/>
              </a:rPr>
              <a:t>Simmel</a:t>
            </a:r>
            <a:r>
              <a:rPr lang="it-IT" sz="2000" i="1" dirty="0">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39330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Realtà sociale</a:t>
            </a:r>
          </a:p>
        </p:txBody>
      </p:sp>
      <p:sp>
        <p:nvSpPr>
          <p:cNvPr id="3" name="Segnaposto contenuto 2"/>
          <p:cNvSpPr>
            <a:spLocks noGrp="1"/>
          </p:cNvSpPr>
          <p:nvPr>
            <p:ph idx="1"/>
          </p:nvPr>
        </p:nvSpPr>
        <p:spPr/>
        <p:txBody>
          <a:bodyPr>
            <a:normAutofit/>
          </a:bodyPr>
          <a:lstStyle/>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Non esiste una realtà sociale autonoma dagli individui, con proprie leggi che la condizionano</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Realtà sociale fatta di relazioni e di forme che queste assumono:</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Interazione delle parti (singoli e forme)</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Non necessariamente sono persone umane, la cui interazione costituisce la società, ma possono essere anche interi gruppi, che insieme con altri danno luogo a loro volta a una società</a:t>
            </a:r>
          </a:p>
        </p:txBody>
      </p:sp>
    </p:spTree>
    <p:extLst>
      <p:ext uri="{BB962C8B-B14F-4D97-AF65-F5344CB8AC3E}">
        <p14:creationId xmlns:p14="http://schemas.microsoft.com/office/powerpoint/2010/main" val="3085950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Sociologia relazionale</a:t>
            </a:r>
          </a:p>
        </p:txBody>
      </p:sp>
      <p:sp>
        <p:nvSpPr>
          <p:cNvPr id="3" name="Segnaposto contenuto 2"/>
          <p:cNvSpPr>
            <a:spLocks noGrp="1"/>
          </p:cNvSpPr>
          <p:nvPr>
            <p:ph idx="1"/>
          </p:nvPr>
        </p:nvSpPr>
        <p:spPr/>
        <p:txBody>
          <a:bodyPr>
            <a:noAutofit/>
          </a:bodyPr>
          <a:lstStyle/>
          <a:p>
            <a:pPr marL="0" indent="0" algn="just">
              <a:lnSpc>
                <a:spcPts val="3200"/>
              </a:lnSpc>
              <a:spcBef>
                <a:spcPts val="0"/>
              </a:spcBef>
              <a:buNone/>
            </a:pPr>
            <a:r>
              <a:rPr lang="it-IT" sz="2200" dirty="0">
                <a:latin typeface="Verdana" panose="020B0604030504040204" pitchFamily="34" charset="0"/>
                <a:ea typeface="Verdana" panose="020B0604030504040204" pitchFamily="34" charset="0"/>
              </a:rPr>
              <a:t>Rottura tra natura e società: il primo tra i classici della sociologia a rompere continuità tra natura e società</a:t>
            </a:r>
          </a:p>
          <a:p>
            <a:pPr marL="0" indent="0" algn="just">
              <a:lnSpc>
                <a:spcPts val="3200"/>
              </a:lnSpc>
              <a:spcBef>
                <a:spcPts val="0"/>
              </a:spcBef>
              <a:buNone/>
            </a:pPr>
            <a:r>
              <a:rPr lang="it-IT" sz="2200" dirty="0">
                <a:latin typeface="Verdana" panose="020B0604030504040204" pitchFamily="34" charset="0"/>
                <a:ea typeface="Verdana" panose="020B0604030504040204" pitchFamily="34" charset="0"/>
              </a:rPr>
              <a:t>«la società […] è un complesso di relazioni che gli individui creano nel loro continuo interagire»</a:t>
            </a:r>
          </a:p>
          <a:p>
            <a:pPr marL="0" indent="0" algn="just">
              <a:lnSpc>
                <a:spcPts val="3200"/>
              </a:lnSpc>
              <a:spcBef>
                <a:spcPts val="0"/>
              </a:spcBef>
              <a:buNone/>
            </a:pPr>
            <a:r>
              <a:rPr lang="it-IT" sz="2200" dirty="0">
                <a:latin typeface="Verdana" panose="020B0604030504040204" pitchFamily="34" charset="0"/>
                <a:ea typeface="Verdana" panose="020B0604030504040204" pitchFamily="34" charset="0"/>
                <a:sym typeface="Wingdings" panose="05000000000000000000" pitchFamily="2" charset="2"/>
              </a:rPr>
              <a:t></a:t>
            </a:r>
          </a:p>
          <a:p>
            <a:pPr marL="0" indent="0" algn="just">
              <a:lnSpc>
                <a:spcPts val="3200"/>
              </a:lnSpc>
              <a:spcBef>
                <a:spcPts val="0"/>
              </a:spcBef>
              <a:buNone/>
            </a:pPr>
            <a:r>
              <a:rPr lang="it-IT" sz="2200" dirty="0">
                <a:latin typeface="Verdana" panose="020B0604030504040204" pitchFamily="34" charset="0"/>
                <a:ea typeface="Verdana" panose="020B0604030504040204" pitchFamily="34" charset="0"/>
                <a:sym typeface="Wingdings" panose="05000000000000000000" pitchFamily="2" charset="2"/>
              </a:rPr>
              <a:t>«la sociologia studia i comportamenti degli uomini e le regole di condotta da essi seguite, non in quanto esistenze individuali considerate nella loro globalità, ma in quanto essi si costituiscono in gruppi e risultano determinati nei loro comportamenti dall’interazione che si sviluppa all’interno del gruppo»</a:t>
            </a:r>
            <a:endParaRPr lang="it-IT" sz="2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65460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Compito della sociologia</a:t>
            </a:r>
          </a:p>
        </p:txBody>
      </p:sp>
      <p:sp>
        <p:nvSpPr>
          <p:cNvPr id="3" name="Segnaposto contenuto 2"/>
          <p:cNvSpPr>
            <a:spLocks noGrp="1"/>
          </p:cNvSpPr>
          <p:nvPr>
            <p:ph idx="1"/>
          </p:nvPr>
        </p:nvSpPr>
        <p:spPr/>
        <p:txBody>
          <a:bodyPr>
            <a:normAutofit/>
          </a:bodyPr>
          <a:lstStyle/>
          <a:p>
            <a:pPr algn="just">
              <a:lnSpc>
                <a:spcPct val="15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Accertare le forme cui le interazioni tra gli individui e tra le parti della società hanno dato luogo</a:t>
            </a:r>
          </a:p>
          <a:p>
            <a:pPr algn="just">
              <a:lnSpc>
                <a:spcPct val="15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Si scopre così che mutano nel tempo:</a:t>
            </a:r>
          </a:p>
          <a:p>
            <a:pPr marL="0" indent="0" algn="just">
              <a:lnSpc>
                <a:spcPct val="150000"/>
              </a:lnSpc>
              <a:buNone/>
            </a:pPr>
            <a:r>
              <a:rPr lang="it-IT" sz="2200" i="1" dirty="0">
                <a:latin typeface="Verdana" panose="020B0604030504040204" pitchFamily="34" charset="0"/>
                <a:ea typeface="Verdana" panose="020B0604030504040204" pitchFamily="34" charset="0"/>
              </a:rPr>
              <a:t>La vita creativa genera continuamente qualcosa che non è di per sé vita, qualcosa contro cui la vita muove [le forme che la vita assume, che si </a:t>
            </a:r>
            <a:r>
              <a:rPr lang="it-IT" sz="2200" i="1" dirty="0" err="1">
                <a:latin typeface="Verdana" panose="020B0604030504040204" pitchFamily="34" charset="0"/>
                <a:ea typeface="Verdana" panose="020B0604030504040204" pitchFamily="34" charset="0"/>
              </a:rPr>
              <a:t>cosificano</a:t>
            </a:r>
            <a:r>
              <a:rPr lang="it-IT" sz="2200" i="1" dirty="0">
                <a:latin typeface="Verdana" panose="020B0604030504040204" pitchFamily="34" charset="0"/>
                <a:ea typeface="Verdana" panose="020B0604030504040204" pitchFamily="34" charset="0"/>
              </a:rPr>
              <a:t>, si sclerotizzano], qualcosa che si oppone a essa con esigenze sue proprie e che non si può esprimere se non in forme che sono e significano qualcosa di loro proprio diritto e indipendente da essa</a:t>
            </a:r>
          </a:p>
        </p:txBody>
      </p:sp>
    </p:spTree>
    <p:extLst>
      <p:ext uri="{BB962C8B-B14F-4D97-AF65-F5344CB8AC3E}">
        <p14:creationId xmlns:p14="http://schemas.microsoft.com/office/powerpoint/2010/main" val="4003085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La tragedia dell’esistenza</a:t>
            </a:r>
          </a:p>
        </p:txBody>
      </p:sp>
      <p:sp>
        <p:nvSpPr>
          <p:cNvPr id="3" name="Segnaposto contenuto 2"/>
          <p:cNvSpPr>
            <a:spLocks noGrp="1"/>
          </p:cNvSpPr>
          <p:nvPr>
            <p:ph idx="1"/>
          </p:nvPr>
        </p:nvSpPr>
        <p:spPr/>
        <p:txBody>
          <a:bodyPr>
            <a:noAutofit/>
          </a:bodyPr>
          <a:lstStyle/>
          <a:p>
            <a:pPr marL="0" indent="0">
              <a:lnSpc>
                <a:spcPct val="100000"/>
              </a:lnSpc>
              <a:buNone/>
            </a:pPr>
            <a:r>
              <a:rPr lang="it-IT" sz="2200" dirty="0">
                <a:latin typeface="Verdana" panose="020B0604030504040204" pitchFamily="34" charset="0"/>
                <a:ea typeface="Verdana" panose="020B0604030504040204" pitchFamily="34" charset="0"/>
              </a:rPr>
              <a:t>Rapporto tra vita e forme:</a:t>
            </a:r>
          </a:p>
          <a:p>
            <a:pPr algn="just">
              <a:lnSpc>
                <a:spcPct val="10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La vita si esprime costantemente in forme (relazioni, simboli, istituzioni) ma in questa si irrigidisce, si formalizza, si coagula</a:t>
            </a:r>
          </a:p>
          <a:p>
            <a:pPr algn="just">
              <a:lnSpc>
                <a:spcPct val="10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Queste, se definite, non contengono più la vita:</a:t>
            </a:r>
          </a:p>
          <a:p>
            <a:pPr algn="just">
              <a:lnSpc>
                <a:spcPct val="10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La vita di relazioni, che le ha formate, per esprimersi, lotta contro le forme acquisite, ne crea di nuove, contro le quali, una volta definite, lotterà</a:t>
            </a:r>
          </a:p>
          <a:p>
            <a:pPr algn="just">
              <a:lnSpc>
                <a:spcPct val="10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Le forme permettono agli uomini di esprimersi, di stabilire relazioni tra loro, ai soggetti, di essere soggetti</a:t>
            </a:r>
          </a:p>
          <a:p>
            <a:pPr algn="just">
              <a:lnSpc>
                <a:spcPct val="10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Ricchezza della vita volta a guadagnare nuovi spazi espressivi per permettere ai soggetti di essere soggetti</a:t>
            </a:r>
          </a:p>
        </p:txBody>
      </p:sp>
    </p:spTree>
    <p:extLst>
      <p:ext uri="{BB962C8B-B14F-4D97-AF65-F5344CB8AC3E}">
        <p14:creationId xmlns:p14="http://schemas.microsoft.com/office/powerpoint/2010/main" val="2764262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Strumenti conoscitivi realtà</a:t>
            </a:r>
          </a:p>
        </p:txBody>
      </p:sp>
      <p:sp>
        <p:nvSpPr>
          <p:cNvPr id="3" name="Segnaposto contenuto 2"/>
          <p:cNvSpPr>
            <a:spLocks noGrp="1"/>
          </p:cNvSpPr>
          <p:nvPr>
            <p:ph idx="1"/>
          </p:nvPr>
        </p:nvSpPr>
        <p:spPr/>
        <p:txBody>
          <a:bodyPr>
            <a:noAutofit/>
          </a:bodyPr>
          <a:lstStyle/>
          <a:p>
            <a:pPr marL="0" indent="0" algn="just">
              <a:lnSpc>
                <a:spcPct val="170000"/>
              </a:lnSpc>
              <a:spcBef>
                <a:spcPts val="0"/>
              </a:spcBef>
              <a:buNone/>
            </a:pPr>
            <a:r>
              <a:rPr lang="it-IT" sz="2200" dirty="0">
                <a:latin typeface="Verdana" panose="020B0604030504040204" pitchFamily="34" charset="0"/>
                <a:ea typeface="Verdana" panose="020B0604030504040204" pitchFamily="34" charset="0"/>
              </a:rPr>
              <a:t>Tre a priori sociologici</a:t>
            </a:r>
          </a:p>
          <a:p>
            <a:pPr marL="0" indent="0" algn="just">
              <a:lnSpc>
                <a:spcPct val="170000"/>
              </a:lnSpc>
              <a:spcBef>
                <a:spcPts val="0"/>
              </a:spcBef>
              <a:buNone/>
            </a:pPr>
            <a:r>
              <a:rPr lang="it-IT" sz="2200" dirty="0">
                <a:latin typeface="Verdana" panose="020B0604030504040204" pitchFamily="34" charset="0"/>
                <a:ea typeface="Verdana" panose="020B0604030504040204" pitchFamily="34" charset="0"/>
              </a:rPr>
              <a:t>Premesse che ci permettono di prendere coscienza dei processi reali e contenuti dei processi reali stessi (dei quali siamo osservatori e partecipi):</a:t>
            </a:r>
          </a:p>
          <a:p>
            <a:pPr marL="514350" indent="-514350" algn="just">
              <a:lnSpc>
                <a:spcPct val="170000"/>
              </a:lnSpc>
              <a:spcBef>
                <a:spcPts val="0"/>
              </a:spcBef>
              <a:buAutoNum type="arabicPeriod"/>
            </a:pPr>
            <a:r>
              <a:rPr lang="it-IT" sz="2200" dirty="0">
                <a:latin typeface="Verdana" panose="020B0604030504040204" pitchFamily="34" charset="0"/>
                <a:ea typeface="Verdana" panose="020B0604030504040204" pitchFamily="34" charset="0"/>
              </a:rPr>
              <a:t>interazione tra ego e a alter strutturata sulle aspettative di ruolo</a:t>
            </a:r>
          </a:p>
          <a:p>
            <a:pPr marL="514350" indent="-514350" algn="just">
              <a:lnSpc>
                <a:spcPct val="170000"/>
              </a:lnSpc>
              <a:spcBef>
                <a:spcPts val="0"/>
              </a:spcBef>
              <a:buAutoNum type="arabicPeriod"/>
            </a:pPr>
            <a:r>
              <a:rPr lang="it-IT" sz="2200" dirty="0">
                <a:latin typeface="Verdana" panose="020B0604030504040204" pitchFamily="34" charset="0"/>
                <a:ea typeface="Verdana" panose="020B0604030504040204" pitchFamily="34" charset="0"/>
              </a:rPr>
              <a:t> l’individuo è sempre qualcosa in più del suo ruolo</a:t>
            </a:r>
          </a:p>
          <a:p>
            <a:pPr marL="514350" indent="-514350" algn="just">
              <a:lnSpc>
                <a:spcPct val="170000"/>
              </a:lnSpc>
              <a:spcBef>
                <a:spcPts val="0"/>
              </a:spcBef>
              <a:buAutoNum type="arabicPeriod"/>
            </a:pPr>
            <a:r>
              <a:rPr lang="it-IT" sz="2200" dirty="0">
                <a:latin typeface="Verdana" panose="020B0604030504040204" pitchFamily="34" charset="0"/>
                <a:ea typeface="Verdana" panose="020B0604030504040204" pitchFamily="34" charset="0"/>
              </a:rPr>
              <a:t>ogni individuo, per le sue peculiarità, appare destinato ad un determinato ruolo</a:t>
            </a:r>
          </a:p>
        </p:txBody>
      </p:sp>
    </p:spTree>
    <p:extLst>
      <p:ext uri="{BB962C8B-B14F-4D97-AF65-F5344CB8AC3E}">
        <p14:creationId xmlns:p14="http://schemas.microsoft.com/office/powerpoint/2010/main" val="3415395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Quello che non è</a:t>
            </a:r>
          </a:p>
        </p:txBody>
      </p:sp>
      <p:sp>
        <p:nvSpPr>
          <p:cNvPr id="3" name="Segnaposto contenuto 2"/>
          <p:cNvSpPr>
            <a:spLocks noGrp="1"/>
          </p:cNvSpPr>
          <p:nvPr>
            <p:ph idx="1"/>
          </p:nvPr>
        </p:nvSpPr>
        <p:spPr>
          <a:xfrm>
            <a:off x="838200" y="1503680"/>
            <a:ext cx="10515600" cy="5069840"/>
          </a:xfrm>
        </p:spPr>
        <p:txBody>
          <a:bodyPr>
            <a:normAutofit fontScale="92500" lnSpcReduction="20000"/>
          </a:bodyPr>
          <a:lstStyle/>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No teoria azione (Weber): teoria dell’individuo e del suo rapporto con gli altri individui e con la società</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Non individuo biologico: sue interazioni (nel quale è immerso) che si </a:t>
            </a:r>
            <a:r>
              <a:rPr lang="it-IT" sz="2400" dirty="0" err="1">
                <a:latin typeface="Verdana" panose="020B0604030504040204" pitchFamily="34" charset="0"/>
                <a:ea typeface="Verdana" panose="020B0604030504040204" pitchFamily="34" charset="0"/>
              </a:rPr>
              <a:t>cosificano</a:t>
            </a:r>
            <a:r>
              <a:rPr lang="it-IT" sz="2400" dirty="0">
                <a:latin typeface="Verdana" panose="020B0604030504040204" pitchFamily="34" charset="0"/>
                <a:ea typeface="Verdana" panose="020B0604030504040204" pitchFamily="34" charset="0"/>
              </a:rPr>
              <a:t> in forme</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No motivazioni psicologiche: le forme sociali sono autonome dai contenuti psichici</a:t>
            </a:r>
          </a:p>
          <a:p>
            <a:pPr algn="just">
              <a:lnSpc>
                <a:spcPct val="15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Non esiste un valore soggettivo agli oggetti: valore nasce dal distacco degli oggetti dagli individui che li hanno creati:</a:t>
            </a:r>
          </a:p>
          <a:p>
            <a:pPr marL="0" indent="0">
              <a:lnSpc>
                <a:spcPct val="150000"/>
              </a:lnSpc>
              <a:buNone/>
            </a:pPr>
            <a:r>
              <a:rPr lang="it-IT" sz="2400" dirty="0">
                <a:latin typeface="Verdana" panose="020B0604030504040204" pitchFamily="34" charset="0"/>
                <a:ea typeface="Verdana" panose="020B0604030504040204" pitchFamily="34" charset="0"/>
                <a:sym typeface="Wingdings" panose="05000000000000000000" pitchFamily="2" charset="2"/>
              </a:rPr>
              <a:t> </a:t>
            </a:r>
            <a:r>
              <a:rPr lang="it-IT" sz="2400" dirty="0">
                <a:latin typeface="Verdana" panose="020B0604030504040204" pitchFamily="34" charset="0"/>
                <a:ea typeface="Verdana" panose="020B0604030504040204" pitchFamily="34" charset="0"/>
              </a:rPr>
              <a:t>Valore di scambio = nella metropoli per cose e persone: filosofia del denaro</a:t>
            </a:r>
          </a:p>
        </p:txBody>
      </p:sp>
    </p:spTree>
    <p:extLst>
      <p:ext uri="{BB962C8B-B14F-4D97-AF65-F5344CB8AC3E}">
        <p14:creationId xmlns:p14="http://schemas.microsoft.com/office/powerpoint/2010/main" val="1393969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Cerchie sociali</a:t>
            </a:r>
          </a:p>
        </p:txBody>
      </p:sp>
      <p:sp>
        <p:nvSpPr>
          <p:cNvPr id="3" name="Segnaposto contenuto 2"/>
          <p:cNvSpPr>
            <a:spLocks noGrp="1"/>
          </p:cNvSpPr>
          <p:nvPr>
            <p:ph idx="1"/>
          </p:nvPr>
        </p:nvSpPr>
        <p:spPr/>
        <p:txBody>
          <a:bodyPr>
            <a:noAutofit/>
          </a:bodyPr>
          <a:lstStyle/>
          <a:p>
            <a:pPr algn="just">
              <a:lnSpc>
                <a:spcPct val="12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Per </a:t>
            </a:r>
            <a:r>
              <a:rPr lang="it-IT" sz="2200" dirty="0" err="1">
                <a:latin typeface="Verdana" panose="020B0604030504040204" pitchFamily="34" charset="0"/>
                <a:ea typeface="Verdana" panose="020B0604030504040204" pitchFamily="34" charset="0"/>
              </a:rPr>
              <a:t>Simmel</a:t>
            </a:r>
            <a:r>
              <a:rPr lang="it-IT" sz="2200" dirty="0">
                <a:latin typeface="Verdana" panose="020B0604030504040204" pitchFamily="34" charset="0"/>
                <a:ea typeface="Verdana" panose="020B0604030504040204" pitchFamily="34" charset="0"/>
              </a:rPr>
              <a:t> la coscienza è fatta di appartenenze a cerchie sociali:</a:t>
            </a:r>
            <a:br>
              <a:rPr lang="it-IT" sz="2200" dirty="0">
                <a:latin typeface="Verdana" panose="020B0604030504040204" pitchFamily="34" charset="0"/>
                <a:ea typeface="Verdana" panose="020B0604030504040204" pitchFamily="34" charset="0"/>
              </a:rPr>
            </a:br>
            <a:r>
              <a:rPr lang="it-IT" sz="2200" dirty="0">
                <a:latin typeface="Verdana" panose="020B0604030504040204" pitchFamily="34" charset="0"/>
                <a:ea typeface="Verdana" panose="020B0604030504040204" pitchFamily="34" charset="0"/>
              </a:rPr>
              <a:t>L’individuo è costituito da rapporti sociali</a:t>
            </a:r>
          </a:p>
          <a:p>
            <a:pPr algn="just">
              <a:lnSpc>
                <a:spcPct val="12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Le cerchie sociali sono tanto più numerose quanto più sono numerose le sue relazioni sociali, quanto più differenziata è la società</a:t>
            </a:r>
          </a:p>
          <a:p>
            <a:pPr algn="just">
              <a:lnSpc>
                <a:spcPct val="12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La </a:t>
            </a:r>
            <a:r>
              <a:rPr lang="it-IT" sz="2200" dirty="0" err="1">
                <a:latin typeface="Verdana" panose="020B0604030504040204" pitchFamily="34" charset="0"/>
                <a:ea typeface="Verdana" panose="020B0604030504040204" pitchFamily="34" charset="0"/>
              </a:rPr>
              <a:t>pluriappartenenza</a:t>
            </a:r>
            <a:r>
              <a:rPr lang="it-IT" sz="2200" dirty="0">
                <a:latin typeface="Verdana" panose="020B0604030504040204" pitchFamily="34" charset="0"/>
                <a:ea typeface="Verdana" panose="020B0604030504040204" pitchFamily="34" charset="0"/>
              </a:rPr>
              <a:t> è il risultato dello sviluppo della personalità a partire da appartenenze ristrette</a:t>
            </a:r>
          </a:p>
          <a:p>
            <a:pPr algn="just">
              <a:lnSpc>
                <a:spcPct val="12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La differenziazione sociale si muove da una condizione di legami coati ad una condizione di legami liberamente scelti: la libertà del moderno</a:t>
            </a:r>
          </a:p>
          <a:p>
            <a:pPr algn="just">
              <a:lnSpc>
                <a:spcPct val="12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Incessantemente l’uomo moderno entra ed esce da queste cerchie sociali modificando appartenenze e ciò che egli è</a:t>
            </a:r>
          </a:p>
        </p:txBody>
      </p:sp>
    </p:spTree>
    <p:extLst>
      <p:ext uri="{BB962C8B-B14F-4D97-AF65-F5344CB8AC3E}">
        <p14:creationId xmlns:p14="http://schemas.microsoft.com/office/powerpoint/2010/main" val="3382178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panose="020B0604030504040204" pitchFamily="34" charset="0"/>
                <a:ea typeface="Verdana" panose="020B0604030504040204" pitchFamily="34" charset="0"/>
              </a:rPr>
              <a:t>Libertà e conflitto</a:t>
            </a:r>
          </a:p>
        </p:txBody>
      </p:sp>
      <p:sp>
        <p:nvSpPr>
          <p:cNvPr id="3" name="Segnaposto contenuto 2"/>
          <p:cNvSpPr>
            <a:spLocks noGrp="1"/>
          </p:cNvSpPr>
          <p:nvPr>
            <p:ph idx="1"/>
          </p:nvPr>
        </p:nvSpPr>
        <p:spPr/>
        <p:txBody>
          <a:bodyPr>
            <a:normAutofit fontScale="92500"/>
          </a:bodyPr>
          <a:lstStyle/>
          <a:p>
            <a:pPr algn="just">
              <a:lnSpc>
                <a:spcPct val="12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Aumento cerchie </a:t>
            </a:r>
            <a:r>
              <a:rPr lang="it-IT" sz="2400" dirty="0">
                <a:latin typeface="Verdana" panose="020B0604030504040204" pitchFamily="34" charset="0"/>
                <a:ea typeface="Verdana" panose="020B0604030504040204" pitchFamily="34" charset="0"/>
                <a:sym typeface="Wingdings" panose="05000000000000000000" pitchFamily="2" charset="2"/>
              </a:rPr>
              <a:t> aumenta la libertà</a:t>
            </a:r>
          </a:p>
          <a:p>
            <a:pPr algn="just">
              <a:lnSpc>
                <a:spcPct val="120000"/>
              </a:lnSpc>
              <a:buFont typeface="Calibri" panose="020F0502020204030204" pitchFamily="34" charset="0"/>
              <a:buChar char="‐"/>
            </a:pPr>
            <a:r>
              <a:rPr lang="it-IT" sz="2400" dirty="0">
                <a:latin typeface="Verdana" panose="020B0604030504040204" pitchFamily="34" charset="0"/>
                <a:ea typeface="Verdana" panose="020B0604030504040204" pitchFamily="34" charset="0"/>
                <a:sym typeface="Wingdings" panose="05000000000000000000" pitchFamily="2" charset="2"/>
              </a:rPr>
              <a:t>A</a:t>
            </a:r>
            <a:r>
              <a:rPr lang="it-IT" sz="2400" dirty="0">
                <a:latin typeface="Verdana" panose="020B0604030504040204" pitchFamily="34" charset="0"/>
                <a:ea typeface="Verdana" panose="020B0604030504040204" pitchFamily="34" charset="0"/>
              </a:rPr>
              <a:t>umento appartenenza </a:t>
            </a:r>
            <a:r>
              <a:rPr lang="it-IT" sz="2400" dirty="0">
                <a:latin typeface="Verdana" panose="020B0604030504040204" pitchFamily="34" charset="0"/>
                <a:ea typeface="Verdana" panose="020B0604030504040204" pitchFamily="34" charset="0"/>
                <a:sym typeface="Wingdings" panose="05000000000000000000" pitchFamily="2" charset="2"/>
              </a:rPr>
              <a:t> aumento grado di civiltà</a:t>
            </a:r>
          </a:p>
          <a:p>
            <a:pPr algn="just">
              <a:lnSpc>
                <a:spcPct val="120000"/>
              </a:lnSpc>
              <a:buFont typeface="Calibri" panose="020F0502020204030204" pitchFamily="34" charset="0"/>
              <a:buChar char="‐"/>
            </a:pPr>
            <a:r>
              <a:rPr lang="it-IT" sz="2400" dirty="0">
                <a:latin typeface="Verdana" panose="020B0604030504040204" pitchFamily="34" charset="0"/>
                <a:ea typeface="Verdana" panose="020B0604030504040204" pitchFamily="34" charset="0"/>
                <a:sym typeface="Wingdings" panose="05000000000000000000" pitchFamily="2" charset="2"/>
              </a:rPr>
              <a:t>La personalità dell’individuo si segmenta, si arricchisce man mano che si affranca da legami di fedeltà subiti e che la sua libertà aumenta</a:t>
            </a:r>
          </a:p>
          <a:p>
            <a:pPr algn="just">
              <a:lnSpc>
                <a:spcPct val="120000"/>
              </a:lnSpc>
              <a:buFont typeface="Calibri" panose="020F0502020204030204" pitchFamily="34" charset="0"/>
              <a:buChar char="‐"/>
            </a:pPr>
            <a:r>
              <a:rPr lang="it-IT" sz="2400" dirty="0">
                <a:latin typeface="Verdana" panose="020B0604030504040204" pitchFamily="34" charset="0"/>
                <a:ea typeface="Verdana" panose="020B0604030504040204" pitchFamily="34" charset="0"/>
                <a:sym typeface="Wingdings" panose="05000000000000000000" pitchFamily="2" charset="2"/>
              </a:rPr>
              <a:t>Da una parte individuo frutto di un’etica generata da una costellazione di valori quali la diversità di ognuno, l’unicità, la responsabilità e la realizzazione di sé</a:t>
            </a:r>
          </a:p>
          <a:p>
            <a:pPr algn="just">
              <a:lnSpc>
                <a:spcPct val="120000"/>
              </a:lnSpc>
              <a:buFont typeface="Calibri" panose="020F0502020204030204" pitchFamily="34" charset="0"/>
              <a:buChar char="‐"/>
            </a:pPr>
            <a:r>
              <a:rPr lang="it-IT" sz="2400" dirty="0">
                <a:latin typeface="Verdana" panose="020B0604030504040204" pitchFamily="34" charset="0"/>
                <a:ea typeface="Verdana" panose="020B0604030504040204" pitchFamily="34" charset="0"/>
                <a:sym typeface="Wingdings" panose="05000000000000000000" pitchFamily="2" charset="2"/>
              </a:rPr>
              <a:t>Dall’altra società che richiede complementarietà</a:t>
            </a:r>
          </a:p>
          <a:p>
            <a:pPr marL="0" indent="0" algn="just">
              <a:lnSpc>
                <a:spcPct val="120000"/>
              </a:lnSpc>
              <a:buNone/>
            </a:pPr>
            <a:r>
              <a:rPr lang="it-IT" sz="2400" dirty="0">
                <a:latin typeface="Verdana" panose="020B0604030504040204" pitchFamily="34" charset="0"/>
                <a:ea typeface="Verdana" panose="020B0604030504040204" pitchFamily="34" charset="0"/>
                <a:sym typeface="Wingdings" panose="05000000000000000000" pitchFamily="2" charset="2"/>
              </a:rPr>
              <a:t> individualismo qualitativo (il caso della moda)</a:t>
            </a:r>
            <a:endParaRPr lang="it-IT"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73037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panose="020B0604030504040204" pitchFamily="34" charset="0"/>
                <a:ea typeface="Verdana" panose="020B0604030504040204" pitchFamily="34" charset="0"/>
              </a:rPr>
              <a:t>La moda</a:t>
            </a:r>
          </a:p>
        </p:txBody>
      </p:sp>
      <p:sp>
        <p:nvSpPr>
          <p:cNvPr id="3" name="Segnaposto contenuto 2"/>
          <p:cNvSpPr>
            <a:spLocks noGrp="1"/>
          </p:cNvSpPr>
          <p:nvPr>
            <p:ph idx="1"/>
          </p:nvPr>
        </p:nvSpPr>
        <p:spPr>
          <a:xfrm>
            <a:off x="838200" y="1500505"/>
            <a:ext cx="10515600" cy="4351338"/>
          </a:xfrm>
        </p:spPr>
        <p:txBody>
          <a:bodyPr>
            <a:noAutofit/>
          </a:bodyPr>
          <a:lstStyle/>
          <a:p>
            <a:pPr algn="just">
              <a:lnSpc>
                <a:spcPts val="3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Rapporto di distinzione e imitazione</a:t>
            </a:r>
          </a:p>
          <a:p>
            <a:pPr algn="just">
              <a:lnSpc>
                <a:spcPts val="3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Da un parte innovatori</a:t>
            </a:r>
          </a:p>
          <a:p>
            <a:pPr algn="just">
              <a:lnSpc>
                <a:spcPts val="3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Dall’altra coloro che aspirano all’innovazione ma senza personalità imitano l’innovazione:</a:t>
            </a:r>
          </a:p>
          <a:p>
            <a:pPr marL="0" indent="0" algn="just">
              <a:lnSpc>
                <a:spcPts val="3000"/>
              </a:lnSpc>
              <a:spcBef>
                <a:spcPts val="0"/>
              </a:spcBef>
              <a:buNone/>
            </a:pPr>
            <a:r>
              <a:rPr lang="it-IT" sz="2000" i="1" dirty="0">
                <a:latin typeface="Verdana" panose="020B0604030504040204" pitchFamily="34" charset="0"/>
                <a:ea typeface="Verdana" panose="020B0604030504040204" pitchFamily="34" charset="0"/>
              </a:rPr>
              <a:t>L’imitazione si potrebbe definire come una ereditarietà psicologica, come il trasferimento della vita di gruppo nella vita individuale […] dà all’individuo la sicurezza di non essere solo nelle sue azioni</a:t>
            </a:r>
          </a:p>
          <a:p>
            <a:pPr marL="0" indent="0" algn="just">
              <a:lnSpc>
                <a:spcPts val="3000"/>
              </a:lnSpc>
              <a:spcBef>
                <a:spcPts val="0"/>
              </a:spcBef>
              <a:buNone/>
            </a:pPr>
            <a:r>
              <a:rPr lang="it-IT" sz="2000" i="1" dirty="0">
                <a:latin typeface="Verdana" panose="020B0604030504040204" pitchFamily="34" charset="0"/>
                <a:ea typeface="Verdana" panose="020B0604030504040204" pitchFamily="34" charset="0"/>
              </a:rPr>
              <a:t>La moda appartiene […] a quel tipo di fenomeni che tendono ad un’estensione illimitata e ad una realizzazione perfetta, ma che con il conseguimento di questa meta assoluta si contraddirebbero distruggendosi da sé.</a:t>
            </a:r>
          </a:p>
          <a:p>
            <a:pPr marL="0" indent="0" algn="just">
              <a:lnSpc>
                <a:spcPts val="3000"/>
              </a:lnSpc>
              <a:spcBef>
                <a:spcPts val="0"/>
              </a:spcBef>
              <a:buNone/>
            </a:pPr>
            <a:r>
              <a:rPr lang="it-IT" sz="2000" i="1" dirty="0">
                <a:latin typeface="Verdana" panose="020B0604030504040204" pitchFamily="34" charset="0"/>
                <a:ea typeface="Verdana" panose="020B0604030504040204" pitchFamily="34" charset="0"/>
              </a:rPr>
              <a:t>La moda […] dimostra di essere solo una di quelle forme nelle quali la finalità sociale e quella individuale hanno oggettivato con gli stessi diritti le correnti opposte della vita</a:t>
            </a:r>
          </a:p>
        </p:txBody>
      </p:sp>
    </p:spTree>
    <p:extLst>
      <p:ext uri="{BB962C8B-B14F-4D97-AF65-F5344CB8AC3E}">
        <p14:creationId xmlns:p14="http://schemas.microsoft.com/office/powerpoint/2010/main" val="2711003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Il mutamento sociale</a:t>
            </a:r>
          </a:p>
        </p:txBody>
      </p:sp>
      <p:sp>
        <p:nvSpPr>
          <p:cNvPr id="3" name="Segnaposto contenuto 2"/>
          <p:cNvSpPr>
            <a:spLocks noGrp="1"/>
          </p:cNvSpPr>
          <p:nvPr>
            <p:ph idx="1"/>
          </p:nvPr>
        </p:nvSpPr>
        <p:spPr>
          <a:xfrm>
            <a:off x="838200" y="1690688"/>
            <a:ext cx="10515600" cy="5201920"/>
          </a:xfrm>
        </p:spPr>
        <p:txBody>
          <a:bodyPr>
            <a:noAutofit/>
          </a:bodyPr>
          <a:lstStyle/>
          <a:p>
            <a:pPr marL="0" indent="0" algn="just">
              <a:lnSpc>
                <a:spcPts val="2800"/>
              </a:lnSpc>
              <a:spcBef>
                <a:spcPts val="0"/>
              </a:spcBef>
              <a:buFontTx/>
              <a:buChar char="-"/>
            </a:pPr>
            <a:r>
              <a:rPr lang="it-IT" sz="2000" dirty="0">
                <a:latin typeface="Verdana" panose="020B0604030504040204" pitchFamily="34" charset="0"/>
                <a:ea typeface="Verdana" panose="020B0604030504040204" pitchFamily="34" charset="0"/>
              </a:rPr>
              <a:t>Dal semplice al complesso</a:t>
            </a:r>
          </a:p>
          <a:p>
            <a:pPr marL="0" indent="0" algn="just">
              <a:lnSpc>
                <a:spcPts val="2800"/>
              </a:lnSpc>
              <a:spcBef>
                <a:spcPts val="0"/>
              </a:spcBef>
              <a:buFontTx/>
              <a:buChar char="-"/>
            </a:pPr>
            <a:r>
              <a:rPr lang="it-IT" sz="2000" dirty="0">
                <a:latin typeface="Verdana" panose="020B0604030504040204" pitchFamily="34" charset="0"/>
                <a:ea typeface="Verdana" panose="020B0604030504040204" pitchFamily="34" charset="0"/>
              </a:rPr>
              <a:t>Dall’omogeneo all’eterogeneo</a:t>
            </a:r>
          </a:p>
          <a:p>
            <a:pPr marL="0" indent="0" algn="just">
              <a:lnSpc>
                <a:spcPts val="2800"/>
              </a:lnSpc>
              <a:spcBef>
                <a:spcPts val="0"/>
              </a:spcBef>
              <a:buFontTx/>
              <a:buChar char="-"/>
            </a:pPr>
            <a:r>
              <a:rPr lang="it-IT" sz="2000" dirty="0">
                <a:latin typeface="Verdana" panose="020B0604030504040204" pitchFamily="34" charset="0"/>
                <a:ea typeface="Verdana" panose="020B0604030504040204" pitchFamily="34" charset="0"/>
              </a:rPr>
              <a:t>Differenziazione (specializzazione dei compiti e diversificazione degli interessi)</a:t>
            </a:r>
          </a:p>
          <a:p>
            <a:pPr marL="0" indent="0" algn="just">
              <a:lnSpc>
                <a:spcPts val="2800"/>
              </a:lnSpc>
              <a:spcBef>
                <a:spcPts val="0"/>
              </a:spcBef>
              <a:buFontTx/>
              <a:buChar char="-"/>
            </a:pPr>
            <a:r>
              <a:rPr lang="it-IT" sz="2000" dirty="0">
                <a:latin typeface="Verdana" panose="020B0604030504040204" pitchFamily="34" charset="0"/>
                <a:ea typeface="Verdana" panose="020B0604030504040204" pitchFamily="34" charset="0"/>
              </a:rPr>
              <a:t>Non è pero una filosofia della storia (come in </a:t>
            </a:r>
            <a:r>
              <a:rPr lang="it-IT" sz="2000" dirty="0" err="1">
                <a:latin typeface="Verdana" panose="020B0604030504040204" pitchFamily="34" charset="0"/>
                <a:ea typeface="Verdana" panose="020B0604030504040204" pitchFamily="34" charset="0"/>
              </a:rPr>
              <a:t>Comte</a:t>
            </a:r>
            <a:r>
              <a:rPr lang="it-IT" sz="2000" dirty="0">
                <a:latin typeface="Verdana" panose="020B0604030504040204" pitchFamily="34" charset="0"/>
                <a:ea typeface="Verdana" panose="020B0604030504040204" pitchFamily="34" charset="0"/>
              </a:rPr>
              <a:t>, Spencer e </a:t>
            </a:r>
            <a:r>
              <a:rPr lang="it-IT" sz="2000" dirty="0" err="1">
                <a:latin typeface="Verdana" panose="020B0604030504040204" pitchFamily="34" charset="0"/>
                <a:ea typeface="Verdana" panose="020B0604030504040204" pitchFamily="34" charset="0"/>
              </a:rPr>
              <a:t>Marx</a:t>
            </a:r>
            <a:r>
              <a:rPr lang="it-IT" sz="2000" dirty="0">
                <a:latin typeface="Verdana" panose="020B0604030504040204" pitchFamily="34" charset="0"/>
                <a:ea typeface="Verdana" panose="020B0604030504040204" pitchFamily="34" charset="0"/>
              </a:rPr>
              <a:t>) che invece critica</a:t>
            </a:r>
          </a:p>
          <a:p>
            <a:pPr marL="0" indent="0" algn="just">
              <a:lnSpc>
                <a:spcPts val="2800"/>
              </a:lnSpc>
              <a:spcBef>
                <a:spcPts val="0"/>
              </a:spcBef>
              <a:buFontTx/>
              <a:buChar char="-"/>
            </a:pPr>
            <a:r>
              <a:rPr lang="it-IT" sz="2000" dirty="0">
                <a:latin typeface="Verdana" panose="020B0604030504040204" pitchFamily="34" charset="0"/>
                <a:ea typeface="Verdana" panose="020B0604030504040204" pitchFamily="34" charset="0"/>
              </a:rPr>
              <a:t>I mutamenti sono il risultato di relazioni:</a:t>
            </a:r>
          </a:p>
          <a:p>
            <a:pPr marL="0" indent="0" algn="just">
              <a:lnSpc>
                <a:spcPts val="2800"/>
              </a:lnSpc>
              <a:spcBef>
                <a:spcPts val="0"/>
              </a:spcBef>
              <a:buFontTx/>
              <a:buChar char="-"/>
            </a:pPr>
            <a:r>
              <a:rPr lang="it-IT" sz="2000" dirty="0">
                <a:latin typeface="Verdana" panose="020B0604030504040204" pitchFamily="34" charset="0"/>
                <a:ea typeface="Verdana" panose="020B0604030504040204" pitchFamily="34" charset="0"/>
              </a:rPr>
              <a:t>«Tutti i fatti esterni, politici e sociali, economici e religiosi, giuridici e tecnici, non sarebbero per noi né interessanti, né comprensibili se non scaturissero da movimenti dell’anima e non suscitassero movimenti dell’anima»</a:t>
            </a:r>
          </a:p>
          <a:p>
            <a:pPr marL="0" indent="0" algn="just">
              <a:lnSpc>
                <a:spcPts val="2800"/>
              </a:lnSpc>
              <a:spcBef>
                <a:spcPts val="0"/>
              </a:spcBef>
              <a:buFontTx/>
              <a:buChar char="-"/>
            </a:pPr>
            <a:r>
              <a:rPr lang="it-IT" sz="2000" dirty="0">
                <a:latin typeface="Verdana" panose="020B0604030504040204" pitchFamily="34" charset="0"/>
                <a:ea typeface="Verdana" panose="020B0604030504040204" pitchFamily="34" charset="0"/>
              </a:rPr>
              <a:t>Sono gli uomini concreti con i loro desideri e le loro interazioni a determinare il corso, imprevedibile se nel senso di forme sempre nuove e complesse</a:t>
            </a:r>
          </a:p>
          <a:p>
            <a:pPr marL="0" indent="0" algn="just">
              <a:lnSpc>
                <a:spcPts val="2800"/>
              </a:lnSpc>
              <a:spcBef>
                <a:spcPts val="0"/>
              </a:spcBef>
              <a:buFontTx/>
              <a:buChar char="-"/>
            </a:pPr>
            <a:r>
              <a:rPr lang="it-IT" sz="2000" dirty="0">
                <a:latin typeface="Verdana" panose="020B0604030504040204" pitchFamily="34" charset="0"/>
                <a:ea typeface="Verdana" panose="020B0604030504040204" pitchFamily="34" charset="0"/>
              </a:rPr>
              <a:t>Rovesciamento metodo storico di </a:t>
            </a:r>
            <a:r>
              <a:rPr lang="it-IT" sz="2000" dirty="0" err="1">
                <a:latin typeface="Verdana" panose="020B0604030504040204" pitchFamily="34" charset="0"/>
                <a:ea typeface="Verdana" panose="020B0604030504040204" pitchFamily="34" charset="0"/>
              </a:rPr>
              <a:t>Marx</a:t>
            </a:r>
            <a:endParaRPr lang="it-IT" sz="2000" dirty="0">
              <a:latin typeface="Verdana" panose="020B0604030504040204" pitchFamily="34" charset="0"/>
              <a:ea typeface="Verdana" panose="020B0604030504040204" pitchFamily="34" charset="0"/>
            </a:endParaRPr>
          </a:p>
          <a:p>
            <a:pPr marL="0" indent="0" algn="just">
              <a:lnSpc>
                <a:spcPts val="2800"/>
              </a:lnSpc>
              <a:spcBef>
                <a:spcPts val="0"/>
              </a:spcBef>
              <a:buFontTx/>
              <a:buChar char="-"/>
            </a:pPr>
            <a:r>
              <a:rPr lang="it-IT" sz="2000" dirty="0">
                <a:latin typeface="Verdana" panose="020B0604030504040204" pitchFamily="34" charset="0"/>
                <a:ea typeface="Verdana" panose="020B0604030504040204" pitchFamily="34" charset="0"/>
              </a:rPr>
              <a:t>Il divenire come una ruota immensa il cui raggio ha una lunghezza infinita</a:t>
            </a:r>
          </a:p>
        </p:txBody>
      </p:sp>
    </p:spTree>
    <p:extLst>
      <p:ext uri="{BB962C8B-B14F-4D97-AF65-F5344CB8AC3E}">
        <p14:creationId xmlns:p14="http://schemas.microsoft.com/office/powerpoint/2010/main" val="2093073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Filosofia del denaro (1900)</a:t>
            </a:r>
          </a:p>
        </p:txBody>
      </p:sp>
      <p:sp>
        <p:nvSpPr>
          <p:cNvPr id="3" name="Segnaposto contenuto 2"/>
          <p:cNvSpPr>
            <a:spLocks noGrp="1"/>
          </p:cNvSpPr>
          <p:nvPr>
            <p:ph idx="1"/>
          </p:nvPr>
        </p:nvSpPr>
        <p:spPr/>
        <p:txBody>
          <a:bodyPr>
            <a:noAutofit/>
          </a:bodyPr>
          <a:lstStyle/>
          <a:p>
            <a:pPr algn="just">
              <a:lnSpc>
                <a:spcPct val="150000"/>
              </a:lnSpc>
              <a:buFontTx/>
              <a:buChar char="-"/>
            </a:pPr>
            <a:r>
              <a:rPr lang="it-IT" sz="2400" dirty="0">
                <a:latin typeface="Verdana" panose="020B0604030504040204" pitchFamily="34" charset="0"/>
                <a:ea typeface="Verdana" panose="020B0604030504040204" pitchFamily="34" charset="0"/>
              </a:rPr>
              <a:t>Denaro simbolo (di scambio) dell’epoca moderna</a:t>
            </a:r>
          </a:p>
          <a:p>
            <a:pPr algn="just">
              <a:lnSpc>
                <a:spcPct val="150000"/>
              </a:lnSpc>
              <a:buFontTx/>
              <a:buChar char="-"/>
            </a:pPr>
            <a:r>
              <a:rPr lang="it-IT" sz="2400" dirty="0">
                <a:latin typeface="Verdana" panose="020B0604030504040204" pitchFamily="34" charset="0"/>
                <a:ea typeface="Verdana" panose="020B0604030504040204" pitchFamily="34" charset="0"/>
              </a:rPr>
              <a:t>Valore economico delle cose diventa oggettivo ed universale attraverso il denaro (forma)</a:t>
            </a:r>
          </a:p>
          <a:p>
            <a:pPr algn="just">
              <a:lnSpc>
                <a:spcPct val="150000"/>
              </a:lnSpc>
              <a:buFontTx/>
              <a:buChar char="-"/>
            </a:pPr>
            <a:r>
              <a:rPr lang="it-IT" sz="2400" dirty="0">
                <a:latin typeface="Verdana" panose="020B0604030504040204" pitchFamily="34" charset="0"/>
                <a:ea typeface="Verdana" panose="020B0604030504040204" pitchFamily="34" charset="0"/>
              </a:rPr>
              <a:t>Il valore deriva a sua volta dalle valutazioni e motivazioni psicologiche degli uomini</a:t>
            </a:r>
          </a:p>
          <a:p>
            <a:pPr algn="just">
              <a:lnSpc>
                <a:spcPct val="150000"/>
              </a:lnSpc>
              <a:buFontTx/>
              <a:buChar char="-"/>
            </a:pPr>
            <a:r>
              <a:rPr lang="it-IT" sz="2400" dirty="0">
                <a:latin typeface="Verdana" panose="020B0604030504040204" pitchFamily="34" charset="0"/>
                <a:ea typeface="Verdana" panose="020B0604030504040204" pitchFamily="34" charset="0"/>
              </a:rPr>
              <a:t>Riduzione dei valori qualitativi a quantitativi</a:t>
            </a:r>
          </a:p>
          <a:p>
            <a:pPr algn="just">
              <a:lnSpc>
                <a:spcPct val="150000"/>
              </a:lnSpc>
              <a:buFontTx/>
              <a:buChar char="-"/>
            </a:pPr>
            <a:r>
              <a:rPr lang="it-IT" sz="2400" dirty="0">
                <a:latin typeface="Verdana" panose="020B0604030504040204" pitchFamily="34" charset="0"/>
                <a:ea typeface="Verdana" panose="020B0604030504040204" pitchFamily="34" charset="0"/>
              </a:rPr>
              <a:t>Predominio dello spirito oggettivo su quello soggettivo</a:t>
            </a:r>
          </a:p>
        </p:txBody>
      </p:sp>
    </p:spTree>
    <p:extLst>
      <p:ext uri="{BB962C8B-B14F-4D97-AF65-F5344CB8AC3E}">
        <p14:creationId xmlns:p14="http://schemas.microsoft.com/office/powerpoint/2010/main" val="2561257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La metropoli (e la vita dello spirito, 1903)</a:t>
            </a:r>
          </a:p>
        </p:txBody>
      </p:sp>
      <p:sp>
        <p:nvSpPr>
          <p:cNvPr id="3" name="Segnaposto contenuto 2"/>
          <p:cNvSpPr>
            <a:spLocks noGrp="1"/>
          </p:cNvSpPr>
          <p:nvPr>
            <p:ph idx="1"/>
          </p:nvPr>
        </p:nvSpPr>
        <p:spPr/>
        <p:txBody>
          <a:bodyPr>
            <a:noAutofit/>
          </a:bodyPr>
          <a:lstStyle/>
          <a:p>
            <a:pPr algn="just">
              <a:lnSpc>
                <a:spcPct val="10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Controllo razionale e tecnico di ogni aspetto della vita quotidiana: realizzazione del processo di razionalizzazione dei rapporti sociali (</a:t>
            </a:r>
            <a:r>
              <a:rPr lang="it-IT" sz="2000" dirty="0">
                <a:latin typeface="Verdana" panose="020B0604030504040204" pitchFamily="34" charset="0"/>
                <a:ea typeface="Verdana" panose="020B0604030504040204" pitchFamily="34" charset="0"/>
                <a:sym typeface="Wingdings" panose="05000000000000000000" pitchFamily="2" charset="2"/>
              </a:rPr>
              <a:t> Weber)</a:t>
            </a:r>
            <a:endParaRPr lang="it-IT" sz="2000" dirty="0">
              <a:latin typeface="Verdana" panose="020B0604030504040204" pitchFamily="34" charset="0"/>
              <a:ea typeface="Verdana" panose="020B0604030504040204" pitchFamily="34" charset="0"/>
            </a:endParaRPr>
          </a:p>
          <a:p>
            <a:pPr algn="just">
              <a:lnSpc>
                <a:spcPct val="10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Meccanismo ad orologeria: se si guastassero gli orologi?</a:t>
            </a:r>
          </a:p>
          <a:p>
            <a:pPr algn="just">
              <a:lnSpc>
                <a:spcPct val="10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Premesse per l’indifferenza: ogni persona intercambiabile sulla base della sua funzione, soggetta a sua volta ad un valore simbolico, a sua volta oggetto: il denaro</a:t>
            </a:r>
          </a:p>
          <a:p>
            <a:pPr algn="just">
              <a:lnSpc>
                <a:spcPct val="10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Quantità di stimoli </a:t>
            </a:r>
            <a:r>
              <a:rPr lang="it-IT" sz="2000" dirty="0">
                <a:latin typeface="Verdana" panose="020B0604030504040204" pitchFamily="34" charset="0"/>
                <a:ea typeface="Verdana" panose="020B0604030504040204" pitchFamily="34" charset="0"/>
                <a:sym typeface="Wingdings" panose="05000000000000000000" pitchFamily="2" charset="2"/>
              </a:rPr>
              <a:t> Distanza individui  </a:t>
            </a:r>
            <a:r>
              <a:rPr lang="it-IT" sz="2000" dirty="0">
                <a:latin typeface="Verdana" panose="020B0604030504040204" pitchFamily="34" charset="0"/>
                <a:ea typeface="Verdana" panose="020B0604030504040204" pitchFamily="34" charset="0"/>
              </a:rPr>
              <a:t>Individualismo estremo (reazione soggettiva all’oggettivazione della cultura; atteggiamenti di distinzione per attirare l’attenzione)</a:t>
            </a:r>
          </a:p>
          <a:p>
            <a:pPr algn="just">
              <a:lnSpc>
                <a:spcPct val="10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Denaro come medium universale di scambio</a:t>
            </a:r>
          </a:p>
          <a:p>
            <a:pPr algn="just">
              <a:lnSpc>
                <a:spcPct val="10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Estraneità come antidoto all’estraneazione </a:t>
            </a:r>
            <a:r>
              <a:rPr lang="it-IT" sz="2000" dirty="0">
                <a:latin typeface="Verdana" panose="020B0604030504040204" pitchFamily="34" charset="0"/>
                <a:ea typeface="Verdana" panose="020B0604030504040204" pitchFamily="34" charset="0"/>
                <a:sym typeface="Wingdings" panose="05000000000000000000" pitchFamily="2" charset="2"/>
              </a:rPr>
              <a:t> </a:t>
            </a:r>
            <a:r>
              <a:rPr lang="it-IT" sz="2000" dirty="0">
                <a:latin typeface="Verdana" panose="020B0604030504040204" pitchFamily="34" charset="0"/>
                <a:ea typeface="Verdana" panose="020B0604030504040204" pitchFamily="34" charset="0"/>
              </a:rPr>
              <a:t>Condizione dello straniero: fattore di estraneità nelle relazioni verso gruppi e persone; condizione di non appartenenza</a:t>
            </a:r>
          </a:p>
          <a:p>
            <a:pPr algn="just">
              <a:lnSpc>
                <a:spcPct val="100000"/>
              </a:lnSpc>
              <a:spcBef>
                <a:spcPts val="0"/>
              </a:spcBef>
              <a:buFont typeface="Calibri" panose="020F0502020204030204" pitchFamily="34" charset="0"/>
              <a:buChar char="‐"/>
            </a:pPr>
            <a:r>
              <a:rPr lang="it-IT" sz="2000" dirty="0">
                <a:latin typeface="Verdana" panose="020B0604030504040204" pitchFamily="34" charset="0"/>
                <a:ea typeface="Verdana" panose="020B0604030504040204" pitchFamily="34" charset="0"/>
              </a:rPr>
              <a:t>Condizione dell’individuo </a:t>
            </a:r>
            <a:r>
              <a:rPr lang="it-IT" sz="2000" dirty="0" err="1">
                <a:latin typeface="Verdana" panose="020B0604030504040204" pitchFamily="34" charset="0"/>
                <a:ea typeface="Verdana" panose="020B0604030504040204" pitchFamily="34" charset="0"/>
              </a:rPr>
              <a:t>blasè</a:t>
            </a:r>
            <a:r>
              <a:rPr lang="it-IT" sz="2000" dirty="0">
                <a:latin typeface="Verdana" panose="020B0604030504040204" pitchFamily="34" charset="0"/>
                <a:ea typeface="Verdana" panose="020B0604030504040204" pitchFamily="34" charset="0"/>
              </a:rPr>
              <a:t>: dominato dall’indifferenza verso persona e cose</a:t>
            </a:r>
          </a:p>
        </p:txBody>
      </p:sp>
    </p:spTree>
    <p:extLst>
      <p:ext uri="{BB962C8B-B14F-4D97-AF65-F5344CB8AC3E}">
        <p14:creationId xmlns:p14="http://schemas.microsoft.com/office/powerpoint/2010/main" val="2295669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Oggetto della sociologia</a:t>
            </a:r>
          </a:p>
        </p:txBody>
      </p:sp>
      <p:sp>
        <p:nvSpPr>
          <p:cNvPr id="3" name="Segnaposto contenuto 2"/>
          <p:cNvSpPr>
            <a:spLocks noGrp="1"/>
          </p:cNvSpPr>
          <p:nvPr>
            <p:ph idx="1"/>
          </p:nvPr>
        </p:nvSpPr>
        <p:spPr/>
        <p:txBody>
          <a:bodyPr>
            <a:noAutofit/>
          </a:bodyPr>
          <a:lstStyle/>
          <a:p>
            <a:pPr algn="just">
              <a:lnSpc>
                <a:spcPct val="17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Interazione condiziona gli individui</a:t>
            </a:r>
          </a:p>
          <a:p>
            <a:pPr algn="just">
              <a:lnSpc>
                <a:spcPct val="170000"/>
              </a:lnSpc>
              <a:buFont typeface="Wingdings" panose="05000000000000000000" pitchFamily="2" charset="2"/>
              <a:buChar char="à"/>
            </a:pPr>
            <a:r>
              <a:rPr lang="it-IT" sz="2400" dirty="0">
                <a:latin typeface="Verdana" panose="020B0604030504040204" pitchFamily="34" charset="0"/>
                <a:ea typeface="Verdana" panose="020B0604030504040204" pitchFamily="34" charset="0"/>
              </a:rPr>
              <a:t>Forme dell’interazione oggetto della sociologia</a:t>
            </a:r>
          </a:p>
          <a:p>
            <a:pPr algn="just">
              <a:lnSpc>
                <a:spcPct val="17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Forme come figure</a:t>
            </a:r>
          </a:p>
          <a:p>
            <a:pPr algn="just">
              <a:lnSpc>
                <a:spcPct val="17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Forme (figure) sottostanno ai comportamenti studiati dalle altre discipline: economia, politica, forme associative, religione, sessualità…</a:t>
            </a:r>
          </a:p>
        </p:txBody>
      </p:sp>
    </p:spTree>
    <p:extLst>
      <p:ext uri="{BB962C8B-B14F-4D97-AF65-F5344CB8AC3E}">
        <p14:creationId xmlns:p14="http://schemas.microsoft.com/office/powerpoint/2010/main" val="41456443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Lo straniero</a:t>
            </a:r>
          </a:p>
        </p:txBody>
      </p:sp>
      <p:sp>
        <p:nvSpPr>
          <p:cNvPr id="3" name="Segnaposto contenuto 2"/>
          <p:cNvSpPr>
            <a:spLocks noGrp="1"/>
          </p:cNvSpPr>
          <p:nvPr>
            <p:ph idx="1"/>
          </p:nvPr>
        </p:nvSpPr>
        <p:spPr/>
        <p:txBody>
          <a:bodyPr>
            <a:normAutofit fontScale="70000" lnSpcReduction="20000"/>
          </a:bodyPr>
          <a:lstStyle/>
          <a:p>
            <a:pPr marL="0" indent="0" algn="just">
              <a:lnSpc>
                <a:spcPct val="150000"/>
              </a:lnSpc>
              <a:buNone/>
            </a:pPr>
            <a:r>
              <a:rPr lang="it-IT" i="1" dirty="0">
                <a:latin typeface="Verdana" panose="020B0604030504040204" pitchFamily="34" charset="0"/>
                <a:ea typeface="Verdana" panose="020B0604030504040204" pitchFamily="34" charset="0"/>
              </a:rPr>
              <a:t>Qui dunque non s’intende lo straniero nel senso ripetutamente toccato finora, cioè come il viandante che oggi viene e domani va, bensì come colui che oggi viene e domani rimane – per così dire il viandante potenziale che, pur avendo continuato a spostarsi, non ha superato del tutto l’assenza di legami dell’andare e del venire. Egli è fissato in un determinato ambito spaziale, o in una ambito la cui determinatezza di limiti è analoga a quella spaziale; ma la sua posizione in questo ambito è determinata essenzialmente dal fatto che egli non vi appartiene</a:t>
            </a:r>
          </a:p>
          <a:p>
            <a:pPr marL="0" indent="0" algn="just">
              <a:lnSpc>
                <a:spcPct val="150000"/>
              </a:lnSpc>
              <a:buNone/>
            </a:pPr>
            <a:r>
              <a:rPr lang="it-IT" i="1" dirty="0">
                <a:latin typeface="Verdana" panose="020B0604030504040204" pitchFamily="34" charset="0"/>
                <a:ea typeface="Verdana" panose="020B0604030504040204" pitchFamily="34" charset="0"/>
              </a:rPr>
              <a:t>Anche nei rapporti più stretti di presenta facilmente un tratto di estraneità […in quanto nella metropoli, così come nello straniero] alla relazione viene meno il senso di unicità</a:t>
            </a:r>
          </a:p>
        </p:txBody>
      </p:sp>
    </p:spTree>
    <p:extLst>
      <p:ext uri="{BB962C8B-B14F-4D97-AF65-F5344CB8AC3E}">
        <p14:creationId xmlns:p14="http://schemas.microsoft.com/office/powerpoint/2010/main" val="3515896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Sociologo della metropoli</a:t>
            </a:r>
          </a:p>
        </p:txBody>
      </p:sp>
      <p:sp>
        <p:nvSpPr>
          <p:cNvPr id="3" name="Segnaposto contenuto 2"/>
          <p:cNvSpPr>
            <a:spLocks noGrp="1"/>
          </p:cNvSpPr>
          <p:nvPr>
            <p:ph idx="1"/>
          </p:nvPr>
        </p:nvSpPr>
        <p:spPr/>
        <p:txBody>
          <a:bodyPr>
            <a:normAutofit fontScale="92500"/>
          </a:bodyPr>
          <a:lstStyle/>
          <a:p>
            <a:pPr algn="just">
              <a:lnSpc>
                <a:spcPct val="160000"/>
              </a:lnSpc>
              <a:buFont typeface="Calibri" panose="020F0502020204030204" pitchFamily="34" charset="0"/>
              <a:buChar char="‐"/>
            </a:pPr>
            <a:r>
              <a:rPr lang="it-IT" dirty="0">
                <a:latin typeface="Verdana" panose="020B0604030504040204" pitchFamily="34" charset="0"/>
                <a:ea typeface="Verdana" panose="020B0604030504040204" pitchFamily="34" charset="0"/>
              </a:rPr>
              <a:t>Mondo metropolitano: habitat dell’individuo posto difronte a una realtà talmente complessa che non riesce a dominare</a:t>
            </a:r>
          </a:p>
          <a:p>
            <a:pPr algn="just">
              <a:lnSpc>
                <a:spcPct val="160000"/>
              </a:lnSpc>
              <a:buFont typeface="Calibri" panose="020F0502020204030204" pitchFamily="34" charset="0"/>
              <a:buChar char="‐"/>
            </a:pPr>
            <a:endParaRPr lang="it-IT" dirty="0">
              <a:latin typeface="Verdana" panose="020B0604030504040204" pitchFamily="34" charset="0"/>
              <a:ea typeface="Verdana" panose="020B0604030504040204" pitchFamily="34" charset="0"/>
            </a:endParaRPr>
          </a:p>
          <a:p>
            <a:pPr algn="just">
              <a:lnSpc>
                <a:spcPct val="160000"/>
              </a:lnSpc>
              <a:buFont typeface="Calibri" panose="020F0502020204030204" pitchFamily="34" charset="0"/>
              <a:buChar char="‐"/>
            </a:pPr>
            <a:r>
              <a:rPr lang="it-IT" dirty="0">
                <a:latin typeface="Verdana" panose="020B0604030504040204" pitchFamily="34" charset="0"/>
                <a:ea typeface="Verdana" panose="020B0604030504040204" pitchFamily="34" charset="0"/>
              </a:rPr>
              <a:t>Condizione dello straniero: condizione dell’uomo moderno</a:t>
            </a:r>
          </a:p>
          <a:p>
            <a:pPr algn="just">
              <a:lnSpc>
                <a:spcPct val="160000"/>
              </a:lnSpc>
              <a:buFont typeface="Calibri" panose="020F0502020204030204" pitchFamily="34" charset="0"/>
              <a:buChar char="‐"/>
            </a:pPr>
            <a:endParaRPr lang="it-IT" dirty="0">
              <a:latin typeface="Verdana" panose="020B0604030504040204" pitchFamily="34" charset="0"/>
              <a:ea typeface="Verdana" panose="020B0604030504040204" pitchFamily="34" charset="0"/>
            </a:endParaRPr>
          </a:p>
          <a:p>
            <a:pPr algn="just">
              <a:lnSpc>
                <a:spcPct val="160000"/>
              </a:lnSpc>
              <a:buFont typeface="Calibri" panose="020F0502020204030204" pitchFamily="34" charset="0"/>
              <a:buChar char="‐"/>
            </a:pPr>
            <a:r>
              <a:rPr lang="it-IT" dirty="0">
                <a:latin typeface="Verdana" panose="020B0604030504040204" pitchFamily="34" charset="0"/>
                <a:ea typeface="Verdana" panose="020B0604030504040204" pitchFamily="34" charset="0"/>
              </a:rPr>
              <a:t>Berlino</a:t>
            </a:r>
          </a:p>
        </p:txBody>
      </p:sp>
    </p:spTree>
    <p:extLst>
      <p:ext uri="{BB962C8B-B14F-4D97-AF65-F5344CB8AC3E}">
        <p14:creationId xmlns:p14="http://schemas.microsoft.com/office/powerpoint/2010/main" val="120054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Vita</a:t>
            </a:r>
          </a:p>
        </p:txBody>
      </p:sp>
      <p:sp>
        <p:nvSpPr>
          <p:cNvPr id="3" name="Segnaposto contenuto 2"/>
          <p:cNvSpPr>
            <a:spLocks noGrp="1"/>
          </p:cNvSpPr>
          <p:nvPr>
            <p:ph idx="1"/>
          </p:nvPr>
        </p:nvSpPr>
        <p:spPr/>
        <p:txBody>
          <a:bodyPr>
            <a:noAutofit/>
          </a:bodyPr>
          <a:lstStyle/>
          <a:p>
            <a:pPr algn="just">
              <a:lnSpc>
                <a:spcPct val="15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1 marzo 1858: Berlino all’incrocio delle principali strade commerciali</a:t>
            </a:r>
          </a:p>
          <a:p>
            <a:pPr algn="just">
              <a:lnSpc>
                <a:spcPct val="15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«’più Berlino di così’ […] viveva al punto di incontro di molte correnti in conflitto, intensamente condizionato da una molteplicità di tendenze intellettuali e morali. Egli era un uomo urbano moderno […] uno straniero nella sua terra natale. Come lo straniero […] egli era vicino e lontano allo stesso tempo, ‘un vagabondo potenziale’» [Hans </a:t>
            </a:r>
            <a:r>
              <a:rPr lang="it-IT" sz="2200" dirty="0" err="1">
                <a:latin typeface="Verdana" panose="020B0604030504040204" pitchFamily="34" charset="0"/>
                <a:ea typeface="Verdana" panose="020B0604030504040204" pitchFamily="34" charset="0"/>
              </a:rPr>
              <a:t>Simmel</a:t>
            </a:r>
            <a:r>
              <a:rPr lang="it-IT" sz="2200" dirty="0">
                <a:latin typeface="Verdana" panose="020B0604030504040204" pitchFamily="34" charset="0"/>
                <a:ea typeface="Verdana" panose="020B0604030504040204" pitchFamily="34" charset="0"/>
              </a:rPr>
              <a:t>]</a:t>
            </a:r>
          </a:p>
          <a:p>
            <a:pPr algn="just">
              <a:lnSpc>
                <a:spcPct val="150000"/>
              </a:lnSpc>
              <a:buFont typeface="Calibri" panose="020F0502020204030204" pitchFamily="34" charset="0"/>
              <a:buChar char="‐"/>
            </a:pPr>
            <a:r>
              <a:rPr lang="it-IT" sz="2200" dirty="0">
                <a:latin typeface="Verdana" panose="020B0604030504040204" pitchFamily="34" charset="0"/>
                <a:ea typeface="Verdana" panose="020B0604030504040204" pitchFamily="34" charset="0"/>
              </a:rPr>
              <a:t>Uomo urbano «straniero nella sua terra natale»: nomade e straniero in quella foresta pietrificata che è la metropoli moderna</a:t>
            </a:r>
          </a:p>
        </p:txBody>
      </p:sp>
    </p:spTree>
    <p:extLst>
      <p:ext uri="{BB962C8B-B14F-4D97-AF65-F5344CB8AC3E}">
        <p14:creationId xmlns:p14="http://schemas.microsoft.com/office/powerpoint/2010/main" val="3509442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Famiglia</a:t>
            </a:r>
          </a:p>
        </p:txBody>
      </p:sp>
      <p:sp>
        <p:nvSpPr>
          <p:cNvPr id="3" name="Segnaposto contenuto 2"/>
          <p:cNvSpPr>
            <a:spLocks noGrp="1"/>
          </p:cNvSpPr>
          <p:nvPr>
            <p:ph idx="1"/>
          </p:nvPr>
        </p:nvSpPr>
        <p:spPr/>
        <p:txBody>
          <a:bodyPr>
            <a:normAutofit fontScale="92500" lnSpcReduction="10000"/>
          </a:bodyPr>
          <a:lstStyle/>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Ultimo di 7 figli, famiglia di ebrei assimilati, protestanti</a:t>
            </a:r>
          </a:p>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Orfano, adottato da un amico del padre</a:t>
            </a:r>
          </a:p>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Madre fredda, distante, autoritaria </a:t>
            </a:r>
            <a:r>
              <a:rPr lang="it-IT" sz="2400" dirty="0">
                <a:latin typeface="Verdana" panose="020B0604030504040204" pitchFamily="34" charset="0"/>
                <a:ea typeface="Verdana" panose="020B0604030504040204" pitchFamily="34" charset="0"/>
                <a:sym typeface="Wingdings" panose="05000000000000000000" pitchFamily="2" charset="2"/>
              </a:rPr>
              <a:t> senso di insicurezza e precarietà</a:t>
            </a:r>
          </a:p>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1890 sposa scrittrice cattolica </a:t>
            </a:r>
            <a:r>
              <a:rPr lang="it-IT" sz="2400" dirty="0">
                <a:latin typeface="Verdana" panose="020B0604030504040204" pitchFamily="34" charset="0"/>
                <a:ea typeface="Verdana" panose="020B0604030504040204" pitchFamily="34" charset="0"/>
                <a:sym typeface="Wingdings" panose="05000000000000000000" pitchFamily="2" charset="2"/>
              </a:rPr>
              <a:t></a:t>
            </a:r>
            <a:r>
              <a:rPr lang="it-IT" sz="2400" dirty="0">
                <a:latin typeface="Verdana" panose="020B0604030504040204" pitchFamily="34" charset="0"/>
                <a:ea typeface="Verdana" panose="020B0604030504040204" pitchFamily="34" charset="0"/>
              </a:rPr>
              <a:t> figlio Hans: morirà negli Usa poco dopo liberazione da </a:t>
            </a:r>
            <a:r>
              <a:rPr lang="it-IT" sz="2400" dirty="0" err="1">
                <a:latin typeface="Verdana" panose="020B0604030504040204" pitchFamily="34" charset="0"/>
                <a:ea typeface="Verdana" panose="020B0604030504040204" pitchFamily="34" charset="0"/>
              </a:rPr>
              <a:t>Dachau</a:t>
            </a:r>
            <a:r>
              <a:rPr lang="it-IT" sz="2400" dirty="0">
                <a:latin typeface="Verdana" panose="020B0604030504040204" pitchFamily="34" charset="0"/>
                <a:ea typeface="Verdana" panose="020B0604030504040204" pitchFamily="34" charset="0"/>
              </a:rPr>
              <a:t> per conseguenze internamento</a:t>
            </a:r>
          </a:p>
          <a:p>
            <a:pPr algn="just">
              <a:lnSpc>
                <a:spcPct val="160000"/>
              </a:lnSpc>
              <a:buFont typeface="Calibri" panose="020F0502020204030204" pitchFamily="34" charset="0"/>
              <a:buChar char="‐"/>
            </a:pPr>
            <a:r>
              <a:rPr lang="it-IT" sz="2400" dirty="0">
                <a:latin typeface="Verdana" panose="020B0604030504040204" pitchFamily="34" charset="0"/>
                <a:ea typeface="Verdana" panose="020B0604030504040204" pitchFamily="34" charset="0"/>
              </a:rPr>
              <a:t>Avrà altra figlia da </a:t>
            </a:r>
            <a:r>
              <a:rPr lang="it-IT" sz="2400" dirty="0" err="1">
                <a:latin typeface="Verdana" panose="020B0604030504040204" pitchFamily="34" charset="0"/>
                <a:ea typeface="Verdana" panose="020B0604030504040204" pitchFamily="34" charset="0"/>
              </a:rPr>
              <a:t>Gertud</a:t>
            </a:r>
            <a:r>
              <a:rPr lang="it-IT" sz="2400" dirty="0">
                <a:latin typeface="Verdana" panose="020B0604030504040204" pitchFamily="34" charset="0"/>
                <a:ea typeface="Verdana" panose="020B0604030504040204" pitchFamily="34" charset="0"/>
              </a:rPr>
              <a:t> </a:t>
            </a:r>
            <a:r>
              <a:rPr lang="it-IT" sz="2400" dirty="0" err="1">
                <a:latin typeface="Verdana" panose="020B0604030504040204" pitchFamily="34" charset="0"/>
                <a:ea typeface="Verdana" panose="020B0604030504040204" pitchFamily="34" charset="0"/>
              </a:rPr>
              <a:t>Kantorowicz</a:t>
            </a:r>
            <a:r>
              <a:rPr lang="it-IT" sz="2400" dirty="0">
                <a:latin typeface="Verdana" panose="020B0604030504040204" pitchFamily="34" charset="0"/>
                <a:ea typeface="Verdana" panose="020B0604030504040204" pitchFamily="34" charset="0"/>
              </a:rPr>
              <a:t>, morirà dopo la guerra in Palestina, la madre non sopravviverà al campo di Terezin</a:t>
            </a:r>
          </a:p>
          <a:p>
            <a:endParaRPr lang="it-IT" dirty="0"/>
          </a:p>
        </p:txBody>
      </p:sp>
    </p:spTree>
    <p:extLst>
      <p:ext uri="{BB962C8B-B14F-4D97-AF65-F5344CB8AC3E}">
        <p14:creationId xmlns:p14="http://schemas.microsoft.com/office/powerpoint/2010/main" val="218286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Studi</a:t>
            </a:r>
          </a:p>
        </p:txBody>
      </p:sp>
      <p:sp>
        <p:nvSpPr>
          <p:cNvPr id="3" name="Segnaposto contenuto 2"/>
          <p:cNvSpPr>
            <a:spLocks noGrp="1"/>
          </p:cNvSpPr>
          <p:nvPr>
            <p:ph idx="1"/>
          </p:nvPr>
        </p:nvSpPr>
        <p:spPr/>
        <p:txBody>
          <a:bodyPr>
            <a:normAutofit fontScale="85000" lnSpcReduction="10000"/>
          </a:bodyPr>
          <a:lstStyle/>
          <a:p>
            <a:pPr algn="just">
              <a:lnSpc>
                <a:spcPct val="160000"/>
              </a:lnSpc>
              <a:buFont typeface="Calibri" panose="020F0502020204030204" pitchFamily="34" charset="0"/>
              <a:buChar char="‐"/>
            </a:pPr>
            <a:r>
              <a:rPr lang="it-IT" sz="2600" dirty="0">
                <a:latin typeface="Verdana" panose="020B0604030504040204" pitchFamily="34" charset="0"/>
                <a:ea typeface="Verdana" panose="020B0604030504040204" pitchFamily="34" charset="0"/>
              </a:rPr>
              <a:t>1876 </a:t>
            </a:r>
            <a:r>
              <a:rPr lang="it-IT" sz="2600" dirty="0" err="1">
                <a:latin typeface="Verdana" panose="020B0604030504040204" pitchFamily="34" charset="0"/>
                <a:ea typeface="Verdana" panose="020B0604030504040204" pitchFamily="34" charset="0"/>
              </a:rPr>
              <a:t>Gymnasium</a:t>
            </a:r>
            <a:r>
              <a:rPr lang="it-IT" sz="2600" dirty="0">
                <a:latin typeface="Verdana" panose="020B0604030504040204" pitchFamily="34" charset="0"/>
                <a:ea typeface="Verdana" panose="020B0604030504040204" pitchFamily="34" charset="0"/>
              </a:rPr>
              <a:t> (Berlino)</a:t>
            </a:r>
          </a:p>
          <a:p>
            <a:pPr algn="just">
              <a:lnSpc>
                <a:spcPct val="160000"/>
              </a:lnSpc>
              <a:buFont typeface="Calibri" panose="020F0502020204030204" pitchFamily="34" charset="0"/>
              <a:buChar char="‐"/>
            </a:pPr>
            <a:r>
              <a:rPr lang="it-IT" sz="2600" dirty="0">
                <a:latin typeface="Verdana" panose="020B0604030504040204" pitchFamily="34" charset="0"/>
                <a:ea typeface="Verdana" panose="020B0604030504040204" pitchFamily="34" charset="0"/>
              </a:rPr>
              <a:t>Università per diventare avvocato, sempre Berlino</a:t>
            </a:r>
          </a:p>
          <a:p>
            <a:pPr algn="just">
              <a:lnSpc>
                <a:spcPct val="160000"/>
              </a:lnSpc>
              <a:buFont typeface="Calibri" panose="020F0502020204030204" pitchFamily="34" charset="0"/>
              <a:buChar char="‐"/>
            </a:pPr>
            <a:r>
              <a:rPr lang="it-IT" sz="2600" dirty="0">
                <a:latin typeface="Verdana" panose="020B0604030504040204" pitchFamily="34" charset="0"/>
                <a:ea typeface="Verdana" panose="020B0604030504040204" pitchFamily="34" charset="0"/>
              </a:rPr>
              <a:t>Interessato però di più all’antropologia, alla </a:t>
            </a:r>
            <a:r>
              <a:rPr lang="it-IT" sz="2600" dirty="0" err="1">
                <a:latin typeface="Verdana" panose="020B0604030504040204" pitchFamily="34" charset="0"/>
                <a:ea typeface="Verdana" panose="020B0604030504040204" pitchFamily="34" charset="0"/>
              </a:rPr>
              <a:t>Völkerpsychologie</a:t>
            </a:r>
            <a:r>
              <a:rPr lang="it-IT" sz="2600" dirty="0">
                <a:latin typeface="Verdana" panose="020B0604030504040204" pitchFamily="34" charset="0"/>
                <a:ea typeface="Verdana" panose="020B0604030504040204" pitchFamily="34" charset="0"/>
              </a:rPr>
              <a:t>. alla storia dell’arte, alla musica, all’italiano del Trecento, a Dante e a Petrarca e alla filologia romanza</a:t>
            </a:r>
          </a:p>
          <a:p>
            <a:pPr algn="just">
              <a:lnSpc>
                <a:spcPct val="160000"/>
              </a:lnSpc>
              <a:buFont typeface="Calibri" panose="020F0502020204030204" pitchFamily="34" charset="0"/>
              <a:buChar char="‐"/>
            </a:pPr>
            <a:r>
              <a:rPr lang="it-IT" sz="2600" dirty="0">
                <a:latin typeface="Verdana" panose="020B0604030504040204" pitchFamily="34" charset="0"/>
                <a:ea typeface="Verdana" panose="020B0604030504040204" pitchFamily="34" charset="0"/>
              </a:rPr>
              <a:t>Figura eclettica </a:t>
            </a:r>
            <a:r>
              <a:rPr lang="it-IT" sz="2600" dirty="0">
                <a:latin typeface="Verdana" panose="020B0604030504040204" pitchFamily="34" charset="0"/>
                <a:ea typeface="Verdana" panose="020B0604030504040204" pitchFamily="34" charset="0"/>
                <a:sym typeface="Wingdings" panose="05000000000000000000" pitchFamily="2" charset="2"/>
              </a:rPr>
              <a:t> </a:t>
            </a:r>
            <a:r>
              <a:rPr lang="it-IT" sz="2600" dirty="0">
                <a:latin typeface="Verdana" panose="020B0604030504040204" pitchFamily="34" charset="0"/>
                <a:ea typeface="Verdana" panose="020B0604030504040204" pitchFamily="34" charset="0"/>
              </a:rPr>
              <a:t>docente brillante, problemi carriera accademica</a:t>
            </a:r>
          </a:p>
          <a:p>
            <a:pPr algn="just">
              <a:lnSpc>
                <a:spcPct val="160000"/>
              </a:lnSpc>
              <a:buFont typeface="Calibri" panose="020F0502020204030204" pitchFamily="34" charset="0"/>
              <a:buChar char="‐"/>
            </a:pPr>
            <a:r>
              <a:rPr lang="it-IT" sz="2600" dirty="0">
                <a:latin typeface="Verdana" panose="020B0604030504040204" pitchFamily="34" charset="0"/>
                <a:ea typeface="Verdana" panose="020B0604030504040204" pitchFamily="34" charset="0"/>
              </a:rPr>
              <a:t>1881 laurea in filosofia sulla fisica Kantiana</a:t>
            </a:r>
          </a:p>
          <a:p>
            <a:endParaRPr lang="it-IT" dirty="0"/>
          </a:p>
        </p:txBody>
      </p:sp>
    </p:spTree>
    <p:extLst>
      <p:ext uri="{BB962C8B-B14F-4D97-AF65-F5344CB8AC3E}">
        <p14:creationId xmlns:p14="http://schemas.microsoft.com/office/powerpoint/2010/main" val="2924327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Carriera</a:t>
            </a:r>
          </a:p>
        </p:txBody>
      </p:sp>
      <p:sp>
        <p:nvSpPr>
          <p:cNvPr id="3" name="Segnaposto contenuto 2"/>
          <p:cNvSpPr>
            <a:spLocks noGrp="1"/>
          </p:cNvSpPr>
          <p:nvPr>
            <p:ph idx="1"/>
          </p:nvPr>
        </p:nvSpPr>
        <p:spPr>
          <a:xfrm>
            <a:off x="838200" y="1690688"/>
            <a:ext cx="10515600" cy="4351338"/>
          </a:xfrm>
        </p:spPr>
        <p:txBody>
          <a:bodyPr>
            <a:noAutofit/>
          </a:bodyPr>
          <a:lstStyle/>
          <a:p>
            <a:pPr algn="just">
              <a:lnSpc>
                <a:spcPct val="10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1885 </a:t>
            </a:r>
            <a:r>
              <a:rPr lang="it-IT" sz="2000" dirty="0" err="1">
                <a:latin typeface="Verdana" panose="020B0604030504040204" pitchFamily="34" charset="0"/>
                <a:ea typeface="Verdana" panose="020B0604030504040204" pitchFamily="34" charset="0"/>
              </a:rPr>
              <a:t>Privatdozent</a:t>
            </a:r>
            <a:r>
              <a:rPr lang="it-IT" sz="2000" dirty="0">
                <a:latin typeface="Verdana" panose="020B0604030504040204" pitchFamily="34" charset="0"/>
                <a:ea typeface="Verdana" panose="020B0604030504040204" pitchFamily="34" charset="0"/>
              </a:rPr>
              <a:t> (Berlino)</a:t>
            </a:r>
          </a:p>
          <a:p>
            <a:pPr algn="just">
              <a:lnSpc>
                <a:spcPct val="10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Poco sistematico</a:t>
            </a:r>
          </a:p>
          <a:p>
            <a:pPr algn="just">
              <a:lnSpc>
                <a:spcPct val="10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Seguito da molti ebrei dell'Europa orientale: «punto d’incontro di forze rivoluzionarie antitedesche»</a:t>
            </a:r>
          </a:p>
          <a:p>
            <a:pPr algn="just">
              <a:lnSpc>
                <a:spcPct val="10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1882-1890: influenza darwinismo sociale e Spencer</a:t>
            </a:r>
          </a:p>
          <a:p>
            <a:pPr algn="just">
              <a:lnSpc>
                <a:spcPct val="10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Dal 1890 nuovamente su Kant e </a:t>
            </a:r>
            <a:r>
              <a:rPr lang="it-IT" sz="2000" dirty="0" err="1">
                <a:latin typeface="Verdana" panose="020B0604030504040204" pitchFamily="34" charset="0"/>
                <a:ea typeface="Verdana" panose="020B0604030504040204" pitchFamily="34" charset="0"/>
              </a:rPr>
              <a:t>Lazarus</a:t>
            </a:r>
            <a:r>
              <a:rPr lang="it-IT" sz="2000" dirty="0">
                <a:latin typeface="Verdana" panose="020B0604030504040204" pitchFamily="34" charset="0"/>
                <a:ea typeface="Verdana" panose="020B0604030504040204" pitchFamily="34" charset="0"/>
              </a:rPr>
              <a:t> (psicologia)</a:t>
            </a:r>
          </a:p>
          <a:p>
            <a:pPr algn="just">
              <a:lnSpc>
                <a:spcPct val="10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1908 ‘Sociologia’: Fondamento autonomo sociologia</a:t>
            </a:r>
          </a:p>
          <a:p>
            <a:pPr algn="just">
              <a:lnSpc>
                <a:spcPct val="10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Fino al 1900 resta </a:t>
            </a:r>
            <a:r>
              <a:rPr lang="it-IT" sz="2000" dirty="0" err="1">
                <a:latin typeface="Verdana" panose="020B0604030504040204" pitchFamily="34" charset="0"/>
                <a:ea typeface="Verdana" panose="020B0604030504040204" pitchFamily="34" charset="0"/>
              </a:rPr>
              <a:t>Privatdozent</a:t>
            </a:r>
            <a:r>
              <a:rPr lang="it-IT" sz="2000" dirty="0">
                <a:latin typeface="Verdana" panose="020B0604030504040204" pitchFamily="34" charset="0"/>
                <a:ea typeface="Verdana" panose="020B0604030504040204" pitchFamily="34" charset="0"/>
              </a:rPr>
              <a:t>: antipatia Dilthey, antisemitismo e avversione per i suoi metodi poco ortodossi in generale; tra i primi ad accogliere donne come uditrici, oltreché ebrei dell’est e suoi corsi frequentati a studenti russi e polacchi</a:t>
            </a:r>
          </a:p>
          <a:p>
            <a:pPr algn="just">
              <a:lnSpc>
                <a:spcPct val="1000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1900: professore </a:t>
            </a:r>
            <a:r>
              <a:rPr lang="it-IT" sz="2000" dirty="0" err="1">
                <a:latin typeface="Verdana" panose="020B0604030504040204" pitchFamily="34" charset="0"/>
                <a:ea typeface="Verdana" panose="020B0604030504040204" pitchFamily="34" charset="0"/>
              </a:rPr>
              <a:t>Extraordinarius</a:t>
            </a:r>
            <a:endParaRPr lang="it-IT"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39730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panose="020B0604030504040204" pitchFamily="34" charset="0"/>
                <a:ea typeface="Verdana" panose="020B0604030504040204" pitchFamily="34" charset="0"/>
              </a:rPr>
              <a:t>Le amicizie</a:t>
            </a:r>
          </a:p>
        </p:txBody>
      </p:sp>
      <p:sp>
        <p:nvSpPr>
          <p:cNvPr id="3" name="Segnaposto contenuto 2"/>
          <p:cNvSpPr>
            <a:spLocks noGrp="1"/>
          </p:cNvSpPr>
          <p:nvPr>
            <p:ph idx="1"/>
          </p:nvPr>
        </p:nvSpPr>
        <p:spPr/>
        <p:txBody>
          <a:bodyPr>
            <a:noAutofit/>
          </a:bodyPr>
          <a:lstStyle/>
          <a:p>
            <a:pPr algn="just">
              <a:lnSpc>
                <a:spcPts val="32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Max Weber</a:t>
            </a:r>
          </a:p>
          <a:p>
            <a:pPr algn="just">
              <a:lnSpc>
                <a:spcPts val="32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Stefan George (circolo estetizzante)</a:t>
            </a:r>
          </a:p>
          <a:p>
            <a:pPr algn="just">
              <a:lnSpc>
                <a:spcPts val="3200"/>
              </a:lnSpc>
              <a:buFont typeface="Calibri" panose="020F0502020204030204" pitchFamily="34" charset="0"/>
              <a:buChar char="‐"/>
            </a:pPr>
            <a:r>
              <a:rPr lang="it-IT" sz="2000" dirty="0" err="1">
                <a:latin typeface="Verdana" panose="020B0604030504040204" pitchFamily="34" charset="0"/>
                <a:ea typeface="Verdana" panose="020B0604030504040204" pitchFamily="34" charset="0"/>
              </a:rPr>
              <a:t>György</a:t>
            </a:r>
            <a:r>
              <a:rPr lang="it-IT" sz="2000" dirty="0">
                <a:latin typeface="Verdana" panose="020B0604030504040204" pitchFamily="34" charset="0"/>
                <a:ea typeface="Verdana" panose="020B0604030504040204" pitchFamily="34" charset="0"/>
              </a:rPr>
              <a:t> </a:t>
            </a:r>
            <a:r>
              <a:rPr lang="it-IT" sz="2000" dirty="0" err="1">
                <a:latin typeface="Verdana" panose="020B0604030504040204" pitchFamily="34" charset="0"/>
                <a:ea typeface="Verdana" panose="020B0604030504040204" pitchFamily="34" charset="0"/>
              </a:rPr>
              <a:t>Lukaćs</a:t>
            </a:r>
            <a:endParaRPr lang="it-IT" sz="2000" dirty="0">
              <a:latin typeface="Verdana" panose="020B0604030504040204" pitchFamily="34" charset="0"/>
              <a:ea typeface="Verdana" panose="020B0604030504040204" pitchFamily="34" charset="0"/>
            </a:endParaRPr>
          </a:p>
          <a:p>
            <a:pPr algn="just">
              <a:lnSpc>
                <a:spcPts val="3200"/>
              </a:lnSpc>
              <a:buFont typeface="Calibri" panose="020F0502020204030204" pitchFamily="34" charset="0"/>
              <a:buChar char="‐"/>
            </a:pPr>
            <a:r>
              <a:rPr lang="it-IT" sz="2000" dirty="0" err="1">
                <a:latin typeface="Verdana" panose="020B0604030504040204" pitchFamily="34" charset="0"/>
                <a:ea typeface="Verdana" panose="020B0604030504040204" pitchFamily="34" charset="0"/>
              </a:rPr>
              <a:t>Enrst</a:t>
            </a:r>
            <a:r>
              <a:rPr lang="it-IT" sz="2000" dirty="0">
                <a:latin typeface="Verdana" panose="020B0604030504040204" pitchFamily="34" charset="0"/>
                <a:ea typeface="Verdana" panose="020B0604030504040204" pitchFamily="34" charset="0"/>
              </a:rPr>
              <a:t> Bloch</a:t>
            </a:r>
          </a:p>
          <a:p>
            <a:pPr algn="just">
              <a:lnSpc>
                <a:spcPts val="3200"/>
              </a:lnSpc>
              <a:buFont typeface="Calibri" panose="020F0502020204030204" pitchFamily="34" charset="0"/>
              <a:buChar char="‐"/>
            </a:pPr>
            <a:r>
              <a:rPr lang="it-IT" sz="2000" dirty="0" err="1">
                <a:latin typeface="Verdana" panose="020B0604030504040204" pitchFamily="34" charset="0"/>
                <a:ea typeface="Verdana" panose="020B0604030504040204" pitchFamily="34" charset="0"/>
              </a:rPr>
              <a:t>Sigfried</a:t>
            </a:r>
            <a:r>
              <a:rPr lang="it-IT" sz="2000" dirty="0">
                <a:latin typeface="Verdana" panose="020B0604030504040204" pitchFamily="34" charset="0"/>
                <a:ea typeface="Verdana" panose="020B0604030504040204" pitchFamily="34" charset="0"/>
              </a:rPr>
              <a:t> </a:t>
            </a:r>
            <a:r>
              <a:rPr lang="it-IT" sz="2000" dirty="0" err="1">
                <a:latin typeface="Verdana" panose="020B0604030504040204" pitchFamily="34" charset="0"/>
                <a:ea typeface="Verdana" panose="020B0604030504040204" pitchFamily="34" charset="0"/>
              </a:rPr>
              <a:t>Krakauer</a:t>
            </a:r>
            <a:endParaRPr lang="it-IT" sz="2000" dirty="0">
              <a:latin typeface="Verdana" panose="020B0604030504040204" pitchFamily="34" charset="0"/>
              <a:ea typeface="Verdana" panose="020B0604030504040204" pitchFamily="34" charset="0"/>
            </a:endParaRPr>
          </a:p>
          <a:p>
            <a:pPr algn="just">
              <a:lnSpc>
                <a:spcPts val="32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Walter Benjamin</a:t>
            </a:r>
          </a:p>
          <a:p>
            <a:pPr algn="just">
              <a:lnSpc>
                <a:spcPts val="3200"/>
              </a:lnSpc>
              <a:buFont typeface="Calibri" panose="020F0502020204030204" pitchFamily="34" charset="0"/>
              <a:buChar char="‐"/>
            </a:pPr>
            <a:r>
              <a:rPr lang="it-IT" sz="2000" dirty="0" err="1">
                <a:latin typeface="Verdana" panose="020B0604030504040204" pitchFamily="34" charset="0"/>
                <a:ea typeface="Verdana" panose="020B0604030504040204" pitchFamily="34" charset="0"/>
              </a:rPr>
              <a:t>Rober</a:t>
            </a:r>
            <a:r>
              <a:rPr lang="it-IT" sz="2000" dirty="0">
                <a:latin typeface="Verdana" panose="020B0604030504040204" pitchFamily="34" charset="0"/>
                <a:ea typeface="Verdana" panose="020B0604030504040204" pitchFamily="34" charset="0"/>
              </a:rPr>
              <a:t> E. Park</a:t>
            </a:r>
          </a:p>
          <a:p>
            <a:pPr algn="just">
              <a:lnSpc>
                <a:spcPts val="3200"/>
              </a:lnSpc>
              <a:buFont typeface="Calibri" panose="020F0502020204030204" pitchFamily="34" charset="0"/>
              <a:buChar char="‐"/>
            </a:pPr>
            <a:r>
              <a:rPr lang="it-IT" sz="2000" dirty="0">
                <a:latin typeface="Verdana" panose="020B0604030504040204" pitchFamily="34" charset="0"/>
                <a:ea typeface="Verdana" panose="020B0604030504040204" pitchFamily="34" charset="0"/>
              </a:rPr>
              <a:t>Nel 1909 Con Weber e </a:t>
            </a:r>
            <a:r>
              <a:rPr lang="it-IT" sz="2000" dirty="0" err="1">
                <a:latin typeface="Verdana" panose="020B0604030504040204" pitchFamily="34" charset="0"/>
                <a:ea typeface="Verdana" panose="020B0604030504040204" pitchFamily="34" charset="0"/>
              </a:rPr>
              <a:t>Sombat</a:t>
            </a:r>
            <a:r>
              <a:rPr lang="it-IT" sz="2000" dirty="0">
                <a:latin typeface="Verdana" panose="020B0604030504040204" pitchFamily="34" charset="0"/>
                <a:ea typeface="Verdana" panose="020B0604030504040204" pitchFamily="34" charset="0"/>
              </a:rPr>
              <a:t> fonda la </a:t>
            </a:r>
            <a:r>
              <a:rPr lang="it-IT" sz="2000" dirty="0" err="1">
                <a:latin typeface="Verdana" panose="020B0604030504040204" pitchFamily="34" charset="0"/>
                <a:ea typeface="Verdana" panose="020B0604030504040204" pitchFamily="34" charset="0"/>
              </a:rPr>
              <a:t>Deutsche</a:t>
            </a:r>
            <a:r>
              <a:rPr lang="it-IT" sz="2000" dirty="0">
                <a:latin typeface="Verdana" panose="020B0604030504040204" pitchFamily="34" charset="0"/>
                <a:ea typeface="Verdana" panose="020B0604030504040204" pitchFamily="34" charset="0"/>
              </a:rPr>
              <a:t> </a:t>
            </a:r>
            <a:r>
              <a:rPr lang="it-IT" sz="2000" dirty="0" err="1">
                <a:latin typeface="Verdana" panose="020B0604030504040204" pitchFamily="34" charset="0"/>
                <a:ea typeface="Verdana" panose="020B0604030504040204" pitchFamily="34" charset="0"/>
              </a:rPr>
              <a:t>Gesellschaft</a:t>
            </a:r>
            <a:r>
              <a:rPr lang="it-IT" sz="2000" dirty="0">
                <a:latin typeface="Verdana" panose="020B0604030504040204" pitchFamily="34" charset="0"/>
                <a:ea typeface="Verdana" panose="020B0604030504040204" pitchFamily="34" charset="0"/>
              </a:rPr>
              <a:t> f</a:t>
            </a:r>
            <a:r>
              <a:rPr lang="hu-HU" sz="2000" dirty="0">
                <a:latin typeface="Verdana" panose="020B0604030504040204" pitchFamily="34" charset="0"/>
                <a:ea typeface="Verdana" panose="020B0604030504040204" pitchFamily="34" charset="0"/>
              </a:rPr>
              <a:t>ű</a:t>
            </a:r>
            <a:r>
              <a:rPr lang="it-IT" sz="2000" dirty="0">
                <a:latin typeface="Verdana" panose="020B0604030504040204" pitchFamily="34" charset="0"/>
                <a:ea typeface="Verdana" panose="020B0604030504040204" pitchFamily="34" charset="0"/>
              </a:rPr>
              <a:t>r </a:t>
            </a:r>
            <a:r>
              <a:rPr lang="it-IT" sz="2000" dirty="0" err="1">
                <a:latin typeface="Verdana" panose="020B0604030504040204" pitchFamily="34" charset="0"/>
                <a:ea typeface="Verdana" panose="020B0604030504040204" pitchFamily="34" charset="0"/>
              </a:rPr>
              <a:t>Soziologie</a:t>
            </a:r>
            <a:r>
              <a:rPr lang="it-IT" sz="2000" dirty="0">
                <a:latin typeface="Verdana" panose="020B0604030504040204" pitchFamily="34" charset="0"/>
                <a:ea typeface="Verdana" panose="020B0604030504040204" pitchFamily="34" charset="0"/>
              </a:rPr>
              <a:t> (lascia nel 1913)</a:t>
            </a:r>
          </a:p>
        </p:txBody>
      </p:sp>
    </p:spTree>
    <p:extLst>
      <p:ext uri="{BB962C8B-B14F-4D97-AF65-F5344CB8AC3E}">
        <p14:creationId xmlns:p14="http://schemas.microsoft.com/office/powerpoint/2010/main" val="249459627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2424</Words>
  <Application>Microsoft Office PowerPoint</Application>
  <PresentationFormat>Widescreen</PresentationFormat>
  <Paragraphs>184</Paragraphs>
  <Slides>30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30</vt:i4>
      </vt:variant>
    </vt:vector>
  </HeadingPairs>
  <TitlesOfParts>
    <vt:vector size="36" baseType="lpstr">
      <vt:lpstr>Arial</vt:lpstr>
      <vt:lpstr>Calibri</vt:lpstr>
      <vt:lpstr>Calibri Light</vt:lpstr>
      <vt:lpstr>Verdana</vt:lpstr>
      <vt:lpstr>Wingdings</vt:lpstr>
      <vt:lpstr>Tema di Office</vt:lpstr>
      <vt:lpstr>Georg Simmel</vt:lpstr>
      <vt:lpstr>Sociologia relazionale</vt:lpstr>
      <vt:lpstr>Oggetto della sociologia</vt:lpstr>
      <vt:lpstr>Sociologo della metropoli</vt:lpstr>
      <vt:lpstr>Vita</vt:lpstr>
      <vt:lpstr>Famiglia</vt:lpstr>
      <vt:lpstr>Studi</vt:lpstr>
      <vt:lpstr>Carriera</vt:lpstr>
      <vt:lpstr>Le amicizie</vt:lpstr>
      <vt:lpstr>Impegno sociale</vt:lpstr>
      <vt:lpstr>Ultimo periodo</vt:lpstr>
      <vt:lpstr>Il metodo</vt:lpstr>
      <vt:lpstr>Il metodo</vt:lpstr>
      <vt:lpstr>Punto di vista</vt:lpstr>
      <vt:lpstr>Relazioni di reciprocità</vt:lpstr>
      <vt:lpstr>Sociologia della crisi 1/2</vt:lpstr>
      <vt:lpstr>Sociologia della crisi 2/2</vt:lpstr>
      <vt:lpstr>La sociologia moderna</vt:lpstr>
      <vt:lpstr>Realtà sociale</vt:lpstr>
      <vt:lpstr>Compito della sociologia</vt:lpstr>
      <vt:lpstr>La tragedia dell’esistenza</vt:lpstr>
      <vt:lpstr>Strumenti conoscitivi realtà</vt:lpstr>
      <vt:lpstr>Quello che non è</vt:lpstr>
      <vt:lpstr>Cerchie sociali</vt:lpstr>
      <vt:lpstr>Libertà e conflitto</vt:lpstr>
      <vt:lpstr>La moda</vt:lpstr>
      <vt:lpstr>Il mutamento sociale</vt:lpstr>
      <vt:lpstr>Filosofia del denaro (1900)</vt:lpstr>
      <vt:lpstr>La metropoli (e la vita dello spirito, 1903)</vt:lpstr>
      <vt:lpstr>Lo straniero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 Simmel</dc:title>
  <dc:creator>nicola strizzolo</dc:creator>
  <cp:lastModifiedBy>Nicola Strizzolo</cp:lastModifiedBy>
  <cp:revision>106</cp:revision>
  <dcterms:created xsi:type="dcterms:W3CDTF">2014-03-31T06:40:35Z</dcterms:created>
  <dcterms:modified xsi:type="dcterms:W3CDTF">2024-11-28T14:47:22Z</dcterms:modified>
</cp:coreProperties>
</file>