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71" r:id="rId11"/>
    <p:sldId id="265" r:id="rId12"/>
    <p:sldId id="266" r:id="rId13"/>
    <p:sldId id="267" r:id="rId14"/>
    <p:sldId id="268" r:id="rId15"/>
    <p:sldId id="269" r:id="rId16"/>
    <p:sldId id="270" r:id="rId17"/>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p:cViewPr varScale="1">
        <p:scale>
          <a:sx n="113" d="100"/>
          <a:sy n="113" d="100"/>
        </p:scale>
        <p:origin x="15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6981B056-41D0-4B30-9217-1EF37C96473B}" type="datetimeFigureOut">
              <a:rPr lang="it-IT"/>
              <a:pPr>
                <a:defRPr/>
              </a:pPr>
              <a:t>12/11/2024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66F41D5-5CB0-48BD-8F7E-855CA8CC0207}" type="slidenum">
              <a:rPr lang="it-IT"/>
              <a:pPr>
                <a:defRPr/>
              </a:pPr>
              <a:t>‹N›</a:t>
            </a:fld>
            <a:endParaRPr lang="it-IT"/>
          </a:p>
        </p:txBody>
      </p:sp>
    </p:spTree>
    <p:extLst>
      <p:ext uri="{BB962C8B-B14F-4D97-AF65-F5344CB8AC3E}">
        <p14:creationId xmlns:p14="http://schemas.microsoft.com/office/powerpoint/2010/main" val="1354373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C5D2EF49-BBA3-4DFC-84EC-6F7066DEA1B3}" type="datetimeFigureOut">
              <a:rPr lang="it-IT"/>
              <a:pPr>
                <a:defRPr/>
              </a:pPr>
              <a:t>12/11/2024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3A8288D-A1D1-404E-9541-CBB0B5F459AF}" type="slidenum">
              <a:rPr lang="it-IT"/>
              <a:pPr>
                <a:defRPr/>
              </a:pPr>
              <a:t>‹N›</a:t>
            </a:fld>
            <a:endParaRPr lang="it-IT"/>
          </a:p>
        </p:txBody>
      </p:sp>
    </p:spTree>
    <p:extLst>
      <p:ext uri="{BB962C8B-B14F-4D97-AF65-F5344CB8AC3E}">
        <p14:creationId xmlns:p14="http://schemas.microsoft.com/office/powerpoint/2010/main" val="2825170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1975C3CD-4322-4E6A-8C92-8191916DB1AD}" type="datetimeFigureOut">
              <a:rPr lang="it-IT"/>
              <a:pPr>
                <a:defRPr/>
              </a:pPr>
              <a:t>12/11/2024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867B33B-7D14-4B5A-BB19-2A69A383D94D}" type="slidenum">
              <a:rPr lang="it-IT"/>
              <a:pPr>
                <a:defRPr/>
              </a:pPr>
              <a:t>‹N›</a:t>
            </a:fld>
            <a:endParaRPr lang="it-IT"/>
          </a:p>
        </p:txBody>
      </p:sp>
    </p:spTree>
    <p:extLst>
      <p:ext uri="{BB962C8B-B14F-4D97-AF65-F5344CB8AC3E}">
        <p14:creationId xmlns:p14="http://schemas.microsoft.com/office/powerpoint/2010/main" val="3977236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A2824E7F-3F0B-413C-BA14-963D72D4D87D}" type="datetimeFigureOut">
              <a:rPr lang="it-IT"/>
              <a:pPr>
                <a:defRPr/>
              </a:pPr>
              <a:t>12/11/2024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C3C2CF9-9E03-4769-9A30-911367D9A828}" type="slidenum">
              <a:rPr lang="it-IT"/>
              <a:pPr>
                <a:defRPr/>
              </a:pPr>
              <a:t>‹N›</a:t>
            </a:fld>
            <a:endParaRPr lang="it-IT"/>
          </a:p>
        </p:txBody>
      </p:sp>
    </p:spTree>
    <p:extLst>
      <p:ext uri="{BB962C8B-B14F-4D97-AF65-F5344CB8AC3E}">
        <p14:creationId xmlns:p14="http://schemas.microsoft.com/office/powerpoint/2010/main" val="1921468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FE78B44B-1445-44B6-895B-9FF2D03924E9}" type="datetimeFigureOut">
              <a:rPr lang="it-IT"/>
              <a:pPr>
                <a:defRPr/>
              </a:pPr>
              <a:t>12/11/2024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5AB14F8-A6ED-4F12-BD81-B7AEBA4ADBB7}" type="slidenum">
              <a:rPr lang="it-IT"/>
              <a:pPr>
                <a:defRPr/>
              </a:pPr>
              <a:t>‹N›</a:t>
            </a:fld>
            <a:endParaRPr lang="it-IT"/>
          </a:p>
        </p:txBody>
      </p:sp>
    </p:spTree>
    <p:extLst>
      <p:ext uri="{BB962C8B-B14F-4D97-AF65-F5344CB8AC3E}">
        <p14:creationId xmlns:p14="http://schemas.microsoft.com/office/powerpoint/2010/main" val="3089988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FDDBCED4-45AF-4CFE-BFAD-0A9180DF0472}" type="datetimeFigureOut">
              <a:rPr lang="it-IT"/>
              <a:pPr>
                <a:defRPr/>
              </a:pPr>
              <a:t>12/11/2024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E3563A3-D531-4A8A-989B-0B9F3D3515F9}" type="slidenum">
              <a:rPr lang="it-IT"/>
              <a:pPr>
                <a:defRPr/>
              </a:pPr>
              <a:t>‹N›</a:t>
            </a:fld>
            <a:endParaRPr lang="it-IT"/>
          </a:p>
        </p:txBody>
      </p:sp>
    </p:spTree>
    <p:extLst>
      <p:ext uri="{BB962C8B-B14F-4D97-AF65-F5344CB8AC3E}">
        <p14:creationId xmlns:p14="http://schemas.microsoft.com/office/powerpoint/2010/main" val="4202174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92A270C4-22EF-46FF-BCA9-80FE5622C451}" type="datetimeFigureOut">
              <a:rPr lang="it-IT"/>
              <a:pPr>
                <a:defRPr/>
              </a:pPr>
              <a:t>12/11/2024</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7230C555-973F-49B6-B573-92A0F6DD9A21}" type="slidenum">
              <a:rPr lang="it-IT"/>
              <a:pPr>
                <a:defRPr/>
              </a:pPr>
              <a:t>‹N›</a:t>
            </a:fld>
            <a:endParaRPr lang="it-IT"/>
          </a:p>
        </p:txBody>
      </p:sp>
    </p:spTree>
    <p:extLst>
      <p:ext uri="{BB962C8B-B14F-4D97-AF65-F5344CB8AC3E}">
        <p14:creationId xmlns:p14="http://schemas.microsoft.com/office/powerpoint/2010/main" val="3515641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D327303C-F7A1-4C19-BCD3-9B807DA95880}" type="datetimeFigureOut">
              <a:rPr lang="it-IT"/>
              <a:pPr>
                <a:defRPr/>
              </a:pPr>
              <a:t>12/11/2024</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91BBE8A7-556A-48A8-8001-8547426F7B83}" type="slidenum">
              <a:rPr lang="it-IT"/>
              <a:pPr>
                <a:defRPr/>
              </a:pPr>
              <a:t>‹N›</a:t>
            </a:fld>
            <a:endParaRPr lang="it-IT"/>
          </a:p>
        </p:txBody>
      </p:sp>
    </p:spTree>
    <p:extLst>
      <p:ext uri="{BB962C8B-B14F-4D97-AF65-F5344CB8AC3E}">
        <p14:creationId xmlns:p14="http://schemas.microsoft.com/office/powerpoint/2010/main" val="1727715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DCFC4DD3-D1DB-4597-B49B-1A83742C8EBC}" type="datetimeFigureOut">
              <a:rPr lang="it-IT"/>
              <a:pPr>
                <a:defRPr/>
              </a:pPr>
              <a:t>12/11/2024</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D0BAA41B-3CD6-40A3-80C1-D3A5412AF211}" type="slidenum">
              <a:rPr lang="it-IT"/>
              <a:pPr>
                <a:defRPr/>
              </a:pPr>
              <a:t>‹N›</a:t>
            </a:fld>
            <a:endParaRPr lang="it-IT"/>
          </a:p>
        </p:txBody>
      </p:sp>
    </p:spTree>
    <p:extLst>
      <p:ext uri="{BB962C8B-B14F-4D97-AF65-F5344CB8AC3E}">
        <p14:creationId xmlns:p14="http://schemas.microsoft.com/office/powerpoint/2010/main" val="1634464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2FEF7D85-D5D2-4CAF-98E0-B18193255667}" type="datetimeFigureOut">
              <a:rPr lang="it-IT"/>
              <a:pPr>
                <a:defRPr/>
              </a:pPr>
              <a:t>12/11/2024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4EFAF68-39FB-4BB9-BA36-8DCA9FC40DA0}" type="slidenum">
              <a:rPr lang="it-IT"/>
              <a:pPr>
                <a:defRPr/>
              </a:pPr>
              <a:t>‹N›</a:t>
            </a:fld>
            <a:endParaRPr lang="it-IT"/>
          </a:p>
        </p:txBody>
      </p:sp>
    </p:spTree>
    <p:extLst>
      <p:ext uri="{BB962C8B-B14F-4D97-AF65-F5344CB8AC3E}">
        <p14:creationId xmlns:p14="http://schemas.microsoft.com/office/powerpoint/2010/main" val="2058473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B5EC9A0A-1256-4E90-81B5-792477DFAEE8}" type="datetimeFigureOut">
              <a:rPr lang="it-IT"/>
              <a:pPr>
                <a:defRPr/>
              </a:pPr>
              <a:t>12/11/2024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3763491-D699-46E8-BD8E-69B30F611E4B}" type="slidenum">
              <a:rPr lang="it-IT"/>
              <a:pPr>
                <a:defRPr/>
              </a:pPr>
              <a:t>‹N›</a:t>
            </a:fld>
            <a:endParaRPr lang="it-IT"/>
          </a:p>
        </p:txBody>
      </p:sp>
    </p:spTree>
    <p:extLst>
      <p:ext uri="{BB962C8B-B14F-4D97-AF65-F5344CB8AC3E}">
        <p14:creationId xmlns:p14="http://schemas.microsoft.com/office/powerpoint/2010/main" val="3405348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D5B515F9-A74F-4F07-82F0-B98F1BF616CA}" type="datetimeFigureOut">
              <a:rPr lang="it-IT"/>
              <a:pPr>
                <a:defRPr/>
              </a:pPr>
              <a:t>12/11/2024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6AD6F1A2-DC99-4A86-B56E-A5A1558EEC81}"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olo 1"/>
          <p:cNvSpPr>
            <a:spLocks noGrp="1"/>
          </p:cNvSpPr>
          <p:nvPr>
            <p:ph type="ctrTitle"/>
          </p:nvPr>
        </p:nvSpPr>
        <p:spPr/>
        <p:txBody>
          <a:bodyPr/>
          <a:lstStyle/>
          <a:p>
            <a:r>
              <a:rPr lang="it-IT" altLang="it-IT" sz="3600" i="1">
                <a:latin typeface="Verdana" panose="020B0604030504040204" pitchFamily="34" charset="0"/>
                <a:ea typeface="Verdana" panose="020B0604030504040204" pitchFamily="34" charset="0"/>
                <a:cs typeface="Verdana" panose="020B0604030504040204" pitchFamily="34" charset="0"/>
              </a:rPr>
              <a:t>La teoria dei Social Network</a:t>
            </a:r>
            <a:endParaRPr lang="it-IT" altLang="it-IT" sz="3600">
              <a:latin typeface="Verdana" panose="020B0604030504040204" pitchFamily="34" charset="0"/>
              <a:ea typeface="Verdana" panose="020B0604030504040204" pitchFamily="34" charset="0"/>
              <a:cs typeface="Verdana" panose="020B0604030504040204" pitchFamily="34" charset="0"/>
            </a:endParaRPr>
          </a:p>
        </p:txBody>
      </p:sp>
      <p:sp>
        <p:nvSpPr>
          <p:cNvPr id="3" name="Sottotitolo 2"/>
          <p:cNvSpPr>
            <a:spLocks noGrp="1"/>
          </p:cNvSpPr>
          <p:nvPr>
            <p:ph type="subTitle" idx="1"/>
          </p:nvPr>
        </p:nvSpPr>
        <p:spPr/>
        <p:txBody>
          <a:bodyPr rtlCol="0">
            <a:normAutofit/>
          </a:bodyPr>
          <a:lstStyle/>
          <a:p>
            <a:pPr fontAlgn="auto">
              <a:spcAft>
                <a:spcPts val="0"/>
              </a:spcAft>
              <a:defRPr/>
            </a:pPr>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r>
              <a:rPr lang="it-IT" altLang="it-IT" sz="3200">
                <a:latin typeface="Verdana" panose="020B0604030504040204" pitchFamily="34" charset="0"/>
                <a:ea typeface="Verdana" panose="020B0604030504040204" pitchFamily="34" charset="0"/>
                <a:cs typeface="Verdana" panose="020B0604030504040204" pitchFamily="34" charset="0"/>
              </a:rPr>
              <a:t>Teoria dei grafi</a:t>
            </a:r>
          </a:p>
        </p:txBody>
      </p:sp>
      <p:sp>
        <p:nvSpPr>
          <p:cNvPr id="11267" name="Segnaposto contenuto 2"/>
          <p:cNvSpPr>
            <a:spLocks noGrp="1"/>
          </p:cNvSpPr>
          <p:nvPr>
            <p:ph idx="1"/>
          </p:nvPr>
        </p:nvSpPr>
        <p:spPr/>
        <p:txBody>
          <a:bodyPr/>
          <a:lstStyle/>
          <a:p>
            <a:pPr>
              <a:lnSpc>
                <a:spcPts val="2400"/>
              </a:lnSpc>
              <a:buFont typeface="Arial" panose="020B0604020202020204" pitchFamily="34" charset="0"/>
              <a:buNone/>
            </a:pPr>
            <a:r>
              <a:rPr lang="it-IT" altLang="it-IT" sz="1800">
                <a:latin typeface="Verdana" panose="020B0604030504040204" pitchFamily="34" charset="0"/>
                <a:ea typeface="Verdana" panose="020B0604030504040204" pitchFamily="34" charset="0"/>
                <a:cs typeface="Verdana" panose="020B0604030504040204" pitchFamily="34" charset="0"/>
              </a:rPr>
              <a:t>Mitchell applica la teoria dei grafi per studiare le rete sociali:</a:t>
            </a:r>
          </a:p>
          <a:p>
            <a:pPr>
              <a:lnSpc>
                <a:spcPts val="2400"/>
              </a:lnSpc>
              <a:buFont typeface="Arial" panose="020B0604020202020204" pitchFamily="34" charset="0"/>
              <a:buNone/>
            </a:pPr>
            <a:endParaRPr lang="it-IT" altLang="it-IT" sz="1800">
              <a:latin typeface="Verdana" panose="020B0604030504040204" pitchFamily="34" charset="0"/>
              <a:ea typeface="Verdana" panose="020B0604030504040204" pitchFamily="34" charset="0"/>
              <a:cs typeface="Verdana" panose="020B0604030504040204" pitchFamily="34" charset="0"/>
            </a:endParaRPr>
          </a:p>
          <a:p>
            <a:pPr>
              <a:lnSpc>
                <a:spcPts val="2400"/>
              </a:lnSpc>
              <a:buFont typeface="Arial" panose="020B0604020202020204" pitchFamily="34" charset="0"/>
              <a:buNone/>
            </a:pPr>
            <a:r>
              <a:rPr lang="it-IT" altLang="it-IT" sz="1800">
                <a:latin typeface="Verdana" panose="020B0604030504040204" pitchFamily="34" charset="0"/>
                <a:ea typeface="Verdana" panose="020B0604030504040204" pitchFamily="34" charset="0"/>
                <a:cs typeface="Verdana" panose="020B0604030504040204" pitchFamily="34" charset="0"/>
              </a:rPr>
              <a:t>il numero di relazioni determina la densità di una rete, ovvero il numero di nodi (i soggetti) che comunicano tra di loro: se non è attiva nessuna connessione, nessun soggetto comunicherà agli altri, per cui non si potrà parlare di nodi e la densità è pari a zero.</a:t>
            </a:r>
          </a:p>
          <a:p>
            <a:pPr>
              <a:lnSpc>
                <a:spcPts val="2400"/>
              </a:lnSpc>
              <a:buFont typeface="Arial" panose="020B0604020202020204" pitchFamily="34" charset="0"/>
              <a:buNone/>
            </a:pPr>
            <a:endParaRPr lang="it-IT" altLang="it-IT" sz="1800">
              <a:latin typeface="Verdana" panose="020B0604030504040204" pitchFamily="34" charset="0"/>
              <a:ea typeface="Verdana" panose="020B0604030504040204" pitchFamily="34" charset="0"/>
              <a:cs typeface="Verdana" panose="020B0604030504040204" pitchFamily="34" charset="0"/>
            </a:endParaRPr>
          </a:p>
          <a:p>
            <a:pPr>
              <a:lnSpc>
                <a:spcPts val="2400"/>
              </a:lnSpc>
              <a:buFont typeface="Arial" panose="020B0604020202020204" pitchFamily="34" charset="0"/>
              <a:buNone/>
            </a:pPr>
            <a:r>
              <a:rPr lang="it-IT" altLang="it-IT" sz="1800">
                <a:latin typeface="Verdana" panose="020B0604030504040204" pitchFamily="34" charset="0"/>
                <a:ea typeface="Verdana" panose="020B0604030504040204" pitchFamily="34" charset="0"/>
                <a:cs typeface="Verdana" panose="020B0604030504040204" pitchFamily="34" charset="0"/>
              </a:rPr>
              <a:t>Quando tutti i nodi sono tra loro collegati, la densità è pari ad uno</a:t>
            </a:r>
          </a:p>
          <a:p>
            <a:pPr>
              <a:lnSpc>
                <a:spcPts val="2400"/>
              </a:lnSpc>
              <a:buFont typeface="Arial" panose="020B0604020202020204" pitchFamily="34" charset="0"/>
              <a:buNone/>
            </a:pPr>
            <a:endParaRPr lang="it-IT" altLang="it-IT" sz="1800">
              <a:latin typeface="Verdana" panose="020B0604030504040204" pitchFamily="34" charset="0"/>
              <a:ea typeface="Verdana" panose="020B0604030504040204" pitchFamily="34" charset="0"/>
              <a:cs typeface="Verdana" panose="020B0604030504040204" pitchFamily="34" charset="0"/>
            </a:endParaRPr>
          </a:p>
          <a:p>
            <a:pPr>
              <a:lnSpc>
                <a:spcPts val="2400"/>
              </a:lnSpc>
              <a:buFont typeface="Arial" panose="020B0604020202020204" pitchFamily="34" charset="0"/>
              <a:buNone/>
            </a:pPr>
            <a:r>
              <a:rPr lang="it-IT" altLang="it-IT" sz="1800">
                <a:latin typeface="Verdana" panose="020B0604030504040204" pitchFamily="34" charset="0"/>
                <a:ea typeface="Verdana" panose="020B0604030504040204" pitchFamily="34" charset="0"/>
                <a:cs typeface="Verdana" panose="020B0604030504040204" pitchFamily="34" charset="0"/>
              </a:rPr>
              <a:t>La raggiungibilità invece è data dal numero di passaggi che un soggetto dentro il network deve compiere per contattare un altro nodo e determina la facilità con cui comunicazioni, idee o risorse possono essere diffuse attraverso la rete</a:t>
            </a:r>
          </a:p>
          <a:p>
            <a:endParaRPr lang="it-IT" alt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it-IT" altLang="it-IT" sz="3200">
                <a:latin typeface="Verdana" panose="020B0604030504040204" pitchFamily="34" charset="0"/>
                <a:ea typeface="Verdana" panose="020B0604030504040204" pitchFamily="34" charset="0"/>
                <a:cs typeface="Verdana" panose="020B0604030504040204" pitchFamily="34" charset="0"/>
              </a:rPr>
              <a:t>Qualità della relazione</a:t>
            </a:r>
          </a:p>
        </p:txBody>
      </p:sp>
      <p:sp>
        <p:nvSpPr>
          <p:cNvPr id="12291" name="Segnaposto contenuto 2"/>
          <p:cNvSpPr>
            <a:spLocks noGrp="1"/>
          </p:cNvSpPr>
          <p:nvPr>
            <p:ph idx="1"/>
          </p:nvPr>
        </p:nvSpPr>
        <p:spPr/>
        <p:txBody>
          <a:bodyPr/>
          <a:lstStyle/>
          <a:p>
            <a:pPr>
              <a:lnSpc>
                <a:spcPts val="2400"/>
              </a:lnSpc>
              <a:buFont typeface="Arial" panose="020B0604020202020204" pitchFamily="34" charset="0"/>
              <a:buNone/>
            </a:pPr>
            <a:r>
              <a:rPr lang="it-IT" altLang="it-IT" sz="1800">
                <a:latin typeface="Verdana" panose="020B0604030504040204" pitchFamily="34" charset="0"/>
                <a:ea typeface="Verdana" panose="020B0604030504040204" pitchFamily="34" charset="0"/>
                <a:cs typeface="Verdana" panose="020B0604030504040204" pitchFamily="34" charset="0"/>
              </a:rPr>
              <a:t>a) Reciprocità</a:t>
            </a:r>
          </a:p>
          <a:p>
            <a:pPr>
              <a:lnSpc>
                <a:spcPts val="2400"/>
              </a:lnSpc>
              <a:buFont typeface="Arial" panose="020B0604020202020204" pitchFamily="34" charset="0"/>
              <a:buNone/>
            </a:pPr>
            <a:r>
              <a:rPr lang="it-IT" altLang="it-IT" sz="1800">
                <a:latin typeface="Verdana" panose="020B0604030504040204" pitchFamily="34" charset="0"/>
                <a:ea typeface="Verdana" panose="020B0604030504040204" pitchFamily="34" charset="0"/>
                <a:cs typeface="Verdana" panose="020B0604030504040204" pitchFamily="34" charset="0"/>
              </a:rPr>
              <a:t>Molte relazioni implicano una transazione, la differenza o meno dell’equivalente del valore scambiato in entrambe le direzioni corrisponde al grado di reciprocità o non reciprocità della relazione</a:t>
            </a:r>
          </a:p>
          <a:p>
            <a:pPr>
              <a:lnSpc>
                <a:spcPts val="2400"/>
              </a:lnSpc>
              <a:buFont typeface="Arial" panose="020B0604020202020204" pitchFamily="34" charset="0"/>
              <a:buNone/>
            </a:pPr>
            <a:endParaRPr lang="it-IT" altLang="it-IT" sz="1800">
              <a:latin typeface="Verdana" panose="020B0604030504040204" pitchFamily="34" charset="0"/>
              <a:ea typeface="Verdana" panose="020B0604030504040204" pitchFamily="34" charset="0"/>
              <a:cs typeface="Verdana" panose="020B0604030504040204" pitchFamily="34" charset="0"/>
            </a:endParaRPr>
          </a:p>
          <a:p>
            <a:pPr>
              <a:lnSpc>
                <a:spcPts val="2400"/>
              </a:lnSpc>
              <a:buFont typeface="Arial" panose="020B0604020202020204" pitchFamily="34" charset="0"/>
              <a:buNone/>
            </a:pPr>
            <a:r>
              <a:rPr lang="it-IT" altLang="it-IT" sz="1800">
                <a:latin typeface="Verdana" panose="020B0604030504040204" pitchFamily="34" charset="0"/>
                <a:ea typeface="Verdana" panose="020B0604030504040204" pitchFamily="34" charset="0"/>
                <a:cs typeface="Verdana" panose="020B0604030504040204" pitchFamily="34" charset="0"/>
              </a:rPr>
              <a:t>b) Durata</a:t>
            </a:r>
          </a:p>
          <a:p>
            <a:pPr>
              <a:lnSpc>
                <a:spcPts val="2400"/>
              </a:lnSpc>
              <a:buFont typeface="Arial" panose="020B0604020202020204" pitchFamily="34" charset="0"/>
              <a:buNone/>
            </a:pPr>
            <a:r>
              <a:rPr lang="it-IT" altLang="it-IT" sz="1800">
                <a:latin typeface="Verdana" panose="020B0604030504040204" pitchFamily="34" charset="0"/>
                <a:ea typeface="Verdana" panose="020B0604030504040204" pitchFamily="34" charset="0"/>
                <a:cs typeface="Verdana" panose="020B0604030504040204" pitchFamily="34" charset="0"/>
              </a:rPr>
              <a:t>Le relazioni che rimangono costantemente attive si possono considerare durature, mentre quelle che sussistono in un paio di occasioni si possono classificare come altamente transitorie</a:t>
            </a:r>
          </a:p>
          <a:p>
            <a:pPr>
              <a:lnSpc>
                <a:spcPts val="2400"/>
              </a:lnSpc>
              <a:buFont typeface="Arial" panose="020B0604020202020204" pitchFamily="34" charset="0"/>
              <a:buNone/>
            </a:pPr>
            <a:endParaRPr lang="it-IT" altLang="it-IT" sz="1800">
              <a:latin typeface="Verdana" panose="020B0604030504040204" pitchFamily="34" charset="0"/>
              <a:ea typeface="Verdana" panose="020B0604030504040204" pitchFamily="34" charset="0"/>
              <a:cs typeface="Verdana" panose="020B0604030504040204" pitchFamily="34" charset="0"/>
            </a:endParaRPr>
          </a:p>
          <a:p>
            <a:pPr>
              <a:lnSpc>
                <a:spcPts val="2400"/>
              </a:lnSpc>
              <a:buFont typeface="Arial" panose="020B0604020202020204" pitchFamily="34" charset="0"/>
              <a:buNone/>
            </a:pPr>
            <a:r>
              <a:rPr lang="it-IT" altLang="it-IT" sz="1800">
                <a:latin typeface="Verdana" panose="020B0604030504040204" pitchFamily="34" charset="0"/>
                <a:ea typeface="Verdana" panose="020B0604030504040204" pitchFamily="34" charset="0"/>
                <a:cs typeface="Verdana" panose="020B0604030504040204" pitchFamily="34" charset="0"/>
              </a:rPr>
              <a:t>c) Intensità</a:t>
            </a:r>
          </a:p>
          <a:p>
            <a:pPr>
              <a:lnSpc>
                <a:spcPts val="2400"/>
              </a:lnSpc>
              <a:buFont typeface="Arial" panose="020B0604020202020204" pitchFamily="34" charset="0"/>
              <a:buNone/>
            </a:pPr>
            <a:r>
              <a:rPr lang="it-IT" altLang="it-IT" sz="1800">
                <a:latin typeface="Verdana" panose="020B0604030504040204" pitchFamily="34" charset="0"/>
                <a:ea typeface="Verdana" panose="020B0604030504040204" pitchFamily="34" charset="0"/>
                <a:cs typeface="Verdana" panose="020B0604030504040204" pitchFamily="34" charset="0"/>
              </a:rPr>
              <a:t>La forza degli obblighi derivanti da una relazione corrisponde al grado di intensità della stessa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r>
              <a:rPr lang="it-IT" altLang="it-IT" sz="3200">
                <a:latin typeface="Verdana" panose="020B0604030504040204" pitchFamily="34" charset="0"/>
                <a:ea typeface="Verdana" panose="020B0604030504040204" pitchFamily="34" charset="0"/>
                <a:cs typeface="Verdana" panose="020B0604030504040204" pitchFamily="34" charset="0"/>
              </a:rPr>
              <a:t>Boissevain: coalizioni</a:t>
            </a:r>
          </a:p>
        </p:txBody>
      </p:sp>
      <p:sp>
        <p:nvSpPr>
          <p:cNvPr id="3" name="Segnaposto contenuto 2"/>
          <p:cNvSpPr>
            <a:spLocks noGrp="1"/>
          </p:cNvSpPr>
          <p:nvPr>
            <p:ph idx="1"/>
          </p:nvPr>
        </p:nvSpPr>
        <p:spPr/>
        <p:txBody>
          <a:bodyPr rtlCol="0">
            <a:normAutofit fontScale="92500" lnSpcReduction="20000"/>
          </a:bodyPr>
          <a:lstStyle/>
          <a:p>
            <a:pPr fontAlgn="auto">
              <a:lnSpc>
                <a:spcPct val="150000"/>
              </a:lnSpc>
              <a:spcAft>
                <a:spcPts val="0"/>
              </a:spcAft>
              <a:buFont typeface="Arial" panose="020B0604020202020204" pitchFamily="34" charset="0"/>
              <a:buNone/>
              <a:defRPr/>
            </a:pPr>
            <a:r>
              <a:rPr lang="it-IT" sz="2600" dirty="0">
                <a:latin typeface="Verdana" pitchFamily="34" charset="0"/>
                <a:ea typeface="Verdana" pitchFamily="34" charset="0"/>
                <a:cs typeface="Verdana" pitchFamily="34" charset="0"/>
              </a:rPr>
              <a:t>	Tutti noi abbiamo problemi che abbiamo almeno tentato di risolvere tramite amici e </a:t>
            </a:r>
            <a:r>
              <a:rPr lang="it-IT" sz="2600" dirty="0" err="1">
                <a:latin typeface="Verdana" pitchFamily="34" charset="0"/>
                <a:ea typeface="Verdana" pitchFamily="34" charset="0"/>
                <a:cs typeface="Verdana" pitchFamily="34" charset="0"/>
              </a:rPr>
              <a:t>amici-degli-amici</a:t>
            </a:r>
            <a:r>
              <a:rPr lang="it-IT" sz="2600" dirty="0">
                <a:latin typeface="Verdana" pitchFamily="34" charset="0"/>
                <a:ea typeface="Verdana" pitchFamily="34" charset="0"/>
                <a:cs typeface="Verdana" pitchFamily="34" charset="0"/>
              </a:rPr>
              <a:t> con i quali possiamo formare alleanze temporanee</a:t>
            </a:r>
          </a:p>
          <a:p>
            <a:pPr fontAlgn="auto">
              <a:lnSpc>
                <a:spcPct val="150000"/>
              </a:lnSpc>
              <a:spcAft>
                <a:spcPts val="0"/>
              </a:spcAft>
              <a:buFont typeface="Arial" panose="020B0604020202020204" pitchFamily="34" charset="0"/>
              <a:buNone/>
              <a:defRPr/>
            </a:pPr>
            <a:r>
              <a:rPr lang="it-IT" sz="2600" dirty="0">
                <a:latin typeface="Verdana" pitchFamily="34" charset="0"/>
                <a:ea typeface="Verdana" pitchFamily="34" charset="0"/>
                <a:cs typeface="Verdana" pitchFamily="34" charset="0"/>
              </a:rPr>
              <a:t>	Esempi di queste forme sociali, che chiama “</a:t>
            </a:r>
            <a:r>
              <a:rPr lang="it-IT" sz="2600" dirty="0" err="1">
                <a:latin typeface="Verdana" pitchFamily="34" charset="0"/>
                <a:ea typeface="Verdana" pitchFamily="34" charset="0"/>
                <a:cs typeface="Verdana" pitchFamily="34" charset="0"/>
              </a:rPr>
              <a:t>quasi-gruppi</a:t>
            </a:r>
            <a:r>
              <a:rPr lang="it-IT" sz="2600" dirty="0">
                <a:latin typeface="Verdana" pitchFamily="34" charset="0"/>
                <a:ea typeface="Verdana" pitchFamily="34" charset="0"/>
                <a:cs typeface="Verdana" pitchFamily="34" charset="0"/>
              </a:rPr>
              <a:t>”, sono i network di parenti, amici, conoscenti e quelle coalizioni più intime che si formano da questi: </a:t>
            </a:r>
            <a:r>
              <a:rPr lang="it-IT" sz="2600" i="1" dirty="0" err="1">
                <a:latin typeface="Verdana" pitchFamily="34" charset="0"/>
                <a:ea typeface="Verdana" pitchFamily="34" charset="0"/>
                <a:cs typeface="Verdana" pitchFamily="34" charset="0"/>
              </a:rPr>
              <a:t>cliques</a:t>
            </a:r>
            <a:r>
              <a:rPr lang="it-IT" sz="2600" dirty="0">
                <a:latin typeface="Verdana" pitchFamily="34" charset="0"/>
                <a:ea typeface="Verdana" pitchFamily="34" charset="0"/>
                <a:cs typeface="Verdana" pitchFamily="34" charset="0"/>
              </a:rPr>
              <a:t>, </a:t>
            </a:r>
            <a:r>
              <a:rPr lang="it-IT" sz="2600" i="1" dirty="0" err="1">
                <a:latin typeface="Verdana" pitchFamily="34" charset="0"/>
                <a:ea typeface="Verdana" pitchFamily="34" charset="0"/>
                <a:cs typeface="Verdana" pitchFamily="34" charset="0"/>
              </a:rPr>
              <a:t>gangs</a:t>
            </a:r>
            <a:r>
              <a:rPr lang="it-IT" sz="2600" dirty="0">
                <a:latin typeface="Verdana" pitchFamily="34" charset="0"/>
                <a:ea typeface="Verdana" pitchFamily="34" charset="0"/>
                <a:cs typeface="Verdana" pitchFamily="34" charset="0"/>
              </a:rPr>
              <a:t>, </a:t>
            </a:r>
            <a:r>
              <a:rPr lang="it-IT" sz="2600" i="1" dirty="0" err="1">
                <a:latin typeface="Verdana" pitchFamily="34" charset="0"/>
                <a:ea typeface="Verdana" pitchFamily="34" charset="0"/>
                <a:cs typeface="Verdana" pitchFamily="34" charset="0"/>
              </a:rPr>
              <a:t>action-set</a:t>
            </a:r>
            <a:r>
              <a:rPr lang="it-IT" sz="2600" dirty="0">
                <a:latin typeface="Verdana" pitchFamily="34" charset="0"/>
                <a:ea typeface="Verdana" pitchFamily="34" charset="0"/>
                <a:cs typeface="Verdana" pitchFamily="34" charset="0"/>
              </a:rPr>
              <a:t>, fazioni, centrate su un Ego</a:t>
            </a:r>
          </a:p>
          <a:p>
            <a:pPr fontAlgn="auto">
              <a:spcAft>
                <a:spcPts val="0"/>
              </a:spcAft>
              <a:defRPr/>
            </a:pP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p:txBody>
          <a:bodyPr/>
          <a:lstStyle/>
          <a:p>
            <a:r>
              <a:rPr lang="it-IT" altLang="it-IT" sz="3200">
                <a:latin typeface="Verdana" panose="020B0604030504040204" pitchFamily="34" charset="0"/>
                <a:ea typeface="Verdana" panose="020B0604030504040204" pitchFamily="34" charset="0"/>
                <a:cs typeface="Verdana" panose="020B0604030504040204" pitchFamily="34" charset="0"/>
              </a:rPr>
              <a:t>La figura del broker</a:t>
            </a:r>
          </a:p>
        </p:txBody>
      </p:sp>
      <p:sp>
        <p:nvSpPr>
          <p:cNvPr id="14339" name="Segnaposto contenuto 2"/>
          <p:cNvSpPr>
            <a:spLocks noGrp="1"/>
          </p:cNvSpPr>
          <p:nvPr>
            <p:ph idx="1"/>
          </p:nvPr>
        </p:nvSpPr>
        <p:spPr/>
        <p:txBody>
          <a:bodyPr/>
          <a:lstStyle/>
          <a:p>
            <a:pPr>
              <a:lnSpc>
                <a:spcPts val="2600"/>
              </a:lnSpc>
              <a:buFont typeface="Arial" panose="020B0604020202020204" pitchFamily="34" charset="0"/>
              <a:buNone/>
            </a:pPr>
            <a:r>
              <a:rPr lang="it-IT" altLang="it-IT" sz="1600">
                <a:latin typeface="Verdana" panose="020B0604030504040204" pitchFamily="34" charset="0"/>
                <a:ea typeface="Verdana" panose="020B0604030504040204" pitchFamily="34" charset="0"/>
                <a:cs typeface="Verdana" panose="020B0604030504040204" pitchFamily="34" charset="0"/>
              </a:rPr>
              <a:t>Imprenditori sociali esercitano manipolazioni all’interno della rete di conoscenze per raggiungere obiettivi e risolvere problemi attraverso un’organizzazione dinamica di coalizioni</a:t>
            </a:r>
          </a:p>
          <a:p>
            <a:pPr>
              <a:lnSpc>
                <a:spcPts val="2600"/>
              </a:lnSpc>
              <a:buFont typeface="Arial" panose="020B0604020202020204" pitchFamily="34" charset="0"/>
              <a:buNone/>
            </a:pPr>
            <a:endParaRPr lang="it-IT" altLang="it-IT" sz="1600">
              <a:latin typeface="Verdana" panose="020B0604030504040204" pitchFamily="34" charset="0"/>
              <a:ea typeface="Verdana" panose="020B0604030504040204" pitchFamily="34" charset="0"/>
              <a:cs typeface="Verdana" panose="020B0604030504040204" pitchFamily="34" charset="0"/>
            </a:endParaRPr>
          </a:p>
          <a:p>
            <a:pPr>
              <a:lnSpc>
                <a:spcPts val="2600"/>
              </a:lnSpc>
              <a:buFont typeface="Arial" panose="020B0604020202020204" pitchFamily="34" charset="0"/>
              <a:buNone/>
            </a:pPr>
            <a:r>
              <a:rPr lang="it-IT" altLang="it-IT" sz="1600">
                <a:latin typeface="Verdana" panose="020B0604030504040204" pitchFamily="34" charset="0"/>
                <a:ea typeface="Verdana" panose="020B0604030504040204" pitchFamily="34" charset="0"/>
                <a:cs typeface="Verdana" panose="020B0604030504040204" pitchFamily="34" charset="0"/>
              </a:rPr>
              <a:t>“Broker sociali”: mettono, per profitto, le persone in relazioni di scambi</a:t>
            </a:r>
          </a:p>
          <a:p>
            <a:pPr>
              <a:lnSpc>
                <a:spcPts val="2600"/>
              </a:lnSpc>
              <a:buFont typeface="Arial" panose="020B0604020202020204" pitchFamily="34" charset="0"/>
              <a:buNone/>
            </a:pPr>
            <a:r>
              <a:rPr lang="it-IT" altLang="it-IT" sz="1600">
                <a:latin typeface="Verdana" panose="020B0604030504040204" pitchFamily="34" charset="0"/>
                <a:ea typeface="Verdana" panose="020B0604030504040204" pitchFamily="34" charset="0"/>
                <a:cs typeface="Verdana" panose="020B0604030504040204" pitchFamily="34" charset="0"/>
              </a:rPr>
              <a:t> </a:t>
            </a:r>
          </a:p>
          <a:p>
            <a:pPr>
              <a:lnSpc>
                <a:spcPts val="2600"/>
              </a:lnSpc>
              <a:buFont typeface="Arial" panose="020B0604020202020204" pitchFamily="34" charset="0"/>
              <a:buNone/>
            </a:pPr>
            <a:r>
              <a:rPr lang="it-IT" altLang="it-IT" sz="1600" i="1">
                <a:latin typeface="Verdana" panose="020B0604030504040204" pitchFamily="34" charset="0"/>
                <a:ea typeface="Verdana" panose="020B0604030504040204" pitchFamily="34" charset="0"/>
                <a:cs typeface="Verdana" panose="020B0604030504040204" pitchFamily="34" charset="0"/>
              </a:rPr>
              <a:t>Un broker è un manipolatore professionista di persone e informazioni che gestisce la comunicazione per profitto. Pertanto occupa un posto strategico in un network di relazioni sociali viste nell’ottica di una rete di comunicazione </a:t>
            </a:r>
            <a:r>
              <a:rPr lang="it-IT" altLang="it-IT" sz="1600">
                <a:latin typeface="Verdana" panose="020B0604030504040204" pitchFamily="34" charset="0"/>
                <a:ea typeface="Verdana" panose="020B0604030504040204" pitchFamily="34" charset="0"/>
                <a:cs typeface="Verdana" panose="020B0604030504040204" pitchFamily="34" charset="0"/>
              </a:rPr>
              <a:t>[Boissevain 1978 148-149 trad. aut.]</a:t>
            </a:r>
          </a:p>
          <a:p>
            <a:pPr>
              <a:lnSpc>
                <a:spcPts val="2600"/>
              </a:lnSpc>
              <a:buFont typeface="Arial" panose="020B0604020202020204" pitchFamily="34" charset="0"/>
              <a:buNone/>
            </a:pPr>
            <a:endParaRPr lang="it-IT" altLang="it-IT" sz="1600" i="1">
              <a:latin typeface="Verdana" panose="020B0604030504040204" pitchFamily="34" charset="0"/>
              <a:ea typeface="Verdana" panose="020B0604030504040204" pitchFamily="34" charset="0"/>
              <a:cs typeface="Verdana" panose="020B0604030504040204" pitchFamily="34" charset="0"/>
            </a:endParaRPr>
          </a:p>
          <a:p>
            <a:pPr>
              <a:lnSpc>
                <a:spcPts val="2600"/>
              </a:lnSpc>
              <a:buFont typeface="Arial" panose="020B0604020202020204" pitchFamily="34" charset="0"/>
              <a:buNone/>
            </a:pPr>
            <a:r>
              <a:rPr lang="it-IT" altLang="it-IT" sz="1600" i="1">
                <a:latin typeface="Verdana" panose="020B0604030504040204" pitchFamily="34" charset="0"/>
                <a:ea typeface="Verdana" panose="020B0604030504040204" pitchFamily="34" charset="0"/>
                <a:cs typeface="Verdana" panose="020B0604030504040204" pitchFamily="34" charset="0"/>
              </a:rPr>
              <a:t>il broker è dunque un speciale tipo di imprenditore che controlla le risorse di secondo ordine e le manipola per il proprio profitto </a:t>
            </a:r>
            <a:r>
              <a:rPr lang="it-IT" altLang="it-IT" sz="1600">
                <a:latin typeface="Verdana" panose="020B0604030504040204" pitchFamily="34" charset="0"/>
                <a:ea typeface="Verdana" panose="020B0604030504040204" pitchFamily="34" charset="0"/>
                <a:cs typeface="Verdana" panose="020B0604030504040204" pitchFamily="34" charset="0"/>
              </a:rPr>
              <a:t>[Boissevain 1978 147-148 trad. aut.]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r>
              <a:rPr lang="it-IT" altLang="it-IT" sz="3200">
                <a:latin typeface="Verdana" panose="020B0604030504040204" pitchFamily="34" charset="0"/>
                <a:ea typeface="Verdana" panose="020B0604030504040204" pitchFamily="34" charset="0"/>
                <a:cs typeface="Verdana" panose="020B0604030504040204" pitchFamily="34" charset="0"/>
              </a:rPr>
              <a:t>Condizioni per essere broker</a:t>
            </a:r>
          </a:p>
        </p:txBody>
      </p:sp>
      <p:sp>
        <p:nvSpPr>
          <p:cNvPr id="3" name="Segnaposto contenuto 2"/>
          <p:cNvSpPr>
            <a:spLocks noGrp="1"/>
          </p:cNvSpPr>
          <p:nvPr>
            <p:ph idx="1"/>
          </p:nvPr>
        </p:nvSpPr>
        <p:spPr/>
        <p:txBody>
          <a:bodyPr rtlCol="0">
            <a:normAutofit/>
          </a:bodyPr>
          <a:lstStyle/>
          <a:p>
            <a:pPr marL="514350" indent="-514350" fontAlgn="auto">
              <a:spcAft>
                <a:spcPts val="0"/>
              </a:spcAft>
              <a:buFont typeface="+mj-lt"/>
              <a:buAutoNum type="arabicPeriod"/>
              <a:defRPr/>
            </a:pPr>
            <a:r>
              <a:rPr lang="it-IT" sz="2800" dirty="0"/>
              <a:t>essere al centro di una rete di comunicazione per poter mantenersi informato</a:t>
            </a:r>
          </a:p>
          <a:p>
            <a:pPr marL="514350" indent="-514350" fontAlgn="auto">
              <a:spcAft>
                <a:spcPts val="0"/>
              </a:spcAft>
              <a:buFont typeface="+mj-lt"/>
              <a:buAutoNum type="arabicPeriod"/>
              <a:defRPr/>
            </a:pPr>
            <a:endParaRPr lang="it-IT" sz="2800" dirty="0"/>
          </a:p>
          <a:p>
            <a:pPr marL="514350" indent="-514350" fontAlgn="auto">
              <a:spcAft>
                <a:spcPts val="0"/>
              </a:spcAft>
              <a:buFont typeface="+mj-lt"/>
              <a:buAutoNum type="arabicPeriod"/>
              <a:defRPr/>
            </a:pPr>
            <a:r>
              <a:rPr lang="it-IT" sz="2800" dirty="0"/>
              <a:t>avere il tempo necessario per attivare e gestire i contatti</a:t>
            </a:r>
          </a:p>
          <a:p>
            <a:pPr marL="514350" indent="-514350" fontAlgn="auto">
              <a:spcAft>
                <a:spcPts val="0"/>
              </a:spcAft>
              <a:buFont typeface="+mj-lt"/>
              <a:buAutoNum type="arabicPeriod"/>
              <a:defRPr/>
            </a:pPr>
            <a:endParaRPr lang="it-IT" sz="2800" dirty="0"/>
          </a:p>
          <a:p>
            <a:pPr marL="514350" indent="-514350" fontAlgn="auto">
              <a:spcAft>
                <a:spcPts val="0"/>
              </a:spcAft>
              <a:buFont typeface="+mj-lt"/>
              <a:buAutoNum type="arabicPeriod"/>
              <a:defRPr/>
            </a:pPr>
            <a:r>
              <a:rPr lang="it-IT" sz="2800" dirty="0"/>
              <a:t>avere raggiunto un certo livello di influenza sui comportamenti delle persone</a:t>
            </a:r>
          </a:p>
          <a:p>
            <a:pPr fontAlgn="auto">
              <a:spcAft>
                <a:spcPts val="0"/>
              </a:spcAft>
              <a:defRPr/>
            </a:pP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r>
              <a:rPr lang="it-IT" altLang="it-IT" sz="3200">
                <a:latin typeface="Verdana" panose="020B0604030504040204" pitchFamily="34" charset="0"/>
                <a:ea typeface="Verdana" panose="020B0604030504040204" pitchFamily="34" charset="0"/>
                <a:cs typeface="Verdana" panose="020B0604030504040204" pitchFamily="34" charset="0"/>
              </a:rPr>
              <a:t>Granovetter: La forza dei legami deboli</a:t>
            </a:r>
          </a:p>
        </p:txBody>
      </p:sp>
      <p:sp>
        <p:nvSpPr>
          <p:cNvPr id="3" name="Segnaposto contenuto 2"/>
          <p:cNvSpPr>
            <a:spLocks noGrp="1"/>
          </p:cNvSpPr>
          <p:nvPr>
            <p:ph idx="1"/>
          </p:nvPr>
        </p:nvSpPr>
        <p:spPr/>
        <p:txBody>
          <a:bodyPr rtlCol="0">
            <a:normAutofit fontScale="92500"/>
          </a:bodyPr>
          <a:lstStyle/>
          <a:p>
            <a:pPr fontAlgn="auto">
              <a:lnSpc>
                <a:spcPts val="2600"/>
              </a:lnSpc>
              <a:spcAft>
                <a:spcPts val="0"/>
              </a:spcAft>
              <a:buFont typeface="Arial" panose="020B0604020202020204" pitchFamily="34" charset="0"/>
              <a:buNone/>
              <a:defRPr/>
            </a:pPr>
            <a:r>
              <a:rPr lang="it-IT" sz="2000" dirty="0">
                <a:latin typeface="Verdana" pitchFamily="34" charset="0"/>
                <a:ea typeface="Verdana" pitchFamily="34" charset="0"/>
                <a:cs typeface="Verdana" pitchFamily="34" charset="0"/>
              </a:rPr>
              <a:t>Forza dei legami sulla base del</a:t>
            </a:r>
          </a:p>
          <a:p>
            <a:pPr fontAlgn="auto">
              <a:lnSpc>
                <a:spcPts val="2600"/>
              </a:lnSpc>
              <a:spcAft>
                <a:spcPts val="0"/>
              </a:spcAft>
              <a:buFont typeface="Verdana" pitchFamily="34" charset="0"/>
              <a:buChar char="−"/>
              <a:defRPr/>
            </a:pPr>
            <a:r>
              <a:rPr lang="it-IT" sz="2000" dirty="0">
                <a:latin typeface="Verdana" pitchFamily="34" charset="0"/>
                <a:ea typeface="Verdana" pitchFamily="34" charset="0"/>
                <a:cs typeface="Verdana" pitchFamily="34" charset="0"/>
              </a:rPr>
              <a:t>Tempo</a:t>
            </a:r>
          </a:p>
          <a:p>
            <a:pPr fontAlgn="auto">
              <a:lnSpc>
                <a:spcPts val="2600"/>
              </a:lnSpc>
              <a:spcAft>
                <a:spcPts val="0"/>
              </a:spcAft>
              <a:buFont typeface="Verdana" pitchFamily="34" charset="0"/>
              <a:buChar char="−"/>
              <a:defRPr/>
            </a:pPr>
            <a:r>
              <a:rPr lang="it-IT" sz="2000" dirty="0">
                <a:latin typeface="Verdana" pitchFamily="34" charset="0"/>
                <a:ea typeface="Verdana" pitchFamily="34" charset="0"/>
                <a:cs typeface="Verdana" pitchFamily="34" charset="0"/>
              </a:rPr>
              <a:t>Intensità emotiva</a:t>
            </a:r>
          </a:p>
          <a:p>
            <a:pPr fontAlgn="auto">
              <a:lnSpc>
                <a:spcPts val="2600"/>
              </a:lnSpc>
              <a:spcAft>
                <a:spcPts val="0"/>
              </a:spcAft>
              <a:buFont typeface="Verdana" pitchFamily="34" charset="0"/>
              <a:buChar char="−"/>
              <a:defRPr/>
            </a:pPr>
            <a:r>
              <a:rPr lang="it-IT" sz="2000" dirty="0">
                <a:latin typeface="Verdana" pitchFamily="34" charset="0"/>
                <a:ea typeface="Verdana" pitchFamily="34" charset="0"/>
                <a:cs typeface="Verdana" pitchFamily="34" charset="0"/>
              </a:rPr>
              <a:t>Intimità (mutua confidenza)</a:t>
            </a:r>
          </a:p>
          <a:p>
            <a:pPr fontAlgn="auto">
              <a:lnSpc>
                <a:spcPts val="2600"/>
              </a:lnSpc>
              <a:spcAft>
                <a:spcPts val="0"/>
              </a:spcAft>
              <a:buFont typeface="Verdana" pitchFamily="34" charset="0"/>
              <a:buChar char="−"/>
              <a:defRPr/>
            </a:pPr>
            <a:r>
              <a:rPr lang="it-IT" sz="2000" dirty="0">
                <a:latin typeface="Verdana" pitchFamily="34" charset="0"/>
                <a:ea typeface="Verdana" pitchFamily="34" charset="0"/>
                <a:cs typeface="Verdana" pitchFamily="34" charset="0"/>
              </a:rPr>
              <a:t>Reciproco servizio che caratterizzano il legame</a:t>
            </a:r>
          </a:p>
          <a:p>
            <a:pPr fontAlgn="auto">
              <a:lnSpc>
                <a:spcPts val="2600"/>
              </a:lnSpc>
              <a:spcAft>
                <a:spcPts val="0"/>
              </a:spcAft>
              <a:buFont typeface="Arial" panose="020B0604020202020204" pitchFamily="34" charset="0"/>
              <a:buNone/>
              <a:defRPr/>
            </a:pPr>
            <a:endParaRPr lang="it-IT" sz="2000" dirty="0">
              <a:latin typeface="Verdana" pitchFamily="34" charset="0"/>
              <a:ea typeface="Verdana" pitchFamily="34" charset="0"/>
              <a:cs typeface="Verdana" pitchFamily="34" charset="0"/>
            </a:endParaRPr>
          </a:p>
          <a:p>
            <a:pPr fontAlgn="auto">
              <a:lnSpc>
                <a:spcPts val="2600"/>
              </a:lnSpc>
              <a:spcAft>
                <a:spcPts val="0"/>
              </a:spcAft>
              <a:buFont typeface="Arial" panose="020B0604020202020204" pitchFamily="34" charset="0"/>
              <a:buNone/>
              <a:defRPr/>
            </a:pPr>
            <a:r>
              <a:rPr lang="it-IT" sz="2000" dirty="0">
                <a:latin typeface="Verdana" pitchFamily="34" charset="0"/>
                <a:ea typeface="Verdana" pitchFamily="34" charset="0"/>
                <a:cs typeface="Verdana" pitchFamily="34" charset="0"/>
              </a:rPr>
              <a:t>Se i legami stretti sono più forti nell’esercitare influenza, i legami deboli sono più utili per la raccolta di informazioni</a:t>
            </a:r>
          </a:p>
          <a:p>
            <a:pPr fontAlgn="auto">
              <a:lnSpc>
                <a:spcPts val="2600"/>
              </a:lnSpc>
              <a:spcAft>
                <a:spcPts val="0"/>
              </a:spcAft>
              <a:buFont typeface="Arial" panose="020B0604020202020204" pitchFamily="34" charset="0"/>
              <a:buNone/>
              <a:defRPr/>
            </a:pPr>
            <a:endParaRPr lang="it-IT" sz="2000" dirty="0">
              <a:latin typeface="Verdana" pitchFamily="34" charset="0"/>
              <a:ea typeface="Verdana" pitchFamily="34" charset="0"/>
              <a:cs typeface="Verdana" pitchFamily="34" charset="0"/>
            </a:endParaRPr>
          </a:p>
          <a:p>
            <a:pPr fontAlgn="auto">
              <a:lnSpc>
                <a:spcPts val="2600"/>
              </a:lnSpc>
              <a:spcAft>
                <a:spcPts val="0"/>
              </a:spcAft>
              <a:buFont typeface="Arial" panose="020B0604020202020204" pitchFamily="34" charset="0"/>
              <a:buNone/>
              <a:defRPr/>
            </a:pPr>
            <a:r>
              <a:rPr lang="it-IT" sz="2000" dirty="0">
                <a:latin typeface="Verdana" pitchFamily="34" charset="0"/>
                <a:ea typeface="Verdana" pitchFamily="34" charset="0"/>
                <a:cs typeface="Verdana" pitchFamily="34" charset="0"/>
              </a:rPr>
              <a:t>L’acquisizione di informazioni dipende […] prima dalla motivazione di passarla […] poi dalla posizione strategica dei contatti di una persona nel generale flusso di informazioni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p:txBody>
          <a:bodyPr/>
          <a:lstStyle/>
          <a:p>
            <a:r>
              <a:rPr lang="it-IT" altLang="it-IT"/>
              <a:t>Implicazioni macro</a:t>
            </a:r>
          </a:p>
        </p:txBody>
      </p:sp>
      <p:sp>
        <p:nvSpPr>
          <p:cNvPr id="3" name="Segnaposto contenuto 2"/>
          <p:cNvSpPr>
            <a:spLocks noGrp="1"/>
          </p:cNvSpPr>
          <p:nvPr>
            <p:ph idx="1"/>
          </p:nvPr>
        </p:nvSpPr>
        <p:spPr/>
        <p:txBody>
          <a:bodyPr rtlCol="0">
            <a:normAutofit fontScale="47500" lnSpcReduction="20000"/>
          </a:bodyPr>
          <a:lstStyle/>
          <a:p>
            <a:pPr fontAlgn="auto">
              <a:lnSpc>
                <a:spcPct val="120000"/>
              </a:lnSpc>
              <a:spcAft>
                <a:spcPts val="0"/>
              </a:spcAft>
              <a:buFont typeface="Verdana" pitchFamily="34" charset="0"/>
              <a:buChar char="−"/>
              <a:defRPr/>
            </a:pPr>
            <a:r>
              <a:rPr lang="it-IT" dirty="0">
                <a:latin typeface="Verdana" pitchFamily="34" charset="0"/>
                <a:ea typeface="Verdana" pitchFamily="34" charset="0"/>
                <a:cs typeface="Verdana" pitchFamily="34" charset="0"/>
              </a:rPr>
              <a:t>se le persone formano un gruppo con soli amici stretti, il gruppo sarà fortemente compatto ma anche chiuso verso l’esterno</a:t>
            </a:r>
          </a:p>
          <a:p>
            <a:pPr fontAlgn="auto">
              <a:lnSpc>
                <a:spcPct val="120000"/>
              </a:lnSpc>
              <a:spcAft>
                <a:spcPts val="0"/>
              </a:spcAft>
              <a:buFont typeface="Verdana" pitchFamily="34" charset="0"/>
              <a:buChar char="−"/>
              <a:defRPr/>
            </a:pPr>
            <a:endParaRPr lang="it-IT" dirty="0">
              <a:latin typeface="Verdana" pitchFamily="34" charset="0"/>
              <a:ea typeface="Verdana" pitchFamily="34" charset="0"/>
              <a:cs typeface="Verdana" pitchFamily="34" charset="0"/>
            </a:endParaRPr>
          </a:p>
          <a:p>
            <a:pPr fontAlgn="auto">
              <a:lnSpc>
                <a:spcPct val="120000"/>
              </a:lnSpc>
              <a:spcAft>
                <a:spcPts val="0"/>
              </a:spcAft>
              <a:buFont typeface="Verdana" pitchFamily="34" charset="0"/>
              <a:buChar char="−"/>
              <a:defRPr/>
            </a:pPr>
            <a:r>
              <a:rPr lang="it-IT" dirty="0">
                <a:latin typeface="Verdana" pitchFamily="34" charset="0"/>
                <a:ea typeface="Verdana" pitchFamily="34" charset="0"/>
                <a:cs typeface="Verdana" pitchFamily="34" charset="0"/>
              </a:rPr>
              <a:t>gli individui sono in contatto con altri gruppi non attraverso i legami forti ma attraverso quelli deboli</a:t>
            </a:r>
          </a:p>
          <a:p>
            <a:pPr fontAlgn="auto">
              <a:lnSpc>
                <a:spcPct val="120000"/>
              </a:lnSpc>
              <a:spcAft>
                <a:spcPts val="0"/>
              </a:spcAft>
              <a:buFont typeface="Verdana" pitchFamily="34" charset="0"/>
              <a:buChar char="−"/>
              <a:defRPr/>
            </a:pPr>
            <a:endParaRPr lang="it-IT" dirty="0">
              <a:latin typeface="Verdana" pitchFamily="34" charset="0"/>
              <a:ea typeface="Verdana" pitchFamily="34" charset="0"/>
              <a:cs typeface="Verdana" pitchFamily="34" charset="0"/>
            </a:endParaRPr>
          </a:p>
          <a:p>
            <a:pPr fontAlgn="auto">
              <a:lnSpc>
                <a:spcPct val="120000"/>
              </a:lnSpc>
              <a:spcAft>
                <a:spcPts val="0"/>
              </a:spcAft>
              <a:buFont typeface="Verdana" pitchFamily="34" charset="0"/>
              <a:buChar char="−"/>
              <a:defRPr/>
            </a:pPr>
            <a:r>
              <a:rPr lang="it-IT" dirty="0">
                <a:latin typeface="Verdana" pitchFamily="34" charset="0"/>
                <a:ea typeface="Verdana" pitchFamily="34" charset="0"/>
                <a:cs typeface="Verdana" pitchFamily="34" charset="0"/>
              </a:rPr>
              <a:t>i gruppi comunicano tra di loro per mezzo di legami deboli</a:t>
            </a:r>
          </a:p>
          <a:p>
            <a:pPr fontAlgn="auto">
              <a:lnSpc>
                <a:spcPct val="120000"/>
              </a:lnSpc>
              <a:spcAft>
                <a:spcPts val="0"/>
              </a:spcAft>
              <a:buFont typeface="Verdana" pitchFamily="34" charset="0"/>
              <a:buChar char="−"/>
              <a:defRPr/>
            </a:pPr>
            <a:endParaRPr lang="it-IT" dirty="0">
              <a:latin typeface="Verdana" pitchFamily="34" charset="0"/>
              <a:ea typeface="Verdana" pitchFamily="34" charset="0"/>
              <a:cs typeface="Verdana" pitchFamily="34" charset="0"/>
            </a:endParaRPr>
          </a:p>
          <a:p>
            <a:pPr fontAlgn="auto">
              <a:lnSpc>
                <a:spcPct val="120000"/>
              </a:lnSpc>
              <a:spcAft>
                <a:spcPts val="0"/>
              </a:spcAft>
              <a:buFont typeface="Verdana" pitchFamily="34" charset="0"/>
              <a:buChar char="−"/>
              <a:defRPr/>
            </a:pPr>
            <a:r>
              <a:rPr lang="it-IT" dirty="0">
                <a:latin typeface="Verdana" pitchFamily="34" charset="0"/>
                <a:ea typeface="Verdana" pitchFamily="34" charset="0"/>
                <a:cs typeface="Verdana" pitchFamily="34" charset="0"/>
              </a:rPr>
              <a:t>sono i legami deboli a determinare la diffusione di informazioni su larga scala</a:t>
            </a:r>
          </a:p>
          <a:p>
            <a:pPr fontAlgn="auto">
              <a:lnSpc>
                <a:spcPct val="120000"/>
              </a:lnSpc>
              <a:spcAft>
                <a:spcPts val="0"/>
              </a:spcAft>
              <a:buFont typeface="Verdana" pitchFamily="34" charset="0"/>
              <a:buChar char="−"/>
              <a:defRPr/>
            </a:pPr>
            <a:endParaRPr lang="it-IT" dirty="0">
              <a:latin typeface="Verdana" pitchFamily="34" charset="0"/>
              <a:ea typeface="Verdana" pitchFamily="34" charset="0"/>
              <a:cs typeface="Verdana" pitchFamily="34" charset="0"/>
            </a:endParaRPr>
          </a:p>
          <a:p>
            <a:pPr fontAlgn="auto">
              <a:lnSpc>
                <a:spcPct val="120000"/>
              </a:lnSpc>
              <a:spcAft>
                <a:spcPts val="0"/>
              </a:spcAft>
              <a:buFont typeface="Verdana" pitchFamily="34" charset="0"/>
              <a:buChar char="−"/>
              <a:defRPr/>
            </a:pPr>
            <a:r>
              <a:rPr lang="it-IT" dirty="0">
                <a:latin typeface="Verdana" pitchFamily="34" charset="0"/>
                <a:ea typeface="Verdana" pitchFamily="34" charset="0"/>
                <a:cs typeface="Verdana" pitchFamily="34" charset="0"/>
              </a:rPr>
              <a:t>le innovazioni vengono pertanto diffuse in maniera molto più efficiente attraverso i legami deboli</a:t>
            </a:r>
          </a:p>
          <a:p>
            <a:pPr fontAlgn="auto">
              <a:lnSpc>
                <a:spcPct val="120000"/>
              </a:lnSpc>
              <a:spcAft>
                <a:spcPts val="0"/>
              </a:spcAft>
              <a:buFont typeface="Verdana" pitchFamily="34" charset="0"/>
              <a:buChar char="−"/>
              <a:defRPr/>
            </a:pPr>
            <a:endParaRPr lang="it-IT" dirty="0">
              <a:latin typeface="Verdana" pitchFamily="34" charset="0"/>
              <a:ea typeface="Verdana" pitchFamily="34" charset="0"/>
              <a:cs typeface="Verdana" pitchFamily="34" charset="0"/>
            </a:endParaRPr>
          </a:p>
          <a:p>
            <a:pPr fontAlgn="auto">
              <a:lnSpc>
                <a:spcPct val="120000"/>
              </a:lnSpc>
              <a:spcAft>
                <a:spcPts val="0"/>
              </a:spcAft>
              <a:buFont typeface="Verdana" pitchFamily="34" charset="0"/>
              <a:buChar char="−"/>
              <a:defRPr/>
            </a:pPr>
            <a:r>
              <a:rPr lang="it-IT" dirty="0">
                <a:latin typeface="Verdana" pitchFamily="34" charset="0"/>
                <a:ea typeface="Verdana" pitchFamily="34" charset="0"/>
                <a:cs typeface="Verdana" pitchFamily="34" charset="0"/>
              </a:rPr>
              <a:t>le comunità che al loro interno non dispongo di legami deboli rischiamo di frammentarsi in gruppi chiusi che non comunicano tra loro e non riescono pertanto a confrontarsi ed a organizzare azioni comuni in risposta ad una crisi, rispetto alla quale sono perciò destinate a disgregarsi</a:t>
            </a:r>
          </a:p>
          <a:p>
            <a:pPr fontAlgn="auto">
              <a:spcAft>
                <a:spcPts val="0"/>
              </a:spcAft>
              <a:defRPr/>
            </a:pP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r>
              <a:rPr lang="it-IT" altLang="it-IT" sz="3200">
                <a:latin typeface="Verdana" panose="020B0604030504040204" pitchFamily="34" charset="0"/>
                <a:ea typeface="Verdana" panose="020B0604030504040204" pitchFamily="34" charset="0"/>
                <a:cs typeface="Verdana" panose="020B0604030504040204" pitchFamily="34" charset="0"/>
              </a:rPr>
              <a:t>I contributi fondamtenali</a:t>
            </a:r>
          </a:p>
        </p:txBody>
      </p:sp>
      <p:sp>
        <p:nvSpPr>
          <p:cNvPr id="3" name="Segnaposto contenuto 2"/>
          <p:cNvSpPr>
            <a:spLocks noGrp="1"/>
          </p:cNvSpPr>
          <p:nvPr>
            <p:ph idx="1"/>
          </p:nvPr>
        </p:nvSpPr>
        <p:spPr/>
        <p:txBody>
          <a:bodyPr rtlCol="0">
            <a:normAutofit lnSpcReduction="10000"/>
          </a:bodyPr>
          <a:lstStyle/>
          <a:p>
            <a:pPr fontAlgn="auto">
              <a:spcAft>
                <a:spcPts val="0"/>
              </a:spcAft>
              <a:buFont typeface="Verdana" pitchFamily="34" charset="0"/>
              <a:buChar char="−"/>
              <a:defRPr/>
            </a:pPr>
            <a:r>
              <a:rPr lang="it-IT" sz="2800" dirty="0">
                <a:latin typeface="Verdana" pitchFamily="34" charset="0"/>
                <a:ea typeface="Verdana" pitchFamily="34" charset="0"/>
                <a:cs typeface="Verdana" pitchFamily="34" charset="0"/>
              </a:rPr>
              <a:t>Barnes [1954]</a:t>
            </a:r>
          </a:p>
          <a:p>
            <a:pPr fontAlgn="auto">
              <a:spcAft>
                <a:spcPts val="0"/>
              </a:spcAft>
              <a:buFont typeface="Verdana" pitchFamily="34" charset="0"/>
              <a:buChar char="−"/>
              <a:defRPr/>
            </a:pPr>
            <a:endParaRPr lang="it-IT" sz="2800" dirty="0">
              <a:latin typeface="Verdana" pitchFamily="34" charset="0"/>
              <a:ea typeface="Verdana" pitchFamily="34" charset="0"/>
              <a:cs typeface="Verdana" pitchFamily="34" charset="0"/>
            </a:endParaRPr>
          </a:p>
          <a:p>
            <a:pPr fontAlgn="auto">
              <a:spcAft>
                <a:spcPts val="0"/>
              </a:spcAft>
              <a:buFont typeface="Verdana" pitchFamily="34" charset="0"/>
              <a:buChar char="−"/>
              <a:defRPr/>
            </a:pPr>
            <a:r>
              <a:rPr lang="it-IT" sz="2800" dirty="0" err="1">
                <a:latin typeface="Verdana" pitchFamily="34" charset="0"/>
                <a:ea typeface="Verdana" pitchFamily="34" charset="0"/>
                <a:cs typeface="Verdana" pitchFamily="34" charset="0"/>
              </a:rPr>
              <a:t>Bott</a:t>
            </a:r>
            <a:r>
              <a:rPr lang="it-IT" sz="2800" dirty="0">
                <a:latin typeface="Verdana" pitchFamily="34" charset="0"/>
                <a:ea typeface="Verdana" pitchFamily="34" charset="0"/>
                <a:cs typeface="Verdana" pitchFamily="34" charset="0"/>
              </a:rPr>
              <a:t> [1957]</a:t>
            </a:r>
          </a:p>
          <a:p>
            <a:pPr fontAlgn="auto">
              <a:spcAft>
                <a:spcPts val="0"/>
              </a:spcAft>
              <a:buFont typeface="Verdana" pitchFamily="34" charset="0"/>
              <a:buChar char="−"/>
              <a:defRPr/>
            </a:pPr>
            <a:endParaRPr lang="it-IT" sz="2800" dirty="0">
              <a:latin typeface="Verdana" pitchFamily="34" charset="0"/>
              <a:ea typeface="Verdana" pitchFamily="34" charset="0"/>
              <a:cs typeface="Verdana" pitchFamily="34" charset="0"/>
            </a:endParaRPr>
          </a:p>
          <a:p>
            <a:pPr fontAlgn="auto">
              <a:spcAft>
                <a:spcPts val="0"/>
              </a:spcAft>
              <a:buFont typeface="Verdana" pitchFamily="34" charset="0"/>
              <a:buChar char="−"/>
              <a:defRPr/>
            </a:pPr>
            <a:r>
              <a:rPr lang="it-IT" sz="2800" dirty="0">
                <a:latin typeface="Verdana" pitchFamily="34" charset="0"/>
                <a:ea typeface="Verdana" pitchFamily="34" charset="0"/>
                <a:cs typeface="Verdana" pitchFamily="34" charset="0"/>
              </a:rPr>
              <a:t>Mitchell [1969]</a:t>
            </a:r>
          </a:p>
          <a:p>
            <a:pPr fontAlgn="auto">
              <a:spcAft>
                <a:spcPts val="0"/>
              </a:spcAft>
              <a:buFont typeface="Verdana" pitchFamily="34" charset="0"/>
              <a:buChar char="−"/>
              <a:defRPr/>
            </a:pPr>
            <a:endParaRPr lang="it-IT" sz="2800" dirty="0">
              <a:latin typeface="Verdana" pitchFamily="34" charset="0"/>
              <a:ea typeface="Verdana" pitchFamily="34" charset="0"/>
              <a:cs typeface="Verdana" pitchFamily="34" charset="0"/>
            </a:endParaRPr>
          </a:p>
          <a:p>
            <a:pPr fontAlgn="auto">
              <a:spcAft>
                <a:spcPts val="0"/>
              </a:spcAft>
              <a:buFont typeface="Verdana" pitchFamily="34" charset="0"/>
              <a:buChar char="−"/>
              <a:defRPr/>
            </a:pPr>
            <a:r>
              <a:rPr lang="it-IT" sz="2800" dirty="0" err="1">
                <a:latin typeface="Verdana" pitchFamily="34" charset="0"/>
                <a:ea typeface="Verdana" pitchFamily="34" charset="0"/>
                <a:cs typeface="Verdana" pitchFamily="34" charset="0"/>
              </a:rPr>
              <a:t>Boissevain</a:t>
            </a:r>
            <a:r>
              <a:rPr lang="it-IT" sz="2800" dirty="0">
                <a:latin typeface="Verdana" pitchFamily="34" charset="0"/>
                <a:ea typeface="Verdana" pitchFamily="34" charset="0"/>
                <a:cs typeface="Verdana" pitchFamily="34" charset="0"/>
              </a:rPr>
              <a:t> [1974]</a:t>
            </a:r>
          </a:p>
          <a:p>
            <a:pPr fontAlgn="auto">
              <a:spcAft>
                <a:spcPts val="0"/>
              </a:spcAft>
              <a:buFont typeface="Verdana" pitchFamily="34" charset="0"/>
              <a:buChar char="−"/>
              <a:defRPr/>
            </a:pPr>
            <a:endParaRPr lang="it-IT" sz="2800" dirty="0">
              <a:latin typeface="Verdana" pitchFamily="34" charset="0"/>
              <a:ea typeface="Verdana" pitchFamily="34" charset="0"/>
              <a:cs typeface="Verdana" pitchFamily="34" charset="0"/>
            </a:endParaRPr>
          </a:p>
          <a:p>
            <a:pPr fontAlgn="auto">
              <a:spcAft>
                <a:spcPts val="0"/>
              </a:spcAft>
              <a:buFont typeface="Verdana" pitchFamily="34" charset="0"/>
              <a:buChar char="−"/>
              <a:defRPr/>
            </a:pPr>
            <a:r>
              <a:rPr lang="it-IT" sz="2800" dirty="0" err="1">
                <a:latin typeface="Verdana" pitchFamily="34" charset="0"/>
                <a:ea typeface="Verdana" pitchFamily="34" charset="0"/>
                <a:cs typeface="Verdana" pitchFamily="34" charset="0"/>
              </a:rPr>
              <a:t>Granovetter</a:t>
            </a:r>
            <a:r>
              <a:rPr lang="it-IT" sz="2800" dirty="0">
                <a:latin typeface="Verdana" pitchFamily="34" charset="0"/>
                <a:ea typeface="Verdana" pitchFamily="34" charset="0"/>
                <a:cs typeface="Verdana" pitchFamily="34" charset="0"/>
              </a:rPr>
              <a:t> [1973, 1982]</a:t>
            </a:r>
          </a:p>
          <a:p>
            <a:pPr fontAlgn="auto">
              <a:spcAft>
                <a:spcPts val="0"/>
              </a:spcAft>
              <a:defRPr/>
            </a:pP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r>
              <a:rPr lang="it-IT" altLang="it-IT" sz="3200">
                <a:latin typeface="Verdana" panose="020B0604030504040204" pitchFamily="34" charset="0"/>
                <a:ea typeface="Verdana" panose="020B0604030504040204" pitchFamily="34" charset="0"/>
                <a:cs typeface="Verdana" panose="020B0604030504040204" pitchFamily="34" charset="0"/>
              </a:rPr>
              <a:t>La comunità norvegese di Bremnes</a:t>
            </a:r>
          </a:p>
        </p:txBody>
      </p:sp>
      <p:sp>
        <p:nvSpPr>
          <p:cNvPr id="3" name="Segnaposto contenuto 2"/>
          <p:cNvSpPr>
            <a:spLocks noGrp="1"/>
          </p:cNvSpPr>
          <p:nvPr>
            <p:ph idx="1"/>
          </p:nvPr>
        </p:nvSpPr>
        <p:spPr/>
        <p:txBody>
          <a:bodyPr rtlCol="0">
            <a:normAutofit fontScale="92500" lnSpcReduction="20000"/>
          </a:bodyPr>
          <a:lstStyle/>
          <a:p>
            <a:pPr algn="just" fontAlgn="auto">
              <a:lnSpc>
                <a:spcPct val="150000"/>
              </a:lnSpc>
              <a:spcAft>
                <a:spcPts val="0"/>
              </a:spcAft>
              <a:buFont typeface="Arial" panose="020B0604020202020204" pitchFamily="34" charset="0"/>
              <a:buNone/>
              <a:defRPr/>
            </a:pPr>
            <a:r>
              <a:rPr lang="it-IT" sz="2800" dirty="0">
                <a:latin typeface="Verdana" pitchFamily="34" charset="0"/>
                <a:ea typeface="Verdana" pitchFamily="34" charset="0"/>
                <a:cs typeface="Verdana" pitchFamily="34" charset="0"/>
              </a:rPr>
              <a:t>Dallo studio di Barnes [1954]:</a:t>
            </a:r>
          </a:p>
          <a:p>
            <a:pPr algn="just" fontAlgn="auto">
              <a:lnSpc>
                <a:spcPct val="150000"/>
              </a:lnSpc>
              <a:spcAft>
                <a:spcPts val="0"/>
              </a:spcAft>
              <a:buFont typeface="Arial" panose="020B0604020202020204" pitchFamily="34" charset="0"/>
              <a:buNone/>
              <a:defRPr/>
            </a:pPr>
            <a:r>
              <a:rPr lang="it-IT" sz="2800" dirty="0">
                <a:latin typeface="Verdana" pitchFamily="34" charset="0"/>
                <a:ea typeface="Verdana" pitchFamily="34" charset="0"/>
                <a:cs typeface="Verdana" pitchFamily="34" charset="0"/>
              </a:rPr>
              <a:t>parentela, amicizia e vicinato contribuivano all’integrazione della comunità in relazioni, le quali, svincolate da strutture territoriali, da economie formali o da istituzioni politiche, formavano una sfera distinta e relativamente integrata di relazioni interpersonali informali [Piselli 2001]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p:txBody>
          <a:bodyPr/>
          <a:lstStyle/>
          <a:p>
            <a:r>
              <a:rPr lang="it-IT" altLang="it-IT" sz="3200">
                <a:latin typeface="Verdana" panose="020B0604030504040204" pitchFamily="34" charset="0"/>
                <a:ea typeface="Verdana" panose="020B0604030504040204" pitchFamily="34" charset="0"/>
                <a:cs typeface="Verdana" panose="020B0604030504040204" pitchFamily="34" charset="0"/>
              </a:rPr>
              <a:t>Società come un’insieme di punti</a:t>
            </a:r>
          </a:p>
        </p:txBody>
      </p:sp>
      <p:sp>
        <p:nvSpPr>
          <p:cNvPr id="3" name="Segnaposto contenuto 2"/>
          <p:cNvSpPr>
            <a:spLocks noGrp="1"/>
          </p:cNvSpPr>
          <p:nvPr>
            <p:ph idx="1"/>
          </p:nvPr>
        </p:nvSpPr>
        <p:spPr/>
        <p:txBody>
          <a:bodyPr rtlCol="0">
            <a:normAutofit lnSpcReduction="10000"/>
          </a:bodyPr>
          <a:lstStyle/>
          <a:p>
            <a:pPr fontAlgn="auto">
              <a:lnSpc>
                <a:spcPct val="150000"/>
              </a:lnSpc>
              <a:spcAft>
                <a:spcPts val="0"/>
              </a:spcAft>
              <a:buFont typeface="Arial" panose="020B0604020202020204" pitchFamily="34" charset="0"/>
              <a:buNone/>
              <a:defRPr/>
            </a:pPr>
            <a:r>
              <a:rPr lang="it-IT" sz="2800" dirty="0">
                <a:latin typeface="Verdana" pitchFamily="34" charset="0"/>
                <a:ea typeface="Verdana" pitchFamily="34" charset="0"/>
                <a:cs typeface="Verdana" pitchFamily="34" charset="0"/>
              </a:rPr>
              <a:t>	L’intera vita sociale rappresentabile come un insieme di punti, alcuni dei quali uniti da linee che formano una rete complessiva di relazioni. La sfera informale delle relazioni interpersonali sarebbe da intendersi come una rete parziale della rete complessiva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r>
              <a:rPr lang="it-IT" altLang="it-IT" sz="3200">
                <a:latin typeface="Verdana" panose="020B0604030504040204" pitchFamily="34" charset="0"/>
                <a:ea typeface="Verdana" panose="020B0604030504040204" pitchFamily="34" charset="0"/>
                <a:cs typeface="Verdana" panose="020B0604030504040204" pitchFamily="34" charset="0"/>
              </a:rPr>
              <a:t>La definizione di Barnes</a:t>
            </a:r>
          </a:p>
        </p:txBody>
      </p:sp>
      <p:sp>
        <p:nvSpPr>
          <p:cNvPr id="6147" name="Segnaposto contenuto 2"/>
          <p:cNvSpPr>
            <a:spLocks noGrp="1"/>
          </p:cNvSpPr>
          <p:nvPr>
            <p:ph idx="1"/>
          </p:nvPr>
        </p:nvSpPr>
        <p:spPr/>
        <p:txBody>
          <a:bodyPr/>
          <a:lstStyle/>
          <a:p>
            <a:pPr algn="just">
              <a:lnSpc>
                <a:spcPts val="3000"/>
              </a:lnSpc>
              <a:buFont typeface="Arial" panose="020B0604020202020204" pitchFamily="34" charset="0"/>
              <a:buNone/>
            </a:pPr>
            <a:r>
              <a:rPr lang="it-IT" altLang="it-IT" sz="2000" i="1">
                <a:latin typeface="Verdana" panose="020B0604030504040204" pitchFamily="34" charset="0"/>
                <a:ea typeface="Verdana" panose="020B0604030504040204" pitchFamily="34" charset="0"/>
                <a:cs typeface="Verdana" panose="020B0604030504040204" pitchFamily="34" charset="0"/>
              </a:rPr>
              <a:t>	Ogni persona è, per così dire, in contatto con un numero di altre persone, alcune delle quali sono direttamente in contatto l’una con l’altra mentre altre non lo sono. Similmente ogni persona ha un numero di amici che, a loro volta, hanno altri amici; alcuni degli amici di una persona si conoscono l’un l’altro, mentre altri non si conoscono. Trovo utile parlare di un campo sociale di questo tipo come di un network. L’immagine che ne ho è quella di un insieme di punti alcuni dei quali sono collegati da linee. I punti rappresentano gli individui, o talvolta i gruppi, e le linee indicano quali persone interagiscono fra loro [Barnes 1954 127 trad. in Cavalli 2012 147].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r>
              <a:rPr lang="it-IT" altLang="it-IT" sz="3200">
                <a:latin typeface="Verdana" panose="020B0604030504040204" pitchFamily="34" charset="0"/>
                <a:ea typeface="Verdana" panose="020B0604030504040204" pitchFamily="34" charset="0"/>
                <a:cs typeface="Verdana" panose="020B0604030504040204" pitchFamily="34" charset="0"/>
              </a:rPr>
              <a:t>Scambio sociale</a:t>
            </a:r>
          </a:p>
        </p:txBody>
      </p:sp>
      <p:sp>
        <p:nvSpPr>
          <p:cNvPr id="7171" name="Segnaposto contenuto 2"/>
          <p:cNvSpPr>
            <a:spLocks noGrp="1"/>
          </p:cNvSpPr>
          <p:nvPr>
            <p:ph idx="1"/>
          </p:nvPr>
        </p:nvSpPr>
        <p:spPr/>
        <p:txBody>
          <a:bodyPr/>
          <a:lstStyle/>
          <a:p>
            <a:pPr>
              <a:lnSpc>
                <a:spcPct val="150000"/>
              </a:lnSpc>
              <a:buFont typeface="Arial" panose="020B0604020202020204" pitchFamily="34" charset="0"/>
              <a:buNone/>
            </a:pPr>
            <a:r>
              <a:rPr lang="it-IT" altLang="it-IT" sz="2000">
                <a:latin typeface="Verdana" panose="020B0604030504040204" pitchFamily="34" charset="0"/>
                <a:ea typeface="Verdana" panose="020B0604030504040204" pitchFamily="34" charset="0"/>
                <a:cs typeface="Verdana" panose="020B0604030504040204" pitchFamily="34" charset="0"/>
              </a:rPr>
              <a:t>il network di classe crea rapporti di interdipendenza fra i vari strati sociali e ne favorisce la solidarietà e l’aiuto reciproco in una varietà di situazioni: scambi quotidiani, supporto materiale, ricerca di un posto di lavoro</a:t>
            </a:r>
          </a:p>
          <a:p>
            <a:pPr>
              <a:lnSpc>
                <a:spcPct val="150000"/>
              </a:lnSpc>
              <a:buFont typeface="Arial" panose="020B0604020202020204" pitchFamily="34" charset="0"/>
              <a:buNone/>
            </a:pPr>
            <a:endParaRPr lang="it-IT" altLang="it-IT" sz="2000">
              <a:latin typeface="Verdana" panose="020B0604030504040204" pitchFamily="34" charset="0"/>
              <a:ea typeface="Verdana" panose="020B0604030504040204" pitchFamily="34" charset="0"/>
              <a:cs typeface="Verdana" panose="020B0604030504040204" pitchFamily="34" charset="0"/>
            </a:endParaRPr>
          </a:p>
          <a:p>
            <a:pPr>
              <a:lnSpc>
                <a:spcPct val="150000"/>
              </a:lnSpc>
              <a:buFont typeface="Arial" panose="020B0604020202020204" pitchFamily="34" charset="0"/>
              <a:buNone/>
            </a:pPr>
            <a:r>
              <a:rPr lang="it-IT" altLang="it-IT" sz="2000">
                <a:latin typeface="Verdana" panose="020B0604030504040204" pitchFamily="34" charset="0"/>
                <a:ea typeface="Verdana" panose="020B0604030504040204" pitchFamily="34" charset="0"/>
                <a:cs typeface="Verdana" panose="020B0604030504040204" pitchFamily="34" charset="0"/>
              </a:rPr>
              <a:t>anche i decision maker rispondono a dinamiche di influenze di reti sociali, a leadership e ad appartenenze diffuse all’interno dei network che così intersecano le istituzioni ed insieme costituiscono una rete complessiva che ricopre l’intera società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r>
              <a:rPr lang="it-IT" altLang="it-IT"/>
              <a:t>Cos’è cambiato?</a:t>
            </a:r>
          </a:p>
        </p:txBody>
      </p:sp>
      <p:sp>
        <p:nvSpPr>
          <p:cNvPr id="3" name="Segnaposto contenuto 2"/>
          <p:cNvSpPr>
            <a:spLocks noGrp="1"/>
          </p:cNvSpPr>
          <p:nvPr>
            <p:ph idx="1"/>
          </p:nvPr>
        </p:nvSpPr>
        <p:spPr/>
        <p:txBody>
          <a:bodyPr rtlCol="0">
            <a:normAutofit fontScale="85000" lnSpcReduction="10000"/>
          </a:bodyPr>
          <a:lstStyle/>
          <a:p>
            <a:pPr fontAlgn="auto">
              <a:lnSpc>
                <a:spcPct val="160000"/>
              </a:lnSpc>
              <a:spcAft>
                <a:spcPts val="0"/>
              </a:spcAft>
              <a:buFont typeface="Arial" panose="020B0604020202020204" pitchFamily="34" charset="0"/>
              <a:buNone/>
              <a:defRPr/>
            </a:pPr>
            <a:r>
              <a:rPr lang="it-IT" sz="1900" dirty="0">
                <a:latin typeface="Verdana" pitchFamily="34" charset="0"/>
                <a:ea typeface="Verdana" pitchFamily="34" charset="0"/>
                <a:cs typeface="Verdana" pitchFamily="34" charset="0"/>
              </a:rPr>
              <a:t>Punto focale sulla società:</a:t>
            </a:r>
          </a:p>
          <a:p>
            <a:pPr fontAlgn="auto">
              <a:lnSpc>
                <a:spcPct val="160000"/>
              </a:lnSpc>
              <a:spcAft>
                <a:spcPts val="0"/>
              </a:spcAft>
              <a:buFont typeface="Arial" panose="020B0604020202020204" pitchFamily="34" charset="0"/>
              <a:buNone/>
              <a:defRPr/>
            </a:pPr>
            <a:r>
              <a:rPr lang="it-IT" sz="1900" dirty="0">
                <a:latin typeface="Verdana" pitchFamily="34" charset="0"/>
                <a:ea typeface="Verdana" pitchFamily="34" charset="0"/>
                <a:cs typeface="Verdana" pitchFamily="34" charset="0"/>
              </a:rPr>
              <a:t>non più sistemi strutturati con attori e caratteristiche osservabili attribuibili agli attori (soggetti, gruppi, istituzioni), ma relazioni, legami tra nodi</a:t>
            </a:r>
          </a:p>
          <a:p>
            <a:pPr fontAlgn="auto">
              <a:lnSpc>
                <a:spcPct val="160000"/>
              </a:lnSpc>
              <a:spcAft>
                <a:spcPts val="0"/>
              </a:spcAft>
              <a:buFont typeface="Arial" panose="020B0604020202020204" pitchFamily="34" charset="0"/>
              <a:buNone/>
              <a:defRPr/>
            </a:pPr>
            <a:endParaRPr lang="it-IT" sz="1900" dirty="0">
              <a:latin typeface="Verdana" pitchFamily="34" charset="0"/>
              <a:ea typeface="Verdana" pitchFamily="34" charset="0"/>
              <a:cs typeface="Verdana" pitchFamily="34" charset="0"/>
            </a:endParaRPr>
          </a:p>
          <a:p>
            <a:pPr fontAlgn="auto">
              <a:lnSpc>
                <a:spcPct val="160000"/>
              </a:lnSpc>
              <a:spcAft>
                <a:spcPts val="0"/>
              </a:spcAft>
              <a:buFont typeface="Arial" panose="020B0604020202020204" pitchFamily="34" charset="0"/>
              <a:buNone/>
              <a:defRPr/>
            </a:pPr>
            <a:r>
              <a:rPr lang="it-IT" sz="1900" dirty="0">
                <a:latin typeface="Verdana" pitchFamily="34" charset="0"/>
                <a:ea typeface="Verdana" pitchFamily="34" charset="0"/>
                <a:cs typeface="Verdana" pitchFamily="34" charset="0"/>
              </a:rPr>
              <a:t>Prima visione del sistema sociale intesa come un “tutto”</a:t>
            </a:r>
          </a:p>
          <a:p>
            <a:pPr fontAlgn="auto">
              <a:lnSpc>
                <a:spcPct val="160000"/>
              </a:lnSpc>
              <a:spcAft>
                <a:spcPts val="0"/>
              </a:spcAft>
              <a:buFontTx/>
              <a:buChar char="-"/>
              <a:defRPr/>
            </a:pPr>
            <a:r>
              <a:rPr lang="it-IT" sz="1900" dirty="0">
                <a:latin typeface="Verdana" pitchFamily="34" charset="0"/>
                <a:ea typeface="Verdana" pitchFamily="34" charset="0"/>
                <a:cs typeface="Verdana" pitchFamily="34" charset="0"/>
              </a:rPr>
              <a:t>Parti sono legate da rapporti</a:t>
            </a:r>
          </a:p>
          <a:p>
            <a:pPr fontAlgn="auto">
              <a:lnSpc>
                <a:spcPct val="160000"/>
              </a:lnSpc>
              <a:spcAft>
                <a:spcPts val="0"/>
              </a:spcAft>
              <a:buFontTx/>
              <a:buChar char="-"/>
              <a:defRPr/>
            </a:pPr>
            <a:r>
              <a:rPr lang="it-IT" sz="1900" dirty="0">
                <a:latin typeface="Verdana" pitchFamily="34" charset="0"/>
                <a:ea typeface="Verdana" pitchFamily="34" charset="0"/>
                <a:cs typeface="Verdana" pitchFamily="34" charset="0"/>
              </a:rPr>
              <a:t>La struttura è data dalla totalità di tali relazioni. </a:t>
            </a:r>
          </a:p>
          <a:p>
            <a:pPr fontAlgn="auto">
              <a:lnSpc>
                <a:spcPct val="160000"/>
              </a:lnSpc>
              <a:spcAft>
                <a:spcPts val="0"/>
              </a:spcAft>
              <a:buFontTx/>
              <a:buChar char="-"/>
              <a:defRPr/>
            </a:pPr>
            <a:r>
              <a:rPr lang="it-IT" sz="1900" dirty="0">
                <a:latin typeface="Verdana" pitchFamily="34" charset="0"/>
                <a:ea typeface="Verdana" pitchFamily="34" charset="0"/>
                <a:cs typeface="Verdana" pitchFamily="34" charset="0"/>
              </a:rPr>
              <a:t>Sistemi in equilibrio tra apertura e chiusura e che comunicano tra loro</a:t>
            </a:r>
          </a:p>
          <a:p>
            <a:pPr fontAlgn="auto">
              <a:lnSpc>
                <a:spcPct val="160000"/>
              </a:lnSpc>
              <a:spcAft>
                <a:spcPts val="0"/>
              </a:spcAft>
              <a:buFontTx/>
              <a:buChar char="-"/>
              <a:defRPr/>
            </a:pPr>
            <a:endParaRPr lang="it-IT" sz="1900" dirty="0">
              <a:latin typeface="Verdana" pitchFamily="34" charset="0"/>
              <a:ea typeface="Verdana" pitchFamily="34" charset="0"/>
              <a:cs typeface="Verdana" pitchFamily="34" charset="0"/>
            </a:endParaRPr>
          </a:p>
          <a:p>
            <a:pPr fontAlgn="auto">
              <a:lnSpc>
                <a:spcPct val="160000"/>
              </a:lnSpc>
              <a:spcAft>
                <a:spcPts val="0"/>
              </a:spcAft>
              <a:buFont typeface="Arial" panose="020B0604020202020204" pitchFamily="34" charset="0"/>
              <a:buNone/>
              <a:defRPr/>
            </a:pPr>
            <a:r>
              <a:rPr lang="it-IT" sz="1900" dirty="0">
                <a:latin typeface="Verdana" pitchFamily="34" charset="0"/>
                <a:ea typeface="Verdana" pitchFamily="34" charset="0"/>
                <a:cs typeface="Verdana" pitchFamily="34" charset="0"/>
              </a:rPr>
              <a:t>Nuovo modo di vedere la società l’immagine di illimitate costellazioni di relazioni che trasversalmente attraversano i sistemi.</a:t>
            </a:r>
          </a:p>
          <a:p>
            <a:pPr fontAlgn="auto">
              <a:spcAft>
                <a:spcPts val="0"/>
              </a:spcAft>
              <a:defRPr/>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r>
              <a:rPr lang="it-IT" altLang="it-IT" sz="3200">
                <a:latin typeface="Verdana" panose="020B0604030504040204" pitchFamily="34" charset="0"/>
                <a:ea typeface="Verdana" panose="020B0604030504040204" pitchFamily="34" charset="0"/>
                <a:cs typeface="Verdana" panose="020B0604030504040204" pitchFamily="34" charset="0"/>
              </a:rPr>
              <a:t>Bott: la segregazione di ruolo</a:t>
            </a:r>
            <a:br>
              <a:rPr lang="it-IT" altLang="it-IT" sz="3200">
                <a:latin typeface="Verdana" panose="020B0604030504040204" pitchFamily="34" charset="0"/>
                <a:ea typeface="Verdana" panose="020B0604030504040204" pitchFamily="34" charset="0"/>
                <a:cs typeface="Verdana" panose="020B0604030504040204" pitchFamily="34" charset="0"/>
              </a:rPr>
            </a:br>
            <a:r>
              <a:rPr lang="it-IT" altLang="it-IT" sz="3200">
                <a:latin typeface="Verdana" panose="020B0604030504040204" pitchFamily="34" charset="0"/>
                <a:ea typeface="Verdana" panose="020B0604030504040204" pitchFamily="34" charset="0"/>
                <a:cs typeface="Verdana" panose="020B0604030504040204" pitchFamily="34" charset="0"/>
              </a:rPr>
              <a:t>per le donne</a:t>
            </a:r>
          </a:p>
        </p:txBody>
      </p:sp>
      <p:sp>
        <p:nvSpPr>
          <p:cNvPr id="9219" name="Segnaposto contenuto 2"/>
          <p:cNvSpPr>
            <a:spLocks noGrp="1"/>
          </p:cNvSpPr>
          <p:nvPr>
            <p:ph idx="1"/>
          </p:nvPr>
        </p:nvSpPr>
        <p:spPr/>
        <p:txBody>
          <a:bodyPr/>
          <a:lstStyle/>
          <a:p>
            <a:pPr>
              <a:lnSpc>
                <a:spcPts val="2800"/>
              </a:lnSpc>
              <a:buFont typeface="Arial" panose="020B0604020202020204" pitchFamily="34" charset="0"/>
              <a:buNone/>
            </a:pPr>
            <a:r>
              <a:rPr lang="it-IT" altLang="it-IT" i="1">
                <a:latin typeface="Verdana" panose="020B0604030504040204" pitchFamily="34" charset="0"/>
                <a:ea typeface="Verdana" panose="020B0604030504040204" pitchFamily="34" charset="0"/>
                <a:cs typeface="Verdana" panose="020B0604030504040204" pitchFamily="34" charset="0"/>
              </a:rPr>
              <a:t>	</a:t>
            </a:r>
            <a:r>
              <a:rPr lang="it-IT" altLang="it-IT" sz="1800" i="1">
                <a:latin typeface="Verdana" panose="020B0604030504040204" pitchFamily="34" charset="0"/>
                <a:ea typeface="Verdana" panose="020B0604030504040204" pitchFamily="34" charset="0"/>
                <a:cs typeface="Verdana" panose="020B0604030504040204" pitchFamily="34" charset="0"/>
              </a:rPr>
              <a:t>Quando molte persone che un individuo conosce interagiscono una con l’altra, cioè quando il network è a maglia stretta, i membri di questo network tendono a raggiungere consenso sulle norme ed esercitano forte pressione informale l’uno sull’altro per conformarsi alle norme, tenersi in contatto l’uno con l’altro e, se necessario, aiutarsi a vicenda […] Invece, quando la gran parte degli individui che una persona conosce non interagiscono l’uno con l’altro, cioè quando il suo network è a maglia larga, è probabile che si sviluppi nel network una maggiore variazione nelle norme, e il controllo sociale e la mutua assistenza siano più frammentari e meno consistenti [Bott 1957 165 trad. in Piselli 2001 XX].</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it-IT" altLang="it-IT"/>
              <a:t>Mitchell: ego-centered network</a:t>
            </a:r>
          </a:p>
        </p:txBody>
      </p:sp>
      <p:sp>
        <p:nvSpPr>
          <p:cNvPr id="3" name="Segnaposto contenuto 2"/>
          <p:cNvSpPr>
            <a:spLocks noGrp="1"/>
          </p:cNvSpPr>
          <p:nvPr>
            <p:ph idx="1"/>
          </p:nvPr>
        </p:nvSpPr>
        <p:spPr/>
        <p:txBody>
          <a:bodyPr rtlCol="0">
            <a:normAutofit fontScale="47500" lnSpcReduction="20000"/>
          </a:bodyPr>
          <a:lstStyle/>
          <a:p>
            <a:pPr fontAlgn="auto">
              <a:lnSpc>
                <a:spcPct val="170000"/>
              </a:lnSpc>
              <a:spcAft>
                <a:spcPts val="0"/>
              </a:spcAft>
              <a:buFont typeface="Arial" panose="020B0604020202020204" pitchFamily="34" charset="0"/>
              <a:buNone/>
              <a:defRPr/>
            </a:pPr>
            <a:r>
              <a:rPr lang="it-IT" dirty="0">
                <a:latin typeface="Verdana" pitchFamily="34" charset="0"/>
                <a:ea typeface="Verdana" pitchFamily="34" charset="0"/>
                <a:cs typeface="Verdana" pitchFamily="34" charset="0"/>
              </a:rPr>
              <a:t>Network complessivo di una società:</a:t>
            </a:r>
          </a:p>
          <a:p>
            <a:pPr fontAlgn="auto">
              <a:lnSpc>
                <a:spcPct val="170000"/>
              </a:lnSpc>
              <a:spcAft>
                <a:spcPts val="0"/>
              </a:spcAft>
              <a:buFont typeface="Arial" panose="020B0604020202020204" pitchFamily="34" charset="0"/>
              <a:buNone/>
              <a:defRPr/>
            </a:pPr>
            <a:r>
              <a:rPr lang="it-IT" dirty="0">
                <a:latin typeface="Verdana" pitchFamily="34" charset="0"/>
                <a:ea typeface="Verdana" pitchFamily="34" charset="0"/>
                <a:cs typeface="Verdana" pitchFamily="34" charset="0"/>
              </a:rPr>
              <a:t>«l’insieme perennemente ramificante e reticolante di connessioni che si stende all’interno ed oltre i confini di una comunità o organizzazione» [Mitchell 1969 12 trad. aut].</a:t>
            </a:r>
          </a:p>
          <a:p>
            <a:pPr fontAlgn="auto">
              <a:lnSpc>
                <a:spcPct val="170000"/>
              </a:lnSpc>
              <a:spcAft>
                <a:spcPts val="0"/>
              </a:spcAft>
              <a:buFont typeface="Arial" panose="020B0604020202020204" pitchFamily="34" charset="0"/>
              <a:buNone/>
              <a:defRPr/>
            </a:pPr>
            <a:endParaRPr lang="it-IT" dirty="0">
              <a:latin typeface="Verdana" pitchFamily="34" charset="0"/>
              <a:ea typeface="Verdana" pitchFamily="34" charset="0"/>
              <a:cs typeface="Verdana" pitchFamily="34" charset="0"/>
            </a:endParaRPr>
          </a:p>
          <a:p>
            <a:pPr fontAlgn="auto">
              <a:lnSpc>
                <a:spcPct val="170000"/>
              </a:lnSpc>
              <a:spcAft>
                <a:spcPts val="0"/>
              </a:spcAft>
              <a:buFont typeface="Arial" panose="020B0604020202020204" pitchFamily="34" charset="0"/>
              <a:buNone/>
              <a:defRPr/>
            </a:pPr>
            <a:r>
              <a:rPr lang="it-IT" dirty="0">
                <a:latin typeface="Verdana" pitchFamily="34" charset="0"/>
                <a:ea typeface="Verdana" pitchFamily="34" charset="0"/>
                <a:cs typeface="Verdana" pitchFamily="34" charset="0"/>
              </a:rPr>
              <a:t>Da questo di possono ritagliare due tipologie di network parziali:</a:t>
            </a:r>
          </a:p>
          <a:p>
            <a:pPr marL="514350" indent="-514350" fontAlgn="auto">
              <a:lnSpc>
                <a:spcPct val="170000"/>
              </a:lnSpc>
              <a:spcAft>
                <a:spcPts val="0"/>
              </a:spcAft>
              <a:buFont typeface="Arial" panose="020B0604020202020204" pitchFamily="34" charset="0"/>
              <a:buAutoNum type="arabicPeriod"/>
              <a:defRPr/>
            </a:pPr>
            <a:r>
              <a:rPr lang="it-IT" dirty="0">
                <a:latin typeface="Verdana" pitchFamily="34" charset="0"/>
                <a:ea typeface="Verdana" pitchFamily="34" charset="0"/>
                <a:cs typeface="Verdana" pitchFamily="34" charset="0"/>
              </a:rPr>
              <a:t>basato sul soggetto, “</a:t>
            </a:r>
            <a:r>
              <a:rPr lang="it-IT" dirty="0" err="1">
                <a:latin typeface="Verdana" pitchFamily="34" charset="0"/>
                <a:ea typeface="Verdana" pitchFamily="34" charset="0"/>
                <a:cs typeface="Verdana" pitchFamily="34" charset="0"/>
              </a:rPr>
              <a:t>ego-centered</a:t>
            </a:r>
            <a:r>
              <a:rPr lang="it-IT" dirty="0">
                <a:latin typeface="Verdana" pitchFamily="34" charset="0"/>
                <a:ea typeface="Verdana" pitchFamily="34" charset="0"/>
                <a:cs typeface="Verdana" pitchFamily="34" charset="0"/>
              </a:rPr>
              <a:t>”, costituito dalle sue relazioni sociali di qualsiasi genere;</a:t>
            </a:r>
          </a:p>
          <a:p>
            <a:pPr marL="514350" indent="-514350" fontAlgn="auto">
              <a:lnSpc>
                <a:spcPct val="170000"/>
              </a:lnSpc>
              <a:spcAft>
                <a:spcPts val="0"/>
              </a:spcAft>
              <a:buFont typeface="Arial" panose="020B0604020202020204" pitchFamily="34" charset="0"/>
              <a:buAutoNum type="arabicPeriod"/>
              <a:defRPr/>
            </a:pPr>
            <a:endParaRPr lang="it-IT" dirty="0">
              <a:latin typeface="Verdana" pitchFamily="34" charset="0"/>
              <a:ea typeface="Verdana" pitchFamily="34" charset="0"/>
              <a:cs typeface="Verdana" pitchFamily="34" charset="0"/>
            </a:endParaRPr>
          </a:p>
          <a:p>
            <a:pPr fontAlgn="auto">
              <a:lnSpc>
                <a:spcPct val="170000"/>
              </a:lnSpc>
              <a:spcAft>
                <a:spcPts val="0"/>
              </a:spcAft>
              <a:buFont typeface="Arial" panose="020B0604020202020204" pitchFamily="34" charset="0"/>
              <a:buNone/>
              <a:defRPr/>
            </a:pPr>
            <a:r>
              <a:rPr lang="it-IT" dirty="0">
                <a:latin typeface="Verdana" pitchFamily="34" charset="0"/>
                <a:ea typeface="Verdana" pitchFamily="34" charset="0"/>
                <a:cs typeface="Verdana" pitchFamily="34" charset="0"/>
              </a:rPr>
              <a:t>2. basato su particolari aspetti dell’attività sociale che incardina, come ad esempio legami politici, doveri di parentela, relazioni di amicizia o di lavoro [Scott 2001].</a:t>
            </a:r>
          </a:p>
          <a:p>
            <a:pPr fontAlgn="auto">
              <a:spcAft>
                <a:spcPts val="0"/>
              </a:spcAft>
              <a:defRPr/>
            </a:pP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a teoria dei Social Network [modalità compatibilità]" id="{03764117-AE40-4D8C-A256-3B2D1703943D}" vid="{9A3602E7-D7CD-4961-ADCE-A0C4BF82107A}"/>
    </a:ext>
  </a:extLst>
</a:theme>
</file>

<file path=docProps/app.xml><?xml version="1.0" encoding="utf-8"?>
<Properties xmlns="http://schemas.openxmlformats.org/officeDocument/2006/extended-properties" xmlns:vt="http://schemas.openxmlformats.org/officeDocument/2006/docPropsVTypes">
  <Template>La teoria dei Social Network</Template>
  <TotalTime>0</TotalTime>
  <Words>1293</Words>
  <Application>Microsoft Office PowerPoint</Application>
  <PresentationFormat>Presentazione su schermo (4:3)</PresentationFormat>
  <Paragraphs>98</Paragraphs>
  <Slides>16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16</vt:i4>
      </vt:variant>
    </vt:vector>
  </HeadingPairs>
  <TitlesOfParts>
    <vt:vector size="20" baseType="lpstr">
      <vt:lpstr>Arial</vt:lpstr>
      <vt:lpstr>Calibri</vt:lpstr>
      <vt:lpstr>Verdana</vt:lpstr>
      <vt:lpstr>Tema di Office</vt:lpstr>
      <vt:lpstr>La teoria dei Social Network</vt:lpstr>
      <vt:lpstr>I contributi fondamtenali</vt:lpstr>
      <vt:lpstr>La comunità norvegese di Bremnes</vt:lpstr>
      <vt:lpstr>Società come un’insieme di punti</vt:lpstr>
      <vt:lpstr>La definizione di Barnes</vt:lpstr>
      <vt:lpstr>Scambio sociale</vt:lpstr>
      <vt:lpstr>Cos’è cambiato?</vt:lpstr>
      <vt:lpstr>Bott: la segregazione di ruolo per le donne</vt:lpstr>
      <vt:lpstr>Mitchell: ego-centered network</vt:lpstr>
      <vt:lpstr>Teoria dei grafi</vt:lpstr>
      <vt:lpstr>Qualità della relazione</vt:lpstr>
      <vt:lpstr>Boissevain: coalizioni</vt:lpstr>
      <vt:lpstr>La figura del broker</vt:lpstr>
      <vt:lpstr>Condizioni per essere broker</vt:lpstr>
      <vt:lpstr>Granovetter: La forza dei legami deboli</vt:lpstr>
      <vt:lpstr>Implicazioni macro</vt:lpstr>
    </vt:vector>
  </TitlesOfParts>
  <Company>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teoria dei Social Network</dc:title>
  <dc:creator>SocioLabor</dc:creator>
  <cp:lastModifiedBy>Nicola Strizzolo</cp:lastModifiedBy>
  <cp:revision>1</cp:revision>
  <dcterms:created xsi:type="dcterms:W3CDTF">2016-05-17T10:06:28Z</dcterms:created>
  <dcterms:modified xsi:type="dcterms:W3CDTF">2024-11-12T10:33:23Z</dcterms:modified>
</cp:coreProperties>
</file>