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hDAbxfCNiboNuX+AGj8c9uT0cJ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6" name="Google Shape;14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2" name="Google Shape;15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8" name="Google Shape;15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4" name="Google Shape;16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0" name="Google Shape;170;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6" name="Google Shape;17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2" name="Google Shape;18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8" name="Google Shape;188;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4" name="Google Shape;194;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0" name="Google Shape;200;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6" name="Google Shape;206;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2" name="Google Shape;212;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8" name="Google Shape;218;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4" name="Google Shape;224;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1" name="Google Shape;231;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7" name="Google Shape;237;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43" name="Google Shape;243;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4" name="Google Shape;10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6" name="Google Shape;11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2" name="Google Shape;12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8" name="Google Shape;12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4" name="Google Shape;13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0" name="Google Shape;14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3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7" name="Google Shape;17;p3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4" name="Google Shape;74;p4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e" type="vertTitleAndTx">
  <p:cSld name="VERTICAL_TITLE_AND_VERTICAL_TEXT">
    <p:spTree>
      <p:nvGrpSpPr>
        <p:cNvPr id="1" name="Shape 78"/>
        <p:cNvGrpSpPr/>
        <p:nvPr/>
      </p:nvGrpSpPr>
      <p:grpSpPr>
        <a:xfrm>
          <a:off x="0" y="0"/>
          <a:ext cx="0" cy="0"/>
          <a:chOff x="0" y="0"/>
          <a:chExt cx="0" cy="0"/>
        </a:xfrm>
      </p:grpSpPr>
      <p:sp>
        <p:nvSpPr>
          <p:cNvPr id="79" name="Google Shape;79;p4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0" name="Google Shape;80;p4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1"/>
        <p:cNvGrpSpPr/>
        <p:nvPr/>
      </p:nvGrpSpPr>
      <p:grpSpPr>
        <a:xfrm>
          <a:off x="0" y="0"/>
          <a:ext cx="0" cy="0"/>
          <a:chOff x="0" y="0"/>
          <a:chExt cx="0" cy="0"/>
        </a:xfrm>
      </p:grpSpPr>
      <p:sp>
        <p:nvSpPr>
          <p:cNvPr id="22" name="Google Shape;22;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3" name="Google Shape;23;p3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4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9" name="Google Shape;29;p4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5" name="Google Shape;35;p4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4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4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2" name="Google Shape;42;p4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1" name="Google Shape;51;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4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0" name="Google Shape;60;p4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4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4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7" name="Google Shape;67;p46"/>
          <p:cNvSpPr>
            <a:spLocks noGrp="1"/>
          </p:cNvSpPr>
          <p:nvPr>
            <p:ph type="pic" idx="2"/>
          </p:nvPr>
        </p:nvSpPr>
        <p:spPr>
          <a:xfrm>
            <a:off x="5183188" y="987425"/>
            <a:ext cx="6172200" cy="4873625"/>
          </a:xfrm>
          <a:prstGeom prst="rect">
            <a:avLst/>
          </a:prstGeom>
          <a:noFill/>
          <a:ln>
            <a:noFill/>
          </a:ln>
        </p:spPr>
      </p:sp>
      <p:sp>
        <p:nvSpPr>
          <p:cNvPr id="68" name="Google Shape;68;p4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3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None/>
            </a:pPr>
            <a:r>
              <a:rPr lang="it-IT"/>
              <a:t>Karl Marx</a:t>
            </a:r>
            <a:endParaRPr/>
          </a:p>
        </p:txBody>
      </p:sp>
      <p:sp>
        <p:nvSpPr>
          <p:cNvPr id="89" name="Google Shape;89;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None/>
            </a:pPr>
            <a:endParaRPr sz="3600" dirty="0"/>
          </a:p>
          <a:p>
            <a:pPr marL="0" lvl="0" indent="0" algn="ctr" rtl="0">
              <a:lnSpc>
                <a:spcPct val="90000"/>
              </a:lnSpc>
              <a:spcBef>
                <a:spcPts val="1000"/>
              </a:spcBef>
              <a:spcAft>
                <a:spcPts val="0"/>
              </a:spcAft>
              <a:buClr>
                <a:schemeClr val="dk1"/>
              </a:buClr>
              <a:buSzPts val="3600"/>
              <a:buNone/>
            </a:pPr>
            <a:r>
              <a:rPr lang="it-IT" sz="3600" dirty="0"/>
              <a:t>Alla base dello strutturalismo e</a:t>
            </a:r>
          </a:p>
          <a:p>
            <a:pPr marL="0" lvl="0" indent="0" algn="ctr" rtl="0">
              <a:lnSpc>
                <a:spcPct val="90000"/>
              </a:lnSpc>
              <a:spcBef>
                <a:spcPts val="1000"/>
              </a:spcBef>
              <a:spcAft>
                <a:spcPts val="0"/>
              </a:spcAft>
              <a:buClr>
                <a:schemeClr val="dk1"/>
              </a:buClr>
              <a:buSzPts val="3600"/>
              <a:buNone/>
            </a:pPr>
            <a:r>
              <a:rPr lang="it-IT" sz="3600" dirty="0"/>
              <a:t>della teoria del rispecchiamento</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1867 Il capitale</a:t>
            </a:r>
            <a:endParaRPr/>
          </a:p>
        </p:txBody>
      </p:sp>
      <p:sp>
        <p:nvSpPr>
          <p:cNvPr id="149" name="Google Shape;14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0"/>
              </a:spcBef>
              <a:spcAft>
                <a:spcPts val="0"/>
              </a:spcAft>
              <a:buClr>
                <a:schemeClr val="dk1"/>
              </a:buClr>
              <a:buSzPts val="2600"/>
              <a:buFont typeface="Arial"/>
              <a:buNone/>
            </a:pPr>
            <a:r>
              <a:rPr lang="it-IT" sz="2600">
                <a:latin typeface="Verdana"/>
                <a:ea typeface="Verdana"/>
                <a:cs typeface="Verdana"/>
                <a:sym typeface="Verdana"/>
              </a:rPr>
              <a:t>Contesta agli economisti classici inglesi l’aver scoperto «leggi» del funzionamento economico della società del loro tempo e di averle considerate non già leggi valide per quella società e per quel modo di produrre, bensì valide in ogni tempo e in ogni società.</a:t>
            </a:r>
            <a:endParaRPr/>
          </a:p>
          <a:p>
            <a:pPr marL="0" lvl="0" indent="0" algn="just" rtl="0">
              <a:lnSpc>
                <a:spcPct val="150000"/>
              </a:lnSpc>
              <a:spcBef>
                <a:spcPts val="1000"/>
              </a:spcBef>
              <a:spcAft>
                <a:spcPts val="0"/>
              </a:spcAft>
              <a:buClr>
                <a:schemeClr val="dk1"/>
              </a:buClr>
              <a:buSzPts val="2600"/>
              <a:buFont typeface="Arial"/>
              <a:buNone/>
            </a:pPr>
            <a:r>
              <a:rPr lang="it-IT" sz="2600">
                <a:latin typeface="Verdana"/>
                <a:ea typeface="Verdana"/>
                <a:cs typeface="Verdana"/>
                <a:sym typeface="Verdana"/>
              </a:rPr>
              <a:t>Per Marx si tratta di leggi storicamente ed economicamente determinate, espresse dal modo di produzione dominante.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1871 Comune di Parigi</a:t>
            </a:r>
            <a:endParaRPr/>
          </a:p>
        </p:txBody>
      </p:sp>
      <p:sp>
        <p:nvSpPr>
          <p:cNvPr id="155" name="Google Shape;155;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endParaRPr dirty="0"/>
          </a:p>
          <a:p>
            <a:pPr marL="0" lvl="0" indent="0" algn="l" rtl="0">
              <a:lnSpc>
                <a:spcPct val="90000"/>
              </a:lnSpc>
              <a:spcBef>
                <a:spcPts val="1000"/>
              </a:spcBef>
              <a:spcAft>
                <a:spcPts val="0"/>
              </a:spcAft>
              <a:buClr>
                <a:schemeClr val="dk1"/>
              </a:buClr>
              <a:buSzPts val="2800"/>
              <a:buFont typeface="Arial"/>
              <a:buNone/>
            </a:pPr>
            <a:endParaRPr dirty="0"/>
          </a:p>
          <a:p>
            <a:pPr marL="0" lvl="0" indent="0" algn="l" rtl="0">
              <a:lnSpc>
                <a:spcPct val="90000"/>
              </a:lnSpc>
              <a:spcBef>
                <a:spcPts val="1000"/>
              </a:spcBef>
              <a:spcAft>
                <a:spcPts val="0"/>
              </a:spcAft>
              <a:buClr>
                <a:schemeClr val="dk1"/>
              </a:buClr>
              <a:buSzPts val="2800"/>
              <a:buFont typeface="Arial"/>
              <a:buNone/>
            </a:pPr>
            <a:r>
              <a:rPr lang="it-IT" dirty="0"/>
              <a:t>La guerra civile in Francia:</a:t>
            </a:r>
            <a:endParaRPr dirty="0"/>
          </a:p>
          <a:p>
            <a:pPr marL="0" lvl="0" indent="0" algn="l" rtl="0">
              <a:lnSpc>
                <a:spcPct val="90000"/>
              </a:lnSpc>
              <a:spcBef>
                <a:spcPts val="1000"/>
              </a:spcBef>
              <a:spcAft>
                <a:spcPts val="0"/>
              </a:spcAft>
              <a:buClr>
                <a:schemeClr val="dk1"/>
              </a:buClr>
              <a:buSzPts val="2800"/>
              <a:buFont typeface="Arial"/>
              <a:buNone/>
            </a:pPr>
            <a:endParaRPr dirty="0"/>
          </a:p>
          <a:p>
            <a:pPr marL="0" lvl="0" indent="0" algn="l" rtl="0">
              <a:lnSpc>
                <a:spcPct val="90000"/>
              </a:lnSpc>
              <a:spcBef>
                <a:spcPts val="1000"/>
              </a:spcBef>
              <a:spcAft>
                <a:spcPts val="0"/>
              </a:spcAft>
              <a:buClr>
                <a:schemeClr val="dk1"/>
              </a:buClr>
              <a:buSzPts val="2800"/>
              <a:buFont typeface="Arial"/>
              <a:buNone/>
            </a:pPr>
            <a:endParaRPr dirty="0"/>
          </a:p>
          <a:p>
            <a:pPr marL="0" lvl="0" indent="0" algn="l" rtl="0">
              <a:lnSpc>
                <a:spcPct val="90000"/>
              </a:lnSpc>
              <a:spcBef>
                <a:spcPts val="1000"/>
              </a:spcBef>
              <a:spcAft>
                <a:spcPts val="0"/>
              </a:spcAft>
              <a:buClr>
                <a:schemeClr val="dk1"/>
              </a:buClr>
              <a:buSzPts val="2800"/>
              <a:buFont typeface="Arial"/>
              <a:buNone/>
            </a:pPr>
            <a:r>
              <a:rPr lang="it-IT" dirty="0"/>
              <a:t>Società senza classi</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Muore</a:t>
            </a:r>
            <a:endParaRPr/>
          </a:p>
        </p:txBody>
      </p:sp>
      <p:sp>
        <p:nvSpPr>
          <p:cNvPr id="161" name="Google Shape;16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Font typeface="Arial"/>
              <a:buNone/>
            </a:pPr>
            <a:r>
              <a:rPr lang="it-IT" dirty="0">
                <a:latin typeface="Verdana"/>
                <a:ea typeface="Verdana"/>
                <a:cs typeface="Verdana"/>
                <a:sym typeface="Verdana"/>
              </a:rPr>
              <a:t>- 1883 muore (a soli 2 anni da Jenny)</a:t>
            </a:r>
            <a:endParaRPr dirty="0"/>
          </a:p>
          <a:p>
            <a:pPr marL="0" lvl="0" indent="0" algn="l" rtl="0">
              <a:lnSpc>
                <a:spcPct val="90000"/>
              </a:lnSpc>
              <a:spcBef>
                <a:spcPts val="1000"/>
              </a:spcBef>
              <a:spcAft>
                <a:spcPts val="0"/>
              </a:spcAft>
              <a:buClr>
                <a:schemeClr val="dk1"/>
              </a:buClr>
              <a:buSzPct val="100000"/>
              <a:buFont typeface="Arial"/>
              <a:buNone/>
            </a:pPr>
            <a:endParaRPr dirty="0">
              <a:latin typeface="Verdana"/>
              <a:ea typeface="Verdana"/>
              <a:cs typeface="Verdana"/>
              <a:sym typeface="Verdana"/>
            </a:endParaRPr>
          </a:p>
          <a:p>
            <a:pPr marL="228600" lvl="0" indent="-228600" algn="l" rtl="0">
              <a:lnSpc>
                <a:spcPct val="90000"/>
              </a:lnSpc>
              <a:spcBef>
                <a:spcPts val="1000"/>
              </a:spcBef>
              <a:spcAft>
                <a:spcPts val="0"/>
              </a:spcAft>
              <a:buClr>
                <a:schemeClr val="dk1"/>
              </a:buClr>
              <a:buSzPct val="100000"/>
              <a:buFont typeface="Verdana"/>
              <a:buChar char="-"/>
            </a:pPr>
            <a:r>
              <a:rPr lang="it-IT" dirty="0">
                <a:latin typeface="Verdana"/>
                <a:ea typeface="Verdana"/>
                <a:cs typeface="Verdana"/>
                <a:sym typeface="Verdana"/>
              </a:rPr>
              <a:t>Suoi manoscritti passano alla socialdemocrazia tedesca con Engels</a:t>
            </a:r>
            <a:endParaRPr dirty="0">
              <a:latin typeface="Verdana"/>
              <a:ea typeface="Verdana"/>
              <a:cs typeface="Verdana"/>
              <a:sym typeface="Verdana"/>
            </a:endParaRPr>
          </a:p>
          <a:p>
            <a:pPr marL="228600" lvl="0" indent="-64135" algn="l" rtl="0">
              <a:lnSpc>
                <a:spcPct val="90000"/>
              </a:lnSpc>
              <a:spcBef>
                <a:spcPts val="1000"/>
              </a:spcBef>
              <a:spcAft>
                <a:spcPts val="0"/>
              </a:spcAft>
              <a:buClr>
                <a:schemeClr val="dk1"/>
              </a:buClr>
              <a:buSzPct val="100000"/>
              <a:buFont typeface="Calibri"/>
              <a:buNone/>
            </a:pPr>
            <a:endParaRPr dirty="0">
              <a:latin typeface="Verdana"/>
              <a:ea typeface="Verdana"/>
              <a:cs typeface="Verdana"/>
              <a:sym typeface="Verdana"/>
            </a:endParaRPr>
          </a:p>
          <a:p>
            <a:pPr marL="228600" lvl="0" indent="-228600" algn="l" rtl="0">
              <a:lnSpc>
                <a:spcPct val="90000"/>
              </a:lnSpc>
              <a:spcBef>
                <a:spcPts val="1000"/>
              </a:spcBef>
              <a:spcAft>
                <a:spcPts val="0"/>
              </a:spcAft>
              <a:buClr>
                <a:schemeClr val="dk1"/>
              </a:buClr>
              <a:buSzPct val="100000"/>
              <a:buFont typeface="Verdana"/>
              <a:buChar char="-"/>
            </a:pPr>
            <a:r>
              <a:rPr lang="it-IT" dirty="0">
                <a:latin typeface="Verdana"/>
                <a:ea typeface="Verdana"/>
                <a:cs typeface="Verdana"/>
                <a:sym typeface="Verdana"/>
              </a:rPr>
              <a:t>All’avvento del Nazismo </a:t>
            </a:r>
            <a:r>
              <a:rPr lang="it-IT" dirty="0">
                <a:latin typeface="Verdana"/>
                <a:ea typeface="Verdana"/>
                <a:cs typeface="Verdana"/>
                <a:sym typeface="Wingdings" panose="05000000000000000000" pitchFamily="2" charset="2"/>
              </a:rPr>
              <a:t></a:t>
            </a:r>
            <a:r>
              <a:rPr lang="it-IT" dirty="0">
                <a:latin typeface="Verdana"/>
                <a:ea typeface="Verdana"/>
                <a:cs typeface="Verdana"/>
                <a:sym typeface="Verdana"/>
              </a:rPr>
              <a:t> Praga</a:t>
            </a:r>
            <a:endParaRPr dirty="0"/>
          </a:p>
          <a:p>
            <a:pPr marL="228600" lvl="0" indent="-64135" algn="l" rtl="0">
              <a:lnSpc>
                <a:spcPct val="90000"/>
              </a:lnSpc>
              <a:spcBef>
                <a:spcPts val="1000"/>
              </a:spcBef>
              <a:spcAft>
                <a:spcPts val="0"/>
              </a:spcAft>
              <a:buClr>
                <a:schemeClr val="dk1"/>
              </a:buClr>
              <a:buSzPct val="100000"/>
              <a:buFont typeface="Calibri"/>
              <a:buNone/>
            </a:pPr>
            <a:endParaRPr dirty="0">
              <a:latin typeface="Verdana"/>
              <a:ea typeface="Verdana"/>
              <a:cs typeface="Verdana"/>
              <a:sym typeface="Verdana"/>
            </a:endParaRPr>
          </a:p>
          <a:p>
            <a:pPr marL="228600" lvl="0" indent="-228600" algn="l" rtl="0">
              <a:lnSpc>
                <a:spcPct val="90000"/>
              </a:lnSpc>
              <a:spcBef>
                <a:spcPts val="1000"/>
              </a:spcBef>
              <a:spcAft>
                <a:spcPts val="0"/>
              </a:spcAft>
              <a:buClr>
                <a:schemeClr val="dk1"/>
              </a:buClr>
              <a:buSzPct val="100000"/>
              <a:buFont typeface="Verdana"/>
              <a:buChar char="-"/>
            </a:pPr>
            <a:r>
              <a:rPr lang="it-IT" dirty="0">
                <a:latin typeface="Verdana"/>
                <a:ea typeface="Verdana"/>
                <a:cs typeface="Verdana"/>
                <a:sym typeface="Verdana"/>
              </a:rPr>
              <a:t>Fine guerra Armata Rossa </a:t>
            </a:r>
            <a:r>
              <a:rPr lang="it-IT" dirty="0">
                <a:latin typeface="Verdana"/>
                <a:ea typeface="Verdana"/>
                <a:cs typeface="Verdana"/>
                <a:sym typeface="Wingdings" panose="05000000000000000000" pitchFamily="2" charset="2"/>
              </a:rPr>
              <a:t></a:t>
            </a:r>
            <a:r>
              <a:rPr lang="it-IT" dirty="0">
                <a:latin typeface="Verdana"/>
                <a:ea typeface="Verdana"/>
                <a:cs typeface="Verdana"/>
                <a:sym typeface="Verdana"/>
              </a:rPr>
              <a:t> Unione Sovietica</a:t>
            </a:r>
            <a:endParaRPr dirty="0"/>
          </a:p>
          <a:p>
            <a:pPr marL="228600" lvl="0" indent="-64135" algn="l" rtl="0">
              <a:lnSpc>
                <a:spcPct val="90000"/>
              </a:lnSpc>
              <a:spcBef>
                <a:spcPts val="1000"/>
              </a:spcBef>
              <a:spcAft>
                <a:spcPts val="0"/>
              </a:spcAft>
              <a:buClr>
                <a:schemeClr val="dk1"/>
              </a:buClr>
              <a:buSzPct val="100000"/>
              <a:buFont typeface="Calibri"/>
              <a:buNone/>
            </a:pPr>
            <a:endParaRPr dirty="0">
              <a:latin typeface="Verdana"/>
              <a:ea typeface="Verdana"/>
              <a:cs typeface="Verdana"/>
              <a:sym typeface="Verdana"/>
            </a:endParaRPr>
          </a:p>
          <a:p>
            <a:pPr marL="228600" lvl="0" indent="-228600" algn="l" rtl="0">
              <a:lnSpc>
                <a:spcPct val="90000"/>
              </a:lnSpc>
              <a:spcBef>
                <a:spcPts val="1000"/>
              </a:spcBef>
              <a:spcAft>
                <a:spcPts val="0"/>
              </a:spcAft>
              <a:buClr>
                <a:schemeClr val="dk1"/>
              </a:buClr>
              <a:buSzPct val="100000"/>
              <a:buFont typeface="Verdana"/>
              <a:buChar char="-"/>
            </a:pPr>
            <a:r>
              <a:rPr lang="it-IT" dirty="0">
                <a:latin typeface="Verdana"/>
                <a:ea typeface="Verdana"/>
                <a:cs typeface="Verdana"/>
                <a:sym typeface="Verdana"/>
              </a:rPr>
              <a:t>Lascito Marx – Engels - Lenin</a:t>
            </a:r>
            <a:endParaRPr dirty="0">
              <a:latin typeface="Verdana"/>
              <a:ea typeface="Verdana"/>
              <a:cs typeface="Verdana"/>
              <a:sym typeface="Verdana"/>
            </a:endParaRPr>
          </a:p>
          <a:p>
            <a:pPr marL="0" lvl="0" indent="0" algn="l" rtl="0">
              <a:lnSpc>
                <a:spcPct val="90000"/>
              </a:lnSpc>
              <a:spcBef>
                <a:spcPts val="1000"/>
              </a:spcBef>
              <a:spcAft>
                <a:spcPts val="0"/>
              </a:spcAft>
              <a:buClr>
                <a:schemeClr val="dk1"/>
              </a:buClr>
              <a:buSzPct val="100000"/>
              <a:buFont typeface="Arial"/>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Il metodo</a:t>
            </a:r>
            <a:endParaRPr/>
          </a:p>
        </p:txBody>
      </p:sp>
      <p:sp>
        <p:nvSpPr>
          <p:cNvPr id="167" name="Google Shape;16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just" rtl="0">
              <a:lnSpc>
                <a:spcPct val="150000"/>
              </a:lnSpc>
              <a:spcBef>
                <a:spcPts val="0"/>
              </a:spcBef>
              <a:spcAft>
                <a:spcPts val="0"/>
              </a:spcAft>
              <a:buClr>
                <a:schemeClr val="dk1"/>
              </a:buClr>
              <a:buSzPct val="100000"/>
              <a:buFont typeface="Verdana"/>
              <a:buChar char="-"/>
            </a:pPr>
            <a:r>
              <a:rPr lang="it-IT">
                <a:latin typeface="Verdana"/>
                <a:ea typeface="Verdana"/>
                <a:cs typeface="Verdana"/>
                <a:sym typeface="Verdana"/>
              </a:rPr>
              <a:t>Così come non possiamo fidarci di ciò che un uomo dice di se stesso, non possiamo fidarci di ciò che una società dice di se stessa</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Noi conosciamo la realtà sociale negando ciò che essa dice di se stessa</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Il sospetto, il non fidarsi di come le cose appaiono presiede alla teoria della conoscenza in Marx</a:t>
            </a:r>
            <a:endParaRPr>
              <a:latin typeface="Verdana"/>
              <a:ea typeface="Verdana"/>
              <a:cs typeface="Verdana"/>
              <a:sym typeface="Verdana"/>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Maestri del sospetto: Marx, Nietzsche, Freud e Pareto</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600">
                <a:latin typeface="Verdana"/>
                <a:ea typeface="Verdana"/>
                <a:cs typeface="Verdana"/>
                <a:sym typeface="Verdana"/>
              </a:rPr>
              <a:t>Materialismo storico (Ideologia tedesca)</a:t>
            </a:r>
            <a:endParaRPr/>
          </a:p>
        </p:txBody>
      </p:sp>
      <p:sp>
        <p:nvSpPr>
          <p:cNvPr id="173" name="Google Shape;173;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0"/>
              </a:spcBef>
              <a:spcAft>
                <a:spcPts val="0"/>
              </a:spcAft>
              <a:buClr>
                <a:schemeClr val="dk1"/>
              </a:buClr>
              <a:buSzPts val="2400"/>
              <a:buFont typeface="Arial"/>
              <a:buNone/>
            </a:pPr>
            <a:r>
              <a:rPr lang="it-IT" sz="2400">
                <a:latin typeface="Verdana"/>
                <a:ea typeface="Verdana"/>
                <a:cs typeface="Verdana"/>
                <a:sym typeface="Verdana"/>
              </a:rPr>
              <a:t>La produzione delle idee, delle rappresentazioni, della coscienza, è in primo luogo direttamente intrecciata all’attività materiale e alle relazioni materiali degli uomini, linguaggio della vita reale […]</a:t>
            </a:r>
            <a:endParaRPr/>
          </a:p>
          <a:p>
            <a:pPr marL="0" lvl="0" indent="0" algn="just" rtl="0">
              <a:lnSpc>
                <a:spcPct val="150000"/>
              </a:lnSpc>
              <a:spcBef>
                <a:spcPts val="0"/>
              </a:spcBef>
              <a:spcAft>
                <a:spcPts val="0"/>
              </a:spcAft>
              <a:buClr>
                <a:schemeClr val="dk1"/>
              </a:buClr>
              <a:buSzPts val="2400"/>
              <a:buFont typeface="Arial"/>
              <a:buNone/>
            </a:pPr>
            <a:r>
              <a:rPr lang="it-IT" sz="2400">
                <a:latin typeface="Verdana"/>
                <a:ea typeface="Verdana"/>
                <a:cs typeface="Verdana"/>
                <a:sym typeface="Verdana"/>
              </a:rPr>
              <a:t>Sono gli uomini i produttori delle loro rappresentazioni, idee ecc., ma gli uomini reali, operanti, così come sono condizionati da un determinato sviluppo delle loro forze produttive e dalle relazioni che vi corrispondono fino alle loro formazioni più estese.</a:t>
            </a:r>
            <a:endParaRPr/>
          </a:p>
          <a:p>
            <a:pPr marL="0" lvl="0" indent="0" algn="just" rtl="0">
              <a:lnSpc>
                <a:spcPct val="150000"/>
              </a:lnSpc>
              <a:spcBef>
                <a:spcPts val="0"/>
              </a:spcBef>
              <a:spcAft>
                <a:spcPts val="0"/>
              </a:spcAft>
              <a:buClr>
                <a:schemeClr val="dk1"/>
              </a:buClr>
              <a:buSzPts val="2400"/>
              <a:buFont typeface="Arial"/>
              <a:buNone/>
            </a:pPr>
            <a:r>
              <a:rPr lang="it-IT" sz="2400">
                <a:latin typeface="Verdana"/>
                <a:ea typeface="Verdana"/>
                <a:cs typeface="Verdana"/>
                <a:sym typeface="Verdana"/>
              </a:rPr>
              <a:t>Economia: anatomia della società</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Storico</a:t>
            </a:r>
            <a:endParaRPr/>
          </a:p>
        </p:txBody>
      </p:sp>
      <p:sp>
        <p:nvSpPr>
          <p:cNvPr id="179" name="Google Shape;179;p16"/>
          <p:cNvSpPr txBox="1">
            <a:spLocks noGrp="1"/>
          </p:cNvSpPr>
          <p:nvPr>
            <p:ph type="body" idx="1"/>
          </p:nvPr>
        </p:nvSpPr>
        <p:spPr>
          <a:xfrm>
            <a:off x="838200" y="1374775"/>
            <a:ext cx="10515600" cy="4554538"/>
          </a:xfrm>
          <a:prstGeom prst="rect">
            <a:avLst/>
          </a:prstGeom>
          <a:noFill/>
          <a:ln>
            <a:noFill/>
          </a:ln>
        </p:spPr>
        <p:txBody>
          <a:bodyPr spcFirstLastPara="1" wrap="square" lIns="91425" tIns="45700" rIns="91425" bIns="45700" anchor="t" anchorCtr="0">
            <a:noAutofit/>
          </a:bodyPr>
          <a:lstStyle/>
          <a:p>
            <a:pPr marL="0" lvl="0" indent="-139700" algn="just" rtl="0">
              <a:lnSpc>
                <a:spcPct val="145454"/>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Ogni modo di produzione – storicamente collocato e determinato – fa proprie leggi che valgono per quella formazione economico - sociale e che determina un diverso modo di condizionamento del mondo delle idee da parte della struttura economica</a:t>
            </a:r>
            <a:endParaRPr sz="2000" dirty="0">
              <a:latin typeface="Verdana" panose="020B0604030504040204" pitchFamily="34" charset="0"/>
              <a:ea typeface="Verdana" panose="020B0604030504040204" pitchFamily="34" charset="0"/>
            </a:endParaRPr>
          </a:p>
          <a:p>
            <a:pPr marL="0" lvl="0" indent="-139700" algn="just" rtl="0">
              <a:lnSpc>
                <a:spcPct val="145454"/>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L’essenza umana non è qualcosa di astratto ed immanente al singolo, ma l’insieme dei rapporti sociali, che appartengono a quel modo di produrre e non un altro: storicamente determinati</a:t>
            </a:r>
            <a:endParaRPr sz="2000" dirty="0">
              <a:latin typeface="Verdana" panose="020B0604030504040204" pitchFamily="34" charset="0"/>
              <a:ea typeface="Verdana" panose="020B0604030504040204" pitchFamily="34" charset="0"/>
            </a:endParaRPr>
          </a:p>
          <a:p>
            <a:pPr marL="0" lvl="0" indent="-139700" algn="just" rtl="0">
              <a:lnSpc>
                <a:spcPct val="145454"/>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La </a:t>
            </a:r>
            <a:r>
              <a:rPr lang="it-IT" sz="2000" b="1" dirty="0">
                <a:latin typeface="Verdana" panose="020B0604030504040204" pitchFamily="34" charset="0"/>
                <a:ea typeface="Verdana" panose="020B0604030504040204" pitchFamily="34" charset="0"/>
                <a:cs typeface="Verdana"/>
                <a:sym typeface="Verdana"/>
              </a:rPr>
              <a:t>struttura</a:t>
            </a:r>
            <a:r>
              <a:rPr lang="it-IT" sz="2000" dirty="0">
                <a:latin typeface="Verdana" panose="020B0604030504040204" pitchFamily="34" charset="0"/>
                <a:ea typeface="Verdana" panose="020B0604030504040204" pitchFamily="34" charset="0"/>
                <a:cs typeface="Verdana"/>
                <a:sym typeface="Verdana"/>
              </a:rPr>
              <a:t> costituisce la base della società, il suo funzionamento economico (i rapporti di produzione)</a:t>
            </a:r>
            <a:endParaRPr sz="2000" dirty="0">
              <a:latin typeface="Verdana" panose="020B0604030504040204" pitchFamily="34" charset="0"/>
              <a:ea typeface="Verdana" panose="020B0604030504040204" pitchFamily="34" charset="0"/>
            </a:endParaRPr>
          </a:p>
          <a:p>
            <a:pPr marL="0" lvl="0" indent="-139700" algn="just" rtl="0">
              <a:lnSpc>
                <a:spcPct val="145454"/>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Su questa base si eleva una </a:t>
            </a:r>
            <a:r>
              <a:rPr lang="it-IT" sz="2000" b="1" dirty="0">
                <a:latin typeface="Verdana" panose="020B0604030504040204" pitchFamily="34" charset="0"/>
                <a:ea typeface="Verdana" panose="020B0604030504040204" pitchFamily="34" charset="0"/>
                <a:cs typeface="Verdana"/>
                <a:sym typeface="Verdana"/>
              </a:rPr>
              <a:t>sovrastruttura</a:t>
            </a:r>
            <a:r>
              <a:rPr lang="it-IT" sz="2000" dirty="0">
                <a:latin typeface="Verdana" panose="020B0604030504040204" pitchFamily="34" charset="0"/>
                <a:ea typeface="Verdana" panose="020B0604030504040204" pitchFamily="34" charset="0"/>
                <a:cs typeface="Verdana"/>
                <a:sym typeface="Verdana"/>
              </a:rPr>
              <a:t> e cioè il mondo delle idee attraverso cui una società si rappresenta: TEORIA DEL RISPECCHIAMENTO</a:t>
            </a:r>
            <a:endParaRPr sz="2000" dirty="0">
              <a:latin typeface="Verdana" panose="020B0604030504040204" pitchFamily="34" charset="0"/>
              <a:ea typeface="Verdan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Struttura</a:t>
            </a:r>
            <a:endParaRPr/>
          </a:p>
        </p:txBody>
      </p:sp>
      <p:sp>
        <p:nvSpPr>
          <p:cNvPr id="185" name="Google Shape;185;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just" rtl="0">
              <a:lnSpc>
                <a:spcPct val="133333"/>
              </a:lnSpc>
              <a:spcBef>
                <a:spcPts val="0"/>
              </a:spcBef>
              <a:spcAft>
                <a:spcPts val="0"/>
              </a:spcAft>
              <a:buClr>
                <a:schemeClr val="dk1"/>
              </a:buClr>
              <a:buSzPts val="2400"/>
              <a:buFont typeface="Verdana"/>
              <a:buChar char="-"/>
            </a:pPr>
            <a:r>
              <a:rPr lang="it-IT" sz="2100" dirty="0">
                <a:latin typeface="Verdana" panose="020B0604030504040204" pitchFamily="34" charset="0"/>
                <a:ea typeface="Verdana" panose="020B0604030504040204" pitchFamily="34" charset="0"/>
                <a:cs typeface="Verdana"/>
                <a:sym typeface="Verdana"/>
              </a:rPr>
              <a:t>Condiziona sovrastruttura</a:t>
            </a:r>
            <a:endParaRPr sz="2100" dirty="0">
              <a:latin typeface="Verdana" panose="020B0604030504040204" pitchFamily="34" charset="0"/>
              <a:ea typeface="Verdana" panose="020B0604030504040204" pitchFamily="34" charset="0"/>
            </a:endParaRPr>
          </a:p>
          <a:p>
            <a:pPr marL="228600" lvl="0" indent="-228600" algn="just" rtl="0">
              <a:lnSpc>
                <a:spcPct val="133333"/>
              </a:lnSpc>
              <a:spcBef>
                <a:spcPts val="0"/>
              </a:spcBef>
              <a:spcAft>
                <a:spcPts val="0"/>
              </a:spcAft>
              <a:buClr>
                <a:schemeClr val="dk1"/>
              </a:buClr>
              <a:buSzPts val="2400"/>
              <a:buFont typeface="Verdana"/>
              <a:buChar char="-"/>
            </a:pPr>
            <a:r>
              <a:rPr lang="it-IT" sz="2100" dirty="0">
                <a:latin typeface="Verdana" panose="020B0604030504040204" pitchFamily="34" charset="0"/>
                <a:ea typeface="Verdana" panose="020B0604030504040204" pitchFamily="34" charset="0"/>
                <a:cs typeface="Verdana"/>
                <a:sym typeface="Verdana"/>
              </a:rPr>
              <a:t>Le idee dominanti sono le idee della classe dominante: una determinata organizzazione del potere</a:t>
            </a:r>
            <a:endParaRPr sz="2100" dirty="0">
              <a:latin typeface="Verdana" panose="020B0604030504040204" pitchFamily="34" charset="0"/>
              <a:ea typeface="Verdana" panose="020B0604030504040204" pitchFamily="34" charset="0"/>
            </a:endParaRPr>
          </a:p>
          <a:p>
            <a:pPr marL="228600" lvl="0" indent="-228600" algn="just" rtl="0">
              <a:lnSpc>
                <a:spcPct val="133333"/>
              </a:lnSpc>
              <a:spcBef>
                <a:spcPts val="0"/>
              </a:spcBef>
              <a:spcAft>
                <a:spcPts val="0"/>
              </a:spcAft>
              <a:buClr>
                <a:schemeClr val="dk1"/>
              </a:buClr>
              <a:buSzPts val="2400"/>
              <a:buFont typeface="Verdana"/>
              <a:buChar char="-"/>
            </a:pPr>
            <a:r>
              <a:rPr lang="it-IT" sz="2100" dirty="0">
                <a:latin typeface="Verdana" panose="020B0604030504040204" pitchFamily="34" charset="0"/>
                <a:ea typeface="Verdana" panose="020B0604030504040204" pitchFamily="34" charset="0"/>
                <a:cs typeface="Verdana"/>
                <a:sym typeface="Verdana"/>
              </a:rPr>
              <a:t>Serve a giustificare l’essenza della struttura e serve a perpetuarla il più possibile</a:t>
            </a:r>
            <a:endParaRPr sz="2100" dirty="0">
              <a:latin typeface="Verdana" panose="020B0604030504040204" pitchFamily="34" charset="0"/>
              <a:ea typeface="Verdana" panose="020B0604030504040204" pitchFamily="34" charset="0"/>
            </a:endParaRPr>
          </a:p>
          <a:p>
            <a:pPr marL="228600" lvl="0" indent="-228600" algn="just" rtl="0">
              <a:lnSpc>
                <a:spcPct val="133333"/>
              </a:lnSpc>
              <a:spcBef>
                <a:spcPts val="0"/>
              </a:spcBef>
              <a:spcAft>
                <a:spcPts val="0"/>
              </a:spcAft>
              <a:buClr>
                <a:schemeClr val="dk1"/>
              </a:buClr>
              <a:buSzPts val="2400"/>
              <a:buFont typeface="Verdana"/>
              <a:buChar char="-"/>
            </a:pPr>
            <a:r>
              <a:rPr lang="it-IT" sz="2100" dirty="0">
                <a:latin typeface="Verdana" panose="020B0604030504040204" pitchFamily="34" charset="0"/>
                <a:ea typeface="Verdana" panose="020B0604030504040204" pitchFamily="34" charset="0"/>
                <a:cs typeface="Verdana"/>
                <a:sym typeface="Verdana"/>
              </a:rPr>
              <a:t>Funzione ideologica (mistificante): es. rapporti sociali come leggi naturali</a:t>
            </a:r>
            <a:r>
              <a:rPr lang="it-IT" sz="2100" dirty="0">
                <a:latin typeface="Verdana" panose="020B0604030504040204" pitchFamily="34" charset="0"/>
                <a:ea typeface="Verdana" panose="020B0604030504040204" pitchFamily="34" charset="0"/>
              </a:rPr>
              <a:t> </a:t>
            </a:r>
            <a:r>
              <a:rPr lang="it-IT" sz="2100" dirty="0">
                <a:latin typeface="Verdana" panose="020B0604030504040204" pitchFamily="34" charset="0"/>
                <a:ea typeface="Verdana" panose="020B0604030504040204" pitchFamily="34" charset="0"/>
                <a:sym typeface="Wingdings" panose="05000000000000000000" pitchFamily="2" charset="2"/>
              </a:rPr>
              <a:t></a:t>
            </a:r>
            <a:r>
              <a:rPr lang="it-IT" sz="2100" dirty="0">
                <a:latin typeface="Verdana" panose="020B0604030504040204" pitchFamily="34" charset="0"/>
                <a:ea typeface="Verdana" panose="020B0604030504040204" pitchFamily="34" charset="0"/>
                <a:cs typeface="Verdana"/>
                <a:sym typeface="Verdana"/>
              </a:rPr>
              <a:t> Se vogliamo conoscere la verità sulla società, sui rapporti sociali, dobbiamo criticare ciò che una società dice di se stessa non accontentandoci della sua ideologia bensì analizzando i rapporti economico-sociali che la sottendono</a:t>
            </a:r>
            <a:endParaRPr sz="2100" dirty="0">
              <a:latin typeface="Verdana" panose="020B0604030504040204" pitchFamily="34" charset="0"/>
              <a:ea typeface="Verdana" panose="020B060403050404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8"/>
          <p:cNvSpPr txBox="1">
            <a:spLocks noGrp="1"/>
          </p:cNvSpPr>
          <p:nvPr>
            <p:ph type="title"/>
          </p:nvPr>
        </p:nvSpPr>
        <p:spPr>
          <a:xfrm>
            <a:off x="838200" y="0"/>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dirty="0">
                <a:latin typeface="Verdana"/>
                <a:ea typeface="Verdana"/>
                <a:cs typeface="Verdana"/>
                <a:sym typeface="Verdana"/>
              </a:rPr>
              <a:t>Falsa coscienza</a:t>
            </a:r>
            <a:endParaRPr dirty="0"/>
          </a:p>
        </p:txBody>
      </p:sp>
      <p:sp>
        <p:nvSpPr>
          <p:cNvPr id="191" name="Google Shape;191;p18"/>
          <p:cNvSpPr txBox="1">
            <a:spLocks noGrp="1"/>
          </p:cNvSpPr>
          <p:nvPr>
            <p:ph type="body" idx="1"/>
          </p:nvPr>
        </p:nvSpPr>
        <p:spPr>
          <a:xfrm>
            <a:off x="838200" y="1325563"/>
            <a:ext cx="10515600" cy="5430838"/>
          </a:xfrm>
          <a:prstGeom prst="rect">
            <a:avLst/>
          </a:prstGeom>
          <a:noFill/>
          <a:ln>
            <a:noFill/>
          </a:ln>
        </p:spPr>
        <p:txBody>
          <a:bodyPr spcFirstLastPara="1" wrap="square" lIns="91425" tIns="45700" rIns="91425" bIns="45700" anchor="t" anchorCtr="0">
            <a:normAutofit fontScale="92500"/>
          </a:bodyPr>
          <a:lstStyle/>
          <a:p>
            <a:pPr marL="0" lvl="0" indent="0" algn="just" rtl="0">
              <a:lnSpc>
                <a:spcPts val="3400"/>
              </a:lnSpc>
              <a:spcBef>
                <a:spcPts val="0"/>
              </a:spcBef>
              <a:spcAft>
                <a:spcPts val="0"/>
              </a:spcAft>
              <a:buClr>
                <a:schemeClr val="dk1"/>
              </a:buClr>
              <a:buSzPct val="100000"/>
              <a:buFont typeface="Arial"/>
              <a:buNone/>
            </a:pPr>
            <a:r>
              <a:rPr lang="it-IT" sz="4600" dirty="0">
                <a:latin typeface="Verdana"/>
                <a:ea typeface="Verdana"/>
                <a:cs typeface="Verdana"/>
                <a:sym typeface="Verdana"/>
              </a:rPr>
              <a:t>«</a:t>
            </a:r>
            <a:r>
              <a:rPr lang="it-IT" sz="2600" dirty="0">
                <a:latin typeface="Verdana" panose="020B0604030504040204" pitchFamily="34" charset="0"/>
                <a:ea typeface="Verdana" panose="020B0604030504040204" pitchFamily="34" charset="0"/>
                <a:cs typeface="Verdana"/>
                <a:sym typeface="Verdana"/>
              </a:rPr>
              <a:t>Non è la coscienza che determina l’essere sociale bensì l’essere sociale che determina la coscienza sociale degli individui»</a:t>
            </a:r>
            <a:endParaRPr sz="2600" dirty="0">
              <a:latin typeface="Verdana" panose="020B0604030504040204" pitchFamily="34" charset="0"/>
              <a:ea typeface="Verdana" panose="020B0604030504040204" pitchFamily="34" charset="0"/>
            </a:endParaRPr>
          </a:p>
          <a:p>
            <a:pPr marL="0" lvl="0" indent="0" algn="just" rtl="0">
              <a:lnSpc>
                <a:spcPts val="3400"/>
              </a:lnSpc>
              <a:spcBef>
                <a:spcPts val="0"/>
              </a:spcBef>
              <a:spcAft>
                <a:spcPts val="0"/>
              </a:spcAft>
              <a:buClr>
                <a:schemeClr val="dk1"/>
              </a:buClr>
              <a:buSzPct val="100000"/>
              <a:buFont typeface="Arial"/>
              <a:buNone/>
            </a:pPr>
            <a:r>
              <a:rPr lang="it-IT" sz="2600" dirty="0">
                <a:latin typeface="Verdana" panose="020B0604030504040204" pitchFamily="34" charset="0"/>
                <a:ea typeface="Verdana" panose="020B0604030504040204" pitchFamily="34" charset="0"/>
                <a:cs typeface="Verdana"/>
                <a:sym typeface="Verdana"/>
              </a:rPr>
              <a:t>«L’ideologia è un processo che viene … compiuto dal cosiddetto pensatore con coscienza, ma con una falsa coscienza. Le vere forze motrici che lo muovono gli rimangono sconosciute, altrimenti non si tratterebbe di un processo ideologico»</a:t>
            </a:r>
            <a:endParaRPr sz="2600" dirty="0">
              <a:latin typeface="Verdana" panose="020B0604030504040204" pitchFamily="34" charset="0"/>
              <a:ea typeface="Verdana" panose="020B0604030504040204" pitchFamily="34" charset="0"/>
            </a:endParaRPr>
          </a:p>
          <a:p>
            <a:pPr marL="228600" lvl="0" indent="-228600" algn="just" rtl="0">
              <a:lnSpc>
                <a:spcPts val="3400"/>
              </a:lnSpc>
              <a:spcBef>
                <a:spcPts val="0"/>
              </a:spcBef>
              <a:spcAft>
                <a:spcPts val="0"/>
              </a:spcAft>
              <a:buClr>
                <a:schemeClr val="dk1"/>
              </a:buClr>
              <a:buSzPct val="100000"/>
              <a:buFont typeface="Verdana"/>
              <a:buChar char="-"/>
            </a:pPr>
            <a:r>
              <a:rPr lang="it-IT" sz="2600" dirty="0">
                <a:latin typeface="Verdana" panose="020B0604030504040204" pitchFamily="34" charset="0"/>
                <a:ea typeface="Verdana" panose="020B0604030504040204" pitchFamily="34" charset="0"/>
                <a:cs typeface="Verdana"/>
                <a:sym typeface="Verdana"/>
              </a:rPr>
              <a:t>Ogni obiezione, ogni opposizione alla teoria è sussunta in una categoria della teoria stessa</a:t>
            </a:r>
            <a:endParaRPr sz="2600" dirty="0">
              <a:latin typeface="Verdana" panose="020B0604030504040204" pitchFamily="34" charset="0"/>
              <a:ea typeface="Verdana" panose="020B0604030504040204" pitchFamily="34" charset="0"/>
            </a:endParaRPr>
          </a:p>
          <a:p>
            <a:pPr marL="228600" lvl="0" indent="-228600" algn="just" rtl="0">
              <a:lnSpc>
                <a:spcPts val="3400"/>
              </a:lnSpc>
              <a:spcBef>
                <a:spcPts val="0"/>
              </a:spcBef>
              <a:spcAft>
                <a:spcPts val="0"/>
              </a:spcAft>
              <a:buClr>
                <a:schemeClr val="dk1"/>
              </a:buClr>
              <a:buSzPct val="100000"/>
              <a:buFont typeface="Verdana"/>
              <a:buChar char="-"/>
            </a:pPr>
            <a:r>
              <a:rPr lang="it-IT" sz="2600" dirty="0">
                <a:latin typeface="Verdana" panose="020B0604030504040204" pitchFamily="34" charset="0"/>
                <a:ea typeface="Verdana" panose="020B0604030504040204" pitchFamily="34" charset="0"/>
                <a:cs typeface="Verdana"/>
                <a:sym typeface="Verdana"/>
              </a:rPr>
              <a:t>La borghesia che possiede i mezzi di produzione, possiede anche quelli della produzione intellettuale: devia così la classe oppressa dai suoi stessi interessi</a:t>
            </a:r>
            <a:endParaRPr sz="2600" dirty="0">
              <a:latin typeface="Verdana" panose="020B0604030504040204" pitchFamily="34" charset="0"/>
              <a:ea typeface="Verdana" panose="020B0604030504040204" pitchFamily="34" charset="0"/>
            </a:endParaRPr>
          </a:p>
          <a:p>
            <a:pPr marL="228600" lvl="0" indent="-228600" algn="just" rtl="0">
              <a:lnSpc>
                <a:spcPts val="3400"/>
              </a:lnSpc>
              <a:spcBef>
                <a:spcPts val="0"/>
              </a:spcBef>
              <a:spcAft>
                <a:spcPts val="0"/>
              </a:spcAft>
              <a:buClr>
                <a:schemeClr val="dk1"/>
              </a:buClr>
              <a:buSzPct val="100000"/>
              <a:buFont typeface="Verdana"/>
              <a:buChar char="-"/>
            </a:pPr>
            <a:r>
              <a:rPr lang="it-IT" sz="2600" dirty="0">
                <a:latin typeface="Verdana" panose="020B0604030504040204" pitchFamily="34" charset="0"/>
                <a:ea typeface="Verdana" panose="020B0604030504040204" pitchFamily="34" charset="0"/>
                <a:cs typeface="Verdana"/>
                <a:sym typeface="Verdana"/>
              </a:rPr>
              <a:t>Ideologia come mistificazione</a:t>
            </a:r>
            <a:endParaRPr sz="2600" dirty="0">
              <a:latin typeface="Verdana" panose="020B0604030504040204" pitchFamily="34" charset="0"/>
              <a:ea typeface="Verdana" panose="020B0604030504040204" pitchFamily="34" charset="0"/>
            </a:endParaRPr>
          </a:p>
          <a:p>
            <a:pPr marL="0" lvl="0" indent="0" algn="l" rtl="0">
              <a:lnSpc>
                <a:spcPct val="90000"/>
              </a:lnSpc>
              <a:spcBef>
                <a:spcPts val="1000"/>
              </a:spcBef>
              <a:spcAft>
                <a:spcPts val="0"/>
              </a:spcAft>
              <a:buClr>
                <a:schemeClr val="dk1"/>
              </a:buClr>
              <a:buSzPct val="100000"/>
              <a:buFont typeface="Arial"/>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La stratificazione sociali: le classi</a:t>
            </a:r>
            <a:endParaRPr/>
          </a:p>
        </p:txBody>
      </p:sp>
      <p:sp>
        <p:nvSpPr>
          <p:cNvPr id="197" name="Google Shape;197;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just" rtl="0">
              <a:lnSpc>
                <a:spcPct val="150000"/>
              </a:lnSpc>
              <a:spcBef>
                <a:spcPts val="0"/>
              </a:spcBef>
              <a:spcAft>
                <a:spcPts val="0"/>
              </a:spcAft>
              <a:buClr>
                <a:schemeClr val="dk1"/>
              </a:buClr>
              <a:buSzPct val="100000"/>
              <a:buFont typeface="Verdana"/>
              <a:buChar char="-"/>
            </a:pPr>
            <a:r>
              <a:rPr lang="it-IT">
                <a:latin typeface="Verdana"/>
                <a:ea typeface="Verdana"/>
                <a:cs typeface="Verdana"/>
                <a:sym typeface="Verdana"/>
              </a:rPr>
              <a:t>Gli interessi economici e le condizioni che sottendono l’esistenza delle classi sono inconciliabili e, prima o poi, portano a un superamento della società di cui sono parte</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La visibilità della stratificazione si fa sempre più netta e oggettivamente rilevabile con il passaggio delle formazioni economiche-sociali</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Storia come storia di lotte di classe</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Classi in perenne conflitto tra loro</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Le classi</a:t>
            </a:r>
            <a:endParaRPr/>
          </a:p>
        </p:txBody>
      </p:sp>
      <p:sp>
        <p:nvSpPr>
          <p:cNvPr id="203" name="Google Shape;203;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150000"/>
              </a:lnSpc>
              <a:spcBef>
                <a:spcPts val="0"/>
              </a:spcBef>
              <a:spcAft>
                <a:spcPts val="0"/>
              </a:spcAft>
              <a:buClr>
                <a:schemeClr val="dk1"/>
              </a:buClr>
              <a:buSzPts val="2800"/>
              <a:buFont typeface="Verdana"/>
              <a:buChar char="-"/>
            </a:pPr>
            <a:r>
              <a:rPr lang="it-IT">
                <a:latin typeface="Verdana"/>
                <a:ea typeface="Verdana"/>
                <a:cs typeface="Verdana"/>
                <a:sym typeface="Verdana"/>
              </a:rPr>
              <a:t>Proprietari forza-lavoro: reddito salario</a:t>
            </a:r>
            <a:endParaRPr/>
          </a:p>
          <a:p>
            <a:pPr marL="228600" lvl="0" indent="-228600" algn="l" rtl="0">
              <a:lnSpc>
                <a:spcPct val="150000"/>
              </a:lnSpc>
              <a:spcBef>
                <a:spcPts val="1000"/>
              </a:spcBef>
              <a:spcAft>
                <a:spcPts val="0"/>
              </a:spcAft>
              <a:buClr>
                <a:schemeClr val="dk1"/>
              </a:buClr>
              <a:buSzPts val="2800"/>
              <a:buFont typeface="Verdana"/>
              <a:buChar char="-"/>
            </a:pPr>
            <a:r>
              <a:rPr lang="it-IT">
                <a:latin typeface="Verdana"/>
                <a:ea typeface="Verdana"/>
                <a:cs typeface="Verdana"/>
                <a:sym typeface="Verdana"/>
              </a:rPr>
              <a:t>Proprietari del capitale: reddito profitto</a:t>
            </a:r>
            <a:endParaRPr/>
          </a:p>
          <a:p>
            <a:pPr marL="228600" lvl="0" indent="-228600" algn="l" rtl="0">
              <a:lnSpc>
                <a:spcPct val="150000"/>
              </a:lnSpc>
              <a:spcBef>
                <a:spcPts val="1000"/>
              </a:spcBef>
              <a:spcAft>
                <a:spcPts val="0"/>
              </a:spcAft>
              <a:buClr>
                <a:schemeClr val="dk1"/>
              </a:buClr>
              <a:buSzPts val="2800"/>
              <a:buFont typeface="Verdana"/>
              <a:buChar char="-"/>
            </a:pPr>
            <a:r>
              <a:rPr lang="it-IT">
                <a:latin typeface="Verdana"/>
                <a:ea typeface="Verdana"/>
                <a:cs typeface="Verdana"/>
                <a:sym typeface="Verdana"/>
              </a:rPr>
              <a:t>Proprietari fondiari: reddito rendita fondiaria</a:t>
            </a:r>
            <a:endParaRPr/>
          </a:p>
          <a:p>
            <a:pPr marL="228600" lvl="0" indent="-228600" algn="l" rtl="0">
              <a:lnSpc>
                <a:spcPct val="150000"/>
              </a:lnSpc>
              <a:spcBef>
                <a:spcPts val="1000"/>
              </a:spcBef>
              <a:spcAft>
                <a:spcPts val="0"/>
              </a:spcAft>
              <a:buClr>
                <a:schemeClr val="dk1"/>
              </a:buClr>
              <a:buSzPts val="2800"/>
              <a:buFont typeface="Verdana"/>
              <a:buChar char="-"/>
            </a:pPr>
            <a:r>
              <a:rPr lang="it-IT">
                <a:latin typeface="Verdana"/>
                <a:ea typeface="Verdana"/>
                <a:cs typeface="Verdana"/>
                <a:sym typeface="Verdana"/>
              </a:rPr>
              <a:t>Ma una classe è qualcosa di più di un raggruppamento di persone con interessi in comune: coscienza di classe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La prassi</a:t>
            </a:r>
            <a:endParaRPr/>
          </a:p>
        </p:txBody>
      </p:sp>
      <p:sp>
        <p:nvSpPr>
          <p:cNvPr id="95" name="Google Shape;95;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just" rtl="0">
              <a:lnSpc>
                <a:spcPct val="160000"/>
              </a:lnSpc>
              <a:spcBef>
                <a:spcPts val="0"/>
              </a:spcBef>
              <a:spcAft>
                <a:spcPts val="0"/>
              </a:spcAft>
              <a:buClr>
                <a:schemeClr val="dk1"/>
              </a:buClr>
              <a:buSzPct val="100000"/>
              <a:buFont typeface="Verdana"/>
              <a:buChar char="-"/>
            </a:pPr>
            <a:r>
              <a:rPr lang="it-IT">
                <a:latin typeface="Verdana"/>
                <a:ea typeface="Verdana"/>
                <a:cs typeface="Verdana"/>
                <a:sym typeface="Verdana"/>
              </a:rPr>
              <a:t>Filosofo</a:t>
            </a:r>
            <a:endParaRPr/>
          </a:p>
          <a:p>
            <a:pPr marL="228600" lvl="0" indent="-228600" algn="just" rtl="0">
              <a:lnSpc>
                <a:spcPct val="160000"/>
              </a:lnSpc>
              <a:spcBef>
                <a:spcPts val="1000"/>
              </a:spcBef>
              <a:spcAft>
                <a:spcPts val="0"/>
              </a:spcAft>
              <a:buClr>
                <a:schemeClr val="dk1"/>
              </a:buClr>
              <a:buSzPct val="100000"/>
              <a:buFont typeface="Verdana"/>
              <a:buChar char="-"/>
            </a:pPr>
            <a:r>
              <a:rPr lang="it-IT" b="1">
                <a:latin typeface="Verdana"/>
                <a:ea typeface="Verdana"/>
                <a:cs typeface="Verdana"/>
                <a:sym typeface="Verdana"/>
              </a:rPr>
              <a:t>Sociologo</a:t>
            </a:r>
            <a:endParaRPr/>
          </a:p>
          <a:p>
            <a:pPr marL="228600" lvl="0" indent="-228600" algn="just" rtl="0">
              <a:lnSpc>
                <a:spcPct val="160000"/>
              </a:lnSpc>
              <a:spcBef>
                <a:spcPts val="1000"/>
              </a:spcBef>
              <a:spcAft>
                <a:spcPts val="0"/>
              </a:spcAft>
              <a:buClr>
                <a:schemeClr val="dk1"/>
              </a:buClr>
              <a:buSzPct val="100000"/>
              <a:buFont typeface="Verdana"/>
              <a:buChar char="-"/>
            </a:pPr>
            <a:r>
              <a:rPr lang="it-IT">
                <a:latin typeface="Verdana"/>
                <a:ea typeface="Verdana"/>
                <a:cs typeface="Verdana"/>
                <a:sym typeface="Verdana"/>
              </a:rPr>
              <a:t>Economista (critico degli economisti)</a:t>
            </a:r>
            <a:endParaRPr/>
          </a:p>
          <a:p>
            <a:pPr marL="228600" lvl="0" indent="-228600" algn="just" rtl="0">
              <a:lnSpc>
                <a:spcPct val="160000"/>
              </a:lnSpc>
              <a:spcBef>
                <a:spcPts val="1000"/>
              </a:spcBef>
              <a:spcAft>
                <a:spcPts val="0"/>
              </a:spcAft>
              <a:buClr>
                <a:schemeClr val="dk1"/>
              </a:buClr>
              <a:buSzPct val="100000"/>
              <a:buFont typeface="Verdana"/>
              <a:buChar char="-"/>
            </a:pPr>
            <a:r>
              <a:rPr lang="it-IT" b="1">
                <a:latin typeface="Verdana"/>
                <a:ea typeface="Verdana"/>
                <a:cs typeface="Verdana"/>
                <a:sym typeface="Verdana"/>
              </a:rPr>
              <a:t>Agitatore rivoluzionario </a:t>
            </a:r>
            <a:r>
              <a:rPr lang="it-IT">
                <a:latin typeface="Verdana"/>
                <a:ea typeface="Verdana"/>
                <a:cs typeface="Verdana"/>
                <a:sym typeface="Verdana"/>
              </a:rPr>
              <a:t>(fonda e dirige la Prima Internazionale)</a:t>
            </a:r>
            <a:r>
              <a:rPr lang="it-IT" b="1">
                <a:latin typeface="Verdana"/>
                <a:ea typeface="Verdana"/>
                <a:cs typeface="Verdana"/>
                <a:sym typeface="Verdana"/>
              </a:rPr>
              <a:t>:</a:t>
            </a:r>
            <a:endParaRPr/>
          </a:p>
          <a:p>
            <a:pPr marL="0" lvl="0" indent="0" algn="just" rtl="0">
              <a:lnSpc>
                <a:spcPct val="160000"/>
              </a:lnSpc>
              <a:spcBef>
                <a:spcPts val="1000"/>
              </a:spcBef>
              <a:spcAft>
                <a:spcPts val="0"/>
              </a:spcAft>
              <a:buClr>
                <a:schemeClr val="dk1"/>
              </a:buClr>
              <a:buSzPct val="100000"/>
              <a:buFont typeface="Arial"/>
              <a:buNone/>
            </a:pPr>
            <a:r>
              <a:rPr lang="it-IT">
                <a:latin typeface="Verdana"/>
                <a:ea typeface="Verdana"/>
                <a:cs typeface="Verdana"/>
                <a:sym typeface="Verdana"/>
              </a:rPr>
              <a:t>«I filosofi finora hanno interpretato il mondo…ora si tratta di trasformarlo»</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Coscienza di classe (autocoscienza)</a:t>
            </a:r>
            <a:endParaRPr/>
          </a:p>
        </p:txBody>
      </p:sp>
      <p:sp>
        <p:nvSpPr>
          <p:cNvPr id="209" name="Google Shape;209;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0"/>
              </a:spcBef>
              <a:spcAft>
                <a:spcPts val="0"/>
              </a:spcAft>
              <a:buClr>
                <a:schemeClr val="dk1"/>
              </a:buClr>
              <a:buSzPts val="2400"/>
              <a:buFont typeface="Arial"/>
              <a:buNone/>
            </a:pPr>
            <a:r>
              <a:rPr lang="it-IT" sz="2400">
                <a:latin typeface="Verdana"/>
                <a:ea typeface="Verdana"/>
                <a:cs typeface="Verdana"/>
                <a:sym typeface="Verdana"/>
              </a:rPr>
              <a:t>«Nella misura in cui milioni di famiglie vivono in condizioni economiche tali che distinguono il loro modo di vita, i loro interessi e la loro cultura da quelli di altre classi e li contrappongono a esse in modo ostile, esse formano una classe.</a:t>
            </a:r>
            <a:endParaRPr/>
          </a:p>
          <a:p>
            <a:pPr marL="0" lvl="0" indent="0" algn="just" rtl="0">
              <a:lnSpc>
                <a:spcPct val="150000"/>
              </a:lnSpc>
              <a:spcBef>
                <a:spcPts val="0"/>
              </a:spcBef>
              <a:spcAft>
                <a:spcPts val="0"/>
              </a:spcAft>
              <a:buClr>
                <a:schemeClr val="dk1"/>
              </a:buClr>
              <a:buSzPts val="2400"/>
              <a:buFont typeface="Arial"/>
              <a:buNone/>
            </a:pPr>
            <a:r>
              <a:rPr lang="it-IT" sz="2400">
                <a:latin typeface="Verdana"/>
                <a:ea typeface="Verdana"/>
                <a:cs typeface="Verdana"/>
                <a:sym typeface="Verdana"/>
              </a:rPr>
              <a:t>Ma nella misura in cui tra contadini piccoli proprietari esistono legami locali, e l’identità dei loro interessi non crea tra loro una comunità, un’unione politica su scala nazionale e una organizzazione politica, essi non costituiscono una classe»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Compito della classe operaia (per sé)</a:t>
            </a:r>
            <a:endParaRPr/>
          </a:p>
        </p:txBody>
      </p:sp>
      <p:sp>
        <p:nvSpPr>
          <p:cNvPr id="215" name="Google Shape;215;p22"/>
          <p:cNvSpPr txBox="1">
            <a:spLocks noGrp="1"/>
          </p:cNvSpPr>
          <p:nvPr>
            <p:ph type="body" idx="1"/>
          </p:nvPr>
        </p:nvSpPr>
        <p:spPr>
          <a:xfrm>
            <a:off x="838200" y="1473200"/>
            <a:ext cx="10515600" cy="4351338"/>
          </a:xfrm>
          <a:prstGeom prst="rect">
            <a:avLst/>
          </a:prstGeom>
          <a:noFill/>
          <a:ln>
            <a:noFill/>
          </a:ln>
        </p:spPr>
        <p:txBody>
          <a:bodyPr spcFirstLastPara="1" wrap="square" lIns="91425" tIns="45700" rIns="91425" bIns="45700" anchor="t" anchorCtr="0">
            <a:noAutofit/>
          </a:bodyPr>
          <a:lstStyle/>
          <a:p>
            <a:pPr marL="514350" lvl="0" indent="-514350" algn="just" rtl="0">
              <a:lnSpc>
                <a:spcPct val="170000"/>
              </a:lnSpc>
              <a:spcBef>
                <a:spcPts val="0"/>
              </a:spcBef>
              <a:spcAft>
                <a:spcPts val="0"/>
              </a:spcAft>
              <a:buClr>
                <a:schemeClr val="dk1"/>
              </a:buClr>
              <a:buSzPts val="2300"/>
              <a:buFont typeface="Arial"/>
              <a:buAutoNum type="arabicPeriod"/>
            </a:pPr>
            <a:r>
              <a:rPr lang="it-IT" sz="2300">
                <a:latin typeface="Verdana"/>
                <a:ea typeface="Verdana"/>
                <a:cs typeface="Verdana"/>
                <a:sym typeface="Verdana"/>
              </a:rPr>
              <a:t>Interessi antagonisti e inconciliabili con altre classi</a:t>
            </a:r>
            <a:endParaRPr/>
          </a:p>
          <a:p>
            <a:pPr marL="514350" lvl="0" indent="-514350" algn="just" rtl="0">
              <a:lnSpc>
                <a:spcPct val="170000"/>
              </a:lnSpc>
              <a:spcBef>
                <a:spcPts val="1000"/>
              </a:spcBef>
              <a:spcAft>
                <a:spcPts val="0"/>
              </a:spcAft>
              <a:buClr>
                <a:schemeClr val="dk1"/>
              </a:buClr>
              <a:buSzPts val="2300"/>
              <a:buFont typeface="Arial"/>
              <a:buAutoNum type="arabicPeriod"/>
            </a:pPr>
            <a:r>
              <a:rPr lang="it-IT" sz="2300">
                <a:latin typeface="Verdana"/>
                <a:ea typeface="Verdana"/>
                <a:cs typeface="Verdana"/>
                <a:sym typeface="Verdana"/>
              </a:rPr>
              <a:t>Risoluzione al di fuori di questa società: rovesciamento radicale della società che scalzi la classe antagonista del potere</a:t>
            </a:r>
            <a:endParaRPr/>
          </a:p>
          <a:p>
            <a:pPr marL="514350" lvl="0" indent="-514350" algn="just" rtl="0">
              <a:lnSpc>
                <a:spcPct val="170000"/>
              </a:lnSpc>
              <a:spcBef>
                <a:spcPts val="1000"/>
              </a:spcBef>
              <a:spcAft>
                <a:spcPts val="0"/>
              </a:spcAft>
              <a:buClr>
                <a:schemeClr val="dk1"/>
              </a:buClr>
              <a:buSzPts val="2300"/>
              <a:buFont typeface="Arial"/>
              <a:buAutoNum type="arabicPeriod"/>
            </a:pPr>
            <a:r>
              <a:rPr lang="it-IT" sz="2300">
                <a:latin typeface="Verdana"/>
                <a:ea typeface="Verdana"/>
                <a:cs typeface="Verdana"/>
                <a:sym typeface="Verdana"/>
              </a:rPr>
              <a:t>Mentre lotta per i propri interessi, la classe proletaria incarna gli interessi dell’umanità intera perché il rovesciamento della borghesia conduce alla soppressione della proprietà privata e cioè alla soppressione della base dell’esistenza della società divisa in classi</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Come avviene il superamento delle classi</a:t>
            </a:r>
            <a:endParaRPr/>
          </a:p>
        </p:txBody>
      </p:sp>
      <p:sp>
        <p:nvSpPr>
          <p:cNvPr id="221" name="Google Shape;221;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514350" lvl="0" indent="-514350" algn="l" rtl="0">
              <a:lnSpc>
                <a:spcPct val="150000"/>
              </a:lnSpc>
              <a:spcBef>
                <a:spcPts val="0"/>
              </a:spcBef>
              <a:spcAft>
                <a:spcPts val="0"/>
              </a:spcAft>
              <a:buClr>
                <a:schemeClr val="dk1"/>
              </a:buClr>
              <a:buSzPts val="2600"/>
              <a:buFont typeface="Arial"/>
              <a:buAutoNum type="arabicPeriod"/>
            </a:pPr>
            <a:r>
              <a:rPr lang="it-IT" sz="2600" dirty="0">
                <a:latin typeface="Verdana"/>
                <a:ea typeface="Verdana"/>
                <a:cs typeface="Verdana"/>
                <a:sym typeface="Verdana"/>
              </a:rPr>
              <a:t>Concorrenza interna alla moderna società capitalistica: classi intermedie -&gt; proletariato; riduce il numero dei capitalisti</a:t>
            </a:r>
            <a:endParaRPr dirty="0"/>
          </a:p>
          <a:p>
            <a:pPr marL="514350" lvl="0" indent="-514350" algn="l" rtl="0">
              <a:lnSpc>
                <a:spcPct val="150000"/>
              </a:lnSpc>
              <a:spcBef>
                <a:spcPts val="1000"/>
              </a:spcBef>
              <a:spcAft>
                <a:spcPts val="0"/>
              </a:spcAft>
              <a:buClr>
                <a:schemeClr val="dk1"/>
              </a:buClr>
              <a:buSzPts val="2600"/>
              <a:buFont typeface="Arial"/>
              <a:buAutoNum type="arabicPeriod"/>
            </a:pPr>
            <a:r>
              <a:rPr lang="it-IT" sz="2600" dirty="0">
                <a:latin typeface="Verdana"/>
                <a:ea typeface="Verdana"/>
                <a:cs typeface="Verdana"/>
                <a:sym typeface="Verdana"/>
              </a:rPr>
              <a:t>Il conflitto di interessi con la borghesia è risolvibile al di fuori del modo di produzione: al di fuori società borghese</a:t>
            </a:r>
            <a:endParaRPr dirty="0"/>
          </a:p>
          <a:p>
            <a:pPr marL="514350" lvl="0" indent="-514350" algn="l" rtl="0">
              <a:lnSpc>
                <a:spcPct val="150000"/>
              </a:lnSpc>
              <a:spcBef>
                <a:spcPts val="1000"/>
              </a:spcBef>
              <a:spcAft>
                <a:spcPts val="0"/>
              </a:spcAft>
              <a:buClr>
                <a:schemeClr val="dk1"/>
              </a:buClr>
              <a:buSzPts val="2600"/>
              <a:buFont typeface="Arial"/>
              <a:buAutoNum type="arabicPeriod"/>
            </a:pPr>
            <a:r>
              <a:rPr lang="it-IT" sz="2600" dirty="0">
                <a:latin typeface="Verdana"/>
                <a:ea typeface="Verdana"/>
                <a:cs typeface="Verdana"/>
                <a:sym typeface="Verdana"/>
              </a:rPr>
              <a:t>Meccanismo modo di produzione, basato sul profitto, costretto ad espansione: sempre più proletariato</a:t>
            </a:r>
            <a:endParaRPr sz="2600" dirty="0">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a:t>Il mondo di oggi?</a:t>
            </a:r>
            <a:endParaRPr/>
          </a:p>
        </p:txBody>
      </p:sp>
      <p:pic>
        <p:nvPicPr>
          <p:cNvPr id="227" name="Google Shape;227;p24"/>
          <p:cNvPicPr preferRelativeResize="0">
            <a:picLocks noGrp="1"/>
          </p:cNvPicPr>
          <p:nvPr>
            <p:ph type="body" idx="1"/>
          </p:nvPr>
        </p:nvPicPr>
        <p:blipFill rotWithShape="1">
          <a:blip r:embed="rId3">
            <a:alphaModFix/>
          </a:blip>
          <a:srcRect/>
          <a:stretch/>
        </p:blipFill>
        <p:spPr>
          <a:xfrm>
            <a:off x="923925" y="1549400"/>
            <a:ext cx="7477125" cy="5145088"/>
          </a:xfrm>
          <a:prstGeom prst="rect">
            <a:avLst/>
          </a:prstGeom>
          <a:noFill/>
          <a:ln>
            <a:noFill/>
          </a:ln>
        </p:spPr>
      </p:pic>
      <p:sp>
        <p:nvSpPr>
          <p:cNvPr id="228" name="Google Shape;228;p24"/>
          <p:cNvSpPr/>
          <p:nvPr/>
        </p:nvSpPr>
        <p:spPr>
          <a:xfrm>
            <a:off x="8715375" y="2284413"/>
            <a:ext cx="2552700" cy="3970337"/>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Verdana"/>
              <a:buChar char="-"/>
            </a:pPr>
            <a:r>
              <a:rPr lang="it-IT" sz="1800" b="0" i="0" u="none" strike="noStrike" cap="none">
                <a:solidFill>
                  <a:schemeClr val="dk1"/>
                </a:solidFill>
                <a:latin typeface="Verdana"/>
                <a:ea typeface="Verdana"/>
                <a:cs typeface="Verdana"/>
                <a:sym typeface="Verdana"/>
              </a:rPr>
              <a:t>metà della ricchezza appartiene all'1% superiore</a:t>
            </a:r>
            <a:endParaRPr/>
          </a:p>
          <a:p>
            <a:pPr marL="285750" marR="0" lvl="0" indent="-285750" algn="l" rtl="0">
              <a:spcBef>
                <a:spcPts val="0"/>
              </a:spcBef>
              <a:spcAft>
                <a:spcPts val="0"/>
              </a:spcAft>
              <a:buClr>
                <a:schemeClr val="dk1"/>
              </a:buClr>
              <a:buSzPts val="1800"/>
              <a:buFont typeface="Verdana"/>
              <a:buChar char="-"/>
            </a:pPr>
            <a:r>
              <a:rPr lang="it-IT" sz="1800" b="0" i="0" u="none" strike="noStrike" cap="none">
                <a:solidFill>
                  <a:schemeClr val="dk1"/>
                </a:solidFill>
                <a:latin typeface="Verdana"/>
                <a:ea typeface="Verdana"/>
                <a:cs typeface="Verdana"/>
                <a:sym typeface="Verdana"/>
              </a:rPr>
              <a:t>il 10% detiene l'85%, della ricchezza</a:t>
            </a:r>
            <a:endParaRPr/>
          </a:p>
          <a:p>
            <a:pPr marL="285750" marR="0" lvl="0" indent="-285750" algn="l" rtl="0">
              <a:spcBef>
                <a:spcPts val="0"/>
              </a:spcBef>
              <a:spcAft>
                <a:spcPts val="0"/>
              </a:spcAft>
              <a:buClr>
                <a:schemeClr val="dk1"/>
              </a:buClr>
              <a:buSzPts val="1800"/>
              <a:buFont typeface="Verdana"/>
              <a:buChar char="-"/>
            </a:pPr>
            <a:r>
              <a:rPr lang="it-IT" sz="1800" b="0" i="0" u="none" strike="noStrike" cap="none">
                <a:solidFill>
                  <a:schemeClr val="dk1"/>
                </a:solidFill>
                <a:latin typeface="Verdana"/>
                <a:ea typeface="Verdana"/>
                <a:cs typeface="Verdana"/>
                <a:sym typeface="Verdana"/>
              </a:rPr>
              <a:t>il 90% detiene il restante 15% della ricchezza totale</a:t>
            </a:r>
            <a:endParaRPr/>
          </a:p>
          <a:p>
            <a:pPr marL="285750" marR="0" lvl="0" indent="-285750" algn="l" rtl="0">
              <a:spcBef>
                <a:spcPts val="0"/>
              </a:spcBef>
              <a:spcAft>
                <a:spcPts val="0"/>
              </a:spcAft>
              <a:buClr>
                <a:schemeClr val="dk1"/>
              </a:buClr>
              <a:buSzPts val="1800"/>
              <a:buFont typeface="Verdana"/>
              <a:buChar char="-"/>
            </a:pPr>
            <a:r>
              <a:rPr lang="it-IT" sz="1800" b="0" i="0" u="none" strike="noStrike" cap="none">
                <a:solidFill>
                  <a:schemeClr val="dk1"/>
                </a:solidFill>
                <a:latin typeface="Verdana"/>
                <a:ea typeface="Verdana"/>
                <a:cs typeface="Verdana"/>
                <a:sym typeface="Verdana"/>
              </a:rPr>
              <a:t>30% detiene il 97% della ricchezza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600">
                <a:latin typeface="Verdana"/>
                <a:ea typeface="Verdana"/>
                <a:cs typeface="Verdana"/>
                <a:sym typeface="Verdana"/>
              </a:rPr>
              <a:t>Il mutamento sociale</a:t>
            </a:r>
            <a:endParaRPr/>
          </a:p>
        </p:txBody>
      </p:sp>
      <p:sp>
        <p:nvSpPr>
          <p:cNvPr id="234" name="Google Shape;234;p25"/>
          <p:cNvSpPr txBox="1">
            <a:spLocks noGrp="1"/>
          </p:cNvSpPr>
          <p:nvPr>
            <p:ph type="body" idx="1"/>
          </p:nvPr>
        </p:nvSpPr>
        <p:spPr>
          <a:xfrm>
            <a:off x="838200" y="1253331"/>
            <a:ext cx="10515600" cy="4351337"/>
          </a:xfrm>
          <a:prstGeom prst="rect">
            <a:avLst/>
          </a:prstGeom>
          <a:noFill/>
          <a:ln>
            <a:noFill/>
          </a:ln>
        </p:spPr>
        <p:txBody>
          <a:bodyPr spcFirstLastPara="1" wrap="square" lIns="91425" tIns="45700" rIns="91425" bIns="45700" anchor="t" anchorCtr="0">
            <a:noAutofit/>
          </a:bodyPr>
          <a:lstStyle/>
          <a:p>
            <a:pPr marL="0" lvl="0" indent="0" algn="just" rtl="0">
              <a:lnSpc>
                <a:spcPct val="136363"/>
              </a:lnSpc>
              <a:spcBef>
                <a:spcPts val="0"/>
              </a:spcBef>
              <a:spcAft>
                <a:spcPts val="0"/>
              </a:spcAft>
              <a:buClr>
                <a:schemeClr val="dk1"/>
              </a:buClr>
              <a:buSzPts val="2200"/>
              <a:buFont typeface="Arial"/>
              <a:buNone/>
            </a:pPr>
            <a:r>
              <a:rPr lang="it-IT" sz="2000" dirty="0">
                <a:latin typeface="Verdana"/>
                <a:ea typeface="Verdana"/>
                <a:cs typeface="Verdana"/>
                <a:sym typeface="Verdana"/>
              </a:rPr>
              <a:t>Il mutamento sociale può avvenire solo quando una formazione economico-sociale ha esaurito tutte le sue possibilità.</a:t>
            </a:r>
            <a:endParaRPr sz="2000" dirty="0"/>
          </a:p>
          <a:p>
            <a:pPr marL="0" lvl="0" indent="0" algn="just" rtl="0">
              <a:lnSpc>
                <a:spcPct val="136363"/>
              </a:lnSpc>
              <a:spcBef>
                <a:spcPts val="0"/>
              </a:spcBef>
              <a:spcAft>
                <a:spcPts val="0"/>
              </a:spcAft>
              <a:buClr>
                <a:schemeClr val="dk1"/>
              </a:buClr>
              <a:buSzPts val="2200"/>
              <a:buFont typeface="Arial"/>
              <a:buNone/>
            </a:pPr>
            <a:r>
              <a:rPr lang="it-IT" sz="2000" dirty="0">
                <a:latin typeface="Verdana"/>
                <a:ea typeface="Verdana"/>
                <a:cs typeface="Verdana"/>
                <a:sym typeface="Verdana"/>
              </a:rPr>
              <a:t>«Ad un dato punto del loro sviluppo, le forze produttive materiali della società entrano in conflitto coi rapporti di produzione esistenti, cioè coi rapporti di proprietà (che ne sono soltanto l’espressione giuridica) dentro i quali tali forze s’erano finora mosse</a:t>
            </a:r>
            <a:endParaRPr sz="2000" dirty="0"/>
          </a:p>
          <a:p>
            <a:pPr marL="0" lvl="0" indent="0" algn="just" rtl="0">
              <a:lnSpc>
                <a:spcPct val="136363"/>
              </a:lnSpc>
              <a:spcBef>
                <a:spcPts val="0"/>
              </a:spcBef>
              <a:spcAft>
                <a:spcPts val="0"/>
              </a:spcAft>
              <a:buClr>
                <a:schemeClr val="dk1"/>
              </a:buClr>
              <a:buSzPts val="2200"/>
              <a:buFont typeface="Arial"/>
              <a:buNone/>
            </a:pPr>
            <a:r>
              <a:rPr lang="it-IT" sz="2000" dirty="0">
                <a:latin typeface="Verdana"/>
                <a:ea typeface="Verdana"/>
                <a:cs typeface="Verdana"/>
                <a:sym typeface="Verdana"/>
              </a:rPr>
              <a:t>Da forme di sviluppo delle forze produttive, questi rapporti si convertono in loro catene</a:t>
            </a:r>
            <a:endParaRPr sz="2000" dirty="0"/>
          </a:p>
          <a:p>
            <a:pPr marL="0" lvl="0" indent="0" algn="just" rtl="0">
              <a:lnSpc>
                <a:spcPct val="136363"/>
              </a:lnSpc>
              <a:spcBef>
                <a:spcPts val="0"/>
              </a:spcBef>
              <a:spcAft>
                <a:spcPts val="0"/>
              </a:spcAft>
              <a:buClr>
                <a:schemeClr val="dk1"/>
              </a:buClr>
              <a:buSzPts val="2200"/>
              <a:buFont typeface="Arial"/>
              <a:buNone/>
            </a:pPr>
            <a:r>
              <a:rPr lang="it-IT" sz="2000" dirty="0">
                <a:latin typeface="Verdana"/>
                <a:ea typeface="Verdana"/>
                <a:cs typeface="Verdana"/>
                <a:sym typeface="Verdana"/>
              </a:rPr>
              <a:t>Si apre allora un’epoca di rivoluzione sociale.</a:t>
            </a:r>
            <a:endParaRPr sz="2000" dirty="0"/>
          </a:p>
          <a:p>
            <a:pPr marL="0" lvl="0" indent="0" algn="just" rtl="0">
              <a:lnSpc>
                <a:spcPct val="136363"/>
              </a:lnSpc>
              <a:spcBef>
                <a:spcPts val="0"/>
              </a:spcBef>
              <a:spcAft>
                <a:spcPts val="0"/>
              </a:spcAft>
              <a:buClr>
                <a:schemeClr val="dk1"/>
              </a:buClr>
              <a:buSzPts val="2200"/>
              <a:buFont typeface="Arial"/>
              <a:buNone/>
            </a:pPr>
            <a:r>
              <a:rPr lang="it-IT" sz="2000" dirty="0">
                <a:latin typeface="Verdana"/>
                <a:ea typeface="Verdana"/>
                <a:cs typeface="Verdana"/>
                <a:sym typeface="Verdana"/>
              </a:rPr>
              <a:t>Col mutamento della base economica si sconvolge più o meno rapidamente tutta la gigantesca sovrastruttura»</a:t>
            </a:r>
            <a:endParaRPr sz="2000" dirty="0"/>
          </a:p>
          <a:p>
            <a:pPr marL="0" lvl="0" indent="0" algn="just" rtl="0">
              <a:lnSpc>
                <a:spcPct val="136363"/>
              </a:lnSpc>
              <a:spcBef>
                <a:spcPts val="0"/>
              </a:spcBef>
              <a:spcAft>
                <a:spcPts val="0"/>
              </a:spcAft>
              <a:buClr>
                <a:schemeClr val="dk1"/>
              </a:buClr>
              <a:buSzPts val="2200"/>
              <a:buFont typeface="Arial"/>
              <a:buNone/>
            </a:pPr>
            <a:r>
              <a:rPr lang="it-IT" sz="2000" dirty="0">
                <a:latin typeface="Verdana"/>
                <a:ea typeface="Verdana"/>
                <a:cs typeface="Verdana"/>
                <a:sym typeface="Verdana"/>
              </a:rPr>
              <a:t>Il capitalismo: il più potente generatore di mutamento sociale e materiale mai apparso nella storia</a:t>
            </a:r>
            <a:endParaRP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600" dirty="0">
                <a:latin typeface="Verdana"/>
                <a:ea typeface="Verdana"/>
                <a:cs typeface="Verdana"/>
                <a:sym typeface="Verdana"/>
              </a:rPr>
              <a:t>L’alienazione</a:t>
            </a:r>
            <a:endParaRPr dirty="0"/>
          </a:p>
        </p:txBody>
      </p:sp>
      <p:sp>
        <p:nvSpPr>
          <p:cNvPr id="240" name="Google Shape;240;p26"/>
          <p:cNvSpPr txBox="1">
            <a:spLocks noGrp="1"/>
          </p:cNvSpPr>
          <p:nvPr>
            <p:ph type="body" idx="1"/>
          </p:nvPr>
        </p:nvSpPr>
        <p:spPr>
          <a:xfrm>
            <a:off x="666750" y="1412875"/>
            <a:ext cx="10515600" cy="4351338"/>
          </a:xfrm>
          <a:prstGeom prst="rect">
            <a:avLst/>
          </a:prstGeom>
          <a:noFill/>
          <a:ln>
            <a:noFill/>
          </a:ln>
        </p:spPr>
        <p:txBody>
          <a:bodyPr spcFirstLastPara="1" wrap="square" lIns="91425" tIns="45700" rIns="91425" bIns="45700" anchor="t" anchorCtr="0">
            <a:noAutofit/>
          </a:bodyPr>
          <a:lstStyle/>
          <a:p>
            <a:pPr marL="228600" lvl="0" indent="-228600" algn="just" rtl="0">
              <a:lnSpc>
                <a:spcPct val="160000"/>
              </a:lnSpc>
              <a:spcBef>
                <a:spcPts val="0"/>
              </a:spcBef>
              <a:spcAft>
                <a:spcPts val="0"/>
              </a:spcAft>
              <a:buClr>
                <a:schemeClr val="dk1"/>
              </a:buClr>
              <a:buSzPts val="2000"/>
              <a:buFont typeface="Verdana"/>
              <a:buChar char="-"/>
            </a:pPr>
            <a:r>
              <a:rPr lang="it-IT" sz="2000" dirty="0">
                <a:latin typeface="Verdana"/>
                <a:ea typeface="Verdana"/>
                <a:cs typeface="Verdana"/>
                <a:sym typeface="Verdana"/>
              </a:rPr>
              <a:t>Conseguenza del modo di produzione capitalistico: Si supera superandolo</a:t>
            </a:r>
            <a:endParaRPr sz="2000" dirty="0">
              <a:latin typeface="Verdana"/>
              <a:ea typeface="Verdana"/>
              <a:cs typeface="Verdana"/>
              <a:sym typeface="Verdana"/>
            </a:endParaRPr>
          </a:p>
          <a:p>
            <a:pPr marL="228600" lvl="0" indent="-228600" algn="just" rtl="0">
              <a:lnSpc>
                <a:spcPct val="160000"/>
              </a:lnSpc>
              <a:spcBef>
                <a:spcPts val="1000"/>
              </a:spcBef>
              <a:spcAft>
                <a:spcPts val="0"/>
              </a:spcAft>
              <a:buClr>
                <a:schemeClr val="dk1"/>
              </a:buClr>
              <a:buSzPts val="2000"/>
              <a:buFont typeface="Verdana"/>
              <a:buChar char="-"/>
            </a:pPr>
            <a:r>
              <a:rPr lang="it-IT" sz="2000" dirty="0">
                <a:latin typeface="Verdana"/>
                <a:ea typeface="Verdana"/>
                <a:cs typeface="Verdana"/>
                <a:sym typeface="Verdana"/>
              </a:rPr>
              <a:t>L’uomo si realizza nella trasformazione della realtà a lui esterna e dunque il lavoro, come mezzo di questa trasformazione, è anche il mezzo attraverso cui egli realizza sé stesso: Il lavoro come attività libera (cfr. Vita </a:t>
            </a:r>
            <a:r>
              <a:rPr lang="it-IT" sz="2000" dirty="0" err="1">
                <a:latin typeface="Verdana"/>
                <a:ea typeface="Verdana"/>
                <a:cs typeface="Verdana"/>
                <a:sym typeface="Verdana"/>
              </a:rPr>
              <a:t>activa</a:t>
            </a:r>
            <a:r>
              <a:rPr lang="it-IT" sz="2000" dirty="0">
                <a:latin typeface="Verdana"/>
                <a:ea typeface="Verdana"/>
                <a:cs typeface="Verdana"/>
                <a:sym typeface="Verdana"/>
              </a:rPr>
              <a:t> della </a:t>
            </a:r>
            <a:r>
              <a:rPr lang="it-IT" sz="2000" dirty="0" err="1">
                <a:latin typeface="Verdana"/>
                <a:ea typeface="Verdana"/>
                <a:cs typeface="Verdana"/>
                <a:sym typeface="Verdana"/>
              </a:rPr>
              <a:t>Harendt</a:t>
            </a:r>
            <a:r>
              <a:rPr lang="it-IT" sz="2000" dirty="0">
                <a:latin typeface="Verdana"/>
                <a:ea typeface="Verdana"/>
                <a:cs typeface="Verdana"/>
                <a:sym typeface="Verdana"/>
              </a:rPr>
              <a:t>)</a:t>
            </a:r>
            <a:endParaRPr dirty="0"/>
          </a:p>
          <a:p>
            <a:pPr marL="228600" lvl="0" indent="-228600" algn="just" rtl="0">
              <a:lnSpc>
                <a:spcPct val="160000"/>
              </a:lnSpc>
              <a:spcBef>
                <a:spcPts val="1000"/>
              </a:spcBef>
              <a:spcAft>
                <a:spcPts val="0"/>
              </a:spcAft>
              <a:buClr>
                <a:schemeClr val="dk1"/>
              </a:buClr>
              <a:buSzPts val="2000"/>
              <a:buFont typeface="Verdana"/>
              <a:buChar char="-"/>
            </a:pPr>
            <a:r>
              <a:rPr lang="it-IT" sz="2000" dirty="0">
                <a:latin typeface="Verdana"/>
                <a:ea typeface="Verdana"/>
                <a:cs typeface="Verdana"/>
                <a:sym typeface="Verdana"/>
              </a:rPr>
              <a:t>Nel capitalismo l’ uomo costretto a vendere la propria forza-lavoro per poter vivere : </a:t>
            </a:r>
            <a:r>
              <a:rPr lang="it-IT" sz="2000" b="1" u="sng" dirty="0">
                <a:latin typeface="Verdana"/>
                <a:ea typeface="Verdana"/>
                <a:cs typeface="Verdana"/>
                <a:sym typeface="Verdana"/>
              </a:rPr>
              <a:t>Il prodotto (e il profitto) del suo lavoro non gli appartiene</a:t>
            </a:r>
            <a:endParaRPr dirty="0"/>
          </a:p>
          <a:p>
            <a:pPr marL="228600" lvl="0" indent="-228600" algn="just" rtl="0">
              <a:lnSpc>
                <a:spcPct val="160000"/>
              </a:lnSpc>
              <a:spcBef>
                <a:spcPts val="1000"/>
              </a:spcBef>
              <a:spcAft>
                <a:spcPts val="0"/>
              </a:spcAft>
              <a:buClr>
                <a:schemeClr val="dk1"/>
              </a:buClr>
              <a:buSzPts val="2000"/>
              <a:buFont typeface="Verdana"/>
              <a:buChar char="-"/>
            </a:pPr>
            <a:r>
              <a:rPr lang="it-IT" sz="2000" dirty="0">
                <a:latin typeface="Verdana"/>
                <a:ea typeface="Verdana"/>
                <a:cs typeface="Verdana"/>
                <a:sym typeface="Verdana"/>
              </a:rPr>
              <a:t>Lavoro come negazione di sé: «sfinisce il suo corpo e distrugge il suo spirito»  </a:t>
            </a:r>
            <a:r>
              <a:rPr lang="it-IT" sz="2000" dirty="0">
                <a:latin typeface="Verdana"/>
                <a:ea typeface="Verdana"/>
                <a:cs typeface="Verdana"/>
                <a:sym typeface="Wingdings" panose="05000000000000000000" pitchFamily="2" charset="2"/>
              </a:rPr>
              <a:t> </a:t>
            </a:r>
            <a:r>
              <a:rPr lang="it-IT" sz="2000" b="1" u="sng" dirty="0">
                <a:latin typeface="Verdana"/>
                <a:ea typeface="Verdana"/>
                <a:cs typeface="Verdana"/>
                <a:sym typeface="Verdana"/>
              </a:rPr>
              <a:t>Perdita di sé = alienazione</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600">
                <a:latin typeface="Verdana"/>
                <a:ea typeface="Verdana"/>
                <a:cs typeface="Verdana"/>
                <a:sym typeface="Verdana"/>
              </a:rPr>
              <a:t>Lo Stato</a:t>
            </a:r>
            <a:endParaRPr/>
          </a:p>
        </p:txBody>
      </p:sp>
      <p:sp>
        <p:nvSpPr>
          <p:cNvPr id="246" name="Google Shape;246;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just" rtl="0">
              <a:lnSpc>
                <a:spcPct val="150000"/>
              </a:lnSpc>
              <a:spcBef>
                <a:spcPts val="0"/>
              </a:spcBef>
              <a:spcAft>
                <a:spcPts val="0"/>
              </a:spcAft>
              <a:buClr>
                <a:schemeClr val="dk1"/>
              </a:buClr>
              <a:buSzPct val="100000"/>
              <a:buFont typeface="Verdana"/>
              <a:buChar char="-"/>
            </a:pPr>
            <a:r>
              <a:rPr lang="it-IT">
                <a:latin typeface="Verdana"/>
                <a:ea typeface="Verdana"/>
                <a:cs typeface="Verdana"/>
                <a:sym typeface="Verdana"/>
              </a:rPr>
              <a:t>L’apparato di dominio che serve alla borghesia (ma anche ad altre classi) per mantenere il potere</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Stato democratico: comitato degli affari della borghesia</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Comune di Parigi: forma storica di dittatura del Proletariato</a:t>
            </a:r>
            <a:endParaRPr/>
          </a:p>
          <a:p>
            <a:pPr marL="228600" lvl="0" indent="-228600" algn="just" rtl="0">
              <a:lnSpc>
                <a:spcPct val="150000"/>
              </a:lnSpc>
              <a:spcBef>
                <a:spcPts val="1000"/>
              </a:spcBef>
              <a:spcAft>
                <a:spcPts val="0"/>
              </a:spcAft>
              <a:buClr>
                <a:schemeClr val="dk1"/>
              </a:buClr>
              <a:buSzPct val="100000"/>
              <a:buFont typeface="Verdana"/>
              <a:buChar char="-"/>
            </a:pPr>
            <a:r>
              <a:rPr lang="it-IT">
                <a:latin typeface="Verdana"/>
                <a:ea typeface="Verdana"/>
                <a:cs typeface="Verdana"/>
                <a:sym typeface="Verdana"/>
              </a:rPr>
              <a:t>Dopo un periodo di dittatura del proletariato lo Stato non servirà più (storicamente non si è mai raggiunto, semmai il contrario)</a:t>
            </a:r>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Componente pedagogica</a:t>
            </a:r>
            <a:endParaRPr/>
          </a:p>
        </p:txBody>
      </p:sp>
      <p:sp>
        <p:nvSpPr>
          <p:cNvPr id="101" name="Google Shape;10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just" rtl="0">
              <a:lnSpc>
                <a:spcPct val="150000"/>
              </a:lnSpc>
              <a:spcBef>
                <a:spcPts val="0"/>
              </a:spcBef>
              <a:spcAft>
                <a:spcPts val="0"/>
              </a:spcAft>
              <a:buClr>
                <a:schemeClr val="dk1"/>
              </a:buClr>
              <a:buSzPts val="2400"/>
              <a:buFont typeface="Verdana"/>
              <a:buChar char="-"/>
            </a:pPr>
            <a:r>
              <a:rPr lang="it-IT" sz="2400">
                <a:latin typeface="Verdana"/>
                <a:ea typeface="Verdana"/>
                <a:cs typeface="Verdana"/>
                <a:sym typeface="Verdana"/>
              </a:rPr>
              <a:t>Improprio dire «teoria marxiana dell’educazione» in senso sociologico</a:t>
            </a:r>
            <a:endParaRPr/>
          </a:p>
          <a:p>
            <a:pPr marL="228600" lvl="0" indent="-228600" algn="just" rtl="0">
              <a:lnSpc>
                <a:spcPct val="150000"/>
              </a:lnSpc>
              <a:spcBef>
                <a:spcPts val="1000"/>
              </a:spcBef>
              <a:spcAft>
                <a:spcPts val="0"/>
              </a:spcAft>
              <a:buClr>
                <a:schemeClr val="dk1"/>
              </a:buClr>
              <a:buSzPts val="2400"/>
              <a:buFont typeface="Verdana"/>
              <a:buChar char="-"/>
            </a:pPr>
            <a:r>
              <a:rPr lang="it-IT" sz="2400">
                <a:latin typeface="Verdana"/>
                <a:ea typeface="Verdana"/>
                <a:cs typeface="Verdana"/>
                <a:sym typeface="Verdana"/>
              </a:rPr>
              <a:t>Forte componente pedagogica in quanto «teoria della liberazione che comporta accentuati elementi finalistici» (Manocorda, 1971)</a:t>
            </a:r>
            <a:endParaRPr/>
          </a:p>
          <a:p>
            <a:pPr marL="228600" lvl="0" indent="-228600" algn="just" rtl="0">
              <a:lnSpc>
                <a:spcPct val="150000"/>
              </a:lnSpc>
              <a:spcBef>
                <a:spcPts val="1000"/>
              </a:spcBef>
              <a:spcAft>
                <a:spcPts val="0"/>
              </a:spcAft>
              <a:buClr>
                <a:schemeClr val="dk1"/>
              </a:buClr>
              <a:buSzPts val="2400"/>
              <a:buFont typeface="Verdana"/>
              <a:buChar char="-"/>
            </a:pPr>
            <a:r>
              <a:rPr lang="it-IT" sz="2400">
                <a:latin typeface="Verdana"/>
                <a:ea typeface="Verdana"/>
                <a:cs typeface="Verdana"/>
                <a:sym typeface="Verdana"/>
              </a:rPr>
              <a:t>La cultura è uno specchio della realtà sociale, una variabile dipendente, per cui il significato di un oggetto culturale deriva dalle strutture sociali e dai modelli di comportamento che riflette, anche se a sua volta può influenzare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Vita</a:t>
            </a:r>
            <a:endParaRPr/>
          </a:p>
        </p:txBody>
      </p:sp>
      <p:sp>
        <p:nvSpPr>
          <p:cNvPr id="107" name="Google Shape;107;p4"/>
          <p:cNvSpPr txBox="1">
            <a:spLocks noGrp="1"/>
          </p:cNvSpPr>
          <p:nvPr>
            <p:ph type="body" idx="1"/>
          </p:nvPr>
        </p:nvSpPr>
        <p:spPr>
          <a:xfrm>
            <a:off x="747713" y="1252538"/>
            <a:ext cx="10515600" cy="4352925"/>
          </a:xfrm>
          <a:prstGeom prst="rect">
            <a:avLst/>
          </a:prstGeom>
          <a:noFill/>
          <a:ln>
            <a:noFill/>
          </a:ln>
        </p:spPr>
        <p:txBody>
          <a:bodyPr spcFirstLastPara="1" wrap="square" lIns="91425" tIns="45700" rIns="91425" bIns="45700" anchor="t" anchorCtr="0">
            <a:noAutofit/>
          </a:bodyPr>
          <a:lstStyle/>
          <a:p>
            <a:pPr marL="0" lvl="0" indent="-158750" algn="just" rtl="0">
              <a:lnSpc>
                <a:spcPct val="136000"/>
              </a:lnSpc>
              <a:spcBef>
                <a:spcPts val="0"/>
              </a:spcBef>
              <a:spcAft>
                <a:spcPts val="0"/>
              </a:spcAft>
              <a:buClr>
                <a:schemeClr val="dk1"/>
              </a:buClr>
              <a:buSzPts val="2500"/>
              <a:buFont typeface="Verdana"/>
              <a:buChar char="-"/>
            </a:pPr>
            <a:r>
              <a:rPr lang="it-IT" sz="2500">
                <a:latin typeface="Verdana"/>
                <a:ea typeface="Verdana"/>
                <a:cs typeface="Verdana"/>
                <a:sym typeface="Verdana"/>
              </a:rPr>
              <a:t>1818 Treviri</a:t>
            </a:r>
            <a:endParaRPr/>
          </a:p>
          <a:p>
            <a:pPr marL="0" lvl="0" indent="-158750" algn="just" rtl="0">
              <a:lnSpc>
                <a:spcPct val="136000"/>
              </a:lnSpc>
              <a:spcBef>
                <a:spcPts val="0"/>
              </a:spcBef>
              <a:spcAft>
                <a:spcPts val="0"/>
              </a:spcAft>
              <a:buClr>
                <a:schemeClr val="dk1"/>
              </a:buClr>
              <a:buSzPts val="2500"/>
              <a:buFont typeface="Verdana"/>
              <a:buChar char="-"/>
            </a:pPr>
            <a:r>
              <a:rPr lang="it-IT" sz="2500">
                <a:latin typeface="Verdana"/>
                <a:ea typeface="Verdana"/>
                <a:cs typeface="Verdana"/>
                <a:sym typeface="Verdana"/>
              </a:rPr>
              <a:t>Famiglia di rabbini convertitasi al protestantesimo: borghesia ebraica assimilata</a:t>
            </a:r>
            <a:endParaRPr/>
          </a:p>
          <a:p>
            <a:pPr marL="0" lvl="0" indent="-158750" algn="just" rtl="0">
              <a:lnSpc>
                <a:spcPct val="136000"/>
              </a:lnSpc>
              <a:spcBef>
                <a:spcPts val="0"/>
              </a:spcBef>
              <a:spcAft>
                <a:spcPts val="0"/>
              </a:spcAft>
              <a:buClr>
                <a:schemeClr val="dk1"/>
              </a:buClr>
              <a:buSzPts val="2500"/>
              <a:buFont typeface="Verdana"/>
              <a:buChar char="-"/>
            </a:pPr>
            <a:r>
              <a:rPr lang="it-IT" sz="2500">
                <a:latin typeface="Verdana"/>
                <a:ea typeface="Verdana"/>
                <a:cs typeface="Verdana"/>
                <a:sym typeface="Verdana"/>
              </a:rPr>
              <a:t>Messianismo: una religione che ha quale idea fondamentale la salvazione si accompagna a un modo di pensare per il quale il presente non è che una manifestazione imperfetta della realtà liberata, della realtà salvata, in senso teologico</a:t>
            </a:r>
            <a:endParaRPr/>
          </a:p>
          <a:p>
            <a:pPr marL="0" lvl="0" indent="-158750" algn="just" rtl="0">
              <a:lnSpc>
                <a:spcPct val="136000"/>
              </a:lnSpc>
              <a:spcBef>
                <a:spcPts val="0"/>
              </a:spcBef>
              <a:spcAft>
                <a:spcPts val="0"/>
              </a:spcAft>
              <a:buClr>
                <a:schemeClr val="dk1"/>
              </a:buClr>
              <a:buSzPts val="2500"/>
              <a:buFont typeface="Verdana"/>
              <a:buChar char="-"/>
            </a:pPr>
            <a:r>
              <a:rPr lang="it-IT" sz="2500">
                <a:latin typeface="Verdana"/>
                <a:ea typeface="Verdana"/>
                <a:cs typeface="Verdana"/>
                <a:sym typeface="Verdana"/>
              </a:rPr>
              <a:t>Il proletariato come incarnazione in cui si manifesta il destino di salvazione dell’umanità sarebbe in un certo senso una forma secolarizzata e laicizzata del messianismo ebraico</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Studi</a:t>
            </a:r>
            <a:endParaRPr/>
          </a:p>
        </p:txBody>
      </p:sp>
      <p:sp>
        <p:nvSpPr>
          <p:cNvPr id="119" name="Google Shape;119;p6"/>
          <p:cNvSpPr txBox="1">
            <a:spLocks noGrp="1"/>
          </p:cNvSpPr>
          <p:nvPr>
            <p:ph type="body" idx="1"/>
          </p:nvPr>
        </p:nvSpPr>
        <p:spPr>
          <a:xfrm>
            <a:off x="838200" y="1404938"/>
            <a:ext cx="10515600" cy="5087937"/>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just" rtl="0">
              <a:lnSpc>
                <a:spcPts val="3200"/>
              </a:lnSpc>
              <a:spcBef>
                <a:spcPts val="0"/>
              </a:spcBef>
              <a:spcAft>
                <a:spcPts val="0"/>
              </a:spcAft>
              <a:buClr>
                <a:schemeClr val="dk1"/>
              </a:buClr>
              <a:buSzPct val="100000"/>
              <a:buFont typeface="Verdana"/>
              <a:buChar char="-"/>
            </a:pPr>
            <a:r>
              <a:rPr lang="it-IT" dirty="0">
                <a:latin typeface="Verdana"/>
                <a:ea typeface="Verdana"/>
                <a:cs typeface="Verdana"/>
                <a:sym typeface="Verdana"/>
              </a:rPr>
              <a:t>1830-35: Liceo Treviri</a:t>
            </a:r>
            <a:endParaRPr dirty="0"/>
          </a:p>
          <a:p>
            <a:pPr marL="228600" lvl="0" indent="-228600" algn="just" rtl="0">
              <a:lnSpc>
                <a:spcPts val="3200"/>
              </a:lnSpc>
              <a:spcBef>
                <a:spcPts val="1000"/>
              </a:spcBef>
              <a:spcAft>
                <a:spcPts val="0"/>
              </a:spcAft>
              <a:buClr>
                <a:schemeClr val="dk1"/>
              </a:buClr>
              <a:buSzPct val="100000"/>
              <a:buFont typeface="Verdana"/>
              <a:buChar char="-"/>
            </a:pPr>
            <a:r>
              <a:rPr lang="it-IT" dirty="0">
                <a:latin typeface="Verdana"/>
                <a:ea typeface="Verdana"/>
                <a:cs typeface="Verdana"/>
                <a:sym typeface="Verdana"/>
              </a:rPr>
              <a:t>1835 studia Legge all’Università di Bonn</a:t>
            </a:r>
            <a:endParaRPr dirty="0"/>
          </a:p>
          <a:p>
            <a:pPr marL="228600" lvl="0" indent="-228600" algn="just" rtl="0">
              <a:lnSpc>
                <a:spcPts val="3200"/>
              </a:lnSpc>
              <a:spcBef>
                <a:spcPts val="1000"/>
              </a:spcBef>
              <a:spcAft>
                <a:spcPts val="0"/>
              </a:spcAft>
              <a:buClr>
                <a:schemeClr val="dk1"/>
              </a:buClr>
              <a:buSzPct val="100000"/>
              <a:buFont typeface="Verdana"/>
              <a:buChar char="-"/>
            </a:pPr>
            <a:r>
              <a:rPr lang="it-IT" dirty="0">
                <a:latin typeface="Verdana"/>
                <a:ea typeface="Verdana"/>
                <a:cs typeface="Verdana"/>
                <a:sym typeface="Verdana"/>
              </a:rPr>
              <a:t>Incontra Jenny von </a:t>
            </a:r>
            <a:r>
              <a:rPr lang="it-IT" dirty="0" err="1">
                <a:latin typeface="Verdana"/>
                <a:ea typeface="Verdana"/>
                <a:cs typeface="Verdana"/>
                <a:sym typeface="Verdana"/>
              </a:rPr>
              <a:t>Westphalen</a:t>
            </a:r>
            <a:endParaRPr dirty="0">
              <a:latin typeface="Verdana"/>
              <a:ea typeface="Verdana"/>
              <a:cs typeface="Verdana"/>
              <a:sym typeface="Verdana"/>
            </a:endParaRPr>
          </a:p>
          <a:p>
            <a:pPr marL="228600" lvl="0" indent="-228600" algn="just" rtl="0">
              <a:lnSpc>
                <a:spcPts val="3200"/>
              </a:lnSpc>
              <a:spcBef>
                <a:spcPts val="1000"/>
              </a:spcBef>
              <a:spcAft>
                <a:spcPts val="0"/>
              </a:spcAft>
              <a:buClr>
                <a:schemeClr val="dk1"/>
              </a:buClr>
              <a:buSzPct val="100000"/>
              <a:buFont typeface="Verdana"/>
              <a:buChar char="-"/>
            </a:pPr>
            <a:r>
              <a:rPr lang="it-IT" dirty="0">
                <a:latin typeface="Verdana"/>
                <a:ea typeface="Verdana"/>
                <a:cs typeface="Verdana"/>
                <a:sym typeface="Verdana"/>
              </a:rPr>
              <a:t>1836-1841 diritto, filosofia, storia a Berlino (dove frequenta un circolo rivoluzionario di giovani hegeliani)</a:t>
            </a:r>
            <a:endParaRPr dirty="0"/>
          </a:p>
          <a:p>
            <a:pPr marL="228600" lvl="0" indent="-228600" algn="just" rtl="0">
              <a:lnSpc>
                <a:spcPts val="3200"/>
              </a:lnSpc>
              <a:spcBef>
                <a:spcPts val="1000"/>
              </a:spcBef>
              <a:spcAft>
                <a:spcPts val="0"/>
              </a:spcAft>
              <a:buClr>
                <a:schemeClr val="dk1"/>
              </a:buClr>
              <a:buSzPct val="100000"/>
              <a:buFont typeface="Verdana"/>
              <a:buChar char="-"/>
            </a:pPr>
            <a:r>
              <a:rPr lang="it-IT" dirty="0">
                <a:latin typeface="Verdana"/>
                <a:ea typeface="Verdana"/>
                <a:cs typeface="Verdana"/>
                <a:sym typeface="Verdana"/>
              </a:rPr>
              <a:t>1842 Bonn – </a:t>
            </a:r>
            <a:r>
              <a:rPr lang="it-IT" dirty="0" err="1">
                <a:latin typeface="Verdana"/>
                <a:ea typeface="Verdana"/>
                <a:cs typeface="Verdana"/>
                <a:sym typeface="Verdana"/>
              </a:rPr>
              <a:t>Rheinische</a:t>
            </a:r>
            <a:r>
              <a:rPr lang="it-IT" dirty="0">
                <a:latin typeface="Verdana"/>
                <a:ea typeface="Verdana"/>
                <a:cs typeface="Verdana"/>
                <a:sym typeface="Verdana"/>
              </a:rPr>
              <a:t> Zeitung – prime denunce</a:t>
            </a:r>
            <a:endParaRPr dirty="0"/>
          </a:p>
          <a:p>
            <a:pPr marL="228600" lvl="0" indent="-228600" algn="just" rtl="0">
              <a:lnSpc>
                <a:spcPts val="3200"/>
              </a:lnSpc>
              <a:spcBef>
                <a:spcPts val="1000"/>
              </a:spcBef>
              <a:spcAft>
                <a:spcPts val="0"/>
              </a:spcAft>
              <a:buClr>
                <a:schemeClr val="dk1"/>
              </a:buClr>
              <a:buSzPct val="100000"/>
              <a:buFont typeface="Verdana"/>
              <a:buChar char="-"/>
            </a:pPr>
            <a:r>
              <a:rPr lang="it-IT" dirty="0">
                <a:latin typeface="Verdana"/>
                <a:ea typeface="Verdana"/>
                <a:cs typeface="Verdana"/>
                <a:sym typeface="Verdana"/>
              </a:rPr>
              <a:t>1843</a:t>
            </a:r>
            <a:r>
              <a:rPr lang="it-IT" dirty="0">
                <a:latin typeface="Verdana"/>
                <a:ea typeface="Verdana"/>
                <a:cs typeface="Verdana"/>
                <a:sym typeface="Wingdings" panose="05000000000000000000" pitchFamily="2" charset="2"/>
              </a:rPr>
              <a:t></a:t>
            </a:r>
            <a:r>
              <a:rPr lang="it-IT" dirty="0">
                <a:latin typeface="Verdana"/>
                <a:ea typeface="Verdana"/>
                <a:cs typeface="Verdana"/>
                <a:sym typeface="Verdana"/>
              </a:rPr>
              <a:t> materialismo storico, matrimonio, trasferimento a Parigi:</a:t>
            </a:r>
            <a:endParaRPr dirty="0"/>
          </a:p>
          <a:p>
            <a:pPr marL="0" lvl="0" indent="0" algn="just" rtl="0">
              <a:lnSpc>
                <a:spcPts val="3200"/>
              </a:lnSpc>
              <a:spcBef>
                <a:spcPts val="1000"/>
              </a:spcBef>
              <a:spcAft>
                <a:spcPts val="0"/>
              </a:spcAft>
              <a:buClr>
                <a:schemeClr val="dk1"/>
              </a:buClr>
              <a:buSzPct val="100000"/>
              <a:buFont typeface="Arial"/>
              <a:buNone/>
            </a:pPr>
            <a:r>
              <a:rPr lang="it-IT" dirty="0">
                <a:latin typeface="Verdana"/>
                <a:ea typeface="Verdana"/>
                <a:cs typeface="Verdana"/>
                <a:sym typeface="Verdana"/>
              </a:rPr>
              <a:t>«dalla critica del cielo, alla critica della terra»</a:t>
            </a:r>
            <a:endParaRPr dirty="0"/>
          </a:p>
          <a:p>
            <a:pPr marL="0" lvl="0" indent="0" algn="just" rtl="0">
              <a:lnSpc>
                <a:spcPts val="3200"/>
              </a:lnSpc>
              <a:spcBef>
                <a:spcPts val="1000"/>
              </a:spcBef>
              <a:spcAft>
                <a:spcPts val="0"/>
              </a:spcAft>
              <a:buClr>
                <a:schemeClr val="dk1"/>
              </a:buClr>
              <a:buSzPct val="100000"/>
              <a:buFont typeface="Arial"/>
              <a:buNone/>
            </a:pPr>
            <a:r>
              <a:rPr lang="it-IT" dirty="0">
                <a:latin typeface="Verdana"/>
                <a:ea typeface="Verdana"/>
                <a:cs typeface="Verdana"/>
                <a:sym typeface="Verdana"/>
              </a:rPr>
              <a:t>La sua massima aspirazione, fare il professore universitario, frustrata dall’antisemitismo</a:t>
            </a:r>
            <a:endParaRPr dirty="0">
              <a:latin typeface="Verdana"/>
              <a:ea typeface="Verdana"/>
              <a:cs typeface="Verdana"/>
              <a:sym typeface="Verdana"/>
            </a:endParaRPr>
          </a:p>
          <a:p>
            <a:pPr marL="228600" lvl="0" indent="-7747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1844 – 45 Parigi</a:t>
            </a:r>
            <a:endParaRPr/>
          </a:p>
        </p:txBody>
      </p:sp>
      <p:sp>
        <p:nvSpPr>
          <p:cNvPr id="125" name="Google Shape;125;p7"/>
          <p:cNvSpPr txBox="1">
            <a:spLocks noGrp="1"/>
          </p:cNvSpPr>
          <p:nvPr>
            <p:ph type="body" idx="1"/>
          </p:nvPr>
        </p:nvSpPr>
        <p:spPr>
          <a:xfrm>
            <a:off x="838200" y="1357313"/>
            <a:ext cx="10515600" cy="5500687"/>
          </a:xfrm>
          <a:prstGeom prst="rect">
            <a:avLst/>
          </a:prstGeom>
          <a:noFill/>
          <a:ln>
            <a:noFill/>
          </a:ln>
        </p:spPr>
        <p:txBody>
          <a:bodyPr spcFirstLastPara="1" wrap="square" lIns="91425" tIns="45700" rIns="91425" bIns="45700" anchor="t" anchorCtr="0">
            <a:normAutofit fontScale="62500" lnSpcReduction="20000"/>
          </a:bodyPr>
          <a:lstStyle/>
          <a:p>
            <a:pPr marL="0" lvl="0" indent="0" algn="just" rtl="0">
              <a:lnSpc>
                <a:spcPts val="3400"/>
              </a:lnSpc>
              <a:spcBef>
                <a:spcPts val="0"/>
              </a:spcBef>
              <a:spcAft>
                <a:spcPts val="0"/>
              </a:spcAft>
              <a:buClr>
                <a:schemeClr val="dk1"/>
              </a:buClr>
              <a:buSzPct val="100000"/>
              <a:buFont typeface="Verdana"/>
              <a:buChar char="-"/>
            </a:pPr>
            <a:r>
              <a:rPr lang="it-IT" dirty="0">
                <a:latin typeface="Verdana"/>
                <a:ea typeface="Verdana"/>
                <a:cs typeface="Verdana"/>
                <a:sym typeface="Verdana"/>
              </a:rPr>
              <a:t>Germania: primato filosofia</a:t>
            </a:r>
            <a:endParaRPr dirty="0"/>
          </a:p>
          <a:p>
            <a:pPr marL="0" lvl="0" indent="0" algn="just" rtl="0">
              <a:lnSpc>
                <a:spcPts val="3400"/>
              </a:lnSpc>
              <a:spcBef>
                <a:spcPts val="0"/>
              </a:spcBef>
              <a:spcAft>
                <a:spcPts val="0"/>
              </a:spcAft>
              <a:buClr>
                <a:schemeClr val="dk1"/>
              </a:buClr>
              <a:buSzPct val="100000"/>
              <a:buFont typeface="Verdana"/>
              <a:buChar char="-"/>
            </a:pPr>
            <a:r>
              <a:rPr lang="it-IT" dirty="0">
                <a:latin typeface="Verdana"/>
                <a:ea typeface="Verdana"/>
                <a:cs typeface="Verdana"/>
                <a:sym typeface="Verdana"/>
              </a:rPr>
              <a:t>Inghilterra: primato economia </a:t>
            </a:r>
            <a:r>
              <a:rPr lang="it-IT" dirty="0">
                <a:latin typeface="Verdana"/>
                <a:ea typeface="Verdana"/>
                <a:cs typeface="Verdana"/>
                <a:sym typeface="Wingdings" panose="05000000000000000000" pitchFamily="2" charset="2"/>
              </a:rPr>
              <a:t></a:t>
            </a:r>
            <a:r>
              <a:rPr lang="it-IT" dirty="0">
                <a:latin typeface="Verdana"/>
                <a:ea typeface="Verdana"/>
                <a:cs typeface="Verdana"/>
                <a:sym typeface="Verdana"/>
              </a:rPr>
              <a:t> lotta sindacale</a:t>
            </a:r>
            <a:endParaRPr dirty="0">
              <a:latin typeface="Verdana"/>
              <a:ea typeface="Verdana"/>
              <a:cs typeface="Verdana"/>
              <a:sym typeface="Verdana"/>
            </a:endParaRPr>
          </a:p>
          <a:p>
            <a:pPr marL="0" lvl="0" indent="0" algn="just" rtl="0">
              <a:lnSpc>
                <a:spcPts val="3400"/>
              </a:lnSpc>
              <a:spcBef>
                <a:spcPts val="0"/>
              </a:spcBef>
              <a:spcAft>
                <a:spcPts val="0"/>
              </a:spcAft>
              <a:buClr>
                <a:schemeClr val="dk1"/>
              </a:buClr>
              <a:buSzPct val="100000"/>
              <a:buFont typeface="Verdana"/>
              <a:buChar char="-"/>
            </a:pPr>
            <a:r>
              <a:rPr lang="it-IT" dirty="0">
                <a:latin typeface="Verdana"/>
                <a:ea typeface="Verdana"/>
                <a:cs typeface="Verdana"/>
                <a:sym typeface="Verdana"/>
              </a:rPr>
              <a:t>Francia: primato vivacità dibattito politico</a:t>
            </a:r>
            <a:endParaRPr dirty="0"/>
          </a:p>
          <a:p>
            <a:pPr marL="0" lvl="0" indent="0" algn="just" rtl="0">
              <a:lnSpc>
                <a:spcPts val="3400"/>
              </a:lnSpc>
              <a:spcBef>
                <a:spcPts val="0"/>
              </a:spcBef>
              <a:spcAft>
                <a:spcPts val="0"/>
              </a:spcAft>
              <a:buClr>
                <a:schemeClr val="dk1"/>
              </a:buClr>
              <a:buSzPct val="100000"/>
              <a:buFont typeface="Verdana"/>
              <a:buChar char="-"/>
            </a:pPr>
            <a:r>
              <a:rPr lang="it-IT" dirty="0">
                <a:latin typeface="Verdana"/>
                <a:ea typeface="Verdana"/>
                <a:cs typeface="Verdana"/>
                <a:sym typeface="Verdana"/>
              </a:rPr>
              <a:t>Socialismo e comunismo esistono da tempo e Marx prenderà distanza e critica </a:t>
            </a:r>
            <a:r>
              <a:rPr lang="it-IT" b="1" u="sng" dirty="0">
                <a:latin typeface="Verdana"/>
                <a:ea typeface="Verdana"/>
                <a:cs typeface="Verdana"/>
                <a:sym typeface="Verdana"/>
              </a:rPr>
              <a:t>(scientifica)</a:t>
            </a:r>
            <a:endParaRPr dirty="0"/>
          </a:p>
          <a:p>
            <a:pPr marL="0" lvl="0" indent="0" algn="just" rtl="0">
              <a:lnSpc>
                <a:spcPts val="3400"/>
              </a:lnSpc>
              <a:spcBef>
                <a:spcPts val="0"/>
              </a:spcBef>
              <a:spcAft>
                <a:spcPts val="0"/>
              </a:spcAft>
              <a:buClr>
                <a:schemeClr val="dk1"/>
              </a:buClr>
              <a:buSzPct val="100000"/>
              <a:buFont typeface="Verdana"/>
              <a:buChar char="-"/>
            </a:pPr>
            <a:r>
              <a:rPr lang="it-IT" dirty="0">
                <a:latin typeface="Verdana"/>
                <a:ea typeface="Verdana"/>
                <a:cs typeface="Verdana"/>
                <a:sym typeface="Verdana"/>
              </a:rPr>
              <a:t>Marxismo come tentativo di mettere insieme risultati pensiero europeo: Hegel, Smith, Ricardo e il socialismo francese</a:t>
            </a:r>
          </a:p>
          <a:p>
            <a:pPr marL="0" lvl="0" indent="0" algn="just" rtl="0">
              <a:lnSpc>
                <a:spcPts val="3400"/>
              </a:lnSpc>
              <a:spcBef>
                <a:spcPts val="0"/>
              </a:spcBef>
              <a:spcAft>
                <a:spcPts val="0"/>
              </a:spcAft>
              <a:buClr>
                <a:schemeClr val="dk1"/>
              </a:buClr>
              <a:buSzPct val="100000"/>
              <a:buFont typeface="Verdana"/>
              <a:buChar char="-"/>
            </a:pPr>
            <a:r>
              <a:rPr lang="it-IT" dirty="0">
                <a:latin typeface="Verdana"/>
                <a:ea typeface="Verdana"/>
                <a:cs typeface="Verdana"/>
                <a:sym typeface="Verdana"/>
              </a:rPr>
              <a:t> Socialismo </a:t>
            </a:r>
            <a:r>
              <a:rPr lang="it-IT" b="1" u="sng" dirty="0">
                <a:latin typeface="Verdana"/>
                <a:ea typeface="Verdana"/>
                <a:cs typeface="Verdana"/>
                <a:sym typeface="Verdana"/>
              </a:rPr>
              <a:t>scientifico </a:t>
            </a:r>
            <a:r>
              <a:rPr lang="it-IT" dirty="0">
                <a:latin typeface="Verdana"/>
                <a:ea typeface="Verdana"/>
                <a:cs typeface="Verdana"/>
                <a:sym typeface="Verdana"/>
              </a:rPr>
              <a:t>(si fonda su analisi scientifica, delle condizioni sociali e sulla previsione scientifica della necessità del loro mutamento, cioè sul materialismo storico)</a:t>
            </a:r>
            <a:endParaRPr dirty="0"/>
          </a:p>
          <a:p>
            <a:pPr marL="0" indent="0" algn="just">
              <a:lnSpc>
                <a:spcPts val="3400"/>
              </a:lnSpc>
              <a:spcBef>
                <a:spcPts val="0"/>
              </a:spcBef>
              <a:buSzPct val="100000"/>
              <a:buFont typeface="Verdana"/>
              <a:buChar char="-"/>
            </a:pPr>
            <a:r>
              <a:rPr lang="it-IT" dirty="0">
                <a:latin typeface="Verdana"/>
                <a:ea typeface="Verdana"/>
                <a:cs typeface="Verdana"/>
                <a:sym typeface="Verdana"/>
              </a:rPr>
              <a:t>Heinrich Heine, </a:t>
            </a:r>
            <a:r>
              <a:rPr lang="it-IT" dirty="0" err="1">
                <a:latin typeface="Verdana"/>
                <a:ea typeface="Verdana"/>
                <a:cs typeface="Verdana"/>
                <a:sym typeface="Verdana"/>
              </a:rPr>
              <a:t>Micail</a:t>
            </a:r>
            <a:r>
              <a:rPr lang="it-IT" dirty="0">
                <a:latin typeface="Verdana"/>
                <a:ea typeface="Verdana"/>
                <a:cs typeface="Verdana"/>
                <a:sym typeface="Verdana"/>
              </a:rPr>
              <a:t> B</a:t>
            </a:r>
            <a:r>
              <a:rPr lang="it-IT" sz="2900" dirty="0">
                <a:latin typeface="Verdana"/>
                <a:ea typeface="Verdana"/>
                <a:sym typeface="Verdana"/>
              </a:rPr>
              <a:t>akunin e </a:t>
            </a:r>
            <a:r>
              <a:rPr lang="it-IT" sz="2900" dirty="0">
                <a:latin typeface="Verdana"/>
                <a:ea typeface="Verdana"/>
              </a:rPr>
              <a:t>Pierre-Joseph Proudhon</a:t>
            </a:r>
            <a:endParaRPr sz="2900" dirty="0">
              <a:latin typeface="Verdana"/>
              <a:ea typeface="Verdana"/>
              <a:sym typeface="Verdana"/>
            </a:endParaRPr>
          </a:p>
          <a:p>
            <a:pPr marL="0" lvl="0" indent="0" algn="just" rtl="0">
              <a:lnSpc>
                <a:spcPts val="3400"/>
              </a:lnSpc>
              <a:spcBef>
                <a:spcPts val="0"/>
              </a:spcBef>
              <a:spcAft>
                <a:spcPts val="0"/>
              </a:spcAft>
              <a:buClr>
                <a:schemeClr val="dk1"/>
              </a:buClr>
              <a:buSzPct val="100000"/>
              <a:buFont typeface="Verdana"/>
              <a:buChar char="-"/>
            </a:pPr>
            <a:r>
              <a:rPr lang="it-IT" dirty="0" err="1">
                <a:latin typeface="Verdana"/>
                <a:ea typeface="Verdana"/>
                <a:cs typeface="Verdana"/>
                <a:sym typeface="Verdana"/>
              </a:rPr>
              <a:t>Friedriech</a:t>
            </a:r>
            <a:r>
              <a:rPr lang="it-IT" dirty="0">
                <a:latin typeface="Verdana"/>
                <a:ea typeface="Verdana"/>
                <a:cs typeface="Verdana"/>
                <a:sym typeface="Verdana"/>
              </a:rPr>
              <a:t> Engels (più sociologo di Marx:  La condizione della classe operaia in Inghilterra)</a:t>
            </a:r>
            <a:endParaRPr dirty="0"/>
          </a:p>
          <a:p>
            <a:pPr marL="228600" lvl="0" indent="-77470" algn="l" rtl="0">
              <a:lnSpc>
                <a:spcPct val="90000"/>
              </a:lnSpc>
              <a:spcBef>
                <a:spcPts val="1000"/>
              </a:spcBef>
              <a:spcAft>
                <a:spcPts val="0"/>
              </a:spcAft>
              <a:buClr>
                <a:schemeClr val="dk1"/>
              </a:buClr>
              <a:buSzPct val="100000"/>
              <a:buFont typeface="Calibri"/>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1845-1848 Bruxelles</a:t>
            </a:r>
            <a:endParaRPr/>
          </a:p>
        </p:txBody>
      </p:sp>
      <p:sp>
        <p:nvSpPr>
          <p:cNvPr id="131" name="Google Shape;131;p8"/>
          <p:cNvSpPr txBox="1">
            <a:spLocks noGrp="1"/>
          </p:cNvSpPr>
          <p:nvPr>
            <p:ph type="body" idx="1"/>
          </p:nvPr>
        </p:nvSpPr>
        <p:spPr>
          <a:xfrm>
            <a:off x="838200" y="1557338"/>
            <a:ext cx="10515600" cy="5076825"/>
          </a:xfrm>
          <a:prstGeom prst="rect">
            <a:avLst/>
          </a:prstGeom>
          <a:noFill/>
          <a:ln>
            <a:noFill/>
          </a:ln>
        </p:spPr>
        <p:txBody>
          <a:bodyPr spcFirstLastPara="1" wrap="square" lIns="91425" tIns="45700" rIns="91425" bIns="45700" anchor="t" anchorCtr="0">
            <a:noAutofit/>
          </a:bodyPr>
          <a:lstStyle/>
          <a:p>
            <a:pPr marL="0" lvl="0"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Collaborazione Engels:</a:t>
            </a:r>
            <a:endParaRPr sz="2000" dirty="0">
              <a:latin typeface="Verdana" panose="020B0604030504040204" pitchFamily="34" charset="0"/>
              <a:ea typeface="Verdana" panose="020B0604030504040204" pitchFamily="34" charset="0"/>
            </a:endParaRPr>
          </a:p>
          <a:p>
            <a:pPr marL="0" lvl="1"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L’ideologia tedesca</a:t>
            </a:r>
            <a:endParaRPr sz="2000" dirty="0">
              <a:latin typeface="Verdana" panose="020B0604030504040204" pitchFamily="34" charset="0"/>
              <a:ea typeface="Verdana" panose="020B0604030504040204" pitchFamily="34" charset="0"/>
            </a:endParaRPr>
          </a:p>
          <a:p>
            <a:pPr marL="457200" lvl="2" indent="-228600" algn="just" rtl="0">
              <a:lnSpc>
                <a:spcPts val="3200"/>
              </a:lnSpc>
              <a:spcBef>
                <a:spcPts val="0"/>
              </a:spcBef>
              <a:spcAft>
                <a:spcPts val="0"/>
              </a:spcAft>
              <a:buClr>
                <a:schemeClr val="dk1"/>
              </a:buClr>
              <a:buSzPts val="2200"/>
              <a:buFont typeface="Verdana"/>
              <a:buChar char="-"/>
            </a:pPr>
            <a:r>
              <a:rPr lang="it-IT" dirty="0">
                <a:latin typeface="Verdana" panose="020B0604030504040204" pitchFamily="34" charset="0"/>
                <a:ea typeface="Verdana" panose="020B0604030504040204" pitchFamily="34" charset="0"/>
                <a:cs typeface="Verdana"/>
                <a:sym typeface="Verdana"/>
              </a:rPr>
              <a:t>Miseria della filosofia</a:t>
            </a:r>
            <a:endParaRPr dirty="0">
              <a:latin typeface="Verdana" panose="020B0604030504040204" pitchFamily="34" charset="0"/>
              <a:ea typeface="Verdana" panose="020B0604030504040204" pitchFamily="34" charset="0"/>
            </a:endParaRPr>
          </a:p>
          <a:p>
            <a:pPr marL="457200" lvl="2" indent="-228600" algn="just" rtl="0">
              <a:lnSpc>
                <a:spcPts val="3200"/>
              </a:lnSpc>
              <a:spcBef>
                <a:spcPts val="0"/>
              </a:spcBef>
              <a:spcAft>
                <a:spcPts val="0"/>
              </a:spcAft>
              <a:buClr>
                <a:schemeClr val="dk1"/>
              </a:buClr>
              <a:buSzPts val="2200"/>
              <a:buFont typeface="Verdana"/>
              <a:buChar char="-"/>
            </a:pPr>
            <a:r>
              <a:rPr lang="it-IT" dirty="0">
                <a:latin typeface="Verdana" panose="020B0604030504040204" pitchFamily="34" charset="0"/>
                <a:ea typeface="Verdana" panose="020B0604030504040204" pitchFamily="34" charset="0"/>
                <a:cs typeface="Verdana"/>
                <a:sym typeface="Verdana"/>
              </a:rPr>
              <a:t>Manifesto del Partito Comunista: Interpretazione della realtà e della storia basata sulle classi sociali come soggetti, su commissione della Lega dei comunisti</a:t>
            </a:r>
            <a:endParaRPr dirty="0">
              <a:latin typeface="Verdana" panose="020B0604030504040204" pitchFamily="34" charset="0"/>
              <a:ea typeface="Verdana" panose="020B0604030504040204" pitchFamily="34" charset="0"/>
            </a:endParaRPr>
          </a:p>
          <a:p>
            <a:pPr marL="0" lvl="0"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Concezione materialista</a:t>
            </a:r>
            <a:endParaRPr sz="2000" dirty="0">
              <a:latin typeface="Verdana" panose="020B0604030504040204" pitchFamily="34" charset="0"/>
              <a:ea typeface="Verdana" panose="020B0604030504040204" pitchFamily="34" charset="0"/>
            </a:endParaRPr>
          </a:p>
          <a:p>
            <a:pPr marL="0" lvl="0"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Marx per primo dà un fondamento scientifico alla stratificazione sociale</a:t>
            </a:r>
            <a:endParaRPr sz="2000" dirty="0">
              <a:latin typeface="Verdana" panose="020B0604030504040204" pitchFamily="34" charset="0"/>
              <a:ea typeface="Verdana" panose="020B0604030504040204" pitchFamily="34" charset="0"/>
            </a:endParaRPr>
          </a:p>
          <a:p>
            <a:pPr marL="0" lvl="0"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Classe ha un fondamento oggettivo: ferreamente stabilita dall’essere sociale, dal modo in cui gli uomini sono inseriti nei rapporti sociali</a:t>
            </a:r>
            <a:endParaRPr sz="2000" dirty="0">
              <a:latin typeface="Verdana" panose="020B0604030504040204" pitchFamily="34" charset="0"/>
              <a:ea typeface="Verdana" panose="020B0604030504040204" pitchFamily="34" charset="0"/>
            </a:endParaRPr>
          </a:p>
          <a:p>
            <a:pPr marL="0" lvl="0"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Proprietà mezzi di produzione </a:t>
            </a:r>
            <a:r>
              <a:rPr lang="it-IT" sz="2000" dirty="0">
                <a:latin typeface="Verdana" panose="020B0604030504040204" pitchFamily="34" charset="0"/>
                <a:ea typeface="Verdana" panose="020B0604030504040204" pitchFamily="34" charset="0"/>
                <a:cs typeface="Verdana"/>
                <a:sym typeface="Wingdings" panose="05000000000000000000" pitchFamily="2" charset="2"/>
              </a:rPr>
              <a:t></a:t>
            </a:r>
            <a:r>
              <a:rPr lang="it-IT" sz="2000" dirty="0">
                <a:latin typeface="Verdana" panose="020B0604030504040204" pitchFamily="34" charset="0"/>
                <a:ea typeface="Verdana" panose="020B0604030504040204" pitchFamily="34" charset="0"/>
                <a:cs typeface="Verdana"/>
                <a:sym typeface="Verdana"/>
              </a:rPr>
              <a:t> capitalista</a:t>
            </a:r>
            <a:endParaRPr sz="2000" dirty="0">
              <a:latin typeface="Verdana" panose="020B0604030504040204" pitchFamily="34" charset="0"/>
              <a:ea typeface="Verdana" panose="020B0604030504040204" pitchFamily="34" charset="0"/>
            </a:endParaRPr>
          </a:p>
          <a:p>
            <a:pPr marL="0" lvl="0" indent="0" algn="just" rtl="0">
              <a:lnSpc>
                <a:spcPts val="3200"/>
              </a:lnSpc>
              <a:spcBef>
                <a:spcPts val="0"/>
              </a:spcBef>
              <a:spcAft>
                <a:spcPts val="0"/>
              </a:spcAft>
              <a:buClr>
                <a:schemeClr val="dk1"/>
              </a:buClr>
              <a:buSzPts val="2200"/>
              <a:buFont typeface="Verdana"/>
              <a:buChar char="-"/>
            </a:pPr>
            <a:r>
              <a:rPr lang="it-IT" sz="2000" dirty="0">
                <a:latin typeface="Verdana" panose="020B0604030504040204" pitchFamily="34" charset="0"/>
                <a:ea typeface="Verdana" panose="020B0604030504040204" pitchFamily="34" charset="0"/>
                <a:cs typeface="Verdana"/>
                <a:sym typeface="Verdana"/>
              </a:rPr>
              <a:t>Forza lavoro </a:t>
            </a:r>
            <a:r>
              <a:rPr lang="it-IT" sz="2000" dirty="0">
                <a:latin typeface="Verdana" panose="020B0604030504040204" pitchFamily="34" charset="0"/>
                <a:ea typeface="Verdana" panose="020B0604030504040204" pitchFamily="34" charset="0"/>
                <a:cs typeface="Verdana"/>
                <a:sym typeface="Wingdings" panose="05000000000000000000" pitchFamily="2" charset="2"/>
              </a:rPr>
              <a:t></a:t>
            </a:r>
            <a:r>
              <a:rPr lang="it-IT" sz="2000" dirty="0">
                <a:latin typeface="Verdana" panose="020B0604030504040204" pitchFamily="34" charset="0"/>
                <a:ea typeface="Verdana" panose="020B0604030504040204" pitchFamily="34" charset="0"/>
                <a:cs typeface="Verdana"/>
                <a:sym typeface="Verdana"/>
              </a:rPr>
              <a:t> proletario</a:t>
            </a:r>
            <a:endParaRPr sz="2000" dirty="0">
              <a:latin typeface="Verdana" panose="020B0604030504040204" pitchFamily="34" charset="0"/>
              <a:ea typeface="Verdana" panose="020B0604030504040204" pitchFamily="34" charset="0"/>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dirty="0">
                <a:latin typeface="Verdana"/>
                <a:ea typeface="Verdana"/>
                <a:cs typeface="Verdana"/>
                <a:sym typeface="Verdana"/>
              </a:rPr>
              <a:t>1849 Inghilterra</a:t>
            </a:r>
            <a:endParaRPr dirty="0"/>
          </a:p>
        </p:txBody>
      </p:sp>
      <p:sp>
        <p:nvSpPr>
          <p:cNvPr id="137" name="Google Shape;137;p9"/>
          <p:cNvSpPr txBox="1">
            <a:spLocks noGrp="1"/>
          </p:cNvSpPr>
          <p:nvPr>
            <p:ph type="body" idx="1"/>
          </p:nvPr>
        </p:nvSpPr>
        <p:spPr>
          <a:xfrm>
            <a:off x="838200" y="1385888"/>
            <a:ext cx="10515600" cy="5256212"/>
          </a:xfrm>
          <a:prstGeom prst="rect">
            <a:avLst/>
          </a:prstGeom>
          <a:noFill/>
          <a:ln>
            <a:noFill/>
          </a:ln>
        </p:spPr>
        <p:txBody>
          <a:bodyPr spcFirstLastPara="1" wrap="square" lIns="91425" tIns="45700" rIns="91425" bIns="45700" anchor="t" anchorCtr="0">
            <a:noAutofit/>
          </a:bodyPr>
          <a:lstStyle/>
          <a:p>
            <a:pPr marL="228600" lvl="0" indent="-228600" algn="just" rtl="0">
              <a:lnSpc>
                <a:spcPct val="128000"/>
              </a:lnSpc>
              <a:spcBef>
                <a:spcPts val="0"/>
              </a:spcBef>
              <a:spcAft>
                <a:spcPts val="0"/>
              </a:spcAft>
              <a:buClr>
                <a:schemeClr val="dk1"/>
              </a:buClr>
              <a:buSzPts val="2500"/>
              <a:buFont typeface="Calibri"/>
              <a:buChar char="-"/>
            </a:pPr>
            <a:r>
              <a:rPr lang="it-IT" sz="2000" dirty="0">
                <a:latin typeface="Verdana" panose="020B0604030504040204" pitchFamily="34" charset="0"/>
                <a:ea typeface="Verdana" panose="020B0604030504040204" pitchFamily="34" charset="0"/>
              </a:rPr>
              <a:t>Espulso da Parigi, Germania, ritorna a e poi nuovamente da Parigi</a:t>
            </a:r>
            <a:endParaRPr sz="2000" dirty="0">
              <a:latin typeface="Verdana" panose="020B0604030504040204" pitchFamily="34" charset="0"/>
              <a:ea typeface="Verdana" panose="020B0604030504040204" pitchFamily="34" charset="0"/>
            </a:endParaRPr>
          </a:p>
          <a:p>
            <a:pPr marL="228600" lvl="0" indent="-228600" algn="just" rtl="0">
              <a:lnSpc>
                <a:spcPct val="128000"/>
              </a:lnSpc>
              <a:spcBef>
                <a:spcPts val="0"/>
              </a:spcBef>
              <a:spcAft>
                <a:spcPts val="0"/>
              </a:spcAft>
              <a:buClr>
                <a:schemeClr val="dk1"/>
              </a:buClr>
              <a:buSzPts val="2500"/>
              <a:buFont typeface="Calibri"/>
              <a:buChar char="-"/>
            </a:pPr>
            <a:r>
              <a:rPr lang="it-IT" sz="2000" dirty="0">
                <a:latin typeface="Verdana" panose="020B0604030504040204" pitchFamily="34" charset="0"/>
                <a:ea typeface="Verdana" panose="020B0604030504040204" pitchFamily="34" charset="0"/>
              </a:rPr>
              <a:t>Inghilterra paese più capitalista</a:t>
            </a:r>
            <a:endParaRPr sz="2000" dirty="0">
              <a:latin typeface="Verdana" panose="020B0604030504040204" pitchFamily="34" charset="0"/>
              <a:ea typeface="Verdana" panose="020B0604030504040204" pitchFamily="34" charset="0"/>
            </a:endParaRPr>
          </a:p>
          <a:p>
            <a:pPr marL="228600" lvl="0" indent="-228600" algn="just" rtl="0">
              <a:lnSpc>
                <a:spcPct val="128000"/>
              </a:lnSpc>
              <a:spcBef>
                <a:spcPts val="0"/>
              </a:spcBef>
              <a:spcAft>
                <a:spcPts val="0"/>
              </a:spcAft>
              <a:buClr>
                <a:schemeClr val="dk1"/>
              </a:buClr>
              <a:buSzPts val="2500"/>
              <a:buFont typeface="Calibri"/>
              <a:buChar char="-"/>
            </a:pPr>
            <a:r>
              <a:rPr lang="it-IT" sz="2000" dirty="0">
                <a:latin typeface="Verdana" panose="020B0604030504040204" pitchFamily="34" charset="0"/>
                <a:ea typeface="Verdana" panose="020B0604030504040204" pitchFamily="34" charset="0"/>
              </a:rPr>
              <a:t>Movimento operaio più sindacalizzato d’Europa, organizzazione politica: Classe per sé</a:t>
            </a:r>
            <a:endParaRPr sz="2000" dirty="0">
              <a:latin typeface="Verdana" panose="020B0604030504040204" pitchFamily="34" charset="0"/>
              <a:ea typeface="Verdana" panose="020B0604030504040204" pitchFamily="34" charset="0"/>
            </a:endParaRPr>
          </a:p>
          <a:p>
            <a:pPr marL="0" lvl="0" indent="0" algn="just" rtl="0">
              <a:lnSpc>
                <a:spcPct val="128000"/>
              </a:lnSpc>
              <a:spcBef>
                <a:spcPts val="0"/>
              </a:spcBef>
              <a:spcAft>
                <a:spcPts val="0"/>
              </a:spcAft>
              <a:buClr>
                <a:schemeClr val="dk1"/>
              </a:buClr>
              <a:buSzPts val="2500"/>
              <a:buFont typeface="Arial"/>
              <a:buNone/>
            </a:pPr>
            <a:r>
              <a:rPr lang="it-IT" sz="2000" dirty="0">
                <a:latin typeface="Verdana" panose="020B0604030504040204" pitchFamily="34" charset="0"/>
                <a:ea typeface="Verdana" panose="020B0604030504040204" pitchFamily="34" charset="0"/>
              </a:rPr>
              <a:t>La classe in sé ha la possibilità di esprimersi solo a livello economico, solo attraverso l’autorganizzazione sindacale, per la difesa del lavoro. Il passaggio della classe in sé alla classe per sé è il salto politico che rende il proletariato soggetto attivo all’interno della società borghese (autocosciente)</a:t>
            </a:r>
            <a:endParaRPr sz="2000" dirty="0">
              <a:latin typeface="Verdana" panose="020B0604030504040204" pitchFamily="34" charset="0"/>
              <a:ea typeface="Verdana" panose="020B0604030504040204" pitchFamily="34" charset="0"/>
            </a:endParaRPr>
          </a:p>
          <a:p>
            <a:pPr marL="0" lvl="0" indent="0" algn="just" rtl="0">
              <a:lnSpc>
                <a:spcPct val="128000"/>
              </a:lnSpc>
              <a:spcBef>
                <a:spcPts val="0"/>
              </a:spcBef>
              <a:spcAft>
                <a:spcPts val="0"/>
              </a:spcAft>
              <a:buClr>
                <a:schemeClr val="dk1"/>
              </a:buClr>
              <a:buSzPts val="2500"/>
              <a:buFont typeface="Arial"/>
              <a:buNone/>
            </a:pPr>
            <a:r>
              <a:rPr lang="it-IT" sz="2000" dirty="0">
                <a:latin typeface="Verdana" panose="020B0604030504040204" pitchFamily="34" charset="0"/>
                <a:ea typeface="Verdana" panose="020B0604030504040204" pitchFamily="34" charset="0"/>
              </a:rPr>
              <a:t>Nel momento in cui il proletariato scopre che i suoi interessi sono fuori dalla società borghese esso si fa interprete degli interessi dell’intera umanità, nella misura in cui il superamento del modo di produzione capitalistico è un passo avanti in quella fenomenologia della storia che porta alla identità di realtà e razionalità (Hegel): alla società senza classi (Marx)</a:t>
            </a:r>
            <a:endParaRPr sz="2000" dirty="0">
              <a:latin typeface="Verdana" panose="020B0604030504040204" pitchFamily="34" charset="0"/>
              <a:ea typeface="Verdan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it-IT" sz="3200">
                <a:latin typeface="Verdana"/>
                <a:ea typeface="Verdana"/>
                <a:cs typeface="Verdana"/>
                <a:sym typeface="Verdana"/>
              </a:rPr>
              <a:t>1864 Associazione internazionale</a:t>
            </a:r>
            <a:endParaRPr/>
          </a:p>
        </p:txBody>
      </p:sp>
      <p:sp>
        <p:nvSpPr>
          <p:cNvPr id="143" name="Google Shape;14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just" rtl="0">
              <a:lnSpc>
                <a:spcPct val="150000"/>
              </a:lnSpc>
              <a:spcBef>
                <a:spcPts val="0"/>
              </a:spcBef>
              <a:spcAft>
                <a:spcPts val="0"/>
              </a:spcAft>
              <a:buClr>
                <a:schemeClr val="dk1"/>
              </a:buClr>
              <a:buSzPts val="2400"/>
              <a:buFont typeface="Verdana"/>
              <a:buChar char="-"/>
            </a:pPr>
            <a:r>
              <a:rPr lang="it-IT" sz="2400">
                <a:latin typeface="Verdana"/>
                <a:ea typeface="Verdana"/>
                <a:cs typeface="Verdana"/>
                <a:sym typeface="Verdana"/>
              </a:rPr>
              <a:t>Prima internazionale (Associazione internazionale dei lavoratori)</a:t>
            </a:r>
            <a:endParaRPr/>
          </a:p>
          <a:p>
            <a:pPr marL="228600" lvl="0" indent="-76200" algn="just" rtl="0">
              <a:lnSpc>
                <a:spcPct val="150000"/>
              </a:lnSpc>
              <a:spcBef>
                <a:spcPts val="1000"/>
              </a:spcBef>
              <a:spcAft>
                <a:spcPts val="0"/>
              </a:spcAft>
              <a:buClr>
                <a:schemeClr val="dk1"/>
              </a:buClr>
              <a:buSzPts val="2400"/>
              <a:buFont typeface="Calibri"/>
              <a:buNone/>
            </a:pPr>
            <a:endParaRPr sz="2400">
              <a:latin typeface="Verdana"/>
              <a:ea typeface="Verdana"/>
              <a:cs typeface="Verdana"/>
              <a:sym typeface="Verdana"/>
            </a:endParaRPr>
          </a:p>
          <a:p>
            <a:pPr marL="228600" lvl="0" indent="-228600" algn="just" rtl="0">
              <a:lnSpc>
                <a:spcPct val="150000"/>
              </a:lnSpc>
              <a:spcBef>
                <a:spcPts val="1000"/>
              </a:spcBef>
              <a:spcAft>
                <a:spcPts val="0"/>
              </a:spcAft>
              <a:buClr>
                <a:schemeClr val="dk1"/>
              </a:buClr>
              <a:buSzPts val="2400"/>
              <a:buFont typeface="Verdana"/>
              <a:buChar char="-"/>
            </a:pPr>
            <a:r>
              <a:rPr lang="it-IT" sz="2400">
                <a:latin typeface="Verdana"/>
                <a:ea typeface="Verdana"/>
                <a:cs typeface="Verdana"/>
                <a:sym typeface="Verdana"/>
              </a:rPr>
              <a:t>Proletariato urbano (Marx, con gestione autoritaria dell’organizzazione dei lavoratori)</a:t>
            </a:r>
            <a:endParaRPr/>
          </a:p>
          <a:p>
            <a:pPr marL="0" lvl="0" indent="0" algn="ctr" rtl="0">
              <a:lnSpc>
                <a:spcPct val="150000"/>
              </a:lnSpc>
              <a:spcBef>
                <a:spcPts val="1000"/>
              </a:spcBef>
              <a:spcAft>
                <a:spcPts val="0"/>
              </a:spcAft>
              <a:buClr>
                <a:schemeClr val="dk1"/>
              </a:buClr>
              <a:buSzPts val="2400"/>
              <a:buFont typeface="Arial"/>
              <a:buNone/>
            </a:pPr>
            <a:r>
              <a:rPr lang="it-IT" sz="2400">
                <a:latin typeface="Verdana"/>
                <a:ea typeface="Verdana"/>
                <a:cs typeface="Verdana"/>
                <a:sym typeface="Verdana"/>
              </a:rPr>
              <a:t>VS</a:t>
            </a:r>
            <a:endParaRPr/>
          </a:p>
          <a:p>
            <a:pPr marL="228600" lvl="0" indent="-228600" algn="just" rtl="0">
              <a:lnSpc>
                <a:spcPct val="150000"/>
              </a:lnSpc>
              <a:spcBef>
                <a:spcPts val="1000"/>
              </a:spcBef>
              <a:spcAft>
                <a:spcPts val="0"/>
              </a:spcAft>
              <a:buClr>
                <a:schemeClr val="dk1"/>
              </a:buClr>
              <a:buSzPts val="2400"/>
              <a:buFont typeface="Verdana"/>
              <a:buChar char="-"/>
            </a:pPr>
            <a:r>
              <a:rPr lang="it-IT" sz="2400">
                <a:latin typeface="Verdana"/>
                <a:ea typeface="Verdana"/>
                <a:cs typeface="Verdana"/>
                <a:sym typeface="Verdana"/>
              </a:rPr>
              <a:t>Contadini poveri (Bakunin, forme autogestite sia dei lavoratori che in uno Stato socialista)</a:t>
            </a:r>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1875</Words>
  <Application>Microsoft Office PowerPoint</Application>
  <PresentationFormat>Widescreen</PresentationFormat>
  <Paragraphs>147</Paragraphs>
  <Slides>26</Slides>
  <Notes>26</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Calibri</vt:lpstr>
      <vt:lpstr>Verdana</vt:lpstr>
      <vt:lpstr>Tema di Office</vt:lpstr>
      <vt:lpstr>Karl Marx</vt:lpstr>
      <vt:lpstr>La prassi</vt:lpstr>
      <vt:lpstr>Componente pedagogica</vt:lpstr>
      <vt:lpstr>Vita</vt:lpstr>
      <vt:lpstr>Studi</vt:lpstr>
      <vt:lpstr>1844 – 45 Parigi</vt:lpstr>
      <vt:lpstr>1845-1848 Bruxelles</vt:lpstr>
      <vt:lpstr>1849 Inghilterra</vt:lpstr>
      <vt:lpstr>1864 Associazione internazionale</vt:lpstr>
      <vt:lpstr>1867 Il capitale</vt:lpstr>
      <vt:lpstr>1871 Comune di Parigi</vt:lpstr>
      <vt:lpstr>Muore</vt:lpstr>
      <vt:lpstr>Il metodo</vt:lpstr>
      <vt:lpstr>Materialismo storico (Ideologia tedesca)</vt:lpstr>
      <vt:lpstr>Storico</vt:lpstr>
      <vt:lpstr>Struttura</vt:lpstr>
      <vt:lpstr>Falsa coscienza</vt:lpstr>
      <vt:lpstr>La stratificazione sociali: le classi</vt:lpstr>
      <vt:lpstr>Le classi</vt:lpstr>
      <vt:lpstr>Coscienza di classe (autocoscienza)</vt:lpstr>
      <vt:lpstr>Compito della classe operaia (per sé)</vt:lpstr>
      <vt:lpstr>Come avviene il superamento delle classi</vt:lpstr>
      <vt:lpstr>Il mondo di oggi?</vt:lpstr>
      <vt:lpstr>Il mutamento sociale</vt:lpstr>
      <vt:lpstr>L’alienazione</vt:lpstr>
      <vt:lpstr>Lo Stato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Karl Marx</dc:title>
  <dc:creator>nicola strizzolo</dc:creator>
  <cp:lastModifiedBy>Nicola Strizzolo</cp:lastModifiedBy>
  <cp:revision>12</cp:revision>
  <dcterms:created xsi:type="dcterms:W3CDTF">2014-03-03T06:27:28Z</dcterms:created>
  <dcterms:modified xsi:type="dcterms:W3CDTF">2024-11-28T14:01:59Z</dcterms:modified>
</cp:coreProperties>
</file>