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6" r:id="rId11"/>
    <p:sldId id="267" r:id="rId12"/>
    <p:sldId id="269" r:id="rId13"/>
    <p:sldId id="270" r:id="rId14"/>
    <p:sldId id="271" r:id="rId15"/>
    <p:sldId id="272"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E18394-45C1-4E2E-8332-1EF939E9394E}" type="datetimeFigureOut">
              <a:rPr lang="en-GB" smtClean="0"/>
              <a:t>12/11/2024</a:t>
            </a:fld>
            <a:endParaRPr lang="en-GB"/>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A3FE61-E290-4920-A9DA-053DFAC739D2}" type="slidenum">
              <a:rPr lang="en-GB" smtClean="0"/>
              <a:t>‹N›</a:t>
            </a:fld>
            <a:endParaRPr lang="en-GB"/>
          </a:p>
        </p:txBody>
      </p:sp>
    </p:spTree>
    <p:extLst>
      <p:ext uri="{BB962C8B-B14F-4D97-AF65-F5344CB8AC3E}">
        <p14:creationId xmlns:p14="http://schemas.microsoft.com/office/powerpoint/2010/main" val="1900071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fld id="{D5A3FE61-E290-4920-A9DA-053DFAC739D2}" type="slidenum">
              <a:rPr lang="en-GB" smtClean="0"/>
              <a:t>1</a:t>
            </a:fld>
            <a:endParaRPr lang="en-GB"/>
          </a:p>
        </p:txBody>
      </p:sp>
    </p:spTree>
    <p:extLst>
      <p:ext uri="{BB962C8B-B14F-4D97-AF65-F5344CB8AC3E}">
        <p14:creationId xmlns:p14="http://schemas.microsoft.com/office/powerpoint/2010/main" val="3060467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C7D39FB1-E223-4786-BA0E-1C721F513466}" type="datetimeFigureOut">
              <a:rPr lang="it-IT" smtClean="0"/>
              <a:pPr/>
              <a:t>12/11/2024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7D39FB1-E223-4786-BA0E-1C721F513466}" type="datetimeFigureOut">
              <a:rPr lang="it-IT" smtClean="0"/>
              <a:pPr/>
              <a:t>12/11/2024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7D39FB1-E223-4786-BA0E-1C721F513466}" type="datetimeFigureOut">
              <a:rPr lang="it-IT" smtClean="0"/>
              <a:pPr/>
              <a:t>12/11/2024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7D39FB1-E223-4786-BA0E-1C721F513466}" type="datetimeFigureOut">
              <a:rPr lang="it-IT" smtClean="0"/>
              <a:pPr/>
              <a:t>12/11/2024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C7D39FB1-E223-4786-BA0E-1C721F513466}" type="datetimeFigureOut">
              <a:rPr lang="it-IT" smtClean="0"/>
              <a:pPr/>
              <a:t>12/11/2024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7D39FB1-E223-4786-BA0E-1C721F513466}" type="datetimeFigureOut">
              <a:rPr lang="it-IT" smtClean="0"/>
              <a:pPr/>
              <a:t>12/11/2024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7D39FB1-E223-4786-BA0E-1C721F513466}" type="datetimeFigureOut">
              <a:rPr lang="it-IT" smtClean="0"/>
              <a:pPr/>
              <a:t>12/11/2024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C7D39FB1-E223-4786-BA0E-1C721F513466}" type="datetimeFigureOut">
              <a:rPr lang="it-IT" smtClean="0"/>
              <a:pPr/>
              <a:t>12/11/2024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7D39FB1-E223-4786-BA0E-1C721F513466}" type="datetimeFigureOut">
              <a:rPr lang="it-IT" smtClean="0"/>
              <a:pPr/>
              <a:t>12/11/2024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7D39FB1-E223-4786-BA0E-1C721F513466}" type="datetimeFigureOut">
              <a:rPr lang="it-IT" smtClean="0"/>
              <a:pPr/>
              <a:t>12/11/2024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7D39FB1-E223-4786-BA0E-1C721F513466}" type="datetimeFigureOut">
              <a:rPr lang="it-IT" smtClean="0"/>
              <a:pPr/>
              <a:t>12/11/2024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D39FB1-E223-4786-BA0E-1C721F513466}" type="datetimeFigureOut">
              <a:rPr lang="it-IT" smtClean="0"/>
              <a:pPr/>
              <a:t>12/11/2024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A3C9F7-670D-4484-A984-0B7A001D19AF}"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archiviostorico.corriere.it/2000/novembre/29/Cicciociccio_ragazze_diventano_4_co_0_0011294940.s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ipercaforum.freeforumzone.leonardo.it/discussione.aspx?idd=1048105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a:t>Archeologia digitale</a:t>
            </a:r>
            <a:br>
              <a:rPr lang="it-IT"/>
            </a:br>
            <a:r>
              <a:rPr lang="it-IT"/>
              <a:t>OLTRE </a:t>
            </a:r>
            <a:r>
              <a:rPr lang="it-IT" dirty="0"/>
              <a:t>LA CMC TESTUALE</a:t>
            </a:r>
          </a:p>
        </p:txBody>
      </p:sp>
      <p:sp>
        <p:nvSpPr>
          <p:cNvPr id="3" name="Sottotitolo 2"/>
          <p:cNvSpPr>
            <a:spLocks noGrp="1"/>
          </p:cNvSpPr>
          <p:nvPr>
            <p:ph type="subTitle" idx="1"/>
          </p:nvPr>
        </p:nvSpPr>
        <p:spPr/>
        <p:txBody>
          <a:bodyPr/>
          <a:lstStyle/>
          <a:p>
            <a:r>
              <a:rPr lang="it-IT" b="1" dirty="0"/>
              <a:t>L’identità mediata</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a:latin typeface="Verdana" pitchFamily="34" charset="0"/>
                <a:ea typeface="Verdana" pitchFamily="34" charset="0"/>
                <a:cs typeface="Verdana" pitchFamily="34" charset="0"/>
              </a:rPr>
              <a:t>http://archiviostorico.corriere.it/2000/novembre/29/Cicciociccio_ragazze_diventano_4_co_0_0011294940.shtml</a:t>
            </a:r>
            <a:endParaRPr lang="it-IT" sz="2000" dirty="0"/>
          </a:p>
        </p:txBody>
      </p:sp>
      <p:sp>
        <p:nvSpPr>
          <p:cNvPr id="3" name="Segnaposto contenuto 2"/>
          <p:cNvSpPr>
            <a:spLocks noGrp="1"/>
          </p:cNvSpPr>
          <p:nvPr>
            <p:ph idx="1"/>
          </p:nvPr>
        </p:nvSpPr>
        <p:spPr/>
        <p:txBody>
          <a:bodyPr>
            <a:normAutofit fontScale="25000" lnSpcReduction="20000"/>
          </a:bodyPr>
          <a:lstStyle/>
          <a:p>
            <a:pPr fontAlgn="base">
              <a:lnSpc>
                <a:spcPct val="170000"/>
              </a:lnSpc>
              <a:buNone/>
            </a:pPr>
            <a:r>
              <a:rPr lang="it-IT" cap="all" dirty="0">
                <a:latin typeface="Verdana" pitchFamily="34" charset="0"/>
                <a:ea typeface="Verdana" pitchFamily="34" charset="0"/>
                <a:cs typeface="Verdana" pitchFamily="34" charset="0"/>
              </a:rPr>
              <a:t>CORRIERE INTERNET</a:t>
            </a:r>
          </a:p>
          <a:p>
            <a:pPr fontAlgn="base">
              <a:lnSpc>
                <a:spcPct val="170000"/>
              </a:lnSpc>
              <a:buNone/>
            </a:pPr>
            <a:r>
              <a:rPr lang="it-IT" dirty="0" err="1">
                <a:latin typeface="Verdana" pitchFamily="34" charset="0"/>
                <a:ea typeface="Verdana" pitchFamily="34" charset="0"/>
                <a:cs typeface="Verdana" pitchFamily="34" charset="0"/>
              </a:rPr>
              <a:t>Cicciociccio</a:t>
            </a:r>
            <a:r>
              <a:rPr lang="it-IT" dirty="0">
                <a:latin typeface="Verdana" pitchFamily="34" charset="0"/>
                <a:ea typeface="Verdana" pitchFamily="34" charset="0"/>
                <a:cs typeface="Verdana" pitchFamily="34" charset="0"/>
              </a:rPr>
              <a:t> Le ragazze diventano 4</a:t>
            </a:r>
          </a:p>
          <a:p>
            <a:pPr fontAlgn="base">
              <a:lnSpc>
                <a:spcPct val="170000"/>
              </a:lnSpc>
              <a:buNone/>
            </a:pPr>
            <a:r>
              <a:rPr lang="it-IT" sz="5600" dirty="0" err="1">
                <a:latin typeface="Verdana" pitchFamily="34" charset="0"/>
                <a:ea typeface="Verdana" pitchFamily="34" charset="0"/>
                <a:cs typeface="Verdana" pitchFamily="34" charset="0"/>
              </a:rPr>
              <a:t>Cicciociccio</a:t>
            </a:r>
            <a:r>
              <a:rPr lang="it-IT" sz="5600" dirty="0">
                <a:latin typeface="Verdana" pitchFamily="34" charset="0"/>
                <a:ea typeface="Verdana" pitchFamily="34" charset="0"/>
                <a:cs typeface="Verdana" pitchFamily="34" charset="0"/>
              </a:rPr>
              <a:t> Le ragazze diventano 4 </a:t>
            </a:r>
            <a:r>
              <a:rPr lang="it-IT" sz="5600" dirty="0" err="1">
                <a:latin typeface="Verdana" pitchFamily="34" charset="0"/>
                <a:ea typeface="Verdana" pitchFamily="34" charset="0"/>
                <a:cs typeface="Verdana" pitchFamily="34" charset="0"/>
              </a:rPr>
              <a:t>Cicciociccio.com</a:t>
            </a:r>
            <a:r>
              <a:rPr lang="it-IT" sz="5600" dirty="0">
                <a:latin typeface="Verdana" pitchFamily="34" charset="0"/>
                <a:ea typeface="Verdana" pitchFamily="34" charset="0"/>
                <a:cs typeface="Verdana" pitchFamily="34" charset="0"/>
              </a:rPr>
              <a:t> al prezzo di 1,2 miliardi passa nelle mani di Dada, ma i fan di Tamara, Morena e del cane Ciccio non devono temere. A giorni le ragazze torneranno ad animare le pagine del sito che nel primo mese di vita ha registrato quasi dieci milioni di pagine viste. </a:t>
            </a:r>
            <a:r>
              <a:rPr lang="it-IT" sz="5600" dirty="0" err="1">
                <a:latin typeface="Verdana" pitchFamily="34" charset="0"/>
                <a:ea typeface="Verdana" pitchFamily="34" charset="0"/>
                <a:cs typeface="Verdana" pitchFamily="34" charset="0"/>
              </a:rPr>
              <a:t>Cicciociccio</a:t>
            </a:r>
            <a:r>
              <a:rPr lang="it-IT" sz="5600" dirty="0">
                <a:latin typeface="Verdana" pitchFamily="34" charset="0"/>
                <a:ea typeface="Verdana" pitchFamily="34" charset="0"/>
                <a:cs typeface="Verdana" pitchFamily="34" charset="0"/>
              </a:rPr>
              <a:t> però diventa più grande e si inserisce nel progetto di Dada che vuole costituire una web </a:t>
            </a:r>
            <a:r>
              <a:rPr lang="it-IT" sz="5600" dirty="0" err="1">
                <a:latin typeface="Verdana" pitchFamily="34" charset="0"/>
                <a:ea typeface="Verdana" pitchFamily="34" charset="0"/>
                <a:cs typeface="Verdana" pitchFamily="34" charset="0"/>
              </a:rPr>
              <a:t>cam</a:t>
            </a:r>
            <a:r>
              <a:rPr lang="it-IT" sz="5600" dirty="0">
                <a:latin typeface="Verdana" pitchFamily="34" charset="0"/>
                <a:ea typeface="Verdana" pitchFamily="34" charset="0"/>
                <a:cs typeface="Verdana" pitchFamily="34" charset="0"/>
              </a:rPr>
              <a:t> community. Il primo passo è l' arrivo di nuove ragazze (a breve saranno quattro), poi, come spiega il presidente di Dada Andrea </a:t>
            </a:r>
            <a:r>
              <a:rPr lang="it-IT" sz="5600" dirty="0" err="1">
                <a:latin typeface="Verdana" pitchFamily="34" charset="0"/>
                <a:ea typeface="Verdana" pitchFamily="34" charset="0"/>
                <a:cs typeface="Verdana" pitchFamily="34" charset="0"/>
              </a:rPr>
              <a:t>Barberis</a:t>
            </a:r>
            <a:r>
              <a:rPr lang="it-IT" sz="5600" dirty="0">
                <a:latin typeface="Verdana" pitchFamily="34" charset="0"/>
                <a:ea typeface="Verdana" pitchFamily="34" charset="0"/>
                <a:cs typeface="Verdana" pitchFamily="34" charset="0"/>
              </a:rPr>
              <a:t> «apriremo altre stanze virtuali con una decina di persone selezionate fra i fedelissimi del sito che saranno attrezzati con </a:t>
            </a:r>
            <a:r>
              <a:rPr lang="it-IT" sz="5600" dirty="0" err="1">
                <a:latin typeface="Verdana" pitchFamily="34" charset="0"/>
                <a:ea typeface="Verdana" pitchFamily="34" charset="0"/>
                <a:cs typeface="Verdana" pitchFamily="34" charset="0"/>
              </a:rPr>
              <a:t>view-cam</a:t>
            </a:r>
            <a:r>
              <a:rPr lang="it-IT" sz="5600" dirty="0">
                <a:latin typeface="Verdana" pitchFamily="34" charset="0"/>
                <a:ea typeface="Verdana" pitchFamily="34" charset="0"/>
                <a:cs typeface="Verdana" pitchFamily="34" charset="0"/>
              </a:rPr>
              <a:t> e linea Adsl». In questo modo la casa si allarga e diventa un piccolo condominio attorno al quale ci sarà la cerchia dei </a:t>
            </a:r>
            <a:r>
              <a:rPr lang="it-IT" sz="5600" u="sng" dirty="0">
                <a:latin typeface="Verdana" pitchFamily="34" charset="0"/>
                <a:ea typeface="Verdana" pitchFamily="34" charset="0"/>
                <a:cs typeface="Verdana" pitchFamily="34" charset="0"/>
                <a:hlinkClick r:id="rId2" tooltip="Click to Continue &gt; by Savings Sidekick"/>
              </a:rPr>
              <a:t>registrati</a:t>
            </a:r>
            <a:r>
              <a:rPr lang="it-IT" sz="5600" dirty="0">
                <a:latin typeface="Verdana" pitchFamily="34" charset="0"/>
                <a:ea typeface="Verdana" pitchFamily="34" charset="0"/>
                <a:cs typeface="Verdana" pitchFamily="34" charset="0"/>
              </a:rPr>
              <a:t> con possibilità di intervento audio-video, e poi il grande pubblico.</a:t>
            </a:r>
          </a:p>
          <a:p>
            <a:pPr fontAlgn="base">
              <a:lnSpc>
                <a:spcPct val="170000"/>
              </a:lnSpc>
              <a:buNone/>
            </a:pPr>
            <a:endParaRPr lang="it-IT" sz="5600" dirty="0">
              <a:latin typeface="Verdana" pitchFamily="34" charset="0"/>
              <a:ea typeface="Verdana" pitchFamily="34" charset="0"/>
              <a:cs typeface="Verdana" pitchFamily="34" charset="0"/>
            </a:endParaRPr>
          </a:p>
          <a:p>
            <a:pPr fontAlgn="base">
              <a:lnSpc>
                <a:spcPct val="170000"/>
              </a:lnSpc>
              <a:buNone/>
            </a:pPr>
            <a:r>
              <a:rPr lang="it-IT" b="1" dirty="0">
                <a:latin typeface="Verdana" pitchFamily="34" charset="0"/>
                <a:ea typeface="Verdana" pitchFamily="34" charset="0"/>
                <a:cs typeface="Verdana" pitchFamily="34" charset="0"/>
              </a:rPr>
              <a:t>Ferro Luigi</a:t>
            </a:r>
            <a:br>
              <a:rPr lang="it-IT" b="1" dirty="0">
                <a:latin typeface="Verdana" pitchFamily="34" charset="0"/>
                <a:ea typeface="Verdana" pitchFamily="34" charset="0"/>
                <a:cs typeface="Verdana" pitchFamily="34" charset="0"/>
              </a:rPr>
            </a:br>
            <a:r>
              <a:rPr lang="it-IT" b="1" dirty="0">
                <a:latin typeface="Verdana" pitchFamily="34" charset="0"/>
                <a:ea typeface="Verdana" pitchFamily="34" charset="0"/>
                <a:cs typeface="Verdana" pitchFamily="34" charset="0"/>
              </a:rPr>
              <a:t>Pagina 27</a:t>
            </a:r>
            <a:br>
              <a:rPr lang="it-IT" dirty="0">
                <a:latin typeface="Verdana" pitchFamily="34" charset="0"/>
                <a:ea typeface="Verdana" pitchFamily="34" charset="0"/>
                <a:cs typeface="Verdana" pitchFamily="34" charset="0"/>
              </a:rPr>
            </a:br>
            <a:r>
              <a:rPr lang="it-IT" dirty="0">
                <a:latin typeface="Verdana" pitchFamily="34" charset="0"/>
                <a:ea typeface="Verdana" pitchFamily="34" charset="0"/>
                <a:cs typeface="Verdana" pitchFamily="34" charset="0"/>
              </a:rPr>
              <a:t>(29 novembre 2000) - Corriere della Sera</a:t>
            </a:r>
          </a:p>
          <a:p>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Le </a:t>
            </a:r>
            <a:r>
              <a:rPr lang="it-IT" sz="3200" dirty="0" err="1">
                <a:latin typeface="Verdana" pitchFamily="34" charset="0"/>
                <a:ea typeface="Verdana" pitchFamily="34" charset="0"/>
                <a:cs typeface="Verdana" pitchFamily="34" charset="0"/>
              </a:rPr>
              <a:t>ciccio</a:t>
            </a:r>
            <a:r>
              <a:rPr lang="it-IT" sz="3200" dirty="0">
                <a:latin typeface="Verdana" pitchFamily="34" charset="0"/>
                <a:ea typeface="Verdana" pitchFamily="34" charset="0"/>
                <a:cs typeface="Verdana" pitchFamily="34" charset="0"/>
              </a:rPr>
              <a:t> ragazze</a:t>
            </a:r>
          </a:p>
        </p:txBody>
      </p:sp>
      <p:sp>
        <p:nvSpPr>
          <p:cNvPr id="3" name="Segnaposto contenuto 2"/>
          <p:cNvSpPr>
            <a:spLocks noGrp="1"/>
          </p:cNvSpPr>
          <p:nvPr>
            <p:ph idx="1"/>
          </p:nvPr>
        </p:nvSpPr>
        <p:spPr/>
        <p:txBody>
          <a:bodyPr>
            <a:normAutofit fontScale="25000" lnSpcReduction="20000"/>
          </a:bodyPr>
          <a:lstStyle/>
          <a:p>
            <a:pPr>
              <a:lnSpc>
                <a:spcPct val="170000"/>
              </a:lnSpc>
              <a:buNone/>
            </a:pPr>
            <a:r>
              <a:rPr lang="it-IT" sz="6200" dirty="0">
                <a:latin typeface="Verdana" pitchFamily="34" charset="0"/>
                <a:ea typeface="Verdana" pitchFamily="34" charset="0"/>
                <a:cs typeface="Verdana" pitchFamily="34" charset="0"/>
              </a:rPr>
              <a:t>La persona delle ragazze è schematizzata da differenti schermate (che riconducono alle tracce delle loro diverse identità nella vita reale; Porcelli, 2005):</a:t>
            </a:r>
          </a:p>
          <a:p>
            <a:pPr>
              <a:lnSpc>
                <a:spcPct val="170000"/>
              </a:lnSpc>
              <a:buFont typeface="Verdana" pitchFamily="34" charset="0"/>
              <a:buChar char="–"/>
            </a:pPr>
            <a:endParaRPr lang="it-IT" sz="6200" dirty="0">
              <a:latin typeface="Verdana" pitchFamily="34" charset="0"/>
              <a:ea typeface="Verdana" pitchFamily="34" charset="0"/>
              <a:cs typeface="Verdana" pitchFamily="34" charset="0"/>
            </a:endParaRPr>
          </a:p>
          <a:p>
            <a:pPr lvl="0">
              <a:lnSpc>
                <a:spcPct val="170000"/>
              </a:lnSpc>
              <a:buFont typeface="Verdana" pitchFamily="34" charset="0"/>
              <a:buChar char="–"/>
            </a:pPr>
            <a:r>
              <a:rPr lang="it-IT" sz="6200" dirty="0">
                <a:latin typeface="Verdana" pitchFamily="34" charset="0"/>
                <a:ea typeface="Verdana" pitchFamily="34" charset="0"/>
                <a:cs typeface="Verdana" pitchFamily="34" charset="0"/>
              </a:rPr>
              <a:t>l’indice con una sintesi delle preferenze della ragazza;</a:t>
            </a:r>
          </a:p>
          <a:p>
            <a:pPr lvl="0">
              <a:lnSpc>
                <a:spcPct val="170000"/>
              </a:lnSpc>
              <a:buFont typeface="Verdana" pitchFamily="34" charset="0"/>
              <a:buChar char="–"/>
            </a:pPr>
            <a:r>
              <a:rPr lang="it-IT" sz="6200" dirty="0">
                <a:latin typeface="Verdana" pitchFamily="34" charset="0"/>
                <a:ea typeface="Verdana" pitchFamily="34" charset="0"/>
                <a:cs typeface="Verdana" pitchFamily="34" charset="0"/>
              </a:rPr>
              <a:t>un album di foto con le immagini;</a:t>
            </a:r>
          </a:p>
          <a:p>
            <a:pPr lvl="0">
              <a:lnSpc>
                <a:spcPct val="170000"/>
              </a:lnSpc>
              <a:buFont typeface="Verdana" pitchFamily="34" charset="0"/>
              <a:buChar char="–"/>
            </a:pPr>
            <a:r>
              <a:rPr lang="it-IT" sz="6200" dirty="0">
                <a:latin typeface="Verdana" pitchFamily="34" charset="0"/>
                <a:ea typeface="Verdana" pitchFamily="34" charset="0"/>
                <a:cs typeface="Verdana" pitchFamily="34" charset="0"/>
              </a:rPr>
              <a:t>una serie di oggetti importanti per la protagonista;</a:t>
            </a:r>
          </a:p>
          <a:p>
            <a:pPr lvl="0">
              <a:lnSpc>
                <a:spcPct val="170000"/>
              </a:lnSpc>
              <a:buFont typeface="Verdana" pitchFamily="34" charset="0"/>
              <a:buChar char="–"/>
            </a:pPr>
            <a:r>
              <a:rPr lang="it-IT" sz="6200" dirty="0">
                <a:latin typeface="Verdana" pitchFamily="34" charset="0"/>
                <a:ea typeface="Verdana" pitchFamily="34" charset="0"/>
                <a:cs typeface="Verdana" pitchFamily="34" charset="0"/>
              </a:rPr>
              <a:t>la storia in immagini;</a:t>
            </a:r>
          </a:p>
          <a:p>
            <a:pPr lvl="0">
              <a:lnSpc>
                <a:spcPct val="170000"/>
              </a:lnSpc>
              <a:buFont typeface="Verdana" pitchFamily="34" charset="0"/>
              <a:buChar char="–"/>
            </a:pPr>
            <a:r>
              <a:rPr lang="it-IT" sz="6200" dirty="0">
                <a:latin typeface="Verdana" pitchFamily="34" charset="0"/>
                <a:ea typeface="Verdana" pitchFamily="34" charset="0"/>
                <a:cs typeface="Verdana" pitchFamily="34" charset="0"/>
              </a:rPr>
              <a:t>infine il guardaroba, dove le ragazze sfoderano i propri vestiti preferiti.</a:t>
            </a:r>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Le chat </a:t>
            </a:r>
            <a:r>
              <a:rPr lang="it-IT" sz="3200" dirty="0" err="1">
                <a:latin typeface="Verdana" pitchFamily="34" charset="0"/>
                <a:ea typeface="Verdana" pitchFamily="34" charset="0"/>
                <a:cs typeface="Verdana" pitchFamily="34" charset="0"/>
              </a:rPr>
              <a:t>circles</a:t>
            </a:r>
            <a:endParaRPr lang="it-IT" sz="3200" dirty="0"/>
          </a:p>
        </p:txBody>
      </p:sp>
      <p:sp>
        <p:nvSpPr>
          <p:cNvPr id="3" name="Segnaposto contenuto 2"/>
          <p:cNvSpPr>
            <a:spLocks noGrp="1"/>
          </p:cNvSpPr>
          <p:nvPr>
            <p:ph idx="1"/>
          </p:nvPr>
        </p:nvSpPr>
        <p:spPr/>
        <p:txBody>
          <a:bodyPr>
            <a:normAutofit/>
          </a:bodyPr>
          <a:lstStyle/>
          <a:p>
            <a:pPr>
              <a:lnSpc>
                <a:spcPct val="170000"/>
              </a:lnSpc>
              <a:buFont typeface="Verdana" pitchFamily="34" charset="0"/>
              <a:buChar char="–"/>
            </a:pPr>
            <a:r>
              <a:rPr lang="it-IT" sz="2000" dirty="0">
                <a:latin typeface="Verdana" pitchFamily="34" charset="0"/>
                <a:ea typeface="Verdana" pitchFamily="34" charset="0"/>
                <a:cs typeface="Verdana" pitchFamily="34" charset="0"/>
              </a:rPr>
              <a:t>le sfere indicano la presenza di un utente</a:t>
            </a:r>
          </a:p>
          <a:p>
            <a:pPr>
              <a:lnSpc>
                <a:spcPct val="170000"/>
              </a:lnSpc>
              <a:buFont typeface="Verdana" pitchFamily="34" charset="0"/>
              <a:buChar char="–"/>
            </a:pPr>
            <a:r>
              <a:rPr lang="it-IT" sz="2000" dirty="0">
                <a:latin typeface="Verdana" pitchFamily="34" charset="0"/>
                <a:ea typeface="Verdana" pitchFamily="34" charset="0"/>
                <a:cs typeface="Verdana" pitchFamily="34" charset="0"/>
              </a:rPr>
              <a:t>si può scegliere il colore in base alle proprie preferenze</a:t>
            </a:r>
          </a:p>
          <a:p>
            <a:pPr>
              <a:lnSpc>
                <a:spcPct val="170000"/>
              </a:lnSpc>
              <a:buFont typeface="Verdana" pitchFamily="34" charset="0"/>
              <a:buChar char="–"/>
            </a:pPr>
            <a:r>
              <a:rPr lang="it-IT" sz="2000" dirty="0">
                <a:latin typeface="Verdana" pitchFamily="34" charset="0"/>
                <a:ea typeface="Verdana" pitchFamily="34" charset="0"/>
                <a:cs typeface="Verdana" pitchFamily="34" charset="0"/>
              </a:rPr>
              <a:t>cambiano dimensione in proporzione alla partecipazione</a:t>
            </a:r>
          </a:p>
          <a:p>
            <a:pPr>
              <a:lnSpc>
                <a:spcPct val="170000"/>
              </a:lnSpc>
              <a:buFont typeface="Verdana" pitchFamily="34" charset="0"/>
              <a:buChar char="–"/>
            </a:pPr>
            <a:r>
              <a:rPr lang="it-IT" sz="2000" dirty="0">
                <a:latin typeface="Verdana" pitchFamily="34" charset="0"/>
                <a:ea typeface="Verdana" pitchFamily="34" charset="0"/>
                <a:cs typeface="Verdana" pitchFamily="34" charset="0"/>
              </a:rPr>
              <a:t>si possono anche caricare di figure e di testo</a:t>
            </a:r>
          </a:p>
          <a:p>
            <a:pPr>
              <a:lnSpc>
                <a:spcPct val="170000"/>
              </a:lnSpc>
              <a:buFont typeface="Verdana" pitchFamily="34" charset="0"/>
              <a:buChar char="–"/>
            </a:pPr>
            <a:r>
              <a:rPr lang="it-IT" sz="2000" dirty="0">
                <a:latin typeface="Verdana" pitchFamily="34" charset="0"/>
                <a:ea typeface="Verdana" pitchFamily="34" charset="0"/>
                <a:cs typeface="Verdana" pitchFamily="34" charset="0"/>
              </a:rPr>
              <a:t>dei segmenti, sempre con colori a scelta, indicano sull’asse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latin typeface="Verdana" pitchFamily="34" charset="0"/>
                <a:ea typeface="Verdana" pitchFamily="34" charset="0"/>
                <a:cs typeface="Verdana" pitchFamily="34" charset="0"/>
              </a:rPr>
              <a:t>web.media.mit.edu</a:t>
            </a:r>
            <a:r>
              <a:rPr lang="it-IT" sz="2800" dirty="0">
                <a:latin typeface="Verdana" pitchFamily="34" charset="0"/>
                <a:ea typeface="Verdana" pitchFamily="34" charset="0"/>
                <a:cs typeface="Verdana" pitchFamily="34" charset="0"/>
              </a:rPr>
              <a:t>/</a:t>
            </a:r>
            <a:r>
              <a:rPr lang="it-IT" sz="2800" dirty="0" err="1">
                <a:latin typeface="Verdana" pitchFamily="34" charset="0"/>
                <a:ea typeface="Verdana" pitchFamily="34" charset="0"/>
                <a:cs typeface="Verdana" pitchFamily="34" charset="0"/>
              </a:rPr>
              <a:t>~fviegas</a:t>
            </a:r>
            <a:r>
              <a:rPr lang="it-IT" sz="2800" dirty="0">
                <a:latin typeface="Verdana" pitchFamily="34" charset="0"/>
                <a:ea typeface="Verdana" pitchFamily="34" charset="0"/>
                <a:cs typeface="Verdana" pitchFamily="34" charset="0"/>
              </a:rPr>
              <a:t>/</a:t>
            </a:r>
            <a:r>
              <a:rPr lang="it-IT" sz="2800" dirty="0" err="1">
                <a:latin typeface="Verdana" pitchFamily="34" charset="0"/>
                <a:ea typeface="Verdana" pitchFamily="34" charset="0"/>
                <a:cs typeface="Verdana" pitchFamily="34" charset="0"/>
              </a:rPr>
              <a:t>circles</a:t>
            </a:r>
            <a:r>
              <a:rPr lang="it-IT" sz="2800" dirty="0">
                <a:latin typeface="Verdana" pitchFamily="34" charset="0"/>
                <a:ea typeface="Verdana" pitchFamily="34" charset="0"/>
                <a:cs typeface="Verdana" pitchFamily="34" charset="0"/>
              </a:rPr>
              <a:t>/conversational_interface.html</a:t>
            </a:r>
          </a:p>
        </p:txBody>
      </p:sp>
      <p:pic>
        <p:nvPicPr>
          <p:cNvPr id="4" name="Segnaposto contenuto 3"/>
          <p:cNvPicPr>
            <a:picLocks noGrp="1"/>
          </p:cNvPicPr>
          <p:nvPr>
            <p:ph idx="1"/>
          </p:nvPr>
        </p:nvPicPr>
        <p:blipFill>
          <a:blip r:embed="rId2" cstate="print"/>
          <a:srcRect/>
          <a:stretch>
            <a:fillRect/>
          </a:stretch>
        </p:blipFill>
        <p:spPr bwMode="auto">
          <a:xfrm>
            <a:off x="1619672" y="1628800"/>
            <a:ext cx="5904656" cy="4824536"/>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err="1">
                <a:latin typeface="Verdana" pitchFamily="34" charset="0"/>
                <a:ea typeface="Verdana" pitchFamily="34" charset="0"/>
                <a:cs typeface="Verdana" pitchFamily="34" charset="0"/>
              </a:rPr>
              <a:t>web.media.mit.edu</a:t>
            </a:r>
            <a:r>
              <a:rPr lang="it-IT" sz="2400" dirty="0">
                <a:latin typeface="Verdana" pitchFamily="34" charset="0"/>
                <a:ea typeface="Verdana" pitchFamily="34" charset="0"/>
                <a:cs typeface="Verdana" pitchFamily="34" charset="0"/>
              </a:rPr>
              <a:t>/</a:t>
            </a:r>
            <a:r>
              <a:rPr lang="it-IT" sz="2400" dirty="0" err="1">
                <a:latin typeface="Verdana" pitchFamily="34" charset="0"/>
                <a:ea typeface="Verdana" pitchFamily="34" charset="0"/>
                <a:cs typeface="Verdana" pitchFamily="34" charset="0"/>
              </a:rPr>
              <a:t>~fviegas</a:t>
            </a:r>
            <a:r>
              <a:rPr lang="it-IT" sz="2400" dirty="0">
                <a:latin typeface="Verdana" pitchFamily="34" charset="0"/>
                <a:ea typeface="Verdana" pitchFamily="34" charset="0"/>
                <a:cs typeface="Verdana" pitchFamily="34" charset="0"/>
              </a:rPr>
              <a:t>/colored%20pictures/</a:t>
            </a:r>
            <a:r>
              <a:rPr lang="it-IT" sz="2400" dirty="0" err="1">
                <a:latin typeface="Verdana" pitchFamily="34" charset="0"/>
                <a:ea typeface="Verdana" pitchFamily="34" charset="0"/>
                <a:cs typeface="Verdana" pitchFamily="34" charset="0"/>
              </a:rPr>
              <a:t>pattern.gif</a:t>
            </a:r>
            <a:r>
              <a:rPr lang="it-IT" sz="2400" dirty="0">
                <a:latin typeface="Verdana" pitchFamily="34" charset="0"/>
                <a:ea typeface="Verdana" pitchFamily="34" charset="0"/>
                <a:cs typeface="Verdana" pitchFamily="34" charset="0"/>
              </a:rPr>
              <a:t> </a:t>
            </a:r>
          </a:p>
        </p:txBody>
      </p:sp>
      <p:pic>
        <p:nvPicPr>
          <p:cNvPr id="4" name="Segnaposto contenuto 3"/>
          <p:cNvPicPr>
            <a:picLocks noGrp="1"/>
          </p:cNvPicPr>
          <p:nvPr>
            <p:ph idx="1"/>
          </p:nvPr>
        </p:nvPicPr>
        <p:blipFill>
          <a:blip r:embed="rId2" cstate="print"/>
          <a:srcRect/>
          <a:stretch>
            <a:fillRect/>
          </a:stretch>
        </p:blipFill>
        <p:spPr bwMode="auto">
          <a:xfrm>
            <a:off x="2627784" y="1556792"/>
            <a:ext cx="4032448" cy="5007595"/>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a:latin typeface="Verdana" pitchFamily="34" charset="0"/>
                <a:ea typeface="Verdana" pitchFamily="34" charset="0"/>
                <a:cs typeface="Verdana" pitchFamily="34" charset="0"/>
              </a:rPr>
              <a:t>www.datenet.com.au/idn_ms_chat_example_screen_3.gif</a:t>
            </a:r>
          </a:p>
        </p:txBody>
      </p:sp>
      <p:pic>
        <p:nvPicPr>
          <p:cNvPr id="4" name="Segnaposto contenuto 3"/>
          <p:cNvPicPr>
            <a:picLocks noGrp="1"/>
          </p:cNvPicPr>
          <p:nvPr>
            <p:ph idx="1"/>
          </p:nvPr>
        </p:nvPicPr>
        <p:blipFill>
          <a:blip r:embed="rId2" cstate="print"/>
          <a:srcRect/>
          <a:stretch>
            <a:fillRect/>
          </a:stretch>
        </p:blipFill>
        <p:spPr bwMode="auto">
          <a:xfrm>
            <a:off x="539552" y="1412776"/>
            <a:ext cx="7992888" cy="511256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Identità </a:t>
            </a:r>
            <a:r>
              <a:rPr lang="it-IT" sz="3200" dirty="0">
                <a:latin typeface="Verdana" pitchFamily="34" charset="0"/>
                <a:ea typeface="Verdana" pitchFamily="34" charset="0"/>
                <a:cs typeface="Verdana" pitchFamily="34" charset="0"/>
                <a:sym typeface="Wingdings" pitchFamily="2" charset="2"/>
              </a:rPr>
              <a:t> Persona</a:t>
            </a:r>
            <a:endParaRPr lang="it-IT" sz="3200" dirty="0">
              <a:latin typeface="Verdana" pitchFamily="34" charset="0"/>
              <a:ea typeface="Verdana" pitchFamily="34" charset="0"/>
              <a:cs typeface="Verdana" pitchFamily="34" charset="0"/>
            </a:endParaRPr>
          </a:p>
        </p:txBody>
      </p:sp>
      <p:sp>
        <p:nvSpPr>
          <p:cNvPr id="3" name="Segnaposto contenuto 2"/>
          <p:cNvSpPr>
            <a:spLocks noGrp="1"/>
          </p:cNvSpPr>
          <p:nvPr>
            <p:ph idx="1"/>
          </p:nvPr>
        </p:nvSpPr>
        <p:spPr/>
        <p:txBody>
          <a:bodyPr>
            <a:normAutofit fontScale="70000" lnSpcReduction="20000"/>
          </a:bodyPr>
          <a:lstStyle/>
          <a:p>
            <a:pPr>
              <a:lnSpc>
                <a:spcPct val="150000"/>
              </a:lnSpc>
              <a:buNone/>
            </a:pPr>
            <a:r>
              <a:rPr lang="it-IT" sz="3000" dirty="0">
                <a:latin typeface="Verdana" pitchFamily="34" charset="0"/>
                <a:ea typeface="Verdana" pitchFamily="34" charset="0"/>
                <a:cs typeface="Verdana" pitchFamily="34" charset="0"/>
              </a:rPr>
              <a:t>La persona:</a:t>
            </a:r>
          </a:p>
          <a:p>
            <a:pPr>
              <a:lnSpc>
                <a:spcPct val="150000"/>
              </a:lnSpc>
              <a:buNone/>
            </a:pPr>
            <a:r>
              <a:rPr lang="it-IT" sz="3000" dirty="0">
                <a:latin typeface="Verdana" pitchFamily="34" charset="0"/>
                <a:ea typeface="Verdana" pitchFamily="34" charset="0"/>
                <a:cs typeface="Verdana" pitchFamily="34" charset="0"/>
              </a:rPr>
              <a:t>risultato delle identità multiple che il soggetto riveste in contesti multipli (</a:t>
            </a:r>
            <a:r>
              <a:rPr lang="it-IT" sz="3000" dirty="0" err="1">
                <a:latin typeface="Verdana" pitchFamily="34" charset="0"/>
                <a:ea typeface="Verdana" pitchFamily="34" charset="0"/>
                <a:cs typeface="Verdana" pitchFamily="34" charset="0"/>
              </a:rPr>
              <a:t>Erikson</a:t>
            </a:r>
            <a:r>
              <a:rPr lang="it-IT" sz="3000" dirty="0">
                <a:latin typeface="Verdana" pitchFamily="34" charset="0"/>
                <a:ea typeface="Verdana" pitchFamily="34" charset="0"/>
                <a:cs typeface="Verdana" pitchFamily="34" charset="0"/>
              </a:rPr>
              <a:t>, 1995; Porcelli, 2005).</a:t>
            </a:r>
          </a:p>
          <a:p>
            <a:pPr>
              <a:lnSpc>
                <a:spcPct val="150000"/>
              </a:lnSpc>
              <a:buNone/>
            </a:pPr>
            <a:endParaRPr lang="it-IT" sz="3000" dirty="0">
              <a:latin typeface="Verdana" pitchFamily="34" charset="0"/>
              <a:ea typeface="Verdana" pitchFamily="34" charset="0"/>
              <a:cs typeface="Verdana" pitchFamily="34" charset="0"/>
            </a:endParaRPr>
          </a:p>
          <a:p>
            <a:pPr>
              <a:lnSpc>
                <a:spcPct val="150000"/>
              </a:lnSpc>
              <a:buNone/>
            </a:pPr>
            <a:r>
              <a:rPr lang="it-IT" sz="3000" dirty="0">
                <a:latin typeface="Verdana" pitchFamily="34" charset="0"/>
                <a:ea typeface="Verdana" pitchFamily="34" charset="0"/>
                <a:cs typeface="Verdana" pitchFamily="34" charset="0"/>
              </a:rPr>
              <a:t>La rappresentazione dell’identità:</a:t>
            </a:r>
          </a:p>
          <a:p>
            <a:pPr>
              <a:lnSpc>
                <a:spcPct val="150000"/>
              </a:lnSpc>
              <a:buNone/>
            </a:pPr>
            <a:r>
              <a:rPr lang="it-IT" sz="3000" dirty="0">
                <a:latin typeface="Verdana" pitchFamily="34" charset="0"/>
                <a:ea typeface="Verdana" pitchFamily="34" charset="0"/>
                <a:cs typeface="Verdana" pitchFamily="34" charset="0"/>
              </a:rPr>
              <a:t>frutto di strategie comunicative che il soggetto mette in atto in contesti diversi, in base al ruolo che esso riveste nella situazione e al vissuto storico depositato nella memoria degli attori partecipanti all’azione (</a:t>
            </a:r>
            <a:r>
              <a:rPr lang="it-IT" sz="3000" dirty="0" err="1">
                <a:latin typeface="Verdana" pitchFamily="34" charset="0"/>
                <a:ea typeface="Verdana" pitchFamily="34" charset="0"/>
                <a:cs typeface="Verdana" pitchFamily="34" charset="0"/>
              </a:rPr>
              <a:t>Pecchinenda</a:t>
            </a:r>
            <a:r>
              <a:rPr lang="it-IT" sz="3000" dirty="0">
                <a:latin typeface="Verdana" pitchFamily="34" charset="0"/>
                <a:ea typeface="Verdana" pitchFamily="34" charset="0"/>
                <a:cs typeface="Verdana" pitchFamily="34" charset="0"/>
              </a:rPr>
              <a:t>, 1999; </a:t>
            </a:r>
            <a:r>
              <a:rPr lang="it-IT" sz="3000" dirty="0" err="1">
                <a:latin typeface="Verdana" pitchFamily="34" charset="0"/>
                <a:ea typeface="Verdana" pitchFamily="34" charset="0"/>
                <a:cs typeface="Verdana" pitchFamily="34" charset="0"/>
              </a:rPr>
              <a:t>Goffman</a:t>
            </a:r>
            <a:r>
              <a:rPr lang="it-IT" sz="3000" dirty="0">
                <a:latin typeface="Verdana" pitchFamily="34" charset="0"/>
                <a:ea typeface="Verdana" pitchFamily="34" charset="0"/>
                <a:cs typeface="Verdana" pitchFamily="34" charset="0"/>
              </a:rPr>
              <a:t>, 1969).</a:t>
            </a:r>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Ambiente comunicativo</a:t>
            </a:r>
          </a:p>
        </p:txBody>
      </p:sp>
      <p:sp>
        <p:nvSpPr>
          <p:cNvPr id="3" name="Segnaposto contenuto 2"/>
          <p:cNvSpPr>
            <a:spLocks noGrp="1"/>
          </p:cNvSpPr>
          <p:nvPr>
            <p:ph idx="1"/>
          </p:nvPr>
        </p:nvSpPr>
        <p:spPr/>
        <p:txBody>
          <a:bodyPr>
            <a:normAutofit/>
          </a:bodyPr>
          <a:lstStyle/>
          <a:p>
            <a:pPr>
              <a:lnSpc>
                <a:spcPct val="130000"/>
              </a:lnSpc>
              <a:buNone/>
            </a:pPr>
            <a:r>
              <a:rPr lang="it-IT" sz="2100" dirty="0">
                <a:latin typeface="Verdana" pitchFamily="34" charset="0"/>
                <a:ea typeface="Verdana" pitchFamily="34" charset="0"/>
                <a:cs typeface="Verdana" pitchFamily="34" charset="0"/>
              </a:rPr>
              <a:t>L’uomo è immerso in un ambiente comunicativo e non può prescindere dal comunicare (</a:t>
            </a:r>
            <a:r>
              <a:rPr lang="it-IT" sz="2100" dirty="0" err="1">
                <a:latin typeface="Verdana" pitchFamily="34" charset="0"/>
                <a:ea typeface="Verdana" pitchFamily="34" charset="0"/>
                <a:cs typeface="Verdana" pitchFamily="34" charset="0"/>
              </a:rPr>
              <a:t>Watzlawick</a:t>
            </a:r>
            <a:r>
              <a:rPr lang="it-IT" sz="2100" dirty="0">
                <a:latin typeface="Verdana" pitchFamily="34" charset="0"/>
                <a:ea typeface="Verdana" pitchFamily="34" charset="0"/>
                <a:cs typeface="Verdana" pitchFamily="34" charset="0"/>
              </a:rPr>
              <a:t>, Jackson, 1971; </a:t>
            </a:r>
            <a:r>
              <a:rPr lang="it-IT" sz="2100" dirty="0" err="1">
                <a:latin typeface="Verdana" pitchFamily="34" charset="0"/>
                <a:ea typeface="Verdana" pitchFamily="34" charset="0"/>
                <a:cs typeface="Verdana" pitchFamily="34" charset="0"/>
              </a:rPr>
              <a:t>Pecchinenda</a:t>
            </a:r>
            <a:r>
              <a:rPr lang="it-IT" sz="2100" dirty="0">
                <a:latin typeface="Verdana" pitchFamily="34" charset="0"/>
                <a:ea typeface="Verdana" pitchFamily="34" charset="0"/>
                <a:cs typeface="Verdana" pitchFamily="34" charset="0"/>
              </a:rPr>
              <a:t>, 2004):</a:t>
            </a:r>
          </a:p>
          <a:p>
            <a:pPr>
              <a:lnSpc>
                <a:spcPct val="130000"/>
              </a:lnSpc>
              <a:buNone/>
            </a:pPr>
            <a:endParaRPr lang="it-IT" sz="2100">
              <a:latin typeface="Verdana" pitchFamily="34" charset="0"/>
              <a:ea typeface="Verdana" pitchFamily="34" charset="0"/>
              <a:cs typeface="Verdana" pitchFamily="34" charset="0"/>
            </a:endParaRPr>
          </a:p>
          <a:p>
            <a:pPr>
              <a:lnSpc>
                <a:spcPct val="130000"/>
              </a:lnSpc>
              <a:buNone/>
            </a:pPr>
            <a:r>
              <a:rPr lang="it-IT" sz="2100">
                <a:latin typeface="Verdana" pitchFamily="34" charset="0"/>
                <a:ea typeface="Verdana" pitchFamily="34" charset="0"/>
                <a:cs typeface="Verdana" pitchFamily="34" charset="0"/>
              </a:rPr>
              <a:t>in </a:t>
            </a:r>
            <a:r>
              <a:rPr lang="it-IT" sz="2100" dirty="0">
                <a:latin typeface="Verdana" pitchFamily="34" charset="0"/>
                <a:ea typeface="Verdana" pitchFamily="34" charset="0"/>
                <a:cs typeface="Verdana" pitchFamily="34" charset="0"/>
              </a:rPr>
              <a:t>presenza segnali ci arrivano dagli oggetti, attraverso la forma ed i colori (Norman, 1990, 2000; </a:t>
            </a:r>
            <a:r>
              <a:rPr lang="it-IT" sz="2100" dirty="0" err="1">
                <a:latin typeface="Verdana" pitchFamily="34" charset="0"/>
                <a:ea typeface="Verdana" pitchFamily="34" charset="0"/>
                <a:cs typeface="Verdana" pitchFamily="34" charset="0"/>
              </a:rPr>
              <a:t>Montagno</a:t>
            </a:r>
            <a:r>
              <a:rPr lang="it-IT" sz="2100" dirty="0">
                <a:latin typeface="Verdana" pitchFamily="34" charset="0"/>
                <a:ea typeface="Verdana" pitchFamily="34" charset="0"/>
                <a:cs typeface="Verdana" pitchFamily="34" charset="0"/>
              </a:rPr>
              <a:t>, 1994; Strizzolo, 2000) e dalle persone attraverso i segnali del linguaggio verbale e di quello corporeo (</a:t>
            </a:r>
            <a:r>
              <a:rPr lang="it-IT" sz="2100" dirty="0" err="1">
                <a:latin typeface="Verdana" pitchFamily="34" charset="0"/>
                <a:ea typeface="Verdana" pitchFamily="34" charset="0"/>
                <a:cs typeface="Verdana" pitchFamily="34" charset="0"/>
              </a:rPr>
              <a:t>Birkenbihl</a:t>
            </a:r>
            <a:r>
              <a:rPr lang="it-IT" sz="2100" dirty="0">
                <a:latin typeface="Verdana" pitchFamily="34" charset="0"/>
                <a:ea typeface="Verdana" pitchFamily="34" charset="0"/>
                <a:cs typeface="Verdana" pitchFamily="34" charset="0"/>
              </a:rPr>
              <a:t>, 1998).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err="1">
                <a:latin typeface="Verdana" pitchFamily="34" charset="0"/>
                <a:ea typeface="Verdana" pitchFamily="34" charset="0"/>
                <a:cs typeface="Verdana" pitchFamily="34" charset="0"/>
              </a:rPr>
              <a:t>Tron</a:t>
            </a:r>
            <a:endParaRPr lang="it-IT" sz="3200" dirty="0">
              <a:latin typeface="Verdana" pitchFamily="34" charset="0"/>
              <a:ea typeface="Verdana" pitchFamily="34" charset="0"/>
              <a:cs typeface="Verdana" pitchFamily="34" charset="0"/>
            </a:endParaRPr>
          </a:p>
        </p:txBody>
      </p:sp>
      <p:sp>
        <p:nvSpPr>
          <p:cNvPr id="3" name="Segnaposto contenuto 2"/>
          <p:cNvSpPr>
            <a:spLocks noGrp="1"/>
          </p:cNvSpPr>
          <p:nvPr>
            <p:ph idx="1"/>
          </p:nvPr>
        </p:nvSpPr>
        <p:spPr>
          <a:xfrm>
            <a:off x="3347864" y="1600200"/>
            <a:ext cx="5338936" cy="4525963"/>
          </a:xfrm>
        </p:spPr>
        <p:txBody>
          <a:bodyPr>
            <a:noAutofit/>
          </a:bodyPr>
          <a:lstStyle/>
          <a:p>
            <a:pPr>
              <a:lnSpc>
                <a:spcPct val="170000"/>
              </a:lnSpc>
              <a:buNone/>
            </a:pPr>
            <a:r>
              <a:rPr lang="it-IT" sz="1400" dirty="0">
                <a:latin typeface="Verdana" pitchFamily="34" charset="0"/>
                <a:ea typeface="Verdana" pitchFamily="34" charset="0"/>
                <a:cs typeface="Verdana" pitchFamily="34" charset="0"/>
              </a:rPr>
              <a:t>Di Steven </a:t>
            </a:r>
            <a:r>
              <a:rPr lang="it-IT" sz="1400" dirty="0" err="1">
                <a:latin typeface="Verdana" pitchFamily="34" charset="0"/>
                <a:ea typeface="Verdana" pitchFamily="34" charset="0"/>
                <a:cs typeface="Verdana" pitchFamily="34" charset="0"/>
              </a:rPr>
              <a:t>Lisberger</a:t>
            </a:r>
            <a:r>
              <a:rPr lang="it-IT" sz="1400" dirty="0">
                <a:latin typeface="Verdana" pitchFamily="34" charset="0"/>
                <a:ea typeface="Verdana" pitchFamily="34" charset="0"/>
                <a:cs typeface="Verdana" pitchFamily="34" charset="0"/>
              </a:rPr>
              <a:t> girato negli USA ed uscito nel 1982. Il protagonista, impersonato da Jeff </a:t>
            </a:r>
            <a:r>
              <a:rPr lang="it-IT" sz="1400" dirty="0" err="1">
                <a:latin typeface="Verdana" pitchFamily="34" charset="0"/>
                <a:ea typeface="Verdana" pitchFamily="34" charset="0"/>
                <a:cs typeface="Verdana" pitchFamily="34" charset="0"/>
              </a:rPr>
              <a:t>Bridges</a:t>
            </a:r>
            <a:r>
              <a:rPr lang="it-IT" sz="1400" dirty="0">
                <a:latin typeface="Verdana" pitchFamily="34" charset="0"/>
                <a:ea typeface="Verdana" pitchFamily="34" charset="0"/>
                <a:cs typeface="Verdana" pitchFamily="34" charset="0"/>
              </a:rPr>
              <a:t> è un geniale inventore di videogame, il quale scopre che a capo di un’industria che gli ha rubato delle idee, c’è “un gigantesco elaboratore elettronico, il </a:t>
            </a:r>
            <a:r>
              <a:rPr lang="it-IT" sz="1400" dirty="0" err="1">
                <a:latin typeface="Verdana" pitchFamily="34" charset="0"/>
                <a:ea typeface="Verdana" pitchFamily="34" charset="0"/>
                <a:cs typeface="Verdana" pitchFamily="34" charset="0"/>
              </a:rPr>
              <a:t>Mcp</a:t>
            </a:r>
            <a:r>
              <a:rPr lang="it-IT" sz="1400" dirty="0">
                <a:latin typeface="Verdana" pitchFamily="34" charset="0"/>
                <a:ea typeface="Verdana" pitchFamily="34" charset="0"/>
                <a:cs typeface="Verdana" pitchFamily="34" charset="0"/>
              </a:rPr>
              <a:t> (master </a:t>
            </a:r>
            <a:r>
              <a:rPr lang="it-IT" sz="1400" dirty="0" err="1">
                <a:latin typeface="Verdana" pitchFamily="34" charset="0"/>
                <a:ea typeface="Verdana" pitchFamily="34" charset="0"/>
                <a:cs typeface="Verdana" pitchFamily="34" charset="0"/>
              </a:rPr>
              <a:t>control</a:t>
            </a:r>
            <a:r>
              <a:rPr lang="it-IT" sz="1400" dirty="0">
                <a:latin typeface="Verdana" pitchFamily="34" charset="0"/>
                <a:ea typeface="Verdana" pitchFamily="34" charset="0"/>
                <a:cs typeface="Verdana" pitchFamily="34" charset="0"/>
              </a:rPr>
              <a:t> </a:t>
            </a:r>
            <a:r>
              <a:rPr lang="it-IT" sz="1400" dirty="0" err="1">
                <a:latin typeface="Verdana" pitchFamily="34" charset="0"/>
                <a:ea typeface="Verdana" pitchFamily="34" charset="0"/>
                <a:cs typeface="Verdana" pitchFamily="34" charset="0"/>
              </a:rPr>
              <a:t>program</a:t>
            </a:r>
            <a:r>
              <a:rPr lang="it-IT" sz="1400" dirty="0">
                <a:latin typeface="Verdana" pitchFamily="34" charset="0"/>
                <a:ea typeface="Verdana" pitchFamily="34" charset="0"/>
                <a:cs typeface="Verdana" pitchFamily="34" charset="0"/>
              </a:rPr>
              <a:t>): un raggio laser che trasforma le cose in informazioni numeriche lo fa entrare nel computer e assieme ad altri personaggi combatte vittoriosamente in scenari da videogame [...] si tratta del primo film che sposta l’azione nel mondo virtuale dell’elettronica, con alcune sequenze rivoluzionarie completamente in computer </a:t>
            </a:r>
            <a:r>
              <a:rPr lang="it-IT" sz="1400" dirty="0" err="1">
                <a:latin typeface="Verdana" pitchFamily="34" charset="0"/>
                <a:ea typeface="Verdana" pitchFamily="34" charset="0"/>
                <a:cs typeface="Verdana" pitchFamily="34" charset="0"/>
              </a:rPr>
              <a:t>graphic</a:t>
            </a:r>
            <a:r>
              <a:rPr lang="it-IT" sz="1400" dirty="0">
                <a:latin typeface="Verdana" pitchFamily="34" charset="0"/>
                <a:ea typeface="Verdana" pitchFamily="34" charset="0"/>
                <a:cs typeface="Verdana" pitchFamily="34" charset="0"/>
              </a:rPr>
              <a:t>.” (</a:t>
            </a:r>
            <a:r>
              <a:rPr lang="it-IT" sz="1400" dirty="0" err="1">
                <a:latin typeface="Verdana" pitchFamily="34" charset="0"/>
                <a:ea typeface="Verdana" pitchFamily="34" charset="0"/>
                <a:cs typeface="Verdana" pitchFamily="34" charset="0"/>
              </a:rPr>
              <a:t>Mereghetti</a:t>
            </a:r>
            <a:r>
              <a:rPr lang="it-IT" sz="1400" dirty="0">
                <a:latin typeface="Verdana" pitchFamily="34" charset="0"/>
                <a:ea typeface="Verdana" pitchFamily="34" charset="0"/>
                <a:cs typeface="Verdana" pitchFamily="34" charset="0"/>
              </a:rPr>
              <a:t>, 1999)</a:t>
            </a:r>
          </a:p>
        </p:txBody>
      </p:sp>
      <p:pic>
        <p:nvPicPr>
          <p:cNvPr id="4" name="Immagine 3"/>
          <p:cNvPicPr/>
          <p:nvPr/>
        </p:nvPicPr>
        <p:blipFill>
          <a:blip r:embed="rId2" cstate="print"/>
          <a:srcRect/>
          <a:stretch>
            <a:fillRect/>
          </a:stretch>
        </p:blipFill>
        <p:spPr bwMode="auto">
          <a:xfrm>
            <a:off x="755576" y="2348880"/>
            <a:ext cx="2376264" cy="230425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Max </a:t>
            </a:r>
            <a:r>
              <a:rPr lang="it-IT" sz="3200" dirty="0" err="1">
                <a:latin typeface="Verdana" pitchFamily="34" charset="0"/>
                <a:ea typeface="Verdana" pitchFamily="34" charset="0"/>
                <a:cs typeface="Verdana" pitchFamily="34" charset="0"/>
              </a:rPr>
              <a:t>Headroom</a:t>
            </a:r>
            <a:endParaRPr lang="it-IT" sz="3200" dirty="0">
              <a:latin typeface="Verdana" pitchFamily="34" charset="0"/>
              <a:ea typeface="Verdana" pitchFamily="34" charset="0"/>
              <a:cs typeface="Verdana" pitchFamily="34" charset="0"/>
            </a:endParaRPr>
          </a:p>
        </p:txBody>
      </p:sp>
      <p:sp>
        <p:nvSpPr>
          <p:cNvPr id="3" name="Segnaposto contenuto 2"/>
          <p:cNvSpPr>
            <a:spLocks noGrp="1"/>
          </p:cNvSpPr>
          <p:nvPr>
            <p:ph idx="1"/>
          </p:nvPr>
        </p:nvSpPr>
        <p:spPr>
          <a:xfrm>
            <a:off x="3995936" y="1484784"/>
            <a:ext cx="4762872" cy="4525963"/>
          </a:xfrm>
        </p:spPr>
        <p:txBody>
          <a:bodyPr>
            <a:noAutofit/>
          </a:bodyPr>
          <a:lstStyle/>
          <a:p>
            <a:pPr>
              <a:lnSpc>
                <a:spcPct val="190000"/>
              </a:lnSpc>
              <a:buNone/>
            </a:pPr>
            <a:r>
              <a:rPr lang="it-IT" sz="1400" dirty="0">
                <a:latin typeface="Verdana" pitchFamily="34" charset="0"/>
                <a:ea typeface="Verdana" pitchFamily="34" charset="0"/>
                <a:cs typeface="Verdana" pitchFamily="34" charset="0"/>
              </a:rPr>
              <a:t>“Il personaggio era stato creato nel 1982, lo stesso anno di </a:t>
            </a:r>
            <a:r>
              <a:rPr lang="it-IT" sz="1400" dirty="0" err="1">
                <a:latin typeface="Verdana" pitchFamily="34" charset="0"/>
                <a:ea typeface="Verdana" pitchFamily="34" charset="0"/>
                <a:cs typeface="Verdana" pitchFamily="34" charset="0"/>
              </a:rPr>
              <a:t>Tron</a:t>
            </a:r>
            <a:r>
              <a:rPr lang="it-IT" sz="1400" dirty="0">
                <a:latin typeface="Verdana" pitchFamily="34" charset="0"/>
                <a:ea typeface="Verdana" pitchFamily="34" charset="0"/>
                <a:cs typeface="Verdana" pitchFamily="34" charset="0"/>
              </a:rPr>
              <a:t>, in Gran Bretagna da un produttore discografico, Peter </a:t>
            </a:r>
            <a:r>
              <a:rPr lang="it-IT" sz="1400" dirty="0" err="1">
                <a:latin typeface="Verdana" pitchFamily="34" charset="0"/>
                <a:ea typeface="Verdana" pitchFamily="34" charset="0"/>
                <a:cs typeface="Verdana" pitchFamily="34" charset="0"/>
              </a:rPr>
              <a:t>Wegg</a:t>
            </a:r>
            <a:r>
              <a:rPr lang="it-IT" sz="1400" dirty="0">
                <a:latin typeface="Verdana" pitchFamily="34" charset="0"/>
                <a:ea typeface="Verdana" pitchFamily="34" charset="0"/>
                <a:cs typeface="Verdana" pitchFamily="34" charset="0"/>
              </a:rPr>
              <a:t>, come </a:t>
            </a:r>
            <a:r>
              <a:rPr lang="it-IT" sz="1400" dirty="0" err="1">
                <a:latin typeface="Verdana" pitchFamily="34" charset="0"/>
                <a:ea typeface="Verdana" pitchFamily="34" charset="0"/>
                <a:cs typeface="Verdana" pitchFamily="34" charset="0"/>
              </a:rPr>
              <a:t>disk-jokey</a:t>
            </a:r>
            <a:r>
              <a:rPr lang="it-IT" sz="1400" dirty="0">
                <a:latin typeface="Verdana" pitchFamily="34" charset="0"/>
                <a:ea typeface="Verdana" pitchFamily="34" charset="0"/>
                <a:cs typeface="Verdana" pitchFamily="34" charset="0"/>
              </a:rPr>
              <a:t> elettronico con il compito di presentare video musicali per </a:t>
            </a:r>
            <a:r>
              <a:rPr lang="it-IT" sz="1400" dirty="0" err="1">
                <a:latin typeface="Verdana" pitchFamily="34" charset="0"/>
                <a:ea typeface="Verdana" pitchFamily="34" charset="0"/>
                <a:cs typeface="Verdana" pitchFamily="34" charset="0"/>
              </a:rPr>
              <a:t>Channel</a:t>
            </a:r>
            <a:r>
              <a:rPr lang="it-IT" sz="1400" dirty="0">
                <a:latin typeface="Verdana" pitchFamily="34" charset="0"/>
                <a:ea typeface="Verdana" pitchFamily="34" charset="0"/>
                <a:cs typeface="Verdana" pitchFamily="34" charset="0"/>
              </a:rPr>
              <a:t> 4”. Un giornalista, che cerca informazioni sulla corruzione dei mass media viene trasformato da un computer in un essere virtuale di nome Max </a:t>
            </a:r>
            <a:r>
              <a:rPr lang="it-IT" sz="1400" dirty="0" err="1">
                <a:latin typeface="Verdana" pitchFamily="34" charset="0"/>
                <a:ea typeface="Verdana" pitchFamily="34" charset="0"/>
                <a:cs typeface="Verdana" pitchFamily="34" charset="0"/>
              </a:rPr>
              <a:t>Headroom</a:t>
            </a:r>
            <a:r>
              <a:rPr lang="it-IT" sz="1400" dirty="0">
                <a:latin typeface="Verdana" pitchFamily="34" charset="0"/>
                <a:ea typeface="Verdana" pitchFamily="34" charset="0"/>
                <a:cs typeface="Verdana" pitchFamily="34" charset="0"/>
              </a:rPr>
              <a:t>, il quale interfacciandosi con personaggi della realtà attraverso gli schermi riesce a continuare la sua missione di reporter e a incastrare i cattivi di turno</a:t>
            </a:r>
          </a:p>
        </p:txBody>
      </p:sp>
      <p:pic>
        <p:nvPicPr>
          <p:cNvPr id="4" name="Immagine 3"/>
          <p:cNvPicPr/>
          <p:nvPr/>
        </p:nvPicPr>
        <p:blipFill>
          <a:blip r:embed="rId2" cstate="print"/>
          <a:srcRect/>
          <a:stretch>
            <a:fillRect/>
          </a:stretch>
        </p:blipFill>
        <p:spPr bwMode="auto">
          <a:xfrm>
            <a:off x="971600" y="2348880"/>
            <a:ext cx="2678038" cy="244827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err="1">
                <a:latin typeface="Verdana" pitchFamily="34" charset="0"/>
                <a:ea typeface="Verdana" pitchFamily="34" charset="0"/>
                <a:cs typeface="Verdana" pitchFamily="34" charset="0"/>
              </a:rPr>
              <a:t>Automan</a:t>
            </a:r>
            <a:endParaRPr lang="it-IT" sz="3200" dirty="0">
              <a:latin typeface="Verdana" pitchFamily="34" charset="0"/>
              <a:ea typeface="Verdana" pitchFamily="34" charset="0"/>
              <a:cs typeface="Verdana" pitchFamily="34" charset="0"/>
            </a:endParaRPr>
          </a:p>
        </p:txBody>
      </p:sp>
      <p:sp>
        <p:nvSpPr>
          <p:cNvPr id="3" name="Segnaposto contenuto 2"/>
          <p:cNvSpPr>
            <a:spLocks noGrp="1"/>
          </p:cNvSpPr>
          <p:nvPr>
            <p:ph idx="1"/>
          </p:nvPr>
        </p:nvSpPr>
        <p:spPr>
          <a:xfrm>
            <a:off x="3923928" y="1340768"/>
            <a:ext cx="4762872" cy="4525963"/>
          </a:xfrm>
        </p:spPr>
        <p:txBody>
          <a:bodyPr>
            <a:noAutofit/>
          </a:bodyPr>
          <a:lstStyle/>
          <a:p>
            <a:pPr>
              <a:lnSpc>
                <a:spcPct val="210000"/>
              </a:lnSpc>
              <a:buNone/>
            </a:pPr>
            <a:r>
              <a:rPr lang="it-IT" sz="1400" dirty="0">
                <a:latin typeface="Verdana" pitchFamily="34" charset="0"/>
                <a:ea typeface="Verdana" pitchFamily="34" charset="0"/>
                <a:cs typeface="Verdana" pitchFamily="34" charset="0"/>
              </a:rPr>
              <a:t>un telefilm trasmesso per la prima volta nel 1983 dall’ABC. Un poliziotto, esperto di informatica ma poco di crimine, sogna di combattere la violenza in maniera più attiva che dall’ufficio dove viene relegato. Da un errore di programmazione, un personaggio di un videogioco prende vita con il nome di </a:t>
            </a:r>
            <a:r>
              <a:rPr lang="it-IT" sz="1400" dirty="0" err="1">
                <a:latin typeface="Verdana" pitchFamily="34" charset="0"/>
                <a:ea typeface="Verdana" pitchFamily="34" charset="0"/>
                <a:cs typeface="Verdana" pitchFamily="34" charset="0"/>
              </a:rPr>
              <a:t>Automan</a:t>
            </a:r>
            <a:r>
              <a:rPr lang="it-IT" sz="1400" dirty="0">
                <a:latin typeface="Verdana" pitchFamily="34" charset="0"/>
                <a:ea typeface="Verdana" pitchFamily="34" charset="0"/>
                <a:cs typeface="Verdana" pitchFamily="34" charset="0"/>
              </a:rPr>
              <a:t> e fianco a fianco del poliziotto-informatico diventa il paladino della giustizia. I due eroi sono sempre seguiti da un cursore luminoso che all’occorrenza crea tutti i mezzi possibili richiesti da </a:t>
            </a:r>
            <a:r>
              <a:rPr lang="it-IT" sz="1400" dirty="0" err="1">
                <a:latin typeface="Verdana" pitchFamily="34" charset="0"/>
                <a:ea typeface="Verdana" pitchFamily="34" charset="0"/>
                <a:cs typeface="Verdana" pitchFamily="34" charset="0"/>
              </a:rPr>
              <a:t>Automan</a:t>
            </a:r>
            <a:r>
              <a:rPr lang="it-IT" sz="1400" dirty="0">
                <a:latin typeface="Verdana" pitchFamily="34" charset="0"/>
                <a:ea typeface="Verdana" pitchFamily="34" charset="0"/>
                <a:cs typeface="Verdana" pitchFamily="34" charset="0"/>
              </a:rPr>
              <a:t>: macchine, elicotteri</a:t>
            </a:r>
          </a:p>
        </p:txBody>
      </p:sp>
      <p:pic>
        <p:nvPicPr>
          <p:cNvPr id="4" name="Immagine 3"/>
          <p:cNvPicPr/>
          <p:nvPr/>
        </p:nvPicPr>
        <p:blipFill>
          <a:blip r:embed="rId2" cstate="print"/>
          <a:srcRect/>
          <a:stretch>
            <a:fillRect/>
          </a:stretch>
        </p:blipFill>
        <p:spPr bwMode="auto">
          <a:xfrm>
            <a:off x="683568" y="2492896"/>
            <a:ext cx="3168352" cy="280831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www.cicciociccio.supereva.it</a:t>
            </a:r>
          </a:p>
        </p:txBody>
      </p:sp>
      <p:sp>
        <p:nvSpPr>
          <p:cNvPr id="3" name="Segnaposto contenuto 2"/>
          <p:cNvSpPr>
            <a:spLocks noGrp="1"/>
          </p:cNvSpPr>
          <p:nvPr>
            <p:ph idx="1"/>
          </p:nvPr>
        </p:nvSpPr>
        <p:spPr/>
        <p:txBody>
          <a:bodyPr>
            <a:normAutofit/>
          </a:bodyPr>
          <a:lstStyle/>
          <a:p>
            <a:pPr>
              <a:buNone/>
            </a:pPr>
            <a:r>
              <a:rPr lang="it-IT" sz="2000" dirty="0">
                <a:latin typeface="Verdana" pitchFamily="34" charset="0"/>
                <a:ea typeface="Verdana" pitchFamily="34" charset="0"/>
                <a:cs typeface="Verdana" pitchFamily="34" charset="0"/>
              </a:rPr>
              <a:t>Sito non più attivo ma http://dir.superba.it/scheda_sito/cicciociccio.html</a:t>
            </a:r>
          </a:p>
        </p:txBody>
      </p:sp>
      <p:pic>
        <p:nvPicPr>
          <p:cNvPr id="1026" name="Picture 2"/>
          <p:cNvPicPr>
            <a:picLocks noChangeAspect="1" noChangeArrowheads="1"/>
          </p:cNvPicPr>
          <p:nvPr/>
        </p:nvPicPr>
        <p:blipFill>
          <a:blip r:embed="rId2" cstate="print"/>
          <a:srcRect/>
          <a:stretch>
            <a:fillRect/>
          </a:stretch>
        </p:blipFill>
        <p:spPr bwMode="auto">
          <a:xfrm>
            <a:off x="971600" y="2636912"/>
            <a:ext cx="7020272" cy="5616217"/>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a:latin typeface="Verdana" pitchFamily="34" charset="0"/>
                <a:ea typeface="Verdana" pitchFamily="34" charset="0"/>
                <a:cs typeface="Verdana" pitchFamily="34" charset="0"/>
                <a:hlinkClick r:id="rId2"/>
              </a:rPr>
              <a:t>http://ipercaforum.freeforumzone.leonardo.it/discussione.aspx?idd=10481051</a:t>
            </a:r>
            <a:endParaRPr lang="it-IT" sz="1400" dirty="0">
              <a:latin typeface="Verdana" pitchFamily="34" charset="0"/>
              <a:ea typeface="Verdana" pitchFamily="34" charset="0"/>
              <a:cs typeface="Verdana" pitchFamily="34" charset="0"/>
            </a:endParaRPr>
          </a:p>
        </p:txBody>
      </p:sp>
      <p:pic>
        <p:nvPicPr>
          <p:cNvPr id="2050" name="Picture 2"/>
          <p:cNvPicPr>
            <a:picLocks noChangeAspect="1" noChangeArrowheads="1"/>
          </p:cNvPicPr>
          <p:nvPr/>
        </p:nvPicPr>
        <p:blipFill>
          <a:blip r:embed="rId3" cstate="print"/>
          <a:srcRect/>
          <a:stretch>
            <a:fillRect/>
          </a:stretch>
        </p:blipFill>
        <p:spPr bwMode="auto">
          <a:xfrm>
            <a:off x="0" y="1194455"/>
            <a:ext cx="9144000" cy="7315199"/>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http://www.film.it/articolo/</a:t>
            </a:r>
            <a:r>
              <a:rPr lang="it-IT" sz="3200" dirty="0" err="1">
                <a:latin typeface="Verdana" pitchFamily="34" charset="0"/>
                <a:ea typeface="Verdana" pitchFamily="34" charset="0"/>
                <a:cs typeface="Verdana" pitchFamily="34" charset="0"/>
              </a:rPr>
              <a:t>cicciociccio</a:t>
            </a:r>
            <a:r>
              <a:rPr lang="it-IT" sz="3200" dirty="0">
                <a:latin typeface="Verdana" pitchFamily="34" charset="0"/>
                <a:ea typeface="Verdana" pitchFamily="34" charset="0"/>
                <a:cs typeface="Verdana" pitchFamily="34" charset="0"/>
              </a:rPr>
              <a:t>/</a:t>
            </a:r>
          </a:p>
        </p:txBody>
      </p:sp>
      <p:pic>
        <p:nvPicPr>
          <p:cNvPr id="3074" name="Picture 2"/>
          <p:cNvPicPr>
            <a:picLocks noChangeAspect="1" noChangeArrowheads="1"/>
          </p:cNvPicPr>
          <p:nvPr/>
        </p:nvPicPr>
        <p:blipFill>
          <a:blip r:embed="rId2" cstate="print"/>
          <a:srcRect/>
          <a:stretch>
            <a:fillRect/>
          </a:stretch>
        </p:blipFill>
        <p:spPr bwMode="auto">
          <a:xfrm>
            <a:off x="0" y="1412776"/>
            <a:ext cx="9144000" cy="73152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72</TotalTime>
  <Words>893</Words>
  <Application>Microsoft Office PowerPoint</Application>
  <PresentationFormat>Presentazione su schermo (4:3)</PresentationFormat>
  <Paragraphs>46</Paragraphs>
  <Slides>15</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15</vt:i4>
      </vt:variant>
    </vt:vector>
  </HeadingPairs>
  <TitlesOfParts>
    <vt:vector size="20" baseType="lpstr">
      <vt:lpstr>Aptos</vt:lpstr>
      <vt:lpstr>Arial</vt:lpstr>
      <vt:lpstr>Calibri</vt:lpstr>
      <vt:lpstr>Verdana</vt:lpstr>
      <vt:lpstr>Tema di Office</vt:lpstr>
      <vt:lpstr>Archeologia digitale OLTRE LA CMC TESTUALE</vt:lpstr>
      <vt:lpstr>Identità  Persona</vt:lpstr>
      <vt:lpstr>Ambiente comunicativo</vt:lpstr>
      <vt:lpstr>Tron</vt:lpstr>
      <vt:lpstr>Max Headroom</vt:lpstr>
      <vt:lpstr>Automan</vt:lpstr>
      <vt:lpstr>www.cicciociccio.supereva.it</vt:lpstr>
      <vt:lpstr>http://ipercaforum.freeforumzone.leonardo.it/discussione.aspx?idd=10481051</vt:lpstr>
      <vt:lpstr>http://www.film.it/articolo/cicciociccio/</vt:lpstr>
      <vt:lpstr>http://archiviostorico.corriere.it/2000/novembre/29/Cicciociccio_ragazze_diventano_4_co_0_0011294940.shtml</vt:lpstr>
      <vt:lpstr>Le ciccio ragazze</vt:lpstr>
      <vt:lpstr>Le chat circles</vt:lpstr>
      <vt:lpstr>web.media.mit.edu/~fviegas/circles/conversational_interface.html</vt:lpstr>
      <vt:lpstr>web.media.mit.edu/~fviegas/colored%20pictures/pattern.gif </vt:lpstr>
      <vt:lpstr>www.datenet.com.au/idn_ms_chat_example_screen_3.gif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OLTRE LA CMC TESTUALE</dc:title>
  <dc:creator>Nicola</dc:creator>
  <cp:lastModifiedBy>nicola strizzolo</cp:lastModifiedBy>
  <cp:revision>15</cp:revision>
  <dcterms:created xsi:type="dcterms:W3CDTF">2013-03-18T17:16:24Z</dcterms:created>
  <dcterms:modified xsi:type="dcterms:W3CDTF">2024-11-12T12:12:56Z</dcterms:modified>
</cp:coreProperties>
</file>