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3" r:id="rId7"/>
    <p:sldId id="260" r:id="rId8"/>
    <p:sldId id="264" r:id="rId9"/>
    <p:sldId id="271" r:id="rId10"/>
    <p:sldId id="304" r:id="rId11"/>
    <p:sldId id="265" r:id="rId12"/>
    <p:sldId id="266" r:id="rId13"/>
    <p:sldId id="267" r:id="rId14"/>
    <p:sldId id="303" r:id="rId15"/>
    <p:sldId id="268" r:id="rId16"/>
    <p:sldId id="269" r:id="rId17"/>
    <p:sldId id="270" r:id="rId18"/>
    <p:sldId id="272" r:id="rId19"/>
    <p:sldId id="301" r:id="rId20"/>
    <p:sldId id="305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0CA75-C119-4707-B532-7C1C2A547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8BF2EA-90A4-4F57-981D-B0C6E5D0C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337E00-4EBD-43E5-900C-E996B3C14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C76D8D-8B48-4B67-9415-BDCE655ED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29BC25-03F4-44B1-8DDF-B643EE97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09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110516-5CC3-42F5-B811-903A51838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0BCEF-2908-4140-906E-6F820B009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A548BC-54D8-4778-956C-2DBF4CD2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269448-36C2-4C3C-A204-846029C4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A13544-4422-47DA-BDC6-17AF46B0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95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219F272-D1D1-4B32-9C49-C0B078DF8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C71C285-375F-44B5-BB5D-0EC328F66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6012DB-8076-432D-AD40-7D7A51E95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7F0635-3AC7-45A7-8D3F-D983E99F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053D92-27C1-4065-B6DB-0A5CF18A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48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2B5015-F5B5-42EF-B70E-87A02D03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BD68A-D6AE-4732-81C2-CFEFF7C24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20C50B-6F8A-48D2-924A-2A38B42D7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D9B062-618D-4322-B1AD-C93738C83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F1658F-6431-4A82-AB07-A67F9326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37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19764D-E376-4B3E-8EC5-6744639F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423B0E-DC5D-4F23-B8A6-ED82DB40C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8764B4-8DA1-4938-8924-D1FFA9DA6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88EA4-4FE2-4091-93A9-EA36B25E3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85A2C2-34BE-48A6-9123-FB3412E5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19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05432-D4E8-4430-A9CA-95B52C7B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3EDABC-C70B-473F-98E6-670ABE25B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67EF280-6AD8-4152-83F5-54BA95B1F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F0178B-8D21-495B-95C6-42ED4A98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C597F0-7C73-4CDA-9337-5A05E405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6A63E7-9ABF-427B-88A6-A58F6B4E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0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DE3AA2-FE3F-426C-AE09-4BFE20BAB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5A84AA-8816-43C7-8454-C6A510EBB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6D5313-E21E-402E-AE74-92EFE38CB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A4FB5E7-753C-4E21-BB7C-2ED96017C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1FC963A-A108-4D61-BD59-34E1E0526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6413021-7F33-4DBE-ACD1-597F5233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A5D2E88-9DB0-4D64-AA1F-58D38D8EE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3859018-21A6-44A6-98EF-95CCDE01B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8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BFADAD-97DC-4E5C-8715-7DF951B2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0DE4E82-F09B-4A35-B6E7-B5EAEB034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3D1511-BD3C-497F-8F52-9EA74CFD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0EBADD-621D-40F3-B8C3-F5068FFF5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40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CC53AA3-518B-468E-8D0A-B65B9B06E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A8B73B3-2C32-42B2-BF98-0EC159C2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618C7B-7EEF-433B-A2C2-F649F1C24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72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035DE6-557E-4583-B561-8CEB19CF3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C5CA5D-CF7F-42BF-ABD2-A7BB7ED41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0887D7-9425-4CE3-B617-999C80AF6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C741D6-0901-43DB-9E38-FED6452C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5E5DA17-4334-45A5-95B0-F58BD688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8F09B4-7776-4310-B04F-CC9A7ADF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10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2805B5-5BF2-4F2E-BAB5-04F19344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DB1B9F-2B94-4220-94F8-6BC93DCDE6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67AD96-1BDE-4B39-9475-84259515C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E030AE-602B-4927-9924-DDEF3A44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C7C778-D1AA-4AAA-8E82-2BE87EC7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A238C3-820D-4976-9010-2CE9B682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90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292A6A-5502-4EA3-9572-565942C16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C01ECF-00EB-4F7A-A3AC-56B75D12F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DED61C-1306-495D-8222-9C400CDE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8FBD-4E82-4A0E-8BA7-378C9A8EE6C4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997004-CF5D-4412-9E59-8A14DBD1B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5AA265-B42A-4A81-A7B8-B60A1C38B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439E-7189-4D6B-9084-B4E85A50E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85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ierre Bourdieu, cible et repère">
            <a:extLst>
              <a:ext uri="{FF2B5EF4-FFF2-40B4-BE49-F238E27FC236}">
                <a16:creationId xmlns:a16="http://schemas.microsoft.com/office/drawing/2014/main" id="{85A43C9B-04C2-9F60-9B43-BB597A3B7F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9" r="1" b="37344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732FCE9-2D13-4A1D-A04B-54CEAAE8A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capitale culturale</a:t>
            </a:r>
            <a:br>
              <a:rPr lang="it-IT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 </a:t>
            </a:r>
            <a:r>
              <a:rPr lang="it-IT" i="0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Pierre Bourdieu</a:t>
            </a:r>
            <a:endParaRPr lang="it-IT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5F8020-CF1A-4826-9355-7FEE52BEB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455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ECEAE-7B4D-2FFE-C9F9-1CE12A35A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3675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Campo del potere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25DB45-F6E0-AC4A-631E-8A5F0951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93344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 risorse hanno valore se trasferibili in altri campi, accumulabili e investibili nel tempo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 tassi di cambio non sono fissi ma variano a seconda delle condizioni storiche e strutturali in un dato momento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Dove finisce il valore di un capitale lì sono fissati i confini di un campo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Gli agenti sociali (che </a:t>
            </a:r>
            <a:r>
              <a:rPr lang="it-IT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Bourdieu</a:t>
            </a: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paragona a dei giocatori con delle fiches-capitale sociale), sulla base della loro posizione nel campo di potere, hanno la capacità di modificare le regole e il contesto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 azioni vengono svolte in favore del valore delle risorse di cui dispongo e della loro traiettoria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Lo spazio sociale, suggerito dai dati empirici, è strutturato in modo da avere un'area più ristretta nella sua parte alta, denominata da </a:t>
            </a:r>
            <a:r>
              <a:rPr lang="it-IT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Bourdieu</a:t>
            </a: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«campo del potere»: questo è il luogo dove i detentori delle diverse specie di capitale, con volume sufficiente per competere, si confrontano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Il confronto non serve soltanto per acquisire o conservare capitale, ma soprattutto per stabilire il valore e i tassi di cambio delle varie forme di capitale</a:t>
            </a:r>
          </a:p>
          <a:p>
            <a:pPr marL="0" indent="0" algn="just">
              <a:lnSpc>
                <a:spcPts val="24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 centro di questo campo si posiziona lo Stato: regola la rete di campi burocratici specializzati che influisce sul valore delle dotazioni di capitale degli agenti attivi in questo ambito</a:t>
            </a:r>
            <a:endParaRPr lang="en-GB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713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E1419A-95C6-4BC1-8648-3C4AE1AA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1/3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308D8-3196-4525-9B09-746066625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60070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Ogni campo è uno spazio di distribuzione di risorse, inserito in un contesto sociale più ampio dove varia la sua posizione rispetto ad altri campi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«Capitale»: le risorse che conferiscono potere agli agenti sociali nei campi in cui sono attivi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I capitali possono essere accumulati e trasmessi ereditariamente per garantire vantaggi e conservazione nel tempo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Il capitale e potere sono concettualmente intercambiabili, con il capitale che funge da manifestazione tangibile del potere sociale.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Il capitale non si limita all'aspetto economico, appartiene a una categoria più ampia che include diverse forme di capitale</a:t>
            </a:r>
          </a:p>
        </p:txBody>
      </p:sp>
    </p:spTree>
    <p:extLst>
      <p:ext uri="{BB962C8B-B14F-4D97-AF65-F5344CB8AC3E}">
        <p14:creationId xmlns:p14="http://schemas.microsoft.com/office/powerpoint/2010/main" val="176319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E3903-40F4-41ED-B161-B8732F1D0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2/3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94139D-DF4D-4C7A-B836-2C4AF16BF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54102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3600">
                <a:latin typeface="Verdana" panose="020B0604030504040204" pitchFamily="34" charset="0"/>
                <a:ea typeface="Verdana" panose="020B0604030504040204" pitchFamily="34" charset="0"/>
              </a:rPr>
              <a:t>Il capitale è lavoro accumulato (nella sua forma materiale o nella sua forma “incorporata”) che, se appropriato in forma esclusiva o privata da singoli attori o gruppi, rende possibile anche appropriarsi di energia sociale in forma di lavoro oggettivato o umano</a:t>
            </a:r>
          </a:p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Il capitale, che nelle sue forme incorporate e oggettivate implica tempo da accumulare e che come capacità potenziale di produrre profitto e riprodurre sé stesso nella stessa identica forma o in una più estesa è abitato da una tendenza interna a sopravvivere, è una forza inscritta nell’oggettività delle cose, che fa sì che non tutto sia allo stesso modo possibile o impossibile</a:t>
            </a:r>
          </a:p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Oltre alla convertibilità, una risorsa, per essere tale (“capitale”), deve essere anche accumulabile, trasferibile e riproducibile sulla base delle differenze, di posizione e di regole, che riesce a fissare </a:t>
            </a:r>
          </a:p>
        </p:txBody>
      </p:sp>
    </p:spTree>
    <p:extLst>
      <p:ext uri="{BB962C8B-B14F-4D97-AF65-F5344CB8AC3E}">
        <p14:creationId xmlns:p14="http://schemas.microsoft.com/office/powerpoint/2010/main" val="194584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23F98D-C515-456B-86F5-94939DC1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3/3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D2E75-31D5-4917-962F-F38751D95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333"/>
            <a:ext cx="10515600" cy="4864630"/>
          </a:xfrm>
        </p:spPr>
        <p:txBody>
          <a:bodyPr>
            <a:noAutofit/>
          </a:bodyPr>
          <a:lstStyle/>
          <a:p>
            <a:pPr marL="0" indent="0"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Il concetto di capitale è centrale per costruire e misurare lo spazio sociale, attraverso due dimensioni principali: il volume e la composizione del capitale. Ogni posizione sociale si definisce all'intersezione di queste variabili. A queste si aggiunge una terza dimensione temporale che considera la traiettoria di cambiamento nella dotazione e nel tipo di capitale di ogni individuo, corrispondente al suo percorso biografico</a:t>
            </a:r>
          </a:p>
          <a:p>
            <a:pPr marL="0" indent="0"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Il concetto di capitale è relazionale in quanto emerge da relazioni sociali che conferiscono valore a proprietà e risorse. A sua volta quali proprietà e risorse abbiano valore è in relazione con il campo, a sua volta collegato all’habitus</a:t>
            </a:r>
          </a:p>
          <a:p>
            <a:pPr marL="0" indent="0"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Insieme di relazioni, che oltre ad essere fondamento del valore del capitale, è viatico alla comprensione del capitale sociale, che è relazionale per eccellenza</a:t>
            </a:r>
          </a:p>
        </p:txBody>
      </p:sp>
    </p:spTree>
    <p:extLst>
      <p:ext uri="{BB962C8B-B14F-4D97-AF65-F5344CB8AC3E}">
        <p14:creationId xmlns:p14="http://schemas.microsoft.com/office/powerpoint/2010/main" val="2610780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204552-E13F-6BCB-AFC0-226385A4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 capitali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063AE8-3495-C661-85D8-9FB869505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Economico, immediatamente convertibile «immediatamente e direttamente convertibile in denaro e si istituzionalizza nella forma del diritto di» (</a:t>
            </a: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2015 86)</a:t>
            </a: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Culturale «convertibile a determinate condizioni in capitale economico e si istituzionalizza soprattutto nella forma di titoli scolastici» (Ibidem)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Capitale sociale, costituito da «obblighi e ‘relazioni’ sociali, è convertibile a determinate condizioni in capitale economico e si istituzionalizza in particolare nella forma di titoli nobiliari» (Ibidem): </a:t>
            </a:r>
            <a:r>
              <a:rPr lang="it-IT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«il capitale sociale è il complesso di risorse, attuali e potenziali, legate al possesso di una rete durevole di relazioni – più o meno istituzionalizzate – di conoscenze e riconoscimenti reciproci; o, espresso altrimenti, si tratta di risorse che riguardano l’appartenenza a un gruppo» (</a:t>
            </a:r>
            <a:r>
              <a:rPr lang="it-IT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Bourdieu</a:t>
            </a:r>
            <a:r>
              <a:rPr lang="it-IT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2015 102)</a:t>
            </a:r>
            <a:endParaRPr lang="en-GB" sz="22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08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309818-1459-4BD3-9358-6354C7F6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Culturale 1/3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EE7DFE-FDBA-4400-B482-E17CE9E51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0450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Il concetto di capitale culturale si basa sull'idea che la «cultura» acquisita attraverso l'istruzione e promossa dallo Stato funge da risorsa di potere, oltre che di arricchimento spirituale e personale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Passeron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hanno esplorato come la cultura agisce nei processi di selezione e successo scolastico e determina il successo scolastico e partecipativo nella società contemporanea (…)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Le classi superiori non solo hanno più strumenti a disposizione, ma anche più tempo libero per coltivare gli aspetti culturali, senza necessità né di affettarli o di doverli utilizzare per motivi di affermazione sociale (in questo rappresentando il loro habitus elitario; …): grazie a questa “naturalezza” o “familiarità” godono di numerosi vantaggi, partendo dai meccanismi di accesso e valutazione scolastiche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Gli ultimi subiscono invece una «violenza simbolica» subendo come naturale il loro ruolo subordinato di dominati (…).</a:t>
            </a:r>
          </a:p>
        </p:txBody>
      </p:sp>
    </p:spTree>
    <p:extLst>
      <p:ext uri="{BB962C8B-B14F-4D97-AF65-F5344CB8AC3E}">
        <p14:creationId xmlns:p14="http://schemas.microsoft.com/office/powerpoint/2010/main" val="4016782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B0676-7804-40EB-B70A-65C1F368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Culturale 2/3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37F690-335C-4664-B008-C8C1711A8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912"/>
            <a:ext cx="10515600" cy="490696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Il dominio culturale di riproduce così anche nella stessa professione culturale, sulla base delle differenze di stile, genere, capitale culturale dei gruppi o dei singoli (Santoro 2015 53): «ogni pratica e ogni bene intellettuale e artistico sottratti al freddo afflato del calcolo egoistico (e della scienza) costituiscano un monopolio virtuale della classe dominante» (</a:t>
            </a: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2015 84)</a:t>
            </a:r>
          </a:p>
          <a:p>
            <a:pPr marL="0" indent="0"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Il concetto di capitale culturale, collega così istruzione, stratificazione sociale, consumo culturale e produzione, spiegando l'influenza delle competenze culturali sulla disuguaglianza sociale attraverso la socializzazione infantile, l'occupazione nelle industrie culturali e le espressioni di differenze di classe. Questo approccio offre spunti su come la cultura incida sui risultati educativi, sulle dinamiche dell'economia culturale e sulle strategie quotidiane per il prestigio sociale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5930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AA4D90-5CC0-41ED-A685-4187342C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113"/>
            <a:ext cx="10515600" cy="1325563"/>
          </a:xfrm>
        </p:spPr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Culturale 3/3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460B1E-1443-465C-B79D-BCFCBDBAE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275"/>
            <a:ext cx="10515600" cy="558165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Inoltre, l’autore divide il capitale culturale incorporato, legato a quello che il soggetto ha incamerato sia come competenza che talento, da quello oggettivo, che rappresenta gli strumenti tecnici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Per produrre però un artefatto culturale, sono necessari entrambi: potere economico che si traduce in strumenti di produzione culturale (capitale culturale oggettivo) e in capitale culturale incamerato, o nei proprietari, o attraverso un servizio esterno (</a:t>
            </a:r>
            <a:r>
              <a:rPr lang="it-IT" sz="38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 2015 97)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Infine, ulteriore declinazione del capitale culturale oggettivazione è la sua istituzionalizzazione in titoli scolastici: «è ciò che fa la differenza tra il capitale culturale dell’autodidatta, il quale è continuamente sotto l’obbligo di prova […] il capitale culturale sanzionato scolasticamente e garantito giuridicamente attraverso le qualificazioni scolastiche». 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Istituzionalizzazione che da un lato stabilisce un tasso di conversione tra il capitale economico e quello culturale, come costo del titolo acquisito e del conseguente servizio di saperi reso, dall’altro lo condanna alla sua inflazione lì dove il valore sarebbe garantito dalla sua rarità (</a:t>
            </a:r>
            <a:r>
              <a:rPr lang="it-IT" sz="38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 2015 101)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3151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Capitale culturale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ts val="28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«L’eredità culturale che differisce, sotto i due aspetti, a seconda delle classi sociali, è responsabile della disuguaglianza iniziale dei bambini di fronte alla competizione scolastica e per conseguenza, in larga misura, delle percentuali disuguali di promozioni […] L’influenza del  capitale culturale si lascia cogliere nelle forme della relazione […] tra il livello culturale globale della famiglia e il rendimento scolastico dei bambini»</a:t>
            </a:r>
          </a:p>
          <a:p>
            <a:pPr marL="0" indent="0" algn="just">
              <a:lnSpc>
                <a:spcPts val="28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«La parte più importante e più incisiva (scolasticamente) dell’eredità culturale [cultura generale o linguistica] si trasmette per osmosi […] contribuendo a rafforzare nei membri della classe colta la convinzione che essi non devono altro che alle doti naturali quelle cognizioni, quelle capacità e quegli atteggiamenti che a loro non appaiono come il risultato di un continuo addestramento»</a:t>
            </a:r>
          </a:p>
        </p:txBody>
      </p:sp>
    </p:spTree>
    <p:extLst>
      <p:ext uri="{BB962C8B-B14F-4D97-AF65-F5344CB8AC3E}">
        <p14:creationId xmlns:p14="http://schemas.microsoft.com/office/powerpoint/2010/main" val="3345640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Capitali oggi 1/2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1305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ts val="32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it-IT" sz="2100" dirty="0">
                <a:latin typeface="Verdana" panose="020B0604030504040204" pitchFamily="34" charset="0"/>
                <a:ea typeface="Verdana" panose="020B0604030504040204" pitchFamily="34" charset="0"/>
              </a:rPr>
              <a:t>Capitale umano: conoscenze e abilità del soggetto spendibili sul mercato del lavoro</a:t>
            </a:r>
          </a:p>
          <a:p>
            <a:pPr algn="just">
              <a:lnSpc>
                <a:spcPts val="32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it-IT" sz="2100" dirty="0">
                <a:latin typeface="Verdana" panose="020B0604030504040204" pitchFamily="34" charset="0"/>
                <a:ea typeface="Verdana" panose="020B0604030504040204" pitchFamily="34" charset="0"/>
              </a:rPr>
              <a:t>Capitale sociale: insieme delle risorse legate alle relazioni familiari e all’organizzazione sociale della comunità e che sono utili per lo sviluppo cognitivo e sociale di un bambino o di un giovane</a:t>
            </a:r>
          </a:p>
          <a:p>
            <a:pPr algn="just">
              <a:lnSpc>
                <a:spcPts val="32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it-IT" sz="21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Capitale simbolico: </a:t>
            </a:r>
            <a:r>
              <a:rPr lang="it-IT" sz="2100" dirty="0">
                <a:latin typeface="Verdana" panose="020B0604030504040204" pitchFamily="34" charset="0"/>
                <a:ea typeface="Verdana" panose="020B0604030504040204" pitchFamily="34" charset="0"/>
              </a:rPr>
              <a:t>«È la dimensione cognitiva del capitale […] quella cioè che presuppone l’attivazione di schemi cognitivi di percezione, classificazione, valutazione»: potere giustificato e legittimato. Pertanto, il massimo detentore di capitale simbolico è lo Stato: “campo burocratico” che attribuisce titoli, regole di ammissione e conferimento, definisce categorie e identità. Lo stato rappresenta la massima concentrazione possibile di capitale simbolico nelle società contemporanee occidentali</a:t>
            </a:r>
          </a:p>
          <a:p>
            <a:pPr marL="0" indent="0" algn="just">
              <a:lnSpc>
                <a:spcPts val="3200"/>
              </a:lnSpc>
              <a:spcBef>
                <a:spcPts val="0"/>
              </a:spcBef>
              <a:buNone/>
            </a:pPr>
            <a:endParaRPr lang="it-IT" sz="2100" dirty="0">
              <a:latin typeface="Verdana" panose="020B0604030504040204" pitchFamily="34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890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536E17-C5B1-4D2E-A436-B57D0150E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vita 1/2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B2F72A-7A5D-46C5-A910-206561C7B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5151755"/>
          </a:xfrm>
        </p:spPr>
        <p:txBody>
          <a:bodyPr>
            <a:normAutofit/>
          </a:bodyPr>
          <a:lstStyle/>
          <a:p>
            <a:pPr marL="0" indent="-3600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Nasce nel 1930 a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Denguin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: un piccolo villaggio rurale lontano (anche culturalmente) da grandi città</a:t>
            </a:r>
          </a:p>
          <a:p>
            <a:pPr marL="0" indent="-3600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Estrazione bassa borghese, padre impiegato delle poste e madre proveniente da una grande famiglia contadina: lui sente prossimi i compagni di scuola, figli di contadini poveri, distanti (e distinti) invece per il padre che difendeva la sua posizione basso borghese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DIFFERENZE, DISTINZIONE</a:t>
            </a:r>
          </a:p>
          <a:p>
            <a:pPr marL="0" indent="-3600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Si allontana dal borgo natale, per frequentare il liceo della vicina città di Pau: muro tra il dentro e il fuori dell’istituzione che lo ospita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DISTANZA tra coloro che hanno la fortuna di risiedervi e chi, al di fuori, è svantaggiato o ai margini della società</a:t>
            </a:r>
          </a:p>
          <a:p>
            <a:pPr marL="0" indent="-3600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École Normale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Supérieure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critica nei confronti dell'universo scolastico chiuso, socialmente e culturalmente esclusivo, che costituirà uno dei motivi di fondo della sua posizione intellettuale</a:t>
            </a:r>
            <a:endParaRPr lang="it-IT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270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7E7043-06A8-7B68-FFF6-378CA1B8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Capitali oggi 2/2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66C352-F88C-FE1F-640A-4A640D08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32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Capitale reputazionale: risorsa intangibile costruita attraverso il riconoscimento sociale e la legittimazione collettiva dell'affidabilità, dell'autorità o del prestigio di un soggetto (individuo, istituzione o brand). È una forma di capitale che funziona come strumento di potere simbolico, orientando il comportamento degli altri e influenzando le dinamiche di fiducia e valore nelle interazioni sociali e nei mercati. La sua costruzione è esposta a dinamiche di consenso e conflitto, amplificate dai media digitali, che possono consolidarlo o destrutturarlo rapidamente</a:t>
            </a: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47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A4CE88-F61A-45CC-A84A-960D7D348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439" y="-589282"/>
            <a:ext cx="5334000" cy="1708246"/>
          </a:xfrm>
        </p:spPr>
        <p:txBody>
          <a:bodyPr anchor="ctr"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vita 2/2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A50CB0-E670-440A-AB7B-7C9F65C0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" y="0"/>
            <a:ext cx="6781800" cy="7447281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Inizialmente studia filosofia e inizia il dottorato sotto la guida Georges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Canguilhem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 (maestro di Michel Foucault)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Servizio militare di cinque anni in Algeria (1955-1960)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passione per l’etnologia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sociologia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Nel 1958 assistente alla facoltà di lettere di Algeri: ricerca approfondita sulle pratiche tradizionali della Cabilia e sugli effetti devastanti della colonizzazione e della guerra sul tessuto sociale algerino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Quest'esperienza si rivela centrale per lo sviluppo del suo progetto scientifico: conduce così studi etnologici e sociologici che miravano a esplorare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	&lt; la struttura sociale e la storia dell'Algeria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	&lt;profonde trasformazioni imposte dalla dominazione coloniale</a:t>
            </a:r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0D05C9B4-B5C9-2D4D-23C9-CEE72646F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-1"/>
            <a:ext cx="5410200" cy="685800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66700" dist="215900" dir="858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La battaglia di Algeri (DVD) di Gillo Pontecorvo - DVD">
            <a:extLst>
              <a:ext uri="{FF2B5EF4-FFF2-40B4-BE49-F238E27FC236}">
                <a16:creationId xmlns:a16="http://schemas.microsoft.com/office/drawing/2014/main" id="{B2C02C97-9157-57AC-113A-E3DCA465E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07878" y="771866"/>
            <a:ext cx="3758045" cy="531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9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7FFFC6-2BEB-46F9-B04B-56B7EB87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Lo sguardo sociologico 1/3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F374C0-CC4D-4566-9398-DE70D6628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99935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Eventi in Algeria: «chirurgia sociale» esercitata dai poteri coloniali con un’azione metodica e consapevole volta a smantellare le fondamenta dell’economia e della società tradizionali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L'impresa coloniale rappresenta un rapporto di dominio asimmetrico tra due sistemi economici di forza diseguale: emergono le dinamiche di potere e oppressione che caratterizzano le relazioni coloniali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Da queste osservazioni empiriche </a:t>
            </a: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sociologia come una scienza che svela i meccanismi della diseguaglianza e dell'esclusione, per fornire strumenti di critica e di lotta contro l'iniquità dell'ordine sociale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Nella società precapitalistica algerina, relazioni di potere, di incremento e scambio di risorse a questo finalizzato, che non possono venire ridotte esclusivamente a funzioni e dinamiche riconducibili all’economia classica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9763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A97396-4E85-4D41-92F9-B797390BD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40" y="760440"/>
            <a:ext cx="11196320" cy="5388321"/>
          </a:xfrm>
        </p:spPr>
        <p:txBody>
          <a:bodyPr>
            <a:noAutofit/>
          </a:bodyPr>
          <a:lstStyle/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Concetti fondamentali come habitus, campo, capitale culturale, potere simbolico e violenza simbolica (</a:t>
            </a: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1998 35): strumenti attraverso i quali analizzare le complesse relazioni di potere e le disuguaglianze che permeano la società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Approccio critico verso le strutture di potere e la sua incisiva analisi su come le élite perpetuano il loro status tramite forme di dominio meno evidenti. Ha aperto, in tal modo, nuove prospettive sull'interpretazione delle disuguaglianze sociali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L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'azione storica si manifesta in due modalità: 1. qualcosa di incarnato nei soggetti e 2.  qualcosa di istituzionalizzato nelle strutture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Queste dimensioni si traducono in pratiche e istituzioni sociali, rispettivamente attraverso il concetto di: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 &lt; habitus, un sistema di disposizioni interiorizzate che guida le percezioni, i gusti e le azioni degli individui (</a:t>
            </a: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Bourdieu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1979);</a:t>
            </a:r>
          </a:p>
          <a:p>
            <a:pPr marL="0" indent="0" algn="just">
              <a:lnSpc>
                <a:spcPts val="29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 &lt; campo, che si riferisce a contesti sociali strutturati con logiche e regole proprie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19CFF98-6E31-4926-935B-8A653EF07755}"/>
              </a:ext>
            </a:extLst>
          </p:cNvPr>
          <p:cNvSpPr txBox="1"/>
          <p:nvPr/>
        </p:nvSpPr>
        <p:spPr>
          <a:xfrm>
            <a:off x="3048000" y="224909"/>
            <a:ext cx="609600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Lo sguardo sociologico 2/3</a:t>
            </a:r>
          </a:p>
        </p:txBody>
      </p:sp>
    </p:spTree>
    <p:extLst>
      <p:ext uri="{BB962C8B-B14F-4D97-AF65-F5344CB8AC3E}">
        <p14:creationId xmlns:p14="http://schemas.microsoft.com/office/powerpoint/2010/main" val="388652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095EC-F0C6-454F-9FB6-07F2FB543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464341"/>
            <a:ext cx="6095994" cy="1708246"/>
          </a:xfrm>
        </p:spPr>
        <p:txBody>
          <a:bodyPr anchor="ctr"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Lo sguardo sociologico 3/3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719E3-F887-4E42-9BAD-133E00468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240"/>
            <a:ext cx="6781800" cy="6207759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Dinamica reciproca e ricorsiva tra queste dimensioni: le strutture sociali influenzano profondamente le disposizioni personali, che a loro volta orientano le azioni che modellano e riformano le strutture sociali</a:t>
            </a:r>
          </a:p>
          <a:p>
            <a:pPr marL="0" indent="0"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Dialogo continuo tra le disposizioni interiorizzate (habitus) e le strutture sociali (campo): complessa interdipendenza</a:t>
            </a:r>
          </a:p>
          <a:p>
            <a:pPr marL="0" indent="0"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Messe in luce le relazioni di potere che si insinuano e modellano reciprocamente gli individui e la società 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comprensione della perpetuazione delle disuguaglianze e il ruolo degli individui e delle istituzioni nella loro riconfigurazione</a:t>
            </a:r>
          </a:p>
          <a:p>
            <a:endParaRPr lang="it-IT" sz="1700" dirty="0"/>
          </a:p>
        </p:txBody>
      </p:sp>
      <p:sp>
        <p:nvSpPr>
          <p:cNvPr id="2059" name="Rectangle 2054">
            <a:extLst>
              <a:ext uri="{FF2B5EF4-FFF2-40B4-BE49-F238E27FC236}">
                <a16:creationId xmlns:a16="http://schemas.microsoft.com/office/drawing/2014/main" id="{0D05C9B4-B5C9-2D4D-23C9-CEE72646F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-1"/>
            <a:ext cx="5410200" cy="685800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66700" dist="215900" dir="858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Pierre Bourdieu : la Sociologie est un sport de combat">
            <a:extLst>
              <a:ext uri="{FF2B5EF4-FFF2-40B4-BE49-F238E27FC236}">
                <a16:creationId xmlns:a16="http://schemas.microsoft.com/office/drawing/2014/main" id="{7DD8A068-4441-7227-3C65-50246D22F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07878" y="1548705"/>
            <a:ext cx="3758045" cy="375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93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E61517-42BC-4004-A8EF-617D90856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238250"/>
            <a:ext cx="10515600" cy="605790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L’habitus costituisce un sistema di disposizioni acquisite dall'individuo nel corso del tempo, fin dalla più tenera infanzia. Emerge come effetto dell'esposizione dell'individuo a un particolare insieme di condizioni e condizionamenti sociali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Definizione nella Distinzione (1979): «programma (nel senso dell’informatica) incorporato, come principio generatore di un insieme di giudizi e di azioni […] non esplicitamente formulate» (427)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In questo modo, le strutture del mondo sociale in cui l'individuo cresce (l’oggettivo) vengono internalizzate sotto forma di strutture mentali (il soggettivo). Queste fungono da principi di visione e divisione, ovvero meccanismi di classificazione del mondo circostante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L’H. diventa lo strumento interiore per orientare la percezione, il giudizio e le relazioni esterne. Riflette le condizioni (e i condizionamenti) nei quali gli individui sono cresciuti: le rispecchia attraverso la loro legittimazione, e riproduzione come naturali e convergenti. Il soggetto, che agisce o esprime un giudizio, rispecchia la sua formazione, le sue origini, il tessuto sociale e culturale nel quale è cresciuto.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4D083C0F-BB75-4DCB-A3A7-3FB65A268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Habitus 1/2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33934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EBED36-990F-488C-B00D-14CE1173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Habitus 2/2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9DD075-F6CB-47EB-AFEF-84DD34D08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Schema cognitivo che lascia margini di libertà agli individui, sotto l’effetto di un'azione influenzata dalle strutture sociali interiorizzate: nell’H. si intrecciano senso di identità e appartenenza sociale.</a:t>
            </a:r>
          </a:p>
          <a:p>
            <a:pPr marL="0" indent="0"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Non è un concetto rigidamente strutturalista né deterministico: lasciano spazio all’imprevisto, all’attivazione in contesti diversi, principio di continuità e discontinuità.</a:t>
            </a:r>
          </a:p>
          <a:p>
            <a:pPr marL="0" indent="0"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L'habitus si rivela così strumento di adattabilità e innovazione, capace di guidare gli individui anche in situazioni diverse dalle loro disposizioni formate originariamente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7665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D17530-41F2-4915-9BBF-92B7899BD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Campo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DCA707-B26C-4FB7-A816-A0662ABEC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175"/>
            <a:ext cx="10515600" cy="52197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500" dirty="0">
                <a:latin typeface="Verdana" panose="020B0604030504040204" pitchFamily="34" charset="0"/>
                <a:ea typeface="Verdana" panose="020B0604030504040204" pitchFamily="34" charset="0"/>
              </a:rPr>
              <a:t>«Campo» è ogni microcosmo sociale riconducibile ad un fine specifico che rappresenta la posta in gioca, con proprie regole e autorità riconosciute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500" dirty="0">
                <a:latin typeface="Verdana" panose="020B0604030504040204" pitchFamily="34" charset="0"/>
                <a:ea typeface="Verdana" panose="020B0604030504040204" pitchFamily="34" charset="0"/>
              </a:rPr>
              <a:t>I campi sociali possono essere ambiti religiosi, politici, economici, dell’istruzione e della burocrazia. In questi spazi strutturati da regole del gioco per il potere e il prestigio, si formano categorie cognitive per interpretare il mondo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500" dirty="0">
                <a:latin typeface="Verdana" panose="020B0604030504040204" pitchFamily="34" charset="0"/>
                <a:ea typeface="Verdana" panose="020B0604030504040204" pitchFamily="34" charset="0"/>
              </a:rPr>
              <a:t>Le strutture esistenti e la loro riproduzione sono il frutto delle dinamiche all’interno dei campi, incentrate sulla lotta e il conflitto. Il valore e i significati degli elementi all’interno del campo derivano dalla loro posizione in un sistema di relazioni e differenze: la logica della distinzione presiede il funzionamento di qualunque campo, in quanto spazio di posizioni differenziate, in quanto appunto spazio di differenze.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906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2600</Words>
  <Application>Microsoft Office PowerPoint</Application>
  <PresentationFormat>Widescreen</PresentationFormat>
  <Paragraphs>91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Tema di Office</vt:lpstr>
      <vt:lpstr>Il capitale culturale di Pierre Bourdieu</vt:lpstr>
      <vt:lpstr>La vita 1/2</vt:lpstr>
      <vt:lpstr>La vita 2/2</vt:lpstr>
      <vt:lpstr>Lo sguardo sociologico 1/3</vt:lpstr>
      <vt:lpstr>Presentazione standard di PowerPoint</vt:lpstr>
      <vt:lpstr>Lo sguardo sociologico 3/3</vt:lpstr>
      <vt:lpstr>Habitus 1/2</vt:lpstr>
      <vt:lpstr>Habitus 2/2</vt:lpstr>
      <vt:lpstr>Campo</vt:lpstr>
      <vt:lpstr>Campo del potere</vt:lpstr>
      <vt:lpstr>Capitale 1/3</vt:lpstr>
      <vt:lpstr>Capitale 2/3</vt:lpstr>
      <vt:lpstr>Capitale 3/3</vt:lpstr>
      <vt:lpstr>I capitali</vt:lpstr>
      <vt:lpstr>Capitale Culturale 1/3</vt:lpstr>
      <vt:lpstr>Capitale Culturale 2/3</vt:lpstr>
      <vt:lpstr>Capitale Culturale 3/3</vt:lpstr>
      <vt:lpstr>Capitale culturale</vt:lpstr>
      <vt:lpstr>Capitali oggi 1/2</vt:lpstr>
      <vt:lpstr>Capitali oggi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Nicola Strizzolo</dc:creator>
  <cp:lastModifiedBy>Nicola Strizzolo</cp:lastModifiedBy>
  <cp:revision>27</cp:revision>
  <dcterms:created xsi:type="dcterms:W3CDTF">2024-04-16T08:14:20Z</dcterms:created>
  <dcterms:modified xsi:type="dcterms:W3CDTF">2024-11-28T14:20:26Z</dcterms:modified>
</cp:coreProperties>
</file>