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79" r:id="rId3"/>
    <p:sldId id="289" r:id="rId4"/>
    <p:sldId id="290" r:id="rId5"/>
    <p:sldId id="291" r:id="rId6"/>
    <p:sldId id="292" r:id="rId7"/>
    <p:sldId id="293" r:id="rId8"/>
    <p:sldId id="294" r:id="rId9"/>
    <p:sldId id="295" r:id="rId10"/>
    <p:sldId id="296" r:id="rId11"/>
    <p:sldId id="297" r:id="rId12"/>
    <p:sldId id="298"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showGuides="1">
      <p:cViewPr varScale="1">
        <p:scale>
          <a:sx n="55" d="100"/>
          <a:sy n="55" d="100"/>
        </p:scale>
        <p:origin x="67"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kern="1200" dirty="0">
                <a:solidFill>
                  <a:schemeClr val="tx1"/>
                </a:solidFill>
                <a:latin typeface="Times New Roman" panose="02020603050405020304" pitchFamily="18" charset="0"/>
                <a:cs typeface="Times New Roman" panose="02020603050405020304" pitchFamily="18" charset="0"/>
              </a:rPr>
              <a:t>NUOVE TECNOLOGIE PER I BENI CULTURALI</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Discipline </a:t>
            </a:r>
            <a:r>
              <a:rPr lang="en-US" sz="2600" kern="1200" dirty="0" err="1">
                <a:solidFill>
                  <a:schemeClr val="tx1"/>
                </a:solidFill>
                <a:latin typeface="Times New Roman" panose="02020603050405020304" pitchFamily="18" charset="0"/>
                <a:cs typeface="Times New Roman" panose="02020603050405020304" pitchFamily="18" charset="0"/>
              </a:rPr>
              <a:t>delle</a:t>
            </a:r>
            <a:r>
              <a:rPr lang="en-US" sz="2600" kern="1200" dirty="0">
                <a:solidFill>
                  <a:schemeClr val="tx1"/>
                </a:solidFill>
                <a:latin typeface="Times New Roman" panose="02020603050405020304" pitchFamily="18" charset="0"/>
                <a:cs typeface="Times New Roman" panose="02020603050405020304" pitchFamily="18" charset="0"/>
              </a:rPr>
              <a:t> Arti, </a:t>
            </a:r>
            <a:r>
              <a:rPr lang="en-US" sz="2600" kern="1200" dirty="0" err="1">
                <a:solidFill>
                  <a:schemeClr val="tx1"/>
                </a:solidFill>
                <a:latin typeface="Times New Roman" panose="02020603050405020304" pitchFamily="18" charset="0"/>
                <a:cs typeface="Times New Roman" panose="02020603050405020304" pitchFamily="18" charset="0"/>
              </a:rPr>
              <a:t>della</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Musica</a:t>
            </a:r>
            <a:r>
              <a:rPr lang="en-US" sz="2600" kern="1200" dirty="0">
                <a:solidFill>
                  <a:schemeClr val="tx1"/>
                </a:solidFill>
                <a:latin typeface="Times New Roman" panose="02020603050405020304" pitchFamily="18" charset="0"/>
                <a:cs typeface="Times New Roman" panose="02020603050405020304" pitchFamily="18" charset="0"/>
              </a:rPr>
              <a:t> e </a:t>
            </a:r>
            <a:r>
              <a:rPr lang="en-US" sz="2600" kern="1200" dirty="0" err="1">
                <a:solidFill>
                  <a:schemeClr val="tx1"/>
                </a:solidFill>
                <a:latin typeface="Times New Roman" panose="02020603050405020304" pitchFamily="18" charset="0"/>
                <a:cs typeface="Times New Roman" panose="02020603050405020304" pitchFamily="18" charset="0"/>
              </a:rPr>
              <a:t>dello</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Spettacolo</a:t>
            </a:r>
            <a:r>
              <a:rPr lang="en-US" sz="2600" kern="1200" dirty="0">
                <a:solidFill>
                  <a:schemeClr val="tx1"/>
                </a:solidFill>
                <a:latin typeface="Times New Roman" panose="02020603050405020304" pitchFamily="18" charset="0"/>
                <a:cs typeface="Times New Roman" panose="02020603050405020304" pitchFamily="18" charset="0"/>
              </a:rPr>
              <a:t> (L-3)</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173635"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450103"/>
            <a:ext cx="438626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IX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Lezione</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SCULTURA E TARSIA LIGNEA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09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32589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92607"/>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3000" i="1" kern="1200" dirty="0">
                <a:solidFill>
                  <a:schemeClr val="tx1"/>
                </a:solidFill>
                <a:latin typeface="Times New Roman" panose="02020603050405020304" pitchFamily="18" charset="0"/>
                <a:cs typeface="Times New Roman" panose="02020603050405020304" pitchFamily="18" charset="0"/>
              </a:rPr>
              <a:t>TARSIA LIGNEA</a:t>
            </a:r>
          </a:p>
          <a:p>
            <a:endParaRPr lang="it-IT" sz="2400" dirty="0"/>
          </a:p>
        </p:txBody>
      </p:sp>
      <p:sp>
        <p:nvSpPr>
          <p:cNvPr id="3" name="CasellaDiTesto 2">
            <a:extLst>
              <a:ext uri="{FF2B5EF4-FFF2-40B4-BE49-F238E27FC236}">
                <a16:creationId xmlns:a16="http://schemas.microsoft.com/office/drawing/2014/main" id="{97797F65-A060-78AB-30B8-07108EEE6463}"/>
              </a:ext>
            </a:extLst>
          </p:cNvPr>
          <p:cNvSpPr txBox="1"/>
          <p:nvPr/>
        </p:nvSpPr>
        <p:spPr>
          <a:xfrm>
            <a:off x="7460136" y="6154051"/>
            <a:ext cx="4386263" cy="923330"/>
          </a:xfrm>
          <a:prstGeom prst="rect">
            <a:avLst/>
          </a:prstGeom>
          <a:noFill/>
        </p:spPr>
        <p:txBody>
          <a:bodyPr wrap="square" rtlCol="0">
            <a:spAutoFit/>
          </a:bodyPr>
          <a:lstStyle/>
          <a:p>
            <a:pPr algn="ctr"/>
            <a:r>
              <a:rPr lang="en-US" sz="3000" i="1" dirty="0">
                <a:latin typeface="Times New Roman" panose="02020603050405020304" pitchFamily="18" charset="0"/>
                <a:cs typeface="Times New Roman" panose="02020603050405020304" pitchFamily="18" charset="0"/>
              </a:rPr>
              <a:t>TARSIA A TOPPO</a:t>
            </a:r>
            <a:endParaRPr lang="en-US" sz="30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13" name="Rettangolo 4">
            <a:extLst>
              <a:ext uri="{FF2B5EF4-FFF2-40B4-BE49-F238E27FC236}">
                <a16:creationId xmlns:a16="http://schemas.microsoft.com/office/drawing/2014/main" id="{77207523-7264-BCEF-ABA0-2C181402F9B6}"/>
              </a:ext>
            </a:extLst>
          </p:cNvPr>
          <p:cNvSpPr>
            <a:spLocks noChangeArrowheads="1"/>
          </p:cNvSpPr>
          <p:nvPr/>
        </p:nvSpPr>
        <p:spPr bwMode="auto">
          <a:xfrm>
            <a:off x="92815" y="1388327"/>
            <a:ext cx="6003185" cy="3816429"/>
          </a:xfrm>
          <a:prstGeom prst="rect">
            <a:avLst/>
          </a:prstGeom>
          <a:noFill/>
          <a:ln w="9525">
            <a:noFill/>
            <a:miter lim="800000"/>
            <a:headEnd/>
            <a:tailEnd/>
          </a:ln>
        </p:spPr>
        <p:txBody>
          <a:bodyPr wrap="square">
            <a:spAutoFit/>
          </a:bodyPr>
          <a:lstStyle/>
          <a:p>
            <a:endParaRPr lang="it-IT" sz="2200" dirty="0">
              <a:latin typeface="Times New Roman" panose="02020603050405020304" pitchFamily="18" charset="0"/>
              <a:cs typeface="Times New Roman" panose="02020603050405020304" pitchFamily="18" charset="0"/>
            </a:endParaRPr>
          </a:p>
          <a:p>
            <a:r>
              <a:rPr lang="it-IT" sz="2200" dirty="0">
                <a:latin typeface="Times New Roman" panose="02020603050405020304" pitchFamily="18" charset="0"/>
                <a:cs typeface="Times New Roman" panose="02020603050405020304" pitchFamily="18" charset="0"/>
              </a:rPr>
              <a:t>La tarsia si divide in tre tecniche principali:</a:t>
            </a:r>
          </a:p>
          <a:p>
            <a:pPr>
              <a:buFont typeface="Arial" pitchFamily="34" charset="0"/>
              <a:buChar char="•"/>
            </a:pPr>
            <a:r>
              <a:rPr lang="it-IT" sz="2200" dirty="0">
                <a:latin typeface="Times New Roman" panose="02020603050405020304" pitchFamily="18" charset="0"/>
                <a:cs typeface="Times New Roman" panose="02020603050405020304" pitchFamily="18" charset="0"/>
              </a:rPr>
              <a:t> la tarsia </a:t>
            </a:r>
            <a:r>
              <a:rPr lang="it-IT" sz="2200" b="1" dirty="0">
                <a:latin typeface="Times New Roman" panose="02020603050405020304" pitchFamily="18" charset="0"/>
                <a:cs typeface="Times New Roman" panose="02020603050405020304" pitchFamily="18" charset="0"/>
              </a:rPr>
              <a:t>a TOPPO</a:t>
            </a:r>
            <a:r>
              <a:rPr lang="it-IT" sz="2200" dirty="0">
                <a:latin typeface="Times New Roman" panose="02020603050405020304" pitchFamily="18" charset="0"/>
                <a:cs typeface="Times New Roman" panose="02020603050405020304" pitchFamily="18" charset="0"/>
              </a:rPr>
              <a:t>: è utilizzata per la riproduzione in serie di   uno stesso motivo geometrico; per “toppo” si intende un parallelepipedo di legno formato da sottili elementi di specie legnose uniti e tenuti insieme col mastice per formare un motivo geometrico. Il toppo veniva successivamente segato per riprodurre la figura geometrica voluta, che veniva poi applicata sulla superficie da decorare.</a:t>
            </a:r>
          </a:p>
        </p:txBody>
      </p:sp>
      <p:pic>
        <p:nvPicPr>
          <p:cNvPr id="15" name="Immagine 14">
            <a:extLst>
              <a:ext uri="{FF2B5EF4-FFF2-40B4-BE49-F238E27FC236}">
                <a16:creationId xmlns:a16="http://schemas.microsoft.com/office/drawing/2014/main" id="{7C16CC60-284C-F8C0-F940-9FDCA05DE776}"/>
              </a:ext>
            </a:extLst>
          </p:cNvPr>
          <p:cNvPicPr>
            <a:picLocks noChangeAspect="1"/>
          </p:cNvPicPr>
          <p:nvPr/>
        </p:nvPicPr>
        <p:blipFill>
          <a:blip r:embed="rId3"/>
          <a:stretch>
            <a:fillRect/>
          </a:stretch>
        </p:blipFill>
        <p:spPr>
          <a:xfrm>
            <a:off x="6669306" y="1449367"/>
            <a:ext cx="5256509" cy="3758730"/>
          </a:xfrm>
          <a:prstGeom prst="rect">
            <a:avLst/>
          </a:prstGeom>
        </p:spPr>
      </p:pic>
    </p:spTree>
    <p:extLst>
      <p:ext uri="{BB962C8B-B14F-4D97-AF65-F5344CB8AC3E}">
        <p14:creationId xmlns:p14="http://schemas.microsoft.com/office/powerpoint/2010/main" val="2116998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32589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92607"/>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3000" i="1" kern="1200" dirty="0">
                <a:solidFill>
                  <a:schemeClr val="tx1"/>
                </a:solidFill>
                <a:latin typeface="Times New Roman" panose="02020603050405020304" pitchFamily="18" charset="0"/>
                <a:cs typeface="Times New Roman" panose="02020603050405020304" pitchFamily="18" charset="0"/>
              </a:rPr>
              <a:t>TARSIA LIGNEA</a:t>
            </a:r>
          </a:p>
          <a:p>
            <a:endParaRPr lang="it-IT" sz="2400" dirty="0"/>
          </a:p>
        </p:txBody>
      </p:sp>
      <p:sp>
        <p:nvSpPr>
          <p:cNvPr id="3" name="CasellaDiTesto 2">
            <a:extLst>
              <a:ext uri="{FF2B5EF4-FFF2-40B4-BE49-F238E27FC236}">
                <a16:creationId xmlns:a16="http://schemas.microsoft.com/office/drawing/2014/main" id="{97797F65-A060-78AB-30B8-07108EEE6463}"/>
              </a:ext>
            </a:extLst>
          </p:cNvPr>
          <p:cNvSpPr txBox="1"/>
          <p:nvPr/>
        </p:nvSpPr>
        <p:spPr>
          <a:xfrm>
            <a:off x="7460136" y="6154051"/>
            <a:ext cx="4386263" cy="923330"/>
          </a:xfrm>
          <a:prstGeom prst="rect">
            <a:avLst/>
          </a:prstGeom>
          <a:noFill/>
        </p:spPr>
        <p:txBody>
          <a:bodyPr wrap="square" rtlCol="0">
            <a:spAutoFit/>
          </a:bodyPr>
          <a:lstStyle/>
          <a:p>
            <a:pPr algn="ctr"/>
            <a:r>
              <a:rPr lang="en-US" sz="3000" i="1" dirty="0">
                <a:latin typeface="Times New Roman" panose="02020603050405020304" pitchFamily="18" charset="0"/>
                <a:cs typeface="Times New Roman" panose="02020603050405020304" pitchFamily="18" charset="0"/>
              </a:rPr>
              <a:t>TARSIA PITTORICA</a:t>
            </a:r>
            <a:endParaRPr lang="en-US" sz="30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8" name="Rectangle 3">
            <a:extLst>
              <a:ext uri="{FF2B5EF4-FFF2-40B4-BE49-F238E27FC236}">
                <a16:creationId xmlns:a16="http://schemas.microsoft.com/office/drawing/2014/main" id="{B1A47267-147E-0072-9D97-3D097CDB0701}"/>
              </a:ext>
            </a:extLst>
          </p:cNvPr>
          <p:cNvSpPr txBox="1">
            <a:spLocks noChangeArrowheads="1"/>
          </p:cNvSpPr>
          <p:nvPr/>
        </p:nvSpPr>
        <p:spPr>
          <a:xfrm>
            <a:off x="92815" y="1707335"/>
            <a:ext cx="4777568" cy="42456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dirty="0">
                <a:latin typeface="Times New Roman" panose="02020603050405020304" pitchFamily="18" charset="0"/>
                <a:cs typeface="Times New Roman" panose="02020603050405020304" pitchFamily="18" charset="0"/>
              </a:rPr>
              <a:t>La tarsia </a:t>
            </a:r>
            <a:r>
              <a:rPr lang="it-IT" b="1" dirty="0">
                <a:latin typeface="Times New Roman" panose="02020603050405020304" pitchFamily="18" charset="0"/>
                <a:cs typeface="Times New Roman" panose="02020603050405020304" pitchFamily="18" charset="0"/>
              </a:rPr>
              <a:t>PITTORICA</a:t>
            </a:r>
            <a:r>
              <a:rPr lang="it-IT" dirty="0">
                <a:latin typeface="Times New Roman" panose="02020603050405020304" pitchFamily="18" charset="0"/>
                <a:cs typeface="Times New Roman" panose="02020603050405020304" pitchFamily="18" charset="0"/>
              </a:rPr>
              <a:t>: con essa si ottengono soggetti che sono il risultato di una precedente attività disegnativa. Alla base di questa tecnica c’è l’esecuzione di un disegno preliminare dal quale veniva ricavato un cartone; dal cartone si ricavavano delle sagome che venivano poi applicate col mastice sulla superficie da decorare.</a:t>
            </a:r>
          </a:p>
          <a:p>
            <a:endParaRPr lang="it-IT" sz="1800" dirty="0">
              <a:latin typeface="Times New Roman" panose="02020603050405020304" pitchFamily="18" charset="0"/>
              <a:cs typeface="Times New Roman" panose="02020603050405020304" pitchFamily="18" charset="0"/>
            </a:endParaRPr>
          </a:p>
          <a:p>
            <a:endParaRPr lang="it-IT" sz="1800" dirty="0">
              <a:latin typeface="Times New Roman" panose="02020603050405020304" pitchFamily="18" charset="0"/>
              <a:cs typeface="Times New Roman" panose="02020603050405020304" pitchFamily="18" charset="0"/>
            </a:endParaRPr>
          </a:p>
        </p:txBody>
      </p:sp>
      <p:pic>
        <p:nvPicPr>
          <p:cNvPr id="9" name="Immagine 8">
            <a:extLst>
              <a:ext uri="{FF2B5EF4-FFF2-40B4-BE49-F238E27FC236}">
                <a16:creationId xmlns:a16="http://schemas.microsoft.com/office/drawing/2014/main" id="{BD139BD2-5FFB-9974-DD98-35F168297146}"/>
              </a:ext>
            </a:extLst>
          </p:cNvPr>
          <p:cNvPicPr>
            <a:picLocks noChangeAspect="1"/>
          </p:cNvPicPr>
          <p:nvPr/>
        </p:nvPicPr>
        <p:blipFill>
          <a:blip r:embed="rId3"/>
          <a:stretch>
            <a:fillRect/>
          </a:stretch>
        </p:blipFill>
        <p:spPr>
          <a:xfrm>
            <a:off x="5898445" y="1380048"/>
            <a:ext cx="5249111" cy="3968840"/>
          </a:xfrm>
          <a:prstGeom prst="rect">
            <a:avLst/>
          </a:prstGeom>
        </p:spPr>
      </p:pic>
    </p:spTree>
    <p:extLst>
      <p:ext uri="{BB962C8B-B14F-4D97-AF65-F5344CB8AC3E}">
        <p14:creationId xmlns:p14="http://schemas.microsoft.com/office/powerpoint/2010/main" val="2788214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390971"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92607"/>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3000" i="1" kern="1200" dirty="0">
                <a:solidFill>
                  <a:schemeClr val="tx1"/>
                </a:solidFill>
                <a:latin typeface="Times New Roman" panose="02020603050405020304" pitchFamily="18" charset="0"/>
                <a:cs typeface="Times New Roman" panose="02020603050405020304" pitchFamily="18" charset="0"/>
              </a:rPr>
              <a:t>TARSIA LIGNEA</a:t>
            </a:r>
          </a:p>
          <a:p>
            <a:endParaRPr lang="it-IT" sz="2400" dirty="0"/>
          </a:p>
        </p:txBody>
      </p:sp>
      <p:sp>
        <p:nvSpPr>
          <p:cNvPr id="3" name="CasellaDiTesto 2">
            <a:extLst>
              <a:ext uri="{FF2B5EF4-FFF2-40B4-BE49-F238E27FC236}">
                <a16:creationId xmlns:a16="http://schemas.microsoft.com/office/drawing/2014/main" id="{97797F65-A060-78AB-30B8-07108EEE6463}"/>
              </a:ext>
            </a:extLst>
          </p:cNvPr>
          <p:cNvSpPr txBox="1"/>
          <p:nvPr/>
        </p:nvSpPr>
        <p:spPr>
          <a:xfrm>
            <a:off x="7460136" y="6154051"/>
            <a:ext cx="4386263" cy="923330"/>
          </a:xfrm>
          <a:prstGeom prst="rect">
            <a:avLst/>
          </a:prstGeom>
          <a:noFill/>
        </p:spPr>
        <p:txBody>
          <a:bodyPr wrap="square" rtlCol="0">
            <a:spAutoFit/>
          </a:bodyPr>
          <a:lstStyle/>
          <a:p>
            <a:pPr algn="ctr"/>
            <a:r>
              <a:rPr lang="en-US" sz="3000" i="1" dirty="0">
                <a:latin typeface="Times New Roman" panose="02020603050405020304" pitchFamily="18" charset="0"/>
                <a:cs typeface="Times New Roman" panose="02020603050405020304" pitchFamily="18" charset="0"/>
              </a:rPr>
              <a:t>TARSIA A BUIO</a:t>
            </a:r>
            <a:endParaRPr lang="en-US" sz="30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7" name="Rectangle 3">
            <a:extLst>
              <a:ext uri="{FF2B5EF4-FFF2-40B4-BE49-F238E27FC236}">
                <a16:creationId xmlns:a16="http://schemas.microsoft.com/office/drawing/2014/main" id="{6D6F6B17-76C4-8237-F60F-92225AAB5EAD}"/>
              </a:ext>
            </a:extLst>
          </p:cNvPr>
          <p:cNvSpPr txBox="1">
            <a:spLocks noChangeArrowheads="1"/>
          </p:cNvSpPr>
          <p:nvPr/>
        </p:nvSpPr>
        <p:spPr>
          <a:xfrm>
            <a:off x="154455" y="1467510"/>
            <a:ext cx="4773680" cy="3970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2200" dirty="0">
                <a:latin typeface="Times New Roman" panose="02020603050405020304" pitchFamily="18" charset="0"/>
                <a:cs typeface="Times New Roman" panose="02020603050405020304" pitchFamily="18" charset="0"/>
              </a:rPr>
              <a:t>La tarsia </a:t>
            </a:r>
            <a:r>
              <a:rPr lang="it-IT" sz="2200" b="1" dirty="0">
                <a:latin typeface="Times New Roman" panose="02020603050405020304" pitchFamily="18" charset="0"/>
                <a:cs typeface="Times New Roman" panose="02020603050405020304" pitchFamily="18" charset="0"/>
              </a:rPr>
              <a:t>A BUIO</a:t>
            </a:r>
            <a:r>
              <a:rPr lang="it-IT" sz="2200" dirty="0">
                <a:latin typeface="Times New Roman" panose="02020603050405020304" pitchFamily="18" charset="0"/>
                <a:cs typeface="Times New Roman" panose="02020603050405020304" pitchFamily="18" charset="0"/>
              </a:rPr>
              <a:t>: le tessere vengono inserite direttamente all’interno di un alloggiamento ottenuto nella superficie del legno da decorare. </a:t>
            </a:r>
          </a:p>
          <a:p>
            <a:pPr algn="l"/>
            <a:endParaRPr lang="it-IT" sz="2200" dirty="0">
              <a:latin typeface="Times New Roman" panose="02020603050405020304" pitchFamily="18" charset="0"/>
              <a:cs typeface="Times New Roman" panose="02020603050405020304" pitchFamily="18" charset="0"/>
            </a:endParaRPr>
          </a:p>
          <a:p>
            <a:pPr algn="l"/>
            <a:r>
              <a:rPr lang="it-IT" sz="2200" dirty="0">
                <a:latin typeface="Times New Roman" panose="02020603050405020304" pitchFamily="18" charset="0"/>
                <a:cs typeface="Times New Roman" panose="02020603050405020304" pitchFamily="18" charset="0"/>
              </a:rPr>
              <a:t>Che differenza c’è tra tarsia pittorica e tarsia a buio?</a:t>
            </a:r>
          </a:p>
          <a:p>
            <a:pPr algn="l"/>
            <a:r>
              <a:rPr lang="it-IT" sz="2000" dirty="0">
                <a:latin typeface="Times New Roman" panose="02020603050405020304" pitchFamily="18" charset="0"/>
                <a:cs typeface="Times New Roman" panose="02020603050405020304" pitchFamily="18" charset="0"/>
              </a:rPr>
              <a:t>Per la tarsia pittorica si parla del principio dell’</a:t>
            </a:r>
            <a:r>
              <a:rPr lang="it-IT" sz="2000" u="sng" dirty="0">
                <a:latin typeface="Times New Roman" panose="02020603050405020304" pitchFamily="18" charset="0"/>
                <a:cs typeface="Times New Roman" panose="02020603050405020304" pitchFamily="18" charset="0"/>
              </a:rPr>
              <a:t>ACCOSTAMENTO</a:t>
            </a:r>
            <a:r>
              <a:rPr lang="it-IT" sz="2000" dirty="0">
                <a:latin typeface="Times New Roman" panose="02020603050405020304" pitchFamily="18" charset="0"/>
                <a:cs typeface="Times New Roman" panose="02020603050405020304" pitchFamily="18" charset="0"/>
              </a:rPr>
              <a:t> delle tessere; per la tarsia a buio si parla di </a:t>
            </a:r>
            <a:r>
              <a:rPr lang="it-IT" sz="2000" u="sng" dirty="0">
                <a:latin typeface="Times New Roman" panose="02020603050405020304" pitchFamily="18" charset="0"/>
                <a:cs typeface="Times New Roman" panose="02020603050405020304" pitchFamily="18" charset="0"/>
              </a:rPr>
              <a:t>INSERIMENTO</a:t>
            </a:r>
            <a:r>
              <a:rPr lang="it-IT" sz="2000" dirty="0">
                <a:latin typeface="Times New Roman" panose="02020603050405020304" pitchFamily="18" charset="0"/>
                <a:cs typeface="Times New Roman" panose="02020603050405020304" pitchFamily="18" charset="0"/>
              </a:rPr>
              <a:t> delle stesse.</a:t>
            </a:r>
          </a:p>
          <a:p>
            <a:pPr algn="l"/>
            <a:endParaRPr lang="it-IT" sz="2000" dirty="0">
              <a:latin typeface="Calibri" pitchFamily="34" charset="0"/>
            </a:endParaRPr>
          </a:p>
          <a:p>
            <a:pPr algn="l"/>
            <a:endParaRPr lang="it-IT" sz="2200" dirty="0">
              <a:latin typeface="Times New Roman" panose="02020603050405020304" pitchFamily="18" charset="0"/>
              <a:cs typeface="Times New Roman" panose="02020603050405020304" pitchFamily="18" charset="0"/>
            </a:endParaRPr>
          </a:p>
        </p:txBody>
      </p:sp>
      <p:pic>
        <p:nvPicPr>
          <p:cNvPr id="11" name="Immagine 10">
            <a:extLst>
              <a:ext uri="{FF2B5EF4-FFF2-40B4-BE49-F238E27FC236}">
                <a16:creationId xmlns:a16="http://schemas.microsoft.com/office/drawing/2014/main" id="{76BBDC60-5B2C-83A5-C143-2DD7A10154C0}"/>
              </a:ext>
            </a:extLst>
          </p:cNvPr>
          <p:cNvPicPr>
            <a:picLocks noChangeAspect="1"/>
          </p:cNvPicPr>
          <p:nvPr/>
        </p:nvPicPr>
        <p:blipFill>
          <a:blip r:embed="rId3"/>
          <a:stretch>
            <a:fillRect/>
          </a:stretch>
        </p:blipFill>
        <p:spPr>
          <a:xfrm>
            <a:off x="7631843" y="1298830"/>
            <a:ext cx="3847586" cy="4163393"/>
          </a:xfrm>
          <a:prstGeom prst="rect">
            <a:avLst/>
          </a:prstGeom>
        </p:spPr>
      </p:pic>
    </p:spTree>
    <p:extLst>
      <p:ext uri="{BB962C8B-B14F-4D97-AF65-F5344CB8AC3E}">
        <p14:creationId xmlns:p14="http://schemas.microsoft.com/office/powerpoint/2010/main" val="2098613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391095"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676273"/>
            <a:ext cx="4386263" cy="723275"/>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CENNI STORICI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92607"/>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3000" i="1" kern="1200" dirty="0">
                <a:solidFill>
                  <a:schemeClr val="tx1"/>
                </a:solidFill>
                <a:latin typeface="Times New Roman" panose="02020603050405020304" pitchFamily="18" charset="0"/>
                <a:cs typeface="Times New Roman" panose="02020603050405020304" pitchFamily="18" charset="0"/>
              </a:rPr>
              <a:t>SCULTURA LIGNEA</a:t>
            </a:r>
          </a:p>
          <a:p>
            <a:endParaRPr lang="it-IT" sz="2400" dirty="0"/>
          </a:p>
        </p:txBody>
      </p:sp>
      <p:sp>
        <p:nvSpPr>
          <p:cNvPr id="3" name="Segnaposto contenuto 2">
            <a:extLst>
              <a:ext uri="{FF2B5EF4-FFF2-40B4-BE49-F238E27FC236}">
                <a16:creationId xmlns:a16="http://schemas.microsoft.com/office/drawing/2014/main" id="{09966194-5734-3959-41F2-CCF801D1946D}"/>
              </a:ext>
            </a:extLst>
          </p:cNvPr>
          <p:cNvSpPr txBox="1">
            <a:spLocks/>
          </p:cNvSpPr>
          <p:nvPr/>
        </p:nvSpPr>
        <p:spPr>
          <a:xfrm>
            <a:off x="77228" y="1472911"/>
            <a:ext cx="12037544" cy="39121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dirty="0">
                <a:latin typeface="Times New Roman" panose="02020603050405020304" pitchFamily="18" charset="0"/>
                <a:cs typeface="Times New Roman" panose="02020603050405020304" pitchFamily="18" charset="0"/>
              </a:rPr>
              <a:t> Erroneamente considerata “genere minore” della scultura, è estremamente importante nella produzione artistica italiana medievale. La sua decadenza, riscontrabile dal ‘500 in poi, non deriva da limiti tecnico formali del materiale, ma dal “ripudio” del genere decretato dal classicismo dell’epoca, che relegherà questa antica tecnica al rango di artigianato.</a:t>
            </a:r>
          </a:p>
          <a:p>
            <a:pPr algn="l"/>
            <a:r>
              <a:rPr lang="it-IT" dirty="0">
                <a:latin typeface="Times New Roman" panose="02020603050405020304" pitchFamily="18" charset="0"/>
                <a:cs typeface="Times New Roman" panose="02020603050405020304" pitchFamily="18" charset="0"/>
              </a:rPr>
              <a:t>PERCHÉ?</a:t>
            </a:r>
          </a:p>
          <a:p>
            <a:pPr algn="l"/>
            <a:r>
              <a:rPr lang="it-IT" dirty="0">
                <a:latin typeface="Times New Roman" panose="02020603050405020304" pitchFamily="18" charset="0"/>
                <a:cs typeface="Times New Roman" panose="02020603050405020304" pitchFamily="18" charset="0"/>
              </a:rPr>
              <a:t>Il legno inizia a essere considerato materiale “vile”, rispetto al dispendioso e ricercato marmo, quindi questa tipologia artistica viene definita “genere minore”.</a:t>
            </a:r>
          </a:p>
          <a:p>
            <a:pPr algn="l"/>
            <a:r>
              <a:rPr lang="it-IT" dirty="0">
                <a:latin typeface="Times New Roman" panose="02020603050405020304" pitchFamily="18" charset="0"/>
                <a:cs typeface="Times New Roman" panose="02020603050405020304" pitchFamily="18" charset="0"/>
              </a:rPr>
              <a:t>La sua importanza rimane intatta nelle zone cosiddette periferiche rispetto alla grande committenza: un esempio su tutti è la città di Perugia che avrà sempre un rapporto privilegiato col materiale ligneo (scultura e tarsie).</a:t>
            </a:r>
          </a:p>
          <a:p>
            <a:pPr algn="l"/>
            <a:endParaRPr lang="it-IT" dirty="0">
              <a:latin typeface="Times New Roman" panose="02020603050405020304" pitchFamily="18" charset="0"/>
              <a:cs typeface="Times New Roman" panose="02020603050405020304" pitchFamily="18" charset="0"/>
            </a:endParaRPr>
          </a:p>
          <a:p>
            <a:pPr algn="l"/>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747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863310"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949564" y="5608637"/>
            <a:ext cx="4386263" cy="723275"/>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3000" dirty="0">
                <a:latin typeface="Times New Roman" panose="02020603050405020304" pitchFamily="18" charset="0"/>
                <a:cs typeface="Times New Roman" panose="02020603050405020304" pitchFamily="18" charset="0"/>
              </a:rPr>
              <a:t>PREPARAZIONE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92607"/>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3000" i="1" kern="1200" dirty="0">
                <a:solidFill>
                  <a:schemeClr val="tx1"/>
                </a:solidFill>
                <a:latin typeface="Times New Roman" panose="02020603050405020304" pitchFamily="18" charset="0"/>
                <a:cs typeface="Times New Roman" panose="02020603050405020304" pitchFamily="18" charset="0"/>
              </a:rPr>
              <a:t>SCULTURA LIGNEA</a:t>
            </a:r>
          </a:p>
          <a:p>
            <a:endParaRPr lang="it-IT" sz="2400" dirty="0"/>
          </a:p>
        </p:txBody>
      </p:sp>
      <p:sp>
        <p:nvSpPr>
          <p:cNvPr id="8" name="Segnaposto contenuto 2">
            <a:extLst>
              <a:ext uri="{FF2B5EF4-FFF2-40B4-BE49-F238E27FC236}">
                <a16:creationId xmlns:a16="http://schemas.microsoft.com/office/drawing/2014/main" id="{29851A12-A39E-AF3B-E41E-708ACA617ADE}"/>
              </a:ext>
            </a:extLst>
          </p:cNvPr>
          <p:cNvSpPr txBox="1">
            <a:spLocks/>
          </p:cNvSpPr>
          <p:nvPr/>
        </p:nvSpPr>
        <p:spPr>
          <a:xfrm>
            <a:off x="1" y="1401652"/>
            <a:ext cx="10029524" cy="488600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2200" dirty="0">
                <a:latin typeface="Times New Roman" panose="02020603050405020304" pitchFamily="18" charset="0"/>
                <a:cs typeface="Times New Roman" panose="02020603050405020304" pitchFamily="18" charset="0"/>
              </a:rPr>
              <a:t>La preparazione più comune per la scultura lignea italiana è la </a:t>
            </a:r>
            <a:r>
              <a:rPr lang="it-IT" sz="2200" b="1" dirty="0">
                <a:latin typeface="Times New Roman" panose="02020603050405020304" pitchFamily="18" charset="0"/>
                <a:cs typeface="Times New Roman" panose="02020603050405020304" pitchFamily="18" charset="0"/>
              </a:rPr>
              <a:t>mestica, </a:t>
            </a:r>
            <a:r>
              <a:rPr lang="it-IT" sz="2200" dirty="0">
                <a:latin typeface="Times New Roman" panose="02020603050405020304" pitchFamily="18" charset="0"/>
                <a:cs typeface="Times New Roman" panose="02020603050405020304" pitchFamily="18" charset="0"/>
              </a:rPr>
              <a:t>formata da colla animale e gesso. Nei tempi più antichi veniva anche utilizzata la tela su tutta la superficie della scultura, mentre, in seguito, venne utilizzata solamente per coprire le giunzioni dei vari assemblaggi (parti </a:t>
            </a:r>
            <a:r>
              <a:rPr lang="it-IT" sz="2200" dirty="0" err="1">
                <a:latin typeface="Times New Roman" panose="02020603050405020304" pitchFamily="18" charset="0"/>
                <a:cs typeface="Times New Roman" panose="02020603050405020304" pitchFamily="18" charset="0"/>
              </a:rPr>
              <a:t>incamottate</a:t>
            </a:r>
            <a:r>
              <a:rPr lang="it-IT" sz="2200" dirty="0">
                <a:latin typeface="Times New Roman" panose="02020603050405020304" pitchFamily="18" charset="0"/>
                <a:cs typeface="Times New Roman" panose="02020603050405020304" pitchFamily="18" charset="0"/>
              </a:rPr>
              <a:t>). </a:t>
            </a:r>
          </a:p>
          <a:p>
            <a:pPr algn="l"/>
            <a:r>
              <a:rPr lang="it-IT" sz="2200" dirty="0">
                <a:latin typeface="Times New Roman" panose="02020603050405020304" pitchFamily="18" charset="0"/>
                <a:cs typeface="Times New Roman" panose="02020603050405020304" pitchFamily="18" charset="0"/>
              </a:rPr>
              <a:t>La preparazione nella statuaria lignea ha una duplice funzione: </a:t>
            </a:r>
          </a:p>
          <a:p>
            <a:pPr>
              <a:buFontTx/>
              <a:buChar char="-"/>
            </a:pPr>
            <a:r>
              <a:rPr lang="it-IT" sz="2200" dirty="0">
                <a:latin typeface="Times New Roman" panose="02020603050405020304" pitchFamily="18" charset="0"/>
                <a:cs typeface="Times New Roman" panose="02020603050405020304" pitchFamily="18" charset="0"/>
              </a:rPr>
              <a:t>ridefinizione formale;</a:t>
            </a:r>
          </a:p>
          <a:p>
            <a:pPr>
              <a:buFontTx/>
              <a:buChar char="-"/>
            </a:pPr>
            <a:r>
              <a:rPr lang="it-IT" sz="2200" dirty="0">
                <a:latin typeface="Times New Roman" panose="02020603050405020304" pitchFamily="18" charset="0"/>
                <a:cs typeface="Times New Roman" panose="02020603050405020304" pitchFamily="18" charset="0"/>
              </a:rPr>
              <a:t>aggrappante per i colori. </a:t>
            </a:r>
          </a:p>
          <a:p>
            <a:pPr algn="l"/>
            <a:r>
              <a:rPr lang="it-IT" sz="2200" dirty="0">
                <a:latin typeface="Times New Roman" panose="02020603050405020304" pitchFamily="18" charset="0"/>
                <a:cs typeface="Times New Roman" panose="02020603050405020304" pitchFamily="18" charset="0"/>
              </a:rPr>
              <a:t>Si parla di ridefinizione formale perché in molti casi, quando la tessitura del legno è maggiore, c’è una presenza massiccia della mestica per la resa dei particolari.</a:t>
            </a:r>
          </a:p>
          <a:p>
            <a:pPr algn="l"/>
            <a:r>
              <a:rPr lang="it-IT" sz="2200" dirty="0">
                <a:latin typeface="Times New Roman" panose="02020603050405020304" pitchFamily="18" charset="0"/>
                <a:cs typeface="Times New Roman" panose="02020603050405020304" pitchFamily="18" charset="0"/>
              </a:rPr>
              <a:t>La stesura della preparazione è anche fondamentale per regolarizzare le asperità del legno e rendere la superficie pronta a ricevere il pigmento.</a:t>
            </a:r>
          </a:p>
          <a:p>
            <a:endParaRPr lang="it-IT" sz="2200" dirty="0">
              <a:latin typeface="Times New Roman" panose="02020603050405020304" pitchFamily="18" charset="0"/>
              <a:cs typeface="Times New Roman" panose="02020603050405020304" pitchFamily="18" charset="0"/>
            </a:endParaRPr>
          </a:p>
          <a:p>
            <a:endParaRPr lang="it-IT" sz="2200" dirty="0">
              <a:latin typeface="Times New Roman" panose="02020603050405020304" pitchFamily="18" charset="0"/>
              <a:cs typeface="Times New Roman" panose="02020603050405020304" pitchFamily="18" charset="0"/>
            </a:endParaRPr>
          </a:p>
        </p:txBody>
      </p:sp>
      <p:pic>
        <p:nvPicPr>
          <p:cNvPr id="9" name="Immagine 8">
            <a:extLst>
              <a:ext uri="{FF2B5EF4-FFF2-40B4-BE49-F238E27FC236}">
                <a16:creationId xmlns:a16="http://schemas.microsoft.com/office/drawing/2014/main" id="{16998B42-3604-264A-A0D3-EA620CD654B4}"/>
              </a:ext>
            </a:extLst>
          </p:cNvPr>
          <p:cNvPicPr>
            <a:picLocks noChangeAspect="1"/>
          </p:cNvPicPr>
          <p:nvPr/>
        </p:nvPicPr>
        <p:blipFill>
          <a:blip r:embed="rId3"/>
          <a:stretch>
            <a:fillRect/>
          </a:stretch>
        </p:blipFill>
        <p:spPr>
          <a:xfrm>
            <a:off x="9893722" y="1062383"/>
            <a:ext cx="2261269" cy="4628411"/>
          </a:xfrm>
          <a:prstGeom prst="rect">
            <a:avLst/>
          </a:prstGeom>
        </p:spPr>
      </p:pic>
    </p:spTree>
    <p:extLst>
      <p:ext uri="{BB962C8B-B14F-4D97-AF65-F5344CB8AC3E}">
        <p14:creationId xmlns:p14="http://schemas.microsoft.com/office/powerpoint/2010/main" val="3034311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832165"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697589"/>
            <a:ext cx="4386263" cy="723275"/>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ASSEMBLAGGIO</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92607"/>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3000" i="1" kern="1200" dirty="0">
                <a:solidFill>
                  <a:schemeClr val="tx1"/>
                </a:solidFill>
                <a:latin typeface="Times New Roman" panose="02020603050405020304" pitchFamily="18" charset="0"/>
                <a:cs typeface="Times New Roman" panose="02020603050405020304" pitchFamily="18" charset="0"/>
              </a:rPr>
              <a:t>SCULTURA LIGNEA</a:t>
            </a:r>
          </a:p>
          <a:p>
            <a:endParaRPr lang="it-IT" sz="2400" dirty="0"/>
          </a:p>
        </p:txBody>
      </p:sp>
      <p:sp>
        <p:nvSpPr>
          <p:cNvPr id="3" name="Segnaposto contenuto 2">
            <a:extLst>
              <a:ext uri="{FF2B5EF4-FFF2-40B4-BE49-F238E27FC236}">
                <a16:creationId xmlns:a16="http://schemas.microsoft.com/office/drawing/2014/main" id="{99D7E571-1C81-CED2-C331-BC57217AC8BC}"/>
              </a:ext>
            </a:extLst>
          </p:cNvPr>
          <p:cNvSpPr txBox="1">
            <a:spLocks/>
          </p:cNvSpPr>
          <p:nvPr/>
        </p:nvSpPr>
        <p:spPr>
          <a:xfrm>
            <a:off x="0" y="1600200"/>
            <a:ext cx="7546206" cy="49251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a:latin typeface="Times New Roman" panose="02020603050405020304" pitchFamily="18" charset="0"/>
                <a:cs typeface="Times New Roman" panose="02020603050405020304" pitchFamily="18" charset="0"/>
              </a:rPr>
              <a:t>La statuaria lignea è quasi sempre frutto di assemblaggio: è improbabile, infatti, che un singolo tronco possa contenere  una scultura intera, per esempio un crocifisso. Alcuni elementi come le mani, le braccia e alcune parti delle vesti vengono realizzate separatamente. Per i crocifissi si parla, almeno, di tre parti diverse assemblate: le due braccia e la parte centrale del corpo ( con o senza testa e gambe, che spesso vengono realizzate a parte e poi assemblate con perni, colla e chiodi). </a:t>
            </a:r>
          </a:p>
          <a:p>
            <a:r>
              <a:rPr lang="it-IT" dirty="0">
                <a:latin typeface="Times New Roman" panose="02020603050405020304" pitchFamily="18" charset="0"/>
                <a:cs typeface="Times New Roman" panose="02020603050405020304" pitchFamily="18" charset="0"/>
              </a:rPr>
              <a:t>Questo determina l’ottimizzazione del tempo di lavorazione e, soprattutto, un grande risparmio di materiale.</a:t>
            </a:r>
          </a:p>
          <a:p>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2AEC3278-D55F-7E2E-15C6-932B042E5965}"/>
              </a:ext>
            </a:extLst>
          </p:cNvPr>
          <p:cNvPicPr>
            <a:picLocks noChangeAspect="1"/>
          </p:cNvPicPr>
          <p:nvPr/>
        </p:nvPicPr>
        <p:blipFill>
          <a:blip r:embed="rId3"/>
          <a:stretch>
            <a:fillRect/>
          </a:stretch>
        </p:blipFill>
        <p:spPr>
          <a:xfrm>
            <a:off x="8268903" y="1242989"/>
            <a:ext cx="3200400" cy="4267200"/>
          </a:xfrm>
          <a:prstGeom prst="rect">
            <a:avLst/>
          </a:prstGeom>
        </p:spPr>
      </p:pic>
    </p:spTree>
    <p:extLst>
      <p:ext uri="{BB962C8B-B14F-4D97-AF65-F5344CB8AC3E}">
        <p14:creationId xmlns:p14="http://schemas.microsoft.com/office/powerpoint/2010/main" val="1254194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166346"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1184940"/>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SVUOTAMENTO DELLA STATUA</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92607"/>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3000" i="1" kern="1200" dirty="0">
                <a:solidFill>
                  <a:schemeClr val="tx1"/>
                </a:solidFill>
                <a:latin typeface="Times New Roman" panose="02020603050405020304" pitchFamily="18" charset="0"/>
                <a:cs typeface="Times New Roman" panose="02020603050405020304" pitchFamily="18" charset="0"/>
              </a:rPr>
              <a:t>SCULTURA LIGNEA</a:t>
            </a:r>
          </a:p>
          <a:p>
            <a:endParaRPr lang="it-IT" sz="2400" dirty="0"/>
          </a:p>
        </p:txBody>
      </p:sp>
      <p:sp>
        <p:nvSpPr>
          <p:cNvPr id="3" name="Segnaposto contenuto 2">
            <a:extLst>
              <a:ext uri="{FF2B5EF4-FFF2-40B4-BE49-F238E27FC236}">
                <a16:creationId xmlns:a16="http://schemas.microsoft.com/office/drawing/2014/main" id="{BDF18337-4E34-7132-52DD-456C0FD408B7}"/>
              </a:ext>
            </a:extLst>
          </p:cNvPr>
          <p:cNvSpPr txBox="1">
            <a:spLocks/>
          </p:cNvSpPr>
          <p:nvPr/>
        </p:nvSpPr>
        <p:spPr>
          <a:xfrm>
            <a:off x="92815" y="1501419"/>
            <a:ext cx="6529301"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dirty="0">
                <a:latin typeface="Times New Roman" panose="02020603050405020304" pitchFamily="18" charset="0"/>
                <a:cs typeface="Times New Roman" panose="02020603050405020304" pitchFamily="18" charset="0"/>
              </a:rPr>
              <a:t>Il legno è un materiale igroscopico, è sempre in relazione, cioè,  con l’umidità dell’ambiente circostante: questo determina variazioni dimensionali e deformazioni. Per questo motivo quando necessita della sola visione frontale, la statua viene svuotata riducendo, in questo modo, l’igroscopicità del materiale. Il continuo mutamento di dimensioni provoca, infatti, fenditure nel legno, nella mestica e nella superficie pittorica, danni che spesso sono insanabili. Riducendo, quindi, il materiale si riduce anche il danno dalle variazioni dimensionali.</a:t>
            </a:r>
          </a:p>
        </p:txBody>
      </p:sp>
      <p:pic>
        <p:nvPicPr>
          <p:cNvPr id="8" name="Immagine 7">
            <a:extLst>
              <a:ext uri="{FF2B5EF4-FFF2-40B4-BE49-F238E27FC236}">
                <a16:creationId xmlns:a16="http://schemas.microsoft.com/office/drawing/2014/main" id="{0631A402-D404-BA5E-97C7-5B0BF23D7A9F}"/>
              </a:ext>
            </a:extLst>
          </p:cNvPr>
          <p:cNvPicPr>
            <a:picLocks noChangeAspect="1"/>
          </p:cNvPicPr>
          <p:nvPr/>
        </p:nvPicPr>
        <p:blipFill>
          <a:blip r:embed="rId3"/>
          <a:stretch>
            <a:fillRect/>
          </a:stretch>
        </p:blipFill>
        <p:spPr>
          <a:xfrm>
            <a:off x="6669306" y="1894152"/>
            <a:ext cx="5263990" cy="3051330"/>
          </a:xfrm>
          <a:prstGeom prst="rect">
            <a:avLst/>
          </a:prstGeom>
        </p:spPr>
      </p:pic>
    </p:spTree>
    <p:extLst>
      <p:ext uri="{BB962C8B-B14F-4D97-AF65-F5344CB8AC3E}">
        <p14:creationId xmlns:p14="http://schemas.microsoft.com/office/powerpoint/2010/main" val="3862922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66036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647259"/>
            <a:ext cx="4386263" cy="723275"/>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it-IT" sz="3000" dirty="0">
                <a:latin typeface="Times New Roman" panose="02020603050405020304" pitchFamily="18" charset="0"/>
                <a:cs typeface="Times New Roman" panose="02020603050405020304" pitchFamily="18" charset="0"/>
              </a:rPr>
              <a:t>ATTREZZI UTILIZZATI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92607"/>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3000" i="1" kern="1200" dirty="0">
                <a:solidFill>
                  <a:schemeClr val="tx1"/>
                </a:solidFill>
                <a:latin typeface="Times New Roman" panose="02020603050405020304" pitchFamily="18" charset="0"/>
                <a:cs typeface="Times New Roman" panose="02020603050405020304" pitchFamily="18" charset="0"/>
              </a:rPr>
              <a:t>SCULTURA LIGNEA</a:t>
            </a:r>
          </a:p>
          <a:p>
            <a:endParaRPr lang="it-IT" sz="2400" dirty="0"/>
          </a:p>
        </p:txBody>
      </p:sp>
      <p:sp>
        <p:nvSpPr>
          <p:cNvPr id="3" name="Segnaposto contenuto 2">
            <a:extLst>
              <a:ext uri="{FF2B5EF4-FFF2-40B4-BE49-F238E27FC236}">
                <a16:creationId xmlns:a16="http://schemas.microsoft.com/office/drawing/2014/main" id="{33FEE901-06B9-DB9C-3A9B-2C43A6332578}"/>
              </a:ext>
            </a:extLst>
          </p:cNvPr>
          <p:cNvSpPr txBox="1">
            <a:spLocks/>
          </p:cNvSpPr>
          <p:nvPr/>
        </p:nvSpPr>
        <p:spPr>
          <a:xfrm>
            <a:off x="107482" y="1389531"/>
            <a:ext cx="7756358"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2200" dirty="0">
                <a:latin typeface="Times New Roman" panose="02020603050405020304" pitchFamily="18" charset="0"/>
                <a:cs typeface="Times New Roman" panose="02020603050405020304" pitchFamily="18" charset="0"/>
              </a:rPr>
              <a:t>Gli attrezzi utilizzati nella scultura lignea si dividono in due categorie:</a:t>
            </a:r>
          </a:p>
          <a:p>
            <a:pPr algn="l">
              <a:buFontTx/>
              <a:buChar char="-"/>
            </a:pPr>
            <a:r>
              <a:rPr lang="it-IT" sz="2200" dirty="0">
                <a:latin typeface="Times New Roman" panose="02020603050405020304" pitchFamily="18" charset="0"/>
                <a:cs typeface="Times New Roman" panose="02020603050405020304" pitchFamily="18" charset="0"/>
              </a:rPr>
              <a:t>Strumenti da sgrossatura.</a:t>
            </a:r>
          </a:p>
          <a:p>
            <a:pPr algn="l">
              <a:buFontTx/>
              <a:buChar char="-"/>
            </a:pPr>
            <a:r>
              <a:rPr lang="it-IT" sz="2200" dirty="0">
                <a:latin typeface="Times New Roman" panose="02020603050405020304" pitchFamily="18" charset="0"/>
                <a:cs typeface="Times New Roman" panose="02020603050405020304" pitchFamily="18" charset="0"/>
              </a:rPr>
              <a:t>Strumenti da intaglio.</a:t>
            </a:r>
          </a:p>
          <a:p>
            <a:pPr algn="l"/>
            <a:r>
              <a:rPr lang="it-IT" sz="2200" dirty="0">
                <a:latin typeface="Times New Roman" panose="02020603050405020304" pitchFamily="18" charset="0"/>
                <a:cs typeface="Times New Roman" panose="02020603050405020304" pitchFamily="18" charset="0"/>
              </a:rPr>
              <a:t>Alla prima categoria appartengono asce, seghe di vario genere, attrezzi da spacco; alla seconda, invece, scalpelli, piccole lame da taglio per definire la superficie e le sgorbie. </a:t>
            </a:r>
          </a:p>
          <a:p>
            <a:pPr algn="l"/>
            <a:r>
              <a:rPr lang="it-IT" sz="2200" dirty="0">
                <a:latin typeface="Times New Roman" panose="02020603050405020304" pitchFamily="18" charset="0"/>
                <a:cs typeface="Times New Roman" panose="02020603050405020304" pitchFamily="18" charset="0"/>
              </a:rPr>
              <a:t>Proprio la sgorbia, che è una sorta di scalpello con punta semicircolare,  è uno degli strumenti principali dell’intagliatore.</a:t>
            </a:r>
          </a:p>
          <a:p>
            <a:pPr algn="l"/>
            <a:r>
              <a:rPr lang="it-IT" sz="2200" dirty="0">
                <a:latin typeface="Times New Roman" panose="02020603050405020304" pitchFamily="18" charset="0"/>
                <a:cs typeface="Times New Roman" panose="02020603050405020304" pitchFamily="18" charset="0"/>
              </a:rPr>
              <a:t>Attraverso la Macrofotografia e la Microscopia è possibile riconoscere le impronte degli strumenti sulla superficie. </a:t>
            </a:r>
          </a:p>
        </p:txBody>
      </p:sp>
      <p:pic>
        <p:nvPicPr>
          <p:cNvPr id="8" name="Immagine 7">
            <a:extLst>
              <a:ext uri="{FF2B5EF4-FFF2-40B4-BE49-F238E27FC236}">
                <a16:creationId xmlns:a16="http://schemas.microsoft.com/office/drawing/2014/main" id="{4DCE0E2D-109D-7303-562A-F7E1D2D69D65}"/>
              </a:ext>
            </a:extLst>
          </p:cNvPr>
          <p:cNvPicPr>
            <a:picLocks noChangeAspect="1"/>
          </p:cNvPicPr>
          <p:nvPr/>
        </p:nvPicPr>
        <p:blipFill>
          <a:blip r:embed="rId3"/>
          <a:stretch>
            <a:fillRect/>
          </a:stretch>
        </p:blipFill>
        <p:spPr>
          <a:xfrm>
            <a:off x="7670197" y="1725776"/>
            <a:ext cx="4369845" cy="3277384"/>
          </a:xfrm>
          <a:prstGeom prst="rect">
            <a:avLst/>
          </a:prstGeom>
        </p:spPr>
      </p:pic>
    </p:spTree>
    <p:extLst>
      <p:ext uri="{BB962C8B-B14F-4D97-AF65-F5344CB8AC3E}">
        <p14:creationId xmlns:p14="http://schemas.microsoft.com/office/powerpoint/2010/main" val="1674564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995046"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268990" y="5772755"/>
            <a:ext cx="4386263" cy="923330"/>
          </a:xfrm>
          <a:prstGeom prst="rect">
            <a:avLst/>
          </a:prstGeom>
          <a:noFill/>
        </p:spPr>
        <p:txBody>
          <a:bodyPr wrap="square" rtlCol="0">
            <a:spAutoFit/>
          </a:bodyPr>
          <a:lstStyle/>
          <a:p>
            <a:pPr algn="ctr"/>
            <a:r>
              <a:rPr lang="en-US" sz="3000" i="1" kern="1200" dirty="0">
                <a:solidFill>
                  <a:schemeClr val="tx1"/>
                </a:solidFill>
                <a:latin typeface="Times New Roman" panose="02020603050405020304" pitchFamily="18" charset="0"/>
                <a:cs typeface="Times New Roman" panose="02020603050405020304" pitchFamily="18" charset="0"/>
              </a:rPr>
              <a:t>DORATURA</a:t>
            </a: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92607"/>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3000" i="1" kern="1200" dirty="0">
                <a:solidFill>
                  <a:schemeClr val="tx1"/>
                </a:solidFill>
                <a:latin typeface="Times New Roman" panose="02020603050405020304" pitchFamily="18" charset="0"/>
                <a:cs typeface="Times New Roman" panose="02020603050405020304" pitchFamily="18" charset="0"/>
              </a:rPr>
              <a:t>SCULTURA LIGNEA</a:t>
            </a:r>
          </a:p>
          <a:p>
            <a:endParaRPr lang="it-IT" sz="2400" dirty="0"/>
          </a:p>
        </p:txBody>
      </p:sp>
      <p:sp>
        <p:nvSpPr>
          <p:cNvPr id="8" name="Segnaposto contenuto 2">
            <a:extLst>
              <a:ext uri="{FF2B5EF4-FFF2-40B4-BE49-F238E27FC236}">
                <a16:creationId xmlns:a16="http://schemas.microsoft.com/office/drawing/2014/main" id="{B6EB31C7-5509-AB8C-4FD9-FC4988EF8827}"/>
              </a:ext>
            </a:extLst>
          </p:cNvPr>
          <p:cNvSpPr txBox="1">
            <a:spLocks/>
          </p:cNvSpPr>
          <p:nvPr/>
        </p:nvSpPr>
        <p:spPr>
          <a:xfrm>
            <a:off x="154455" y="1513540"/>
            <a:ext cx="11782000" cy="39244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2100" dirty="0">
                <a:latin typeface="Times New Roman" panose="02020603050405020304" pitchFamily="18" charset="0"/>
                <a:cs typeface="Times New Roman" panose="02020603050405020304" pitchFamily="18" charset="0"/>
              </a:rPr>
              <a:t>Le tecniche più utilizzate nella scultura lignea sono la doratura </a:t>
            </a:r>
            <a:r>
              <a:rPr lang="it-IT" sz="2100" b="1" dirty="0">
                <a:latin typeface="Times New Roman" panose="02020603050405020304" pitchFamily="18" charset="0"/>
                <a:cs typeface="Times New Roman" panose="02020603050405020304" pitchFamily="18" charset="0"/>
              </a:rPr>
              <a:t>a guazzo</a:t>
            </a:r>
            <a:r>
              <a:rPr lang="it-IT" sz="2100" dirty="0">
                <a:latin typeface="Times New Roman" panose="02020603050405020304" pitchFamily="18" charset="0"/>
                <a:cs typeface="Times New Roman" panose="02020603050405020304" pitchFamily="18" charset="0"/>
              </a:rPr>
              <a:t> e la doratura </a:t>
            </a:r>
            <a:r>
              <a:rPr lang="it-IT" sz="2100" b="1" dirty="0">
                <a:latin typeface="Times New Roman" panose="02020603050405020304" pitchFamily="18" charset="0"/>
                <a:cs typeface="Times New Roman" panose="02020603050405020304" pitchFamily="18" charset="0"/>
              </a:rPr>
              <a:t>a missione</a:t>
            </a:r>
            <a:r>
              <a:rPr lang="it-IT" sz="2100" dirty="0">
                <a:latin typeface="Times New Roman" panose="02020603050405020304" pitchFamily="18" charset="0"/>
                <a:cs typeface="Times New Roman" panose="02020603050405020304" pitchFamily="18" charset="0"/>
              </a:rPr>
              <a:t>. </a:t>
            </a:r>
            <a:endParaRPr lang="it-IT" sz="2100" u="sng" dirty="0">
              <a:latin typeface="Times New Roman" panose="02020603050405020304" pitchFamily="18" charset="0"/>
              <a:cs typeface="Times New Roman" panose="02020603050405020304" pitchFamily="18" charset="0"/>
            </a:endParaRPr>
          </a:p>
          <a:p>
            <a:pPr algn="l"/>
            <a:r>
              <a:rPr lang="it-IT" sz="2100" u="sng" dirty="0">
                <a:latin typeface="Times New Roman" panose="02020603050405020304" pitchFamily="18" charset="0"/>
                <a:cs typeface="Times New Roman" panose="02020603050405020304" pitchFamily="18" charset="0"/>
              </a:rPr>
              <a:t>Doratura a guazzo </a:t>
            </a:r>
            <a:r>
              <a:rPr lang="it-IT" sz="2100" dirty="0">
                <a:latin typeface="Times New Roman" panose="02020603050405020304" pitchFamily="18" charset="0"/>
                <a:cs typeface="Times New Roman" panose="02020603050405020304" pitchFamily="18" charset="0"/>
                <a:sym typeface="Wingdings" pitchFamily="2" charset="2"/>
              </a:rPr>
              <a:t> si stende sulla preparazione il “bolo”, un particolare tipo di argilla che spesso contiene deboli collanti. Una volta brunito, cioè levigato e lucidato, lo strato preparatorio si bagna leggermente e si appone la foglia d’oro, procedendo, successivamente alla brunitura finale.</a:t>
            </a:r>
          </a:p>
          <a:p>
            <a:pPr algn="l"/>
            <a:r>
              <a:rPr lang="it-IT" sz="2100" dirty="0">
                <a:latin typeface="Times New Roman" panose="02020603050405020304" pitchFamily="18" charset="0"/>
                <a:cs typeface="Times New Roman" panose="02020603050405020304" pitchFamily="18" charset="0"/>
                <a:sym typeface="Wingdings" pitchFamily="2" charset="2"/>
              </a:rPr>
              <a:t>N.B. Il bolo influenza il colore finale della doratura: a seconda dei casi può essere giallo (oro brillante), rosso (oro scuro) o nero (oro antico).</a:t>
            </a:r>
            <a:endParaRPr lang="it-IT" sz="2100" u="sng" dirty="0">
              <a:latin typeface="Times New Roman" panose="02020603050405020304" pitchFamily="18" charset="0"/>
              <a:cs typeface="Times New Roman" panose="02020603050405020304" pitchFamily="18" charset="0"/>
              <a:sym typeface="Wingdings" pitchFamily="2" charset="2"/>
            </a:endParaRPr>
          </a:p>
          <a:p>
            <a:pPr algn="l"/>
            <a:r>
              <a:rPr lang="it-IT" sz="2100" u="sng" dirty="0">
                <a:latin typeface="Times New Roman" panose="02020603050405020304" pitchFamily="18" charset="0"/>
                <a:cs typeface="Times New Roman" panose="02020603050405020304" pitchFamily="18" charset="0"/>
                <a:sym typeface="Wingdings" pitchFamily="2" charset="2"/>
              </a:rPr>
              <a:t>Doratura a missione </a:t>
            </a:r>
            <a:r>
              <a:rPr lang="it-IT" sz="2100" dirty="0">
                <a:latin typeface="Times New Roman" panose="02020603050405020304" pitchFamily="18" charset="0"/>
                <a:cs typeface="Times New Roman" panose="02020603050405020304" pitchFamily="18" charset="0"/>
                <a:sym typeface="Wingdings" pitchFamily="2" charset="2"/>
              </a:rPr>
              <a:t> l’adesivo impiegato è la “missione”, cioè una miscela di resina e oli che si stende con un pennello sulla superficie da dorare, aspettando poi che entri in tiro per poter apporre la foglia d’oro. In questo tipo di doratura la lamina non può essere brunita perché altrimenti verrebbe tutta via. </a:t>
            </a:r>
          </a:p>
          <a:p>
            <a:pPr algn="l"/>
            <a:r>
              <a:rPr lang="it-IT" sz="2100" dirty="0">
                <a:latin typeface="Times New Roman" panose="02020603050405020304" pitchFamily="18" charset="0"/>
                <a:cs typeface="Times New Roman" panose="02020603050405020304" pitchFamily="18" charset="0"/>
                <a:sym typeface="Wingdings" pitchFamily="2" charset="2"/>
              </a:rPr>
              <a:t>In entrambe le tipologie di doratura, le foglie d’oro vengono trasferite sulla superficie attraverso la capacità elettrostatica di una spazzola con setole di origine animale.</a:t>
            </a:r>
          </a:p>
        </p:txBody>
      </p:sp>
    </p:spTree>
    <p:extLst>
      <p:ext uri="{BB962C8B-B14F-4D97-AF65-F5344CB8AC3E}">
        <p14:creationId xmlns:p14="http://schemas.microsoft.com/office/powerpoint/2010/main" val="2297364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3457575" cy="877163"/>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92607"/>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3000" i="1" kern="1200" dirty="0">
                <a:solidFill>
                  <a:schemeClr val="tx1"/>
                </a:solidFill>
                <a:latin typeface="Times New Roman" panose="02020603050405020304" pitchFamily="18" charset="0"/>
                <a:cs typeface="Times New Roman" panose="02020603050405020304" pitchFamily="18" charset="0"/>
              </a:rPr>
              <a:t>SCULTURA LIGNEA</a:t>
            </a:r>
          </a:p>
          <a:p>
            <a:endParaRPr lang="it-IT" sz="2400" dirty="0"/>
          </a:p>
        </p:txBody>
      </p:sp>
      <p:sp>
        <p:nvSpPr>
          <p:cNvPr id="3" name="CasellaDiTesto 2">
            <a:extLst>
              <a:ext uri="{FF2B5EF4-FFF2-40B4-BE49-F238E27FC236}">
                <a16:creationId xmlns:a16="http://schemas.microsoft.com/office/drawing/2014/main" id="{97797F65-A060-78AB-30B8-07108EEE6463}"/>
              </a:ext>
            </a:extLst>
          </p:cNvPr>
          <p:cNvSpPr txBox="1"/>
          <p:nvPr/>
        </p:nvSpPr>
        <p:spPr>
          <a:xfrm>
            <a:off x="7400924" y="6140206"/>
            <a:ext cx="4386263" cy="923330"/>
          </a:xfrm>
          <a:prstGeom prst="rect">
            <a:avLst/>
          </a:prstGeom>
          <a:noFill/>
        </p:spPr>
        <p:txBody>
          <a:bodyPr wrap="square" rtlCol="0">
            <a:spAutoFit/>
          </a:bodyPr>
          <a:lstStyle/>
          <a:p>
            <a:pPr algn="ctr"/>
            <a:r>
              <a:rPr lang="en-US" sz="3000" i="1" kern="1200" dirty="0">
                <a:solidFill>
                  <a:schemeClr val="tx1"/>
                </a:solidFill>
                <a:latin typeface="Times New Roman" panose="02020603050405020304" pitchFamily="18" charset="0"/>
                <a:cs typeface="Times New Roman" panose="02020603050405020304" pitchFamily="18" charset="0"/>
              </a:rPr>
              <a:t>DORATURA</a:t>
            </a:r>
          </a:p>
          <a:p>
            <a:endParaRPr lang="it-IT" sz="2400" dirty="0"/>
          </a:p>
        </p:txBody>
      </p:sp>
      <p:pic>
        <p:nvPicPr>
          <p:cNvPr id="8" name="Immagine 7">
            <a:extLst>
              <a:ext uri="{FF2B5EF4-FFF2-40B4-BE49-F238E27FC236}">
                <a16:creationId xmlns:a16="http://schemas.microsoft.com/office/drawing/2014/main" id="{DE90C933-5B39-C0F3-7719-E6FE1E7275B3}"/>
              </a:ext>
            </a:extLst>
          </p:cNvPr>
          <p:cNvPicPr>
            <a:picLocks noChangeAspect="1"/>
          </p:cNvPicPr>
          <p:nvPr/>
        </p:nvPicPr>
        <p:blipFill>
          <a:blip r:embed="rId3"/>
          <a:stretch>
            <a:fillRect/>
          </a:stretch>
        </p:blipFill>
        <p:spPr>
          <a:xfrm>
            <a:off x="1196452" y="104953"/>
            <a:ext cx="3641395" cy="5462094"/>
          </a:xfrm>
          <a:prstGeom prst="rect">
            <a:avLst/>
          </a:prstGeom>
        </p:spPr>
      </p:pic>
      <p:pic>
        <p:nvPicPr>
          <p:cNvPr id="9" name="Immagine 8">
            <a:extLst>
              <a:ext uri="{FF2B5EF4-FFF2-40B4-BE49-F238E27FC236}">
                <a16:creationId xmlns:a16="http://schemas.microsoft.com/office/drawing/2014/main" id="{DB93AE56-63BF-4BC7-DBA7-94B7D0C26F76}"/>
              </a:ext>
            </a:extLst>
          </p:cNvPr>
          <p:cNvPicPr>
            <a:picLocks noChangeAspect="1"/>
          </p:cNvPicPr>
          <p:nvPr/>
        </p:nvPicPr>
        <p:blipFill>
          <a:blip r:embed="rId4"/>
          <a:stretch>
            <a:fillRect/>
          </a:stretch>
        </p:blipFill>
        <p:spPr>
          <a:xfrm>
            <a:off x="6273917" y="1492807"/>
            <a:ext cx="5645303" cy="3751760"/>
          </a:xfrm>
          <a:prstGeom prst="rect">
            <a:avLst/>
          </a:prstGeom>
        </p:spPr>
      </p:pic>
    </p:spTree>
    <p:extLst>
      <p:ext uri="{BB962C8B-B14F-4D97-AF65-F5344CB8AC3E}">
        <p14:creationId xmlns:p14="http://schemas.microsoft.com/office/powerpoint/2010/main" val="2105937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3457575" cy="877163"/>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92607"/>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3000" i="1" kern="1200" dirty="0">
                <a:solidFill>
                  <a:schemeClr val="tx1"/>
                </a:solidFill>
                <a:latin typeface="Times New Roman" panose="02020603050405020304" pitchFamily="18" charset="0"/>
                <a:cs typeface="Times New Roman" panose="02020603050405020304" pitchFamily="18" charset="0"/>
              </a:rPr>
              <a:t>TARSIA LIGNEA</a:t>
            </a:r>
          </a:p>
          <a:p>
            <a:endParaRPr lang="it-IT" sz="2400" dirty="0"/>
          </a:p>
        </p:txBody>
      </p:sp>
      <p:sp>
        <p:nvSpPr>
          <p:cNvPr id="3" name="CasellaDiTesto 2">
            <a:extLst>
              <a:ext uri="{FF2B5EF4-FFF2-40B4-BE49-F238E27FC236}">
                <a16:creationId xmlns:a16="http://schemas.microsoft.com/office/drawing/2014/main" id="{97797F65-A060-78AB-30B8-07108EEE6463}"/>
              </a:ext>
            </a:extLst>
          </p:cNvPr>
          <p:cNvSpPr txBox="1"/>
          <p:nvPr/>
        </p:nvSpPr>
        <p:spPr>
          <a:xfrm>
            <a:off x="7460136" y="6154051"/>
            <a:ext cx="4386263" cy="923330"/>
          </a:xfrm>
          <a:prstGeom prst="rect">
            <a:avLst/>
          </a:prstGeom>
          <a:noFill/>
        </p:spPr>
        <p:txBody>
          <a:bodyPr wrap="square" rtlCol="0">
            <a:spAutoFit/>
          </a:bodyPr>
          <a:lstStyle/>
          <a:p>
            <a:pPr algn="ctr"/>
            <a:r>
              <a:rPr lang="en-US" sz="3000" i="1" dirty="0">
                <a:latin typeface="Times New Roman" panose="02020603050405020304" pitchFamily="18" charset="0"/>
                <a:cs typeface="Times New Roman" panose="02020603050405020304" pitchFamily="18" charset="0"/>
              </a:rPr>
              <a:t>DEFINIZIONE</a:t>
            </a:r>
            <a:endParaRPr lang="en-US" sz="30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7" name="Rectangle 3">
            <a:extLst>
              <a:ext uri="{FF2B5EF4-FFF2-40B4-BE49-F238E27FC236}">
                <a16:creationId xmlns:a16="http://schemas.microsoft.com/office/drawing/2014/main" id="{EECF33EC-4CC2-F65A-D4C8-A1887E91EC9C}"/>
              </a:ext>
            </a:extLst>
          </p:cNvPr>
          <p:cNvSpPr>
            <a:spLocks noGrp="1" noChangeArrowheads="1"/>
          </p:cNvSpPr>
          <p:nvPr>
            <p:ph type="subTitle" idx="1"/>
          </p:nvPr>
        </p:nvSpPr>
        <p:spPr>
          <a:xfrm>
            <a:off x="92815" y="1401652"/>
            <a:ext cx="12006370" cy="1004664"/>
          </a:xfrm>
        </p:spPr>
        <p:txBody>
          <a:bodyPr>
            <a:normAutofit/>
          </a:bodyPr>
          <a:lstStyle/>
          <a:p>
            <a:pPr algn="l" eaLnBrk="1" hangingPunct="1">
              <a:lnSpc>
                <a:spcPct val="80000"/>
              </a:lnSpc>
            </a:pPr>
            <a:r>
              <a:rPr lang="it-IT" sz="2200" dirty="0">
                <a:solidFill>
                  <a:schemeClr val="tx1"/>
                </a:solidFill>
                <a:latin typeface="Times New Roman" panose="02020603050405020304" pitchFamily="18" charset="0"/>
                <a:cs typeface="Times New Roman" panose="02020603050405020304" pitchFamily="18" charset="0"/>
              </a:rPr>
              <a:t>Col termine tarsia si intende una tecnica di decorazione lignea che consiste nella commettitura di elementi lignei, variamente tagliati e sagomati, su una superficie piana.</a:t>
            </a:r>
          </a:p>
          <a:p>
            <a:pPr algn="l" eaLnBrk="1" hangingPunct="1">
              <a:lnSpc>
                <a:spcPct val="80000"/>
              </a:lnSpc>
            </a:pPr>
            <a:endParaRPr lang="it-IT" sz="2200" dirty="0">
              <a:solidFill>
                <a:schemeClr val="tx1"/>
              </a:solidFill>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a:p>
            <a:pPr algn="l" eaLnBrk="1" hangingPunct="1">
              <a:lnSpc>
                <a:spcPct val="80000"/>
              </a:lnSpc>
            </a:pPr>
            <a:endParaRPr lang="it-IT" sz="2200" dirty="0">
              <a:latin typeface="Times New Roman" panose="02020603050405020304" pitchFamily="18" charset="0"/>
              <a:cs typeface="Times New Roman" panose="02020603050405020304" pitchFamily="18" charset="0"/>
            </a:endParaRPr>
          </a:p>
        </p:txBody>
      </p:sp>
      <p:pic>
        <p:nvPicPr>
          <p:cNvPr id="11" name="Immagine 10">
            <a:extLst>
              <a:ext uri="{FF2B5EF4-FFF2-40B4-BE49-F238E27FC236}">
                <a16:creationId xmlns:a16="http://schemas.microsoft.com/office/drawing/2014/main" id="{15D7F0FE-139D-7BA1-5589-A93DDB124E33}"/>
              </a:ext>
            </a:extLst>
          </p:cNvPr>
          <p:cNvPicPr>
            <a:picLocks noChangeAspect="1"/>
          </p:cNvPicPr>
          <p:nvPr/>
        </p:nvPicPr>
        <p:blipFill rotWithShape="1">
          <a:blip r:embed="rId3"/>
          <a:srcRect t="13820" b="11043"/>
          <a:stretch/>
        </p:blipFill>
        <p:spPr>
          <a:xfrm>
            <a:off x="2498254" y="2017806"/>
            <a:ext cx="7414877" cy="4178474"/>
          </a:xfrm>
          <a:prstGeom prst="rect">
            <a:avLst/>
          </a:prstGeom>
        </p:spPr>
      </p:pic>
    </p:spTree>
    <p:extLst>
      <p:ext uri="{BB962C8B-B14F-4D97-AF65-F5344CB8AC3E}">
        <p14:creationId xmlns:p14="http://schemas.microsoft.com/office/powerpoint/2010/main" val="297935385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1141</TotalTime>
  <Words>1093</Words>
  <Application>Microsoft Office PowerPoint</Application>
  <PresentationFormat>Widescreen</PresentationFormat>
  <Paragraphs>101</Paragraphs>
  <Slides>12</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12</vt:i4>
      </vt:variant>
    </vt:vector>
  </HeadingPairs>
  <TitlesOfParts>
    <vt:vector size="17" baseType="lpstr">
      <vt:lpstr>Arial</vt:lpstr>
      <vt:lpstr>Calibri</vt:lpstr>
      <vt:lpstr>Calibri Light</vt:lpstr>
      <vt:lpstr>Times New Roman</vt:lpstr>
      <vt:lpstr>Tema di Office</vt:lpstr>
      <vt:lpstr>NUOVE TECNOLOGIE PER I BENI CULTURALI   Discipline delle Arti, della Musica e dello Spettacolo (L-3)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20</cp:revision>
  <dcterms:created xsi:type="dcterms:W3CDTF">2022-04-26T11:54:05Z</dcterms:created>
  <dcterms:modified xsi:type="dcterms:W3CDTF">2023-08-04T18:31:46Z</dcterms:modified>
</cp:coreProperties>
</file>