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292" r:id="rId7"/>
    <p:sldId id="293" r:id="rId8"/>
    <p:sldId id="294" r:id="rId9"/>
    <p:sldId id="29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97" d="100"/>
          <a:sy n="97" d="100"/>
        </p:scale>
        <p:origin x="323"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057039"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XXIV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8765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36220" y="1310101"/>
            <a:ext cx="1211955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La spettroscopia Raman è caratterizzata dalle seguenti peculiarità:</a:t>
            </a:r>
          </a:p>
          <a:p>
            <a:pPr marL="457200" indent="-457200" algn="l">
              <a:buAutoNum type="arabicPeriod"/>
            </a:pPr>
            <a:r>
              <a:rPr lang="it-IT" sz="2000" dirty="0">
                <a:latin typeface="Times New Roman" panose="02020603050405020304" pitchFamily="18" charset="0"/>
                <a:cs typeface="Times New Roman" panose="02020603050405020304" pitchFamily="18" charset="0"/>
              </a:rPr>
              <a:t>Fornisce informazioni che riguardano direttamente l’individuazione dei pigmenti che compongono la tavolozza cromatica</a:t>
            </a:r>
          </a:p>
          <a:p>
            <a:pPr marL="457200" indent="-457200" algn="l">
              <a:buAutoNum type="arabicPeriod"/>
            </a:pPr>
            <a:r>
              <a:rPr lang="it-IT" sz="2000" dirty="0">
                <a:latin typeface="Times New Roman" panose="02020603050405020304" pitchFamily="18" charset="0"/>
                <a:cs typeface="Times New Roman" panose="02020603050405020304" pitchFamily="18" charset="0"/>
              </a:rPr>
              <a:t>Legge anche le sostanze organiche</a:t>
            </a:r>
          </a:p>
          <a:p>
            <a:pPr marL="457200" indent="-457200" algn="l">
              <a:buAutoNum type="arabicPeriod"/>
            </a:pPr>
            <a:r>
              <a:rPr lang="it-IT" sz="2000" dirty="0">
                <a:latin typeface="Times New Roman" panose="02020603050405020304" pitchFamily="18" charset="0"/>
                <a:cs typeface="Times New Roman" panose="02020603050405020304" pitchFamily="18" charset="0"/>
              </a:rPr>
              <a:t>Fornisce indicazioni che riguardano la sola superficie pittorica</a:t>
            </a:r>
          </a:p>
          <a:p>
            <a:pPr marL="457200" indent="-457200" algn="l">
              <a:buAutoNum type="arabicPeriod"/>
            </a:pPr>
            <a:r>
              <a:rPr lang="it-IT" sz="2000" dirty="0">
                <a:latin typeface="Times New Roman" panose="02020603050405020304" pitchFamily="18" charset="0"/>
                <a:cs typeface="Times New Roman" panose="02020603050405020304" pitchFamily="18" charset="0"/>
              </a:rPr>
              <a:t>Alcune macchine Raman non leggono le colorazioni verdi, altre leggono i verdi ma non i rossi.</a:t>
            </a:r>
          </a:p>
          <a:p>
            <a:pPr marL="457200" indent="-457200" algn="l">
              <a:buAutoNum type="arabicPeriod"/>
            </a:pPr>
            <a:r>
              <a:rPr lang="it-IT" sz="2000" dirty="0">
                <a:latin typeface="Times New Roman" panose="02020603050405020304" pitchFamily="18" charset="0"/>
                <a:cs typeface="Times New Roman" panose="02020603050405020304" pitchFamily="18" charset="0"/>
              </a:rPr>
              <a:t>Tutte le macchine Raman leggono con difficoltà </a:t>
            </a:r>
            <a:r>
              <a:rPr lang="it-IT" sz="2000">
                <a:latin typeface="Times New Roman" panose="02020603050405020304" pitchFamily="18" charset="0"/>
                <a:cs typeface="Times New Roman" panose="02020603050405020304" pitchFamily="18" charset="0"/>
              </a:rPr>
              <a:t>la presenza di terre</a:t>
            </a:r>
            <a:endParaRPr lang="it-IT" sz="2000" dirty="0">
              <a:latin typeface="Times New Roman" panose="02020603050405020304" pitchFamily="18" charset="0"/>
              <a:cs typeface="Times New Roman" panose="02020603050405020304" pitchFamily="18" charset="0"/>
            </a:endParaRPr>
          </a:p>
          <a:p>
            <a:pPr algn="l"/>
            <a:r>
              <a:rPr lang="it-IT" sz="2000" dirty="0">
                <a:latin typeface="Times New Roman" panose="02020603050405020304" pitchFamily="18" charset="0"/>
                <a:cs typeface="Times New Roman" panose="02020603050405020304" pitchFamily="18" charset="0"/>
              </a:rPr>
              <a:t>Quindi:</a:t>
            </a:r>
          </a:p>
          <a:p>
            <a:pPr marL="457200" indent="-457200" algn="l">
              <a:buAutoNum type="arabicPeriod"/>
            </a:pPr>
            <a:r>
              <a:rPr lang="it-IT" sz="2000" dirty="0">
                <a:latin typeface="Times New Roman" panose="02020603050405020304" pitchFamily="18" charset="0"/>
                <a:cs typeface="Times New Roman" panose="02020603050405020304" pitchFamily="18" charset="0"/>
              </a:rPr>
              <a:t>Non possono essere indagati gli strati sottostanti la superficie</a:t>
            </a:r>
          </a:p>
          <a:p>
            <a:pPr marL="457200" indent="-457200" algn="l">
              <a:buAutoNum type="arabicPeriod"/>
            </a:pPr>
            <a:r>
              <a:rPr lang="it-IT" sz="2000" dirty="0">
                <a:latin typeface="Times New Roman" panose="02020603050405020304" pitchFamily="18" charset="0"/>
                <a:cs typeface="Times New Roman" panose="02020603050405020304" pitchFamily="18" charset="0"/>
              </a:rPr>
              <a:t>Se il film pittorico è protetto da una vernice finale particolarmente densa, compatta e spessa, la lettura dei pigmenti risulta più difficoltosa, meno forte e con molto rumore di fondo.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1184940"/>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CARATTERISTICHE DI BASE</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61228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4598454" cy="420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La spettroscopia Rama è composta da tre elementi:</a:t>
            </a:r>
          </a:p>
          <a:p>
            <a:pPr marL="457200" indent="-457200" algn="l">
              <a:buAutoNum type="arabicPeriod"/>
            </a:pPr>
            <a:r>
              <a:rPr lang="it-IT" sz="2000" dirty="0">
                <a:latin typeface="Times New Roman" panose="02020603050405020304" pitchFamily="18" charset="0"/>
                <a:cs typeface="Times New Roman" panose="02020603050405020304" pitchFamily="18" charset="0"/>
              </a:rPr>
              <a:t>LASER (impostato secondo una lunghezza d’onda fissa che può essere: 532, 638, 785, 1080)</a:t>
            </a:r>
          </a:p>
          <a:p>
            <a:pPr marL="457200" indent="-457200" algn="l">
              <a:buAutoNum type="arabicPeriod"/>
            </a:pPr>
            <a:r>
              <a:rPr lang="it-IT" sz="2000" dirty="0">
                <a:latin typeface="Times New Roman" panose="02020603050405020304" pitchFamily="18" charset="0"/>
                <a:cs typeface="Times New Roman" panose="02020603050405020304" pitchFamily="18" charset="0"/>
              </a:rPr>
              <a:t>SPETTROMETRO</a:t>
            </a:r>
          </a:p>
          <a:p>
            <a:pPr marL="457200" indent="-457200" algn="l">
              <a:buAutoNum type="arabicPeriod"/>
            </a:pPr>
            <a:r>
              <a:rPr lang="it-IT" sz="2000" dirty="0">
                <a:latin typeface="Times New Roman" panose="02020603050405020304" pitchFamily="18" charset="0"/>
                <a:cs typeface="Times New Roman" panose="02020603050405020304" pitchFamily="18" charset="0"/>
              </a:rPr>
              <a:t>PROBE</a:t>
            </a:r>
          </a:p>
          <a:p>
            <a:pPr marL="457200" indent="-457200" algn="l">
              <a:buAutoNum type="arabicPeriod"/>
            </a:pPr>
            <a:endParaRPr lang="it-IT" sz="2000"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STRUMENTAZIONE</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3F21B221-5E5E-9CE6-0808-E9B9C90851DA}"/>
              </a:ext>
            </a:extLst>
          </p:cNvPr>
          <p:cNvPicPr>
            <a:picLocks noChangeAspect="1"/>
          </p:cNvPicPr>
          <p:nvPr/>
        </p:nvPicPr>
        <p:blipFill>
          <a:blip r:embed="rId3"/>
          <a:stretch>
            <a:fillRect/>
          </a:stretch>
        </p:blipFill>
        <p:spPr>
          <a:xfrm>
            <a:off x="4581636" y="1856839"/>
            <a:ext cx="7517548" cy="3383310"/>
          </a:xfrm>
          <a:prstGeom prst="rect">
            <a:avLst/>
          </a:prstGeom>
        </p:spPr>
      </p:pic>
    </p:spTree>
    <p:extLst>
      <p:ext uri="{BB962C8B-B14F-4D97-AF65-F5344CB8AC3E}">
        <p14:creationId xmlns:p14="http://schemas.microsoft.com/office/powerpoint/2010/main" val="309719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35150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5005025"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La fonte di luce laser può avere diverse lunghezze d’onda, ognuna specifica di una sola macchina. Le macchine impostate a 532 e a 638 rientrano nel fascio di luce visibile; le macchine impostate a 785 e a 1080 rientrano nel vicino infrarossa (NIR). La potenza di emissione, a prescindere dalla lunghezza d’onda della radiazione, è pari a 400 </a:t>
            </a:r>
            <a:r>
              <a:rPr lang="it-IT" sz="2000" dirty="0" err="1">
                <a:latin typeface="Times New Roman" panose="02020603050405020304" pitchFamily="18" charset="0"/>
                <a:cs typeface="Times New Roman" panose="02020603050405020304" pitchFamily="18" charset="0"/>
              </a:rPr>
              <a:t>MilliWatt</a:t>
            </a:r>
            <a:r>
              <a:rPr lang="it-IT" sz="2000" dirty="0">
                <a:latin typeface="Times New Roman" panose="02020603050405020304" pitchFamily="18" charset="0"/>
                <a:cs typeface="Times New Roman" panose="02020603050405020304" pitchFamily="18" charset="0"/>
              </a:rPr>
              <a:t>, sufficienti, se non utilizzati bene, a bruciare la superficie pittorica. </a:t>
            </a:r>
          </a:p>
          <a:p>
            <a:pPr algn="l"/>
            <a:r>
              <a:rPr lang="it-IT" sz="2000" dirty="0">
                <a:latin typeface="Times New Roman" panose="02020603050405020304" pitchFamily="18" charset="0"/>
                <a:cs typeface="Times New Roman" panose="02020603050405020304" pitchFamily="18" charset="0"/>
              </a:rPr>
              <a:t>Inoltre, la macchina deve essere utilizzata con gli occhiali di protezione</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LASER</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0EFCE17-9B1D-E9AA-487D-95822026E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995" y="2030896"/>
            <a:ext cx="7075189" cy="3183835"/>
          </a:xfrm>
          <a:prstGeom prst="rect">
            <a:avLst/>
          </a:prstGeom>
        </p:spPr>
      </p:pic>
    </p:spTree>
    <p:extLst>
      <p:ext uri="{BB962C8B-B14F-4D97-AF65-F5344CB8AC3E}">
        <p14:creationId xmlns:p14="http://schemas.microsoft.com/office/powerpoint/2010/main" val="31804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92498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5685132"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La potenza generalmente utilizzata varia tra 80 e 120 Milliwatt che consentono di ottenere uno spettro sufficientemente visibile entro i limiti di rischio di bruciatura. </a:t>
            </a:r>
          </a:p>
          <a:p>
            <a:pPr algn="l"/>
            <a:r>
              <a:rPr lang="it-IT" sz="2000" dirty="0">
                <a:latin typeface="Times New Roman" panose="02020603050405020304" pitchFamily="18" charset="0"/>
                <a:cs typeface="Times New Roman" panose="02020603050405020304" pitchFamily="18" charset="0"/>
              </a:rPr>
              <a:t>Per la carta, la potenza deve essere ulteriormente abbassata tra 40 e 80 </a:t>
            </a:r>
            <a:r>
              <a:rPr lang="it-IT" sz="2000" dirty="0" err="1">
                <a:latin typeface="Times New Roman" panose="02020603050405020304" pitchFamily="18" charset="0"/>
                <a:cs typeface="Times New Roman" panose="02020603050405020304" pitchFamily="18" charset="0"/>
              </a:rPr>
              <a:t>Mwatt</a:t>
            </a:r>
            <a:r>
              <a:rPr lang="it-IT" sz="2000" dirty="0">
                <a:latin typeface="Times New Roman" panose="02020603050405020304" pitchFamily="18" charset="0"/>
                <a:cs typeface="Times New Roman" panose="02020603050405020304" pitchFamily="18" charset="0"/>
              </a:rPr>
              <a:t>. </a:t>
            </a:r>
          </a:p>
          <a:p>
            <a:pPr algn="l"/>
            <a:r>
              <a:rPr lang="it-IT" sz="2000" dirty="0">
                <a:latin typeface="Times New Roman" panose="02020603050405020304" pitchFamily="18" charset="0"/>
                <a:cs typeface="Times New Roman" panose="02020603050405020304" pitchFamily="18" charset="0"/>
              </a:rPr>
              <a:t>Per il legno tra 80 e 120 Mw.</a:t>
            </a:r>
          </a:p>
          <a:p>
            <a:pPr algn="l"/>
            <a:r>
              <a:rPr lang="it-IT" sz="2000" dirty="0">
                <a:latin typeface="Times New Roman" panose="02020603050405020304" pitchFamily="18" charset="0"/>
                <a:cs typeface="Times New Roman" panose="02020603050405020304" pitchFamily="18" charset="0"/>
              </a:rPr>
              <a:t>Per il bronzo (e i metalli in genere) e per il materiale lapideo la potenza può essere anche più alta</a:t>
            </a:r>
          </a:p>
          <a:p>
            <a:pPr algn="l"/>
            <a:r>
              <a:rPr lang="it-IT" sz="2000" dirty="0">
                <a:latin typeface="Times New Roman" panose="02020603050405020304" pitchFamily="18" charset="0"/>
                <a:cs typeface="Times New Roman" panose="02020603050405020304" pitchFamily="18" charset="0"/>
              </a:rPr>
              <a:t>Nel caso dei dipinti, la scelta della potenza viene decisa in funzione anche di quanto è spessa la vernice protettiva finale.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POTENZA</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avolo&#10;&#10;Descrizione generata automaticamente">
            <a:extLst>
              <a:ext uri="{FF2B5EF4-FFF2-40B4-BE49-F238E27FC236}">
                <a16:creationId xmlns:a16="http://schemas.microsoft.com/office/drawing/2014/main" id="{D07C421E-9A84-752A-5649-D8B3DBF3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894" y="1482154"/>
            <a:ext cx="6326290" cy="3776748"/>
          </a:xfrm>
          <a:prstGeom prst="rect">
            <a:avLst/>
          </a:prstGeom>
        </p:spPr>
      </p:pic>
    </p:spTree>
    <p:extLst>
      <p:ext uri="{BB962C8B-B14F-4D97-AF65-F5344CB8AC3E}">
        <p14:creationId xmlns:p14="http://schemas.microsoft.com/office/powerpoint/2010/main" val="208029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44485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6208693" y="2200434"/>
            <a:ext cx="4770732"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Nello spettrometro viene elaborato il flusso di radiazione di diffusione. Tale elaborazione è automatica, non ha alcun tipo di controllo.</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SPETTROMETRO</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F41DB9C9-E501-DDFD-C25C-75D44B63A608}"/>
              </a:ext>
            </a:extLst>
          </p:cNvPr>
          <p:cNvPicPr>
            <a:picLocks noChangeAspect="1"/>
          </p:cNvPicPr>
          <p:nvPr/>
        </p:nvPicPr>
        <p:blipFill rotWithShape="1">
          <a:blip r:embed="rId3">
            <a:extLst>
              <a:ext uri="{28A0092B-C50C-407E-A947-70E740481C1C}">
                <a14:useLocalDpi xmlns:a14="http://schemas.microsoft.com/office/drawing/2010/main" val="0"/>
              </a:ext>
            </a:extLst>
          </a:blip>
          <a:srcRect t="18824"/>
          <a:stretch/>
        </p:blipFill>
        <p:spPr>
          <a:xfrm>
            <a:off x="1694556" y="109772"/>
            <a:ext cx="3086100" cy="5567047"/>
          </a:xfrm>
          <a:prstGeom prst="rect">
            <a:avLst/>
          </a:prstGeom>
        </p:spPr>
      </p:pic>
    </p:spTree>
    <p:extLst>
      <p:ext uri="{BB962C8B-B14F-4D97-AF65-F5344CB8AC3E}">
        <p14:creationId xmlns:p14="http://schemas.microsoft.com/office/powerpoint/2010/main" val="137130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661832"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4684593"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Il Probe è lo strumento che consente di inviare la luce laser e trasportare il fascio di emissione allo spettrometro. La sezione laser è di circa mezzo millimetro e deve essere collocato, per essere leggibile, a due millimetri di distanza dalla superficie dell’oggetto. Il cilindro alla base del Probe serve a mantenere in oscurità il piano del laser e tenerlo alla distanza necessaria. Sulla testa del Probe c’è una leva che attiva e disattiva il laser.</a:t>
            </a:r>
          </a:p>
          <a:p>
            <a:pPr algn="l"/>
            <a:endParaRPr lang="it-IT" sz="2000"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PROBE</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8A072736-E00B-419F-34D6-4236CE229C47}"/>
              </a:ext>
            </a:extLst>
          </p:cNvPr>
          <p:cNvPicPr>
            <a:picLocks noChangeAspect="1"/>
          </p:cNvPicPr>
          <p:nvPr/>
        </p:nvPicPr>
        <p:blipFill>
          <a:blip r:embed="rId3"/>
          <a:stretch>
            <a:fillRect/>
          </a:stretch>
        </p:blipFill>
        <p:spPr>
          <a:xfrm>
            <a:off x="5417361" y="1381547"/>
            <a:ext cx="6535478" cy="3926164"/>
          </a:xfrm>
          <a:prstGeom prst="rect">
            <a:avLst/>
          </a:prstGeom>
        </p:spPr>
      </p:pic>
    </p:spTree>
    <p:extLst>
      <p:ext uri="{BB962C8B-B14F-4D97-AF65-F5344CB8AC3E}">
        <p14:creationId xmlns:p14="http://schemas.microsoft.com/office/powerpoint/2010/main" val="136845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99504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5771271"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Spettro sporco: è la condizione per cui si ha molto rumore di fondo determinato dalla superficie non omogenea (per esempio in caso di pennellate particolarmente materiche). In questo caso, insieme alla radiazione di diffusione, entra nel tubo del Probe anche la luce esterna. </a:t>
            </a:r>
          </a:p>
          <a:p>
            <a:pPr algn="l"/>
            <a:r>
              <a:rPr lang="it-IT" sz="2000" dirty="0">
                <a:latin typeface="Times New Roman" panose="02020603050405020304" pitchFamily="18" charset="0"/>
                <a:cs typeface="Times New Roman" panose="02020603050405020304" pitchFamily="18" charset="0"/>
              </a:rPr>
              <a:t>A differenza della spettroscopia XRF, i cui tempi sono prestabiliti, comunque sono costanti e non superano i 30 secondi, la ripresa Raman richiede molto tempo perché è necessario testare il tempo giusto (misurato in millisecondi), che può arrivare fino a 2500/3000 millisecondi (vale a dire 25/30 secondi per i pigmenti molto scuri), altrimenti non si vedono i picchi.</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66576" y="5734887"/>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LEGGIBILITÁ</a:t>
            </a: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5A2AE2D5-DF52-0BAD-D0BE-C45057B21747}"/>
              </a:ext>
            </a:extLst>
          </p:cNvPr>
          <p:cNvPicPr>
            <a:picLocks noChangeAspect="1"/>
          </p:cNvPicPr>
          <p:nvPr/>
        </p:nvPicPr>
        <p:blipFill rotWithShape="1">
          <a:blip r:embed="rId3">
            <a:extLst>
              <a:ext uri="{28A0092B-C50C-407E-A947-70E740481C1C}">
                <a14:useLocalDpi xmlns:a14="http://schemas.microsoft.com/office/drawing/2010/main" val="0"/>
              </a:ext>
            </a:extLst>
          </a:blip>
          <a:srcRect r="11756"/>
          <a:stretch/>
        </p:blipFill>
        <p:spPr>
          <a:xfrm>
            <a:off x="5846734" y="1762050"/>
            <a:ext cx="6252450" cy="3188419"/>
          </a:xfrm>
          <a:prstGeom prst="rect">
            <a:avLst/>
          </a:prstGeom>
        </p:spPr>
      </p:pic>
    </p:spTree>
    <p:extLst>
      <p:ext uri="{BB962C8B-B14F-4D97-AF65-F5344CB8AC3E}">
        <p14:creationId xmlns:p14="http://schemas.microsoft.com/office/powerpoint/2010/main" val="427495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661832"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290953"/>
            <a:ext cx="5393584"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Al tempo di emissione si devono aggiungere 18-64 ripetizioni che ripuliscono il segnale lasciando in evidenza i picchi caratteristici del pigmento (o, in generale, del materiale analizzato). Quindi per ogni punto possono essere impiegati anche 2-3 minuti (per i colori chiari molto meno, così come i colori che sono nell’intorno della radiazione di emissioni – per esempio i rossi nel caso di Raman a 785 nm).</a:t>
            </a:r>
          </a:p>
          <a:p>
            <a:pPr algn="l"/>
            <a:r>
              <a:rPr lang="it-IT" sz="2000" dirty="0">
                <a:latin typeface="Times New Roman" panose="02020603050405020304" pitchFamily="18" charset="0"/>
                <a:cs typeface="Times New Roman" panose="02020603050405020304" pitchFamily="18" charset="0"/>
              </a:rPr>
              <a:t>Prima di ogni ripresa (ossia per ogni punto) va eseguita la sottrazione del nero: vale a dire, si deve spegnere il laser ed eseguire una ripresa al buio, altrimenti lo spettro è illeggibile.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73202" y="5734887"/>
            <a:ext cx="4386263" cy="553998"/>
          </a:xfrm>
          <a:prstGeom prst="rect">
            <a:avLst/>
          </a:prstGeom>
          <a:noFill/>
        </p:spPr>
        <p:txBody>
          <a:bodyPr wrap="square" rtlCol="0">
            <a:spAutoFit/>
          </a:bodyPr>
          <a:lstStyle/>
          <a:p>
            <a:pPr algn="ctr"/>
            <a:r>
              <a:rPr lang="it-IT" sz="3000" kern="1200" dirty="0">
                <a:solidFill>
                  <a:schemeClr val="tx1"/>
                </a:solidFill>
                <a:latin typeface="Times New Roman" panose="02020603050405020304" pitchFamily="18" charset="0"/>
                <a:cs typeface="Times New Roman" panose="02020603050405020304" pitchFamily="18" charset="0"/>
              </a:rPr>
              <a:t>EMISSIONE E RIPRESE</a:t>
            </a:r>
            <a:endParaRPr lang="en-US" sz="1100" kern="1200" dirty="0">
              <a:solidFill>
                <a:schemeClr val="tx1"/>
              </a:solidFill>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B294731B-C7CC-6D61-8FED-A765E0F2EFC3}"/>
              </a:ext>
            </a:extLst>
          </p:cNvPr>
          <p:cNvSpPr txBox="1"/>
          <p:nvPr/>
        </p:nvSpPr>
        <p:spPr>
          <a:xfrm>
            <a:off x="7114535"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cs typeface="Times New Roman" panose="02020603050405020304" pitchFamily="18" charset="0"/>
              </a:rPr>
              <a:t>SPETTROSCOPIA RAMAN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magine 10" descr="Immagine che contiene testo, lavagnabianca, interni&#10;&#10;Descrizione generata automaticamente">
            <a:extLst>
              <a:ext uri="{FF2B5EF4-FFF2-40B4-BE49-F238E27FC236}">
                <a16:creationId xmlns:a16="http://schemas.microsoft.com/office/drawing/2014/main" id="{7B70DC00-EA4A-3294-B2F8-B490B8CF943C}"/>
              </a:ext>
            </a:extLst>
          </p:cNvPr>
          <p:cNvPicPr>
            <a:picLocks noChangeAspect="1"/>
          </p:cNvPicPr>
          <p:nvPr/>
        </p:nvPicPr>
        <p:blipFill rotWithShape="1">
          <a:blip r:embed="rId3">
            <a:extLst>
              <a:ext uri="{28A0092B-C50C-407E-A947-70E740481C1C}">
                <a14:useLocalDpi xmlns:a14="http://schemas.microsoft.com/office/drawing/2010/main" val="0"/>
              </a:ext>
            </a:extLst>
          </a:blip>
          <a:srcRect l="8283" r="10652"/>
          <a:stretch/>
        </p:blipFill>
        <p:spPr>
          <a:xfrm>
            <a:off x="5440017" y="1469206"/>
            <a:ext cx="6659167" cy="3696566"/>
          </a:xfrm>
          <a:prstGeom prst="rect">
            <a:avLst/>
          </a:prstGeom>
        </p:spPr>
      </p:pic>
    </p:spTree>
    <p:extLst>
      <p:ext uri="{BB962C8B-B14F-4D97-AF65-F5344CB8AC3E}">
        <p14:creationId xmlns:p14="http://schemas.microsoft.com/office/powerpoint/2010/main" val="9227246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1191</TotalTime>
  <Words>768</Words>
  <Application>Microsoft Office PowerPoint</Application>
  <PresentationFormat>Widescreen</PresentationFormat>
  <Paragraphs>63</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21</cp:revision>
  <dcterms:created xsi:type="dcterms:W3CDTF">2022-04-26T11:54:05Z</dcterms:created>
  <dcterms:modified xsi:type="dcterms:W3CDTF">2023-08-21T05:15:45Z</dcterms:modified>
</cp:coreProperties>
</file>