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89" r:id="rId4"/>
    <p:sldId id="290" r:id="rId5"/>
    <p:sldId id="291" r:id="rId6"/>
    <p:sldId id="292" r:id="rId7"/>
    <p:sldId id="293" r:id="rId8"/>
    <p:sldId id="294"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97" d="100"/>
          <a:sy n="97" d="100"/>
        </p:scale>
        <p:origin x="323"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21/08/2023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21/08/2023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NUOVE TECNOLOGIE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Musica</a:t>
            </a:r>
            <a:r>
              <a:rPr lang="en-US" sz="2600" kern="1200" dirty="0">
                <a:solidFill>
                  <a:schemeClr val="tx1"/>
                </a:solidFill>
                <a:latin typeface="Times New Roman" panose="02020603050405020304" pitchFamily="18" charset="0"/>
                <a:cs typeface="Times New Roman" panose="02020603050405020304" pitchFamily="18" charset="0"/>
              </a:rPr>
              <a:t>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80131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XIX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Lezione</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AITENTICITA’ DEI DIPINTI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0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76257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85E09C3E-3370-066A-3926-48F22DFFD38C}"/>
              </a:ext>
            </a:extLst>
          </p:cNvPr>
          <p:cNvSpPr txBox="1"/>
          <p:nvPr/>
        </p:nvSpPr>
        <p:spPr>
          <a:xfrm>
            <a:off x="5919537" y="327259"/>
            <a:ext cx="5867650"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AUTENTICITÁ DEI DIPINTI</a:t>
            </a:r>
          </a:p>
        </p:txBody>
      </p:sp>
      <p:sp>
        <p:nvSpPr>
          <p:cNvPr id="8" name="CasellaDiTesto 7">
            <a:extLst>
              <a:ext uri="{FF2B5EF4-FFF2-40B4-BE49-F238E27FC236}">
                <a16:creationId xmlns:a16="http://schemas.microsoft.com/office/drawing/2014/main" id="{D29BD6EB-A33E-52D8-1438-42E23FFDE70D}"/>
              </a:ext>
            </a:extLst>
          </p:cNvPr>
          <p:cNvSpPr txBox="1"/>
          <p:nvPr/>
        </p:nvSpPr>
        <p:spPr>
          <a:xfrm>
            <a:off x="7400924" y="5963133"/>
            <a:ext cx="4386263"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CROMIE</a:t>
            </a:r>
          </a:p>
        </p:txBody>
      </p:sp>
      <p:sp>
        <p:nvSpPr>
          <p:cNvPr id="9" name="Segnaposto contenuto 2">
            <a:extLst>
              <a:ext uri="{FF2B5EF4-FFF2-40B4-BE49-F238E27FC236}">
                <a16:creationId xmlns:a16="http://schemas.microsoft.com/office/drawing/2014/main" id="{92AD0724-6F46-FAB6-8A1B-1FF3C37805B8}"/>
              </a:ext>
            </a:extLst>
          </p:cNvPr>
          <p:cNvSpPr txBox="1">
            <a:spLocks noChangeArrowheads="1"/>
          </p:cNvSpPr>
          <p:nvPr/>
        </p:nvSpPr>
        <p:spPr>
          <a:xfrm>
            <a:off x="-94316" y="1304951"/>
            <a:ext cx="12286315" cy="18136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altLang="it-IT" sz="3100" dirty="0">
                <a:latin typeface="Times New Roman" panose="02020603050405020304" pitchFamily="18" charset="0"/>
                <a:cs typeface="Times New Roman" panose="02020603050405020304" pitchFamily="18" charset="0"/>
              </a:rPr>
              <a:t>Anche a uno sguardo superficiale, i dipinti antichi appaiono peculiari nella cromia per:</a:t>
            </a:r>
          </a:p>
          <a:p>
            <a:pPr lvl="1"/>
            <a:r>
              <a:rPr lang="it-IT" altLang="it-IT" dirty="0">
                <a:latin typeface="Times New Roman" panose="02020603050405020304" pitchFamily="18" charset="0"/>
                <a:cs typeface="Times New Roman" panose="02020603050405020304" pitchFamily="18" charset="0"/>
              </a:rPr>
              <a:t>Uso di tavolozze dalle tonalità omogenee e sempre accordate.</a:t>
            </a:r>
          </a:p>
          <a:p>
            <a:pPr lvl="1"/>
            <a:r>
              <a:rPr lang="it-IT" altLang="it-IT" dirty="0">
                <a:latin typeface="Times New Roman" panose="02020603050405020304" pitchFamily="18" charset="0"/>
                <a:cs typeface="Times New Roman" panose="02020603050405020304" pitchFamily="18" charset="0"/>
              </a:rPr>
              <a:t>Mancanza di forti contrasti.</a:t>
            </a:r>
          </a:p>
          <a:p>
            <a:pPr lvl="1"/>
            <a:endParaRPr lang="it-IT" altLang="it-IT" dirty="0">
              <a:latin typeface="Times New Roman" panose="02020603050405020304" pitchFamily="18" charset="0"/>
              <a:cs typeface="Times New Roman" panose="02020603050405020304" pitchFamily="18" charset="0"/>
            </a:endParaRPr>
          </a:p>
        </p:txBody>
      </p:sp>
      <p:pic>
        <p:nvPicPr>
          <p:cNvPr id="11" name="Immagine 10">
            <a:extLst>
              <a:ext uri="{FF2B5EF4-FFF2-40B4-BE49-F238E27FC236}">
                <a16:creationId xmlns:a16="http://schemas.microsoft.com/office/drawing/2014/main" id="{5DE26341-48C8-CDD8-4BCC-36BB471DB645}"/>
              </a:ext>
            </a:extLst>
          </p:cNvPr>
          <p:cNvPicPr>
            <a:picLocks noChangeAspect="1"/>
          </p:cNvPicPr>
          <p:nvPr/>
        </p:nvPicPr>
        <p:blipFill>
          <a:blip r:embed="rId3"/>
          <a:stretch>
            <a:fillRect/>
          </a:stretch>
        </p:blipFill>
        <p:spPr>
          <a:xfrm>
            <a:off x="3249554" y="2949655"/>
            <a:ext cx="5692891" cy="2662743"/>
          </a:xfrm>
          <a:prstGeom prst="rect">
            <a:avLst/>
          </a:prstGeom>
        </p:spPr>
      </p:pic>
    </p:spTree>
    <p:extLst>
      <p:ext uri="{BB962C8B-B14F-4D97-AF65-F5344CB8AC3E}">
        <p14:creationId xmlns:p14="http://schemas.microsoft.com/office/powerpoint/2010/main" val="267747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32589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85E09C3E-3370-066A-3926-48F22DFFD38C}"/>
              </a:ext>
            </a:extLst>
          </p:cNvPr>
          <p:cNvSpPr txBox="1"/>
          <p:nvPr/>
        </p:nvSpPr>
        <p:spPr>
          <a:xfrm>
            <a:off x="5919537" y="327259"/>
            <a:ext cx="5867650"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AUTENTICITÁ DEI DIPINTI</a:t>
            </a:r>
          </a:p>
        </p:txBody>
      </p:sp>
      <p:sp>
        <p:nvSpPr>
          <p:cNvPr id="8" name="CasellaDiTesto 7">
            <a:extLst>
              <a:ext uri="{FF2B5EF4-FFF2-40B4-BE49-F238E27FC236}">
                <a16:creationId xmlns:a16="http://schemas.microsoft.com/office/drawing/2014/main" id="{DD21E894-19E9-0F7D-52C0-5B46BD88ACD6}"/>
              </a:ext>
            </a:extLst>
          </p:cNvPr>
          <p:cNvSpPr txBox="1"/>
          <p:nvPr/>
        </p:nvSpPr>
        <p:spPr>
          <a:xfrm>
            <a:off x="123635" y="1389531"/>
            <a:ext cx="7094159" cy="4093428"/>
          </a:xfrm>
          <a:prstGeom prst="rect">
            <a:avLst/>
          </a:prstGeom>
          <a:noFill/>
        </p:spPr>
        <p:txBody>
          <a:bodyPr wrap="square" rtlCol="0">
            <a:spAutoFit/>
          </a:bodyPr>
          <a:lstStyle/>
          <a:p>
            <a:r>
              <a:rPr lang="it-IT" altLang="it-IT" sz="3100" dirty="0">
                <a:latin typeface="Times New Roman" panose="02020603050405020304" pitchFamily="18" charset="0"/>
                <a:cs typeface="Times New Roman" panose="02020603050405020304" pitchFamily="18" charset="0"/>
              </a:rPr>
              <a:t>Queste caratteristiche non dipendono da orientamenti di gusto ma da cause tecniche:</a:t>
            </a:r>
          </a:p>
          <a:p>
            <a:pPr lvl="1"/>
            <a:r>
              <a:rPr lang="it-IT" altLang="it-IT" dirty="0">
                <a:latin typeface="Times New Roman" panose="02020603050405020304" pitchFamily="18" charset="0"/>
                <a:cs typeface="Times New Roman" panose="02020603050405020304" pitchFamily="18" charset="0"/>
              </a:rPr>
              <a:t>La maggior parte dei pigmenti utilizzati fino al XIX sec. erano ricavati da minerali, ossidi metallici d’origine naturale, terre. In pochi casi erano derivati da sostanze organiche.</a:t>
            </a:r>
          </a:p>
          <a:p>
            <a:pPr lvl="1"/>
            <a:r>
              <a:rPr lang="it-IT" altLang="it-IT" dirty="0">
                <a:latin typeface="Times New Roman" panose="02020603050405020304" pitchFamily="18" charset="0"/>
                <a:cs typeface="Times New Roman" panose="02020603050405020304" pitchFamily="18" charset="0"/>
              </a:rPr>
              <a:t>Questi tipi di pigmenti contenevano moltissime impurità per cui non ci si trovava mai in presenza di colorazioni pure e contrastate come avviene con i moderni pigmenti sintetici.</a:t>
            </a:r>
          </a:p>
          <a:p>
            <a:pPr lvl="1"/>
            <a:r>
              <a:rPr lang="it-IT" altLang="it-IT" dirty="0">
                <a:latin typeface="Times New Roman" panose="02020603050405020304" pitchFamily="18" charset="0"/>
                <a:cs typeface="Times New Roman" panose="02020603050405020304" pitchFamily="18" charset="0"/>
              </a:rPr>
              <a:t>In caso di falsi, anche utilizzando pigmenti di origine naturale sporcati con inclusi di varia natura, la colorazione così ottenuta sarà sempre più omogenea e alterata rispetto a pigmenti originali: o troppo pastosa e scura, oppure troppo brillante.</a:t>
            </a:r>
          </a:p>
          <a:p>
            <a:endParaRPr lang="it-IT"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BAB225F6-141E-38A9-7BC9-24A798B675FE}"/>
              </a:ext>
            </a:extLst>
          </p:cNvPr>
          <p:cNvPicPr>
            <a:picLocks noChangeAspect="1"/>
          </p:cNvPicPr>
          <p:nvPr/>
        </p:nvPicPr>
        <p:blipFill>
          <a:blip r:embed="rId3"/>
          <a:stretch>
            <a:fillRect/>
          </a:stretch>
        </p:blipFill>
        <p:spPr>
          <a:xfrm>
            <a:off x="8018287" y="1232482"/>
            <a:ext cx="3405671" cy="4276094"/>
          </a:xfrm>
          <a:prstGeom prst="rect">
            <a:avLst/>
          </a:prstGeom>
        </p:spPr>
      </p:pic>
      <p:sp>
        <p:nvSpPr>
          <p:cNvPr id="11" name="CasellaDiTesto 10">
            <a:extLst>
              <a:ext uri="{FF2B5EF4-FFF2-40B4-BE49-F238E27FC236}">
                <a16:creationId xmlns:a16="http://schemas.microsoft.com/office/drawing/2014/main" id="{37CA006E-ABE5-AACF-3F5D-315F4D9F3606}"/>
              </a:ext>
            </a:extLst>
          </p:cNvPr>
          <p:cNvSpPr txBox="1"/>
          <p:nvPr/>
        </p:nvSpPr>
        <p:spPr>
          <a:xfrm>
            <a:off x="7555424" y="5757620"/>
            <a:ext cx="4231763" cy="523220"/>
          </a:xfrm>
          <a:prstGeom prst="rect">
            <a:avLst/>
          </a:prstGeom>
          <a:noFill/>
        </p:spPr>
        <p:txBody>
          <a:bodyPr wrap="square" rtlCol="0">
            <a:spAutoFit/>
          </a:bodyPr>
          <a:lstStyle/>
          <a:p>
            <a:pPr algn="ctr"/>
            <a:r>
              <a:rPr lang="it-IT" sz="2800" i="1" dirty="0">
                <a:latin typeface="Times New Roman" panose="02020603050405020304" pitchFamily="18" charset="0"/>
                <a:cs typeface="Times New Roman" panose="02020603050405020304" pitchFamily="18" charset="0"/>
              </a:rPr>
              <a:t>CAUSE TECNICHE</a:t>
            </a:r>
          </a:p>
        </p:txBody>
      </p:sp>
    </p:spTree>
    <p:extLst>
      <p:ext uri="{BB962C8B-B14F-4D97-AF65-F5344CB8AC3E}">
        <p14:creationId xmlns:p14="http://schemas.microsoft.com/office/powerpoint/2010/main" val="72430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6988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85E09C3E-3370-066A-3926-48F22DFFD38C}"/>
              </a:ext>
            </a:extLst>
          </p:cNvPr>
          <p:cNvSpPr txBox="1"/>
          <p:nvPr/>
        </p:nvSpPr>
        <p:spPr>
          <a:xfrm>
            <a:off x="5919537" y="327259"/>
            <a:ext cx="5867650"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AUTENTICITÁ DEI DIPINTI</a:t>
            </a:r>
          </a:p>
        </p:txBody>
      </p:sp>
      <p:sp>
        <p:nvSpPr>
          <p:cNvPr id="8" name="CasellaDiTesto 7">
            <a:extLst>
              <a:ext uri="{FF2B5EF4-FFF2-40B4-BE49-F238E27FC236}">
                <a16:creationId xmlns:a16="http://schemas.microsoft.com/office/drawing/2014/main" id="{E570CFC4-43D5-21DA-04C5-B11F5974F0D9}"/>
              </a:ext>
            </a:extLst>
          </p:cNvPr>
          <p:cNvSpPr txBox="1"/>
          <p:nvPr/>
        </p:nvSpPr>
        <p:spPr>
          <a:xfrm>
            <a:off x="7603958" y="5852160"/>
            <a:ext cx="4386263"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FIRMA E CRETTO</a:t>
            </a:r>
          </a:p>
        </p:txBody>
      </p:sp>
      <p:sp>
        <p:nvSpPr>
          <p:cNvPr id="9" name="Segnaposto contenuto 2">
            <a:extLst>
              <a:ext uri="{FF2B5EF4-FFF2-40B4-BE49-F238E27FC236}">
                <a16:creationId xmlns:a16="http://schemas.microsoft.com/office/drawing/2014/main" id="{0EDA8D34-E45C-00ED-8F01-3802BDB12077}"/>
              </a:ext>
            </a:extLst>
          </p:cNvPr>
          <p:cNvSpPr txBox="1">
            <a:spLocks noChangeArrowheads="1"/>
          </p:cNvSpPr>
          <p:nvPr/>
        </p:nvSpPr>
        <p:spPr>
          <a:xfrm>
            <a:off x="0" y="1262077"/>
            <a:ext cx="6960080" cy="4840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altLang="it-IT" dirty="0">
                <a:latin typeface="Times New Roman" panose="02020603050405020304" pitchFamily="18" charset="0"/>
                <a:cs typeface="Times New Roman" panose="02020603050405020304" pitchFamily="18" charset="0"/>
              </a:rPr>
              <a:t>Lo studio dei cretti è fondamentale per valutare l’autenticità dei dipinti. Al di là della morfologia, la relazione tra cretto e firma dell’autore può essere una prova sufficiente per autenticarne l’originalità.</a:t>
            </a:r>
          </a:p>
          <a:p>
            <a:pPr algn="l"/>
            <a:r>
              <a:rPr lang="it-IT" altLang="it-IT" dirty="0">
                <a:latin typeface="Times New Roman" panose="02020603050405020304" pitchFamily="18" charset="0"/>
                <a:cs typeface="Times New Roman" panose="02020603050405020304" pitchFamily="18" charset="0"/>
              </a:rPr>
              <a:t>La firma, infatti, deve riportare lo stesso stato di conservazione di tutta la stesura pittorica.</a:t>
            </a:r>
          </a:p>
          <a:p>
            <a:pPr algn="l"/>
            <a:r>
              <a:rPr lang="it-IT" altLang="it-IT" dirty="0">
                <a:latin typeface="Times New Roman" panose="02020603050405020304" pitchFamily="18" charset="0"/>
                <a:cs typeface="Times New Roman" panose="02020603050405020304" pitchFamily="18" charset="0"/>
              </a:rPr>
              <a:t>Il colore utilizzato per la firma, inoltre, non deve risultare nelle fessure dei cretti: se è penetrato nelle craquelure, significa che la firma è stata apportata in un momento successivo alla stesura ultima del dipinto, quando il film era già secco, chiara indicazione di falsificazione. </a:t>
            </a:r>
          </a:p>
        </p:txBody>
      </p:sp>
      <p:pic>
        <p:nvPicPr>
          <p:cNvPr id="11" name="Immagine 10">
            <a:extLst>
              <a:ext uri="{FF2B5EF4-FFF2-40B4-BE49-F238E27FC236}">
                <a16:creationId xmlns:a16="http://schemas.microsoft.com/office/drawing/2014/main" id="{CCC14DA9-D813-583B-BB1F-294FD5B48E32}"/>
              </a:ext>
            </a:extLst>
          </p:cNvPr>
          <p:cNvPicPr>
            <a:picLocks noChangeAspect="1"/>
          </p:cNvPicPr>
          <p:nvPr/>
        </p:nvPicPr>
        <p:blipFill>
          <a:blip r:embed="rId3"/>
          <a:stretch>
            <a:fillRect/>
          </a:stretch>
        </p:blipFill>
        <p:spPr>
          <a:xfrm>
            <a:off x="8953598" y="1273082"/>
            <a:ext cx="3201394" cy="4177021"/>
          </a:xfrm>
          <a:prstGeom prst="rect">
            <a:avLst/>
          </a:prstGeom>
        </p:spPr>
      </p:pic>
      <p:pic>
        <p:nvPicPr>
          <p:cNvPr id="13" name="Immagine 12">
            <a:extLst>
              <a:ext uri="{FF2B5EF4-FFF2-40B4-BE49-F238E27FC236}">
                <a16:creationId xmlns:a16="http://schemas.microsoft.com/office/drawing/2014/main" id="{CFA51B4E-9128-B1DE-1987-334825AD59EC}"/>
              </a:ext>
            </a:extLst>
          </p:cNvPr>
          <p:cNvPicPr>
            <a:picLocks noChangeAspect="1"/>
          </p:cNvPicPr>
          <p:nvPr/>
        </p:nvPicPr>
        <p:blipFill>
          <a:blip r:embed="rId4"/>
          <a:stretch>
            <a:fillRect/>
          </a:stretch>
        </p:blipFill>
        <p:spPr>
          <a:xfrm>
            <a:off x="6330765" y="2271749"/>
            <a:ext cx="2546386" cy="1688145"/>
          </a:xfrm>
          <a:prstGeom prst="rect">
            <a:avLst/>
          </a:prstGeom>
        </p:spPr>
      </p:pic>
    </p:spTree>
    <p:extLst>
      <p:ext uri="{BB962C8B-B14F-4D97-AF65-F5344CB8AC3E}">
        <p14:creationId xmlns:p14="http://schemas.microsoft.com/office/powerpoint/2010/main" val="288081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30810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85E09C3E-3370-066A-3926-48F22DFFD38C}"/>
              </a:ext>
            </a:extLst>
          </p:cNvPr>
          <p:cNvSpPr txBox="1"/>
          <p:nvPr/>
        </p:nvSpPr>
        <p:spPr>
          <a:xfrm>
            <a:off x="5919537" y="327259"/>
            <a:ext cx="5867650"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AUTENTICITÁ DEI DIPINTI</a:t>
            </a:r>
          </a:p>
        </p:txBody>
      </p:sp>
      <p:sp>
        <p:nvSpPr>
          <p:cNvPr id="8" name="CasellaDiTesto 7">
            <a:extLst>
              <a:ext uri="{FF2B5EF4-FFF2-40B4-BE49-F238E27FC236}">
                <a16:creationId xmlns:a16="http://schemas.microsoft.com/office/drawing/2014/main" id="{4944496A-6A26-B4C9-DC33-8F340665AFF8}"/>
              </a:ext>
            </a:extLst>
          </p:cNvPr>
          <p:cNvSpPr txBox="1"/>
          <p:nvPr/>
        </p:nvSpPr>
        <p:spPr>
          <a:xfrm>
            <a:off x="7709836" y="5832909"/>
            <a:ext cx="3975233"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FIRMA INCISA</a:t>
            </a:r>
          </a:p>
        </p:txBody>
      </p:sp>
      <p:sp>
        <p:nvSpPr>
          <p:cNvPr id="9" name="Segnaposto contenuto 2">
            <a:extLst>
              <a:ext uri="{FF2B5EF4-FFF2-40B4-BE49-F238E27FC236}">
                <a16:creationId xmlns:a16="http://schemas.microsoft.com/office/drawing/2014/main" id="{D8B78DE8-6CD2-3B3F-D104-EDB9EFD4E686}"/>
              </a:ext>
            </a:extLst>
          </p:cNvPr>
          <p:cNvSpPr txBox="1">
            <a:spLocks noChangeArrowheads="1"/>
          </p:cNvSpPr>
          <p:nvPr/>
        </p:nvSpPr>
        <p:spPr>
          <a:xfrm>
            <a:off x="148363" y="1386539"/>
            <a:ext cx="8229600" cy="53578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altLang="it-IT">
                <a:latin typeface="Times New Roman" panose="02020603050405020304" pitchFamily="18" charset="0"/>
                <a:cs typeface="Times New Roman" panose="02020603050405020304" pitchFamily="18" charset="0"/>
              </a:rPr>
              <a:t>Soprattutto fino alla metà del XVIII sec. era in uso la tradizione di incidere con la punta del pennello la tela ancora fresca per apporre la firma. </a:t>
            </a:r>
          </a:p>
          <a:p>
            <a:pPr algn="l"/>
            <a:r>
              <a:rPr lang="it-IT" altLang="it-IT">
                <a:latin typeface="Times New Roman" panose="02020603050405020304" pitchFamily="18" charset="0"/>
                <a:cs typeface="Times New Roman" panose="02020603050405020304" pitchFamily="18" charset="0"/>
              </a:rPr>
              <a:t>Lo spostamento del colore ancora fluido verso i lati del solco di pennello stabilisce la contemporaneità dell’esecuzione tra film pittorico e firma incisa. Il solco in questo caso si presenta liscio.</a:t>
            </a:r>
          </a:p>
          <a:p>
            <a:pPr algn="l"/>
            <a:r>
              <a:rPr lang="it-IT" altLang="it-IT">
                <a:latin typeface="Times New Roman" panose="02020603050405020304" pitchFamily="18" charset="0"/>
                <a:cs typeface="Times New Roman" panose="02020603050405020304" pitchFamily="18" charset="0"/>
              </a:rPr>
              <a:t>In caso di falso, l’utilizzo di vernici essiccanti per ottenere innaturalmente il fenomeno della craquelure fa sì che lo strato pittorico non si sposta verso i lati del solco per cui l’andamento non è liscio ma si presenta come una serie di puntinature. </a:t>
            </a:r>
          </a:p>
        </p:txBody>
      </p:sp>
      <p:pic>
        <p:nvPicPr>
          <p:cNvPr id="11" name="Immagine 10">
            <a:extLst>
              <a:ext uri="{FF2B5EF4-FFF2-40B4-BE49-F238E27FC236}">
                <a16:creationId xmlns:a16="http://schemas.microsoft.com/office/drawing/2014/main" id="{B2017B47-D24E-8D04-2758-AECA6D13BBB0}"/>
              </a:ext>
            </a:extLst>
          </p:cNvPr>
          <p:cNvPicPr>
            <a:picLocks noChangeAspect="1"/>
          </p:cNvPicPr>
          <p:nvPr/>
        </p:nvPicPr>
        <p:blipFill>
          <a:blip r:embed="rId3"/>
          <a:stretch>
            <a:fillRect/>
          </a:stretch>
        </p:blipFill>
        <p:spPr>
          <a:xfrm>
            <a:off x="8181839" y="1936346"/>
            <a:ext cx="3861798" cy="2985308"/>
          </a:xfrm>
          <a:prstGeom prst="rect">
            <a:avLst/>
          </a:prstGeom>
        </p:spPr>
      </p:pic>
    </p:spTree>
    <p:extLst>
      <p:ext uri="{BB962C8B-B14F-4D97-AF65-F5344CB8AC3E}">
        <p14:creationId xmlns:p14="http://schemas.microsoft.com/office/powerpoint/2010/main" val="1731586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484078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85E09C3E-3370-066A-3926-48F22DFFD38C}"/>
              </a:ext>
            </a:extLst>
          </p:cNvPr>
          <p:cNvSpPr txBox="1"/>
          <p:nvPr/>
        </p:nvSpPr>
        <p:spPr>
          <a:xfrm>
            <a:off x="5919537" y="327259"/>
            <a:ext cx="5867650"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AUTENTICITÁ DEI DIPINTI</a:t>
            </a:r>
          </a:p>
        </p:txBody>
      </p:sp>
      <p:sp>
        <p:nvSpPr>
          <p:cNvPr id="8" name="CasellaDiTesto 7">
            <a:extLst>
              <a:ext uri="{FF2B5EF4-FFF2-40B4-BE49-F238E27FC236}">
                <a16:creationId xmlns:a16="http://schemas.microsoft.com/office/drawing/2014/main" id="{3EF3FC82-BCA9-2CEA-F09F-413E09EC8AD3}"/>
              </a:ext>
            </a:extLst>
          </p:cNvPr>
          <p:cNvSpPr txBox="1"/>
          <p:nvPr/>
        </p:nvSpPr>
        <p:spPr>
          <a:xfrm>
            <a:off x="7400924" y="5647259"/>
            <a:ext cx="4197518" cy="1015663"/>
          </a:xfrm>
          <a:prstGeom prst="rect">
            <a:avLst/>
          </a:prstGeom>
          <a:noFill/>
        </p:spPr>
        <p:txBody>
          <a:bodyPr wrap="square" rtlCol="0">
            <a:spAutoFit/>
          </a:bodyPr>
          <a:lstStyle/>
          <a:p>
            <a:r>
              <a:rPr lang="it-IT" sz="3000" dirty="0">
                <a:latin typeface="Times New Roman" panose="02020603050405020304" pitchFamily="18" charset="0"/>
                <a:cs typeface="Times New Roman" panose="02020603050405020304" pitchFamily="18" charset="0"/>
              </a:rPr>
              <a:t>COERENZA DEL SUPPORTO: LA TELA</a:t>
            </a:r>
          </a:p>
        </p:txBody>
      </p:sp>
      <p:sp>
        <p:nvSpPr>
          <p:cNvPr id="9" name="Segnaposto contenuto 2">
            <a:extLst>
              <a:ext uri="{FF2B5EF4-FFF2-40B4-BE49-F238E27FC236}">
                <a16:creationId xmlns:a16="http://schemas.microsoft.com/office/drawing/2014/main" id="{7956EBCD-22CB-B576-CFA7-2CB5543D3CEB}"/>
              </a:ext>
            </a:extLst>
          </p:cNvPr>
          <p:cNvSpPr txBox="1">
            <a:spLocks noChangeArrowheads="1"/>
          </p:cNvSpPr>
          <p:nvPr/>
        </p:nvSpPr>
        <p:spPr>
          <a:xfrm>
            <a:off x="52387" y="1479270"/>
            <a:ext cx="8229600" cy="4525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altLang="it-IT">
                <a:latin typeface="Times New Roman" panose="02020603050405020304" pitchFamily="18" charset="0"/>
                <a:cs typeface="Times New Roman" panose="02020603050405020304" pitchFamily="18" charset="0"/>
              </a:rPr>
              <a:t>Oltre all’analisi superficiale, è importante valutare la coerenza con il supporto:</a:t>
            </a:r>
          </a:p>
          <a:p>
            <a:pPr lvl="1" algn="l"/>
            <a:r>
              <a:rPr lang="it-IT" altLang="it-IT" sz="2400">
                <a:latin typeface="Times New Roman" panose="02020603050405020304" pitchFamily="18" charset="0"/>
                <a:cs typeface="Times New Roman" panose="02020603050405020304" pitchFamily="18" charset="0"/>
              </a:rPr>
              <a:t>La tela deve essere “in fase” con il film pittorico, la trama della crettatura deve essere giustificata con la tipologia di trama della tela.</a:t>
            </a:r>
          </a:p>
          <a:p>
            <a:pPr lvl="1" algn="l"/>
            <a:r>
              <a:rPr lang="it-IT" altLang="it-IT" sz="2400">
                <a:latin typeface="Times New Roman" panose="02020603050405020304" pitchFamily="18" charset="0"/>
                <a:cs typeface="Times New Roman" panose="02020603050405020304" pitchFamily="18" charset="0"/>
              </a:rPr>
              <a:t>Il retro della tela deve presentare lo stesso tipo di sporcature e incrostazioni visibili in superficie.</a:t>
            </a:r>
          </a:p>
          <a:p>
            <a:pPr lvl="1" algn="l"/>
            <a:r>
              <a:rPr lang="it-IT" altLang="it-IT" sz="2400">
                <a:latin typeface="Times New Roman" panose="02020603050405020304" pitchFamily="18" charset="0"/>
                <a:cs typeface="Times New Roman" panose="02020603050405020304" pitchFamily="18" charset="0"/>
              </a:rPr>
              <a:t>La trama della tela deve essere in linea con l’ipotetica datazione dell’opera.</a:t>
            </a:r>
            <a:endParaRPr lang="it-IT" altLang="it-IT" sz="2400" dirty="0">
              <a:latin typeface="Times New Roman" panose="02020603050405020304" pitchFamily="18" charset="0"/>
              <a:cs typeface="Times New Roman" panose="02020603050405020304" pitchFamily="18" charset="0"/>
            </a:endParaRPr>
          </a:p>
        </p:txBody>
      </p:sp>
      <p:pic>
        <p:nvPicPr>
          <p:cNvPr id="11" name="Immagine 10">
            <a:extLst>
              <a:ext uri="{FF2B5EF4-FFF2-40B4-BE49-F238E27FC236}">
                <a16:creationId xmlns:a16="http://schemas.microsoft.com/office/drawing/2014/main" id="{C73A1040-9CED-AA37-FA27-75792D066088}"/>
              </a:ext>
            </a:extLst>
          </p:cNvPr>
          <p:cNvPicPr>
            <a:picLocks noChangeAspect="1"/>
          </p:cNvPicPr>
          <p:nvPr/>
        </p:nvPicPr>
        <p:blipFill>
          <a:blip r:embed="rId3"/>
          <a:stretch>
            <a:fillRect/>
          </a:stretch>
        </p:blipFill>
        <p:spPr>
          <a:xfrm>
            <a:off x="8281987" y="1967439"/>
            <a:ext cx="3763251" cy="2824974"/>
          </a:xfrm>
          <a:prstGeom prst="rect">
            <a:avLst/>
          </a:prstGeom>
        </p:spPr>
      </p:pic>
    </p:spTree>
    <p:extLst>
      <p:ext uri="{BB962C8B-B14F-4D97-AF65-F5344CB8AC3E}">
        <p14:creationId xmlns:p14="http://schemas.microsoft.com/office/powerpoint/2010/main" val="1220922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29847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85E09C3E-3370-066A-3926-48F22DFFD38C}"/>
              </a:ext>
            </a:extLst>
          </p:cNvPr>
          <p:cNvSpPr txBox="1"/>
          <p:nvPr/>
        </p:nvSpPr>
        <p:spPr>
          <a:xfrm>
            <a:off x="5919537" y="327259"/>
            <a:ext cx="5867650"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AUTENTICITÁ DEI DIPINTI</a:t>
            </a:r>
          </a:p>
        </p:txBody>
      </p:sp>
      <p:sp>
        <p:nvSpPr>
          <p:cNvPr id="8" name="CasellaDiTesto 7">
            <a:extLst>
              <a:ext uri="{FF2B5EF4-FFF2-40B4-BE49-F238E27FC236}">
                <a16:creationId xmlns:a16="http://schemas.microsoft.com/office/drawing/2014/main" id="{3EF3FC82-BCA9-2CEA-F09F-413E09EC8AD3}"/>
              </a:ext>
            </a:extLst>
          </p:cNvPr>
          <p:cNvSpPr txBox="1"/>
          <p:nvPr/>
        </p:nvSpPr>
        <p:spPr>
          <a:xfrm>
            <a:off x="7308299" y="5697713"/>
            <a:ext cx="4729246" cy="1015663"/>
          </a:xfrm>
          <a:prstGeom prst="rect">
            <a:avLst/>
          </a:prstGeom>
          <a:noFill/>
        </p:spPr>
        <p:txBody>
          <a:bodyPr wrap="square" rtlCol="0">
            <a:spAutoFit/>
          </a:bodyPr>
          <a:lstStyle/>
          <a:p>
            <a:r>
              <a:rPr lang="it-IT" sz="3000" dirty="0">
                <a:latin typeface="Times New Roman" panose="02020603050405020304" pitchFamily="18" charset="0"/>
                <a:cs typeface="Times New Roman" panose="02020603050405020304" pitchFamily="18" charset="0"/>
              </a:rPr>
              <a:t>COERENZA DEL SUPPORTO: LA TAVOLA</a:t>
            </a:r>
          </a:p>
        </p:txBody>
      </p:sp>
      <p:sp>
        <p:nvSpPr>
          <p:cNvPr id="13" name="Segnaposto contenuto 2">
            <a:extLst>
              <a:ext uri="{FF2B5EF4-FFF2-40B4-BE49-F238E27FC236}">
                <a16:creationId xmlns:a16="http://schemas.microsoft.com/office/drawing/2014/main" id="{F515134D-3BD5-CCB9-8A24-BBB4C4F1A72D}"/>
              </a:ext>
            </a:extLst>
          </p:cNvPr>
          <p:cNvSpPr txBox="1">
            <a:spLocks noChangeArrowheads="1"/>
          </p:cNvSpPr>
          <p:nvPr/>
        </p:nvSpPr>
        <p:spPr>
          <a:xfrm>
            <a:off x="92815" y="1290953"/>
            <a:ext cx="7746113" cy="55006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altLang="it-IT" dirty="0">
                <a:latin typeface="Times New Roman" panose="02020603050405020304" pitchFamily="18" charset="0"/>
                <a:cs typeface="Times New Roman" panose="02020603050405020304" pitchFamily="18" charset="0"/>
              </a:rPr>
              <a:t>In caso di supporto in legno, è importante ricordare:</a:t>
            </a:r>
          </a:p>
          <a:p>
            <a:pPr lvl="1" algn="l"/>
            <a:r>
              <a:rPr lang="it-IT" altLang="it-IT" sz="2400" dirty="0">
                <a:latin typeface="Times New Roman" panose="02020603050405020304" pitchFamily="18" charset="0"/>
                <a:cs typeface="Times New Roman" panose="02020603050405020304" pitchFamily="18" charset="0"/>
              </a:rPr>
              <a:t>La tavola deve essere stagionata.</a:t>
            </a:r>
          </a:p>
          <a:p>
            <a:pPr lvl="1" algn="l"/>
            <a:r>
              <a:rPr lang="it-IT" altLang="it-IT" sz="2400" dirty="0">
                <a:latin typeface="Times New Roman" panose="02020603050405020304" pitchFamily="18" charset="0"/>
                <a:cs typeface="Times New Roman" panose="02020603050405020304" pitchFamily="18" charset="0"/>
              </a:rPr>
              <a:t>Molto spesso, però, vengono utilizzate tavole antiche per falsi. In questo caso è necessaria l’analisi delle tarlature.</a:t>
            </a:r>
          </a:p>
          <a:p>
            <a:pPr lvl="1" algn="l"/>
            <a:r>
              <a:rPr lang="it-IT" altLang="it-IT" sz="2400" dirty="0">
                <a:latin typeface="Times New Roman" panose="02020603050405020304" pitchFamily="18" charset="0"/>
                <a:cs typeface="Times New Roman" panose="02020603050405020304" pitchFamily="18" charset="0"/>
              </a:rPr>
              <a:t>I tarli penetrano soltanto in una parte superficiale della tavola, che al suo interno e vicino al film pittorico rimane sana. In caso di utilizzo di legno antico per un falso, il taglio trasversale determina che sul retro si notino le tipiche lesioni da tarlo, segno evidente che la tavola è stata intagliata dopo l’attacco dei tarli in quanto le tipiche gallerie scavate dal tarlo originariamente sono all’interno, quindi invisibili.</a:t>
            </a:r>
          </a:p>
          <a:p>
            <a:pPr lvl="1" algn="l"/>
            <a:endParaRPr lang="it-IT" altLang="it-IT" dirty="0">
              <a:latin typeface="Times New Roman" panose="02020603050405020304" pitchFamily="18" charset="0"/>
              <a:cs typeface="Times New Roman" panose="02020603050405020304" pitchFamily="18" charset="0"/>
            </a:endParaRPr>
          </a:p>
        </p:txBody>
      </p:sp>
      <p:pic>
        <p:nvPicPr>
          <p:cNvPr id="15" name="Immagine 14">
            <a:extLst>
              <a:ext uri="{FF2B5EF4-FFF2-40B4-BE49-F238E27FC236}">
                <a16:creationId xmlns:a16="http://schemas.microsoft.com/office/drawing/2014/main" id="{3D927834-B8A2-F678-5AE9-5E258CFD8D98}"/>
              </a:ext>
            </a:extLst>
          </p:cNvPr>
          <p:cNvPicPr>
            <a:picLocks noChangeAspect="1"/>
          </p:cNvPicPr>
          <p:nvPr/>
        </p:nvPicPr>
        <p:blipFill>
          <a:blip r:embed="rId3"/>
          <a:stretch>
            <a:fillRect/>
          </a:stretch>
        </p:blipFill>
        <p:spPr>
          <a:xfrm>
            <a:off x="7770666" y="1439987"/>
            <a:ext cx="4328519" cy="3501314"/>
          </a:xfrm>
          <a:prstGeom prst="rect">
            <a:avLst/>
          </a:prstGeom>
        </p:spPr>
      </p:pic>
    </p:spTree>
    <p:extLst>
      <p:ext uri="{BB962C8B-B14F-4D97-AF65-F5344CB8AC3E}">
        <p14:creationId xmlns:p14="http://schemas.microsoft.com/office/powerpoint/2010/main" val="366440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70057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00924" y="545010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3" name="CasellaDiTesto 2">
            <a:extLst>
              <a:ext uri="{FF2B5EF4-FFF2-40B4-BE49-F238E27FC236}">
                <a16:creationId xmlns:a16="http://schemas.microsoft.com/office/drawing/2014/main" id="{85E09C3E-3370-066A-3926-48F22DFFD38C}"/>
              </a:ext>
            </a:extLst>
          </p:cNvPr>
          <p:cNvSpPr txBox="1"/>
          <p:nvPr/>
        </p:nvSpPr>
        <p:spPr>
          <a:xfrm>
            <a:off x="5919537" y="327259"/>
            <a:ext cx="5867650"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AUTENTICITÁ DEI DIPINTI</a:t>
            </a:r>
          </a:p>
        </p:txBody>
      </p:sp>
      <p:sp>
        <p:nvSpPr>
          <p:cNvPr id="8" name="CasellaDiTesto 7">
            <a:extLst>
              <a:ext uri="{FF2B5EF4-FFF2-40B4-BE49-F238E27FC236}">
                <a16:creationId xmlns:a16="http://schemas.microsoft.com/office/drawing/2014/main" id="{3EF3FC82-BCA9-2CEA-F09F-413E09EC8AD3}"/>
              </a:ext>
            </a:extLst>
          </p:cNvPr>
          <p:cNvSpPr txBox="1"/>
          <p:nvPr/>
        </p:nvSpPr>
        <p:spPr>
          <a:xfrm>
            <a:off x="7308299" y="5697713"/>
            <a:ext cx="4729246" cy="1015663"/>
          </a:xfrm>
          <a:prstGeom prst="rect">
            <a:avLst/>
          </a:prstGeom>
          <a:noFill/>
        </p:spPr>
        <p:txBody>
          <a:bodyPr wrap="square" rtlCol="0">
            <a:spAutoFit/>
          </a:bodyPr>
          <a:lstStyle/>
          <a:p>
            <a:r>
              <a:rPr lang="it-IT" sz="3000" dirty="0">
                <a:latin typeface="Times New Roman" panose="02020603050405020304" pitchFamily="18" charset="0"/>
                <a:cs typeface="Times New Roman" panose="02020603050405020304" pitchFamily="18" charset="0"/>
              </a:rPr>
              <a:t>COERENZA DEL SUPPORTO: LA TAVOLA</a:t>
            </a:r>
          </a:p>
        </p:txBody>
      </p:sp>
      <p:pic>
        <p:nvPicPr>
          <p:cNvPr id="9" name="Immagine 8">
            <a:extLst>
              <a:ext uri="{FF2B5EF4-FFF2-40B4-BE49-F238E27FC236}">
                <a16:creationId xmlns:a16="http://schemas.microsoft.com/office/drawing/2014/main" id="{DF35C391-EC48-8B7C-DE0C-CA80FDBBCBEB}"/>
              </a:ext>
            </a:extLst>
          </p:cNvPr>
          <p:cNvPicPr>
            <a:picLocks noChangeAspect="1"/>
          </p:cNvPicPr>
          <p:nvPr/>
        </p:nvPicPr>
        <p:blipFill>
          <a:blip r:embed="rId3"/>
          <a:stretch>
            <a:fillRect/>
          </a:stretch>
        </p:blipFill>
        <p:spPr>
          <a:xfrm>
            <a:off x="2483506" y="789357"/>
            <a:ext cx="4574435" cy="5416187"/>
          </a:xfrm>
          <a:prstGeom prst="rect">
            <a:avLst/>
          </a:prstGeom>
        </p:spPr>
      </p:pic>
    </p:spTree>
    <p:extLst>
      <p:ext uri="{BB962C8B-B14F-4D97-AF65-F5344CB8AC3E}">
        <p14:creationId xmlns:p14="http://schemas.microsoft.com/office/powerpoint/2010/main" val="90185898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1113</TotalTime>
  <Words>668</Words>
  <Application>Microsoft Office PowerPoint</Application>
  <PresentationFormat>Widescreen</PresentationFormat>
  <Paragraphs>55</Paragraphs>
  <Slides>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vt:i4>
      </vt:variant>
    </vt:vector>
  </HeadingPairs>
  <TitlesOfParts>
    <vt:vector size="13" baseType="lpstr">
      <vt:lpstr>Arial</vt:lpstr>
      <vt:lpstr>Calibri</vt:lpstr>
      <vt:lpstr>Calibri Light</vt:lpstr>
      <vt:lpstr>Times New Roman</vt:lpstr>
      <vt:lpstr>Tema di Office</vt:lpstr>
      <vt:lpstr>NUOVE TECNOLOGIE PER I BENI CULTURALI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18</cp:revision>
  <dcterms:created xsi:type="dcterms:W3CDTF">2022-04-26T11:54:05Z</dcterms:created>
  <dcterms:modified xsi:type="dcterms:W3CDTF">2023-08-21T05:14:37Z</dcterms:modified>
</cp:coreProperties>
</file>