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4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3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5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7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18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11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47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49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5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78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7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EC1D-A7E2-43A8-A509-CFE91E38C204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9831-04C0-40E4-B40F-18402354C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3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3591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lgerian" pitchFamily="82" charset="0"/>
              </a:rPr>
              <a:t>«ECODROP»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L‘idratazione </a:t>
            </a:r>
            <a:r>
              <a:rPr lang="it-IT" sz="2000" dirty="0">
                <a:solidFill>
                  <a:schemeClr val="tx1"/>
                </a:solidFill>
              </a:rPr>
              <a:t>i</a:t>
            </a:r>
            <a:r>
              <a:rPr lang="it-IT" sz="2000" dirty="0" smtClean="0">
                <a:solidFill>
                  <a:schemeClr val="tx1"/>
                </a:solidFill>
              </a:rPr>
              <a:t>ntelligente </a:t>
            </a:r>
            <a:r>
              <a:rPr lang="it-IT" sz="2000" dirty="0">
                <a:solidFill>
                  <a:schemeClr val="tx1"/>
                </a:solidFill>
              </a:rPr>
              <a:t>i</a:t>
            </a:r>
            <a:r>
              <a:rPr lang="it-IT" sz="2000" dirty="0" smtClean="0">
                <a:solidFill>
                  <a:schemeClr val="tx1"/>
                </a:solidFill>
              </a:rPr>
              <a:t>ncontra la sostenibilità.</a:t>
            </a:r>
          </a:p>
          <a:p>
            <a:pPr algn="l"/>
            <a:r>
              <a:rPr lang="it-IT" sz="2000" dirty="0">
                <a:solidFill>
                  <a:schemeClr val="tx1"/>
                </a:solidFill>
              </a:rPr>
              <a:t>La nostra missione è trasformare un oggetto quotidiano: la borraccia, in uno strumento tecnologico avanzato capace di garantire acqua pura ovunque e monitorare il benessere fisico dell'utente in tempo reale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66" y="2941382"/>
            <a:ext cx="4056234" cy="35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35" y="3789040"/>
            <a:ext cx="1944216" cy="18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96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it-IT" dirty="0" smtClean="0"/>
              <a:t>Il Problema e l’Opportunità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Il Problema:</a:t>
            </a:r>
            <a:r>
              <a:rPr lang="it-IT" sz="2000" dirty="0" smtClean="0">
                <a:solidFill>
                  <a:schemeClr val="tx1"/>
                </a:solidFill>
              </a:rPr>
              <a:t> Eccesso di plastica monouso e mercati saturi di borracce "passive" (semplici contenitori);</a:t>
            </a:r>
          </a:p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L'Opportunità:</a:t>
            </a:r>
            <a:r>
              <a:rPr lang="it-IT" sz="2000" dirty="0" smtClean="0">
                <a:solidFill>
                  <a:schemeClr val="tx1"/>
                </a:solidFill>
              </a:rPr>
              <a:t> Crescente attenzione alla salute personalizzata e abitudine dei consumatori per tracciare parametri vitali.</a:t>
            </a:r>
          </a:p>
          <a:p>
            <a:pPr algn="l"/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50"/>
            <a:ext cx="3314584" cy="30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64627" y="557831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App</a:t>
            </a:r>
            <a:r>
              <a:rPr lang="it-IT" dirty="0" smtClean="0"/>
              <a:t> che traccia i parametri del consumatore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613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-1592"/>
            <a:ext cx="7772400" cy="1470025"/>
          </a:xfrm>
        </p:spPr>
        <p:txBody>
          <a:bodyPr/>
          <a:lstStyle/>
          <a:p>
            <a:r>
              <a:rPr lang="it-IT" dirty="0" smtClean="0"/>
              <a:t>Vision &amp; </a:t>
            </a:r>
            <a:r>
              <a:rPr lang="it-IT" dirty="0" err="1" smtClean="0"/>
              <a:t>Mission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err="1" smtClean="0">
                <a:solidFill>
                  <a:schemeClr val="tx1"/>
                </a:solidFill>
              </a:rPr>
              <a:t>Mission</a:t>
            </a:r>
            <a:r>
              <a:rPr lang="it-IT" sz="2000" b="1" dirty="0" smtClean="0">
                <a:solidFill>
                  <a:schemeClr val="tx1"/>
                </a:solidFill>
              </a:rPr>
              <a:t>:</a:t>
            </a:r>
            <a:r>
              <a:rPr lang="it-IT" sz="2000" dirty="0" smtClean="0">
                <a:solidFill>
                  <a:schemeClr val="tx1"/>
                </a:solidFill>
              </a:rPr>
              <a:t> Democratizzare l'accesso all'acqua pura eliminando la plastica monouso tramite tecnologia e design;</a:t>
            </a:r>
          </a:p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Vision:</a:t>
            </a:r>
            <a:r>
              <a:rPr lang="it-IT" sz="2000" dirty="0" smtClean="0">
                <a:solidFill>
                  <a:schemeClr val="tx1"/>
                </a:solidFill>
              </a:rPr>
              <a:t> Diventare il riferimento globale per l'idratazione intelligente, armonizzando salute personale e sostenibilità.</a:t>
            </a:r>
          </a:p>
          <a:p>
            <a:pPr algn="l"/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6" b="75999"/>
          <a:stretch/>
        </p:blipFill>
        <p:spPr bwMode="auto">
          <a:xfrm>
            <a:off x="1691680" y="3212976"/>
            <a:ext cx="5444608" cy="267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3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it-IT" dirty="0" smtClean="0"/>
              <a:t>TARGET DI RIFERIMENTO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it-IT" sz="1800" b="1" dirty="0" smtClean="0">
                <a:solidFill>
                  <a:schemeClr val="tx1"/>
                </a:solidFill>
              </a:rPr>
              <a:t>Segmenti:</a:t>
            </a:r>
            <a:endParaRPr lang="it-IT" sz="1800" dirty="0" smtClean="0">
              <a:solidFill>
                <a:schemeClr val="tx1"/>
              </a:solidFill>
            </a:endParaRPr>
          </a:p>
          <a:p>
            <a:pPr algn="l"/>
            <a:r>
              <a:rPr lang="it-IT" sz="1800" i="1" dirty="0" smtClean="0">
                <a:solidFill>
                  <a:schemeClr val="tx1"/>
                </a:solidFill>
              </a:rPr>
              <a:t>-Urban </a:t>
            </a:r>
            <a:r>
              <a:rPr lang="it-IT" sz="1800" i="1" dirty="0" err="1" smtClean="0">
                <a:solidFill>
                  <a:schemeClr val="tx1"/>
                </a:solidFill>
              </a:rPr>
              <a:t>Tech</a:t>
            </a:r>
            <a:r>
              <a:rPr lang="it-IT" sz="1800" i="1" dirty="0" smtClean="0">
                <a:solidFill>
                  <a:schemeClr val="tx1"/>
                </a:solidFill>
              </a:rPr>
              <a:t> </a:t>
            </a:r>
            <a:r>
              <a:rPr lang="it-IT" sz="1800" i="1" dirty="0" err="1" smtClean="0">
                <a:solidFill>
                  <a:schemeClr val="tx1"/>
                </a:solidFill>
              </a:rPr>
              <a:t>Enthusiasts</a:t>
            </a:r>
            <a:r>
              <a:rPr lang="it-IT" sz="1800" i="1" dirty="0" smtClean="0">
                <a:solidFill>
                  <a:schemeClr val="tx1"/>
                </a:solidFill>
              </a:rPr>
              <a:t>:</a:t>
            </a:r>
            <a:r>
              <a:rPr lang="it-IT" sz="1800" dirty="0" smtClean="0">
                <a:solidFill>
                  <a:schemeClr val="tx1"/>
                </a:solidFill>
              </a:rPr>
              <a:t> Professionisti attenti alla salute e alla tecnologia;</a:t>
            </a: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-</a:t>
            </a:r>
            <a:r>
              <a:rPr lang="it-IT" sz="1800" i="1" dirty="0" smtClean="0">
                <a:solidFill>
                  <a:schemeClr val="tx1"/>
                </a:solidFill>
              </a:rPr>
              <a:t>Eco-</a:t>
            </a:r>
            <a:r>
              <a:rPr lang="it-IT" sz="1800" i="1" dirty="0" err="1" smtClean="0">
                <a:solidFill>
                  <a:schemeClr val="tx1"/>
                </a:solidFill>
              </a:rPr>
              <a:t>Conscious</a:t>
            </a:r>
            <a:r>
              <a:rPr lang="it-IT" sz="1800" i="1" dirty="0" smtClean="0">
                <a:solidFill>
                  <a:schemeClr val="tx1"/>
                </a:solidFill>
              </a:rPr>
              <a:t> </a:t>
            </a:r>
            <a:r>
              <a:rPr lang="it-IT" sz="1800" i="1" dirty="0" err="1" smtClean="0">
                <a:solidFill>
                  <a:schemeClr val="tx1"/>
                </a:solidFill>
              </a:rPr>
              <a:t>Travelers</a:t>
            </a:r>
            <a:r>
              <a:rPr lang="it-IT" sz="1800" i="1" dirty="0" smtClean="0">
                <a:solidFill>
                  <a:schemeClr val="tx1"/>
                </a:solidFill>
              </a:rPr>
              <a:t>:</a:t>
            </a:r>
            <a:r>
              <a:rPr lang="it-IT" sz="1800" dirty="0" smtClean="0">
                <a:solidFill>
                  <a:schemeClr val="tx1"/>
                </a:solidFill>
              </a:rPr>
              <a:t> Amanti dell'outdoor che cercano acqua sicura ovunque;</a:t>
            </a:r>
          </a:p>
          <a:p>
            <a:pPr algn="l"/>
            <a:r>
              <a:rPr lang="it-IT" sz="1800" i="1" dirty="0" smtClean="0">
                <a:solidFill>
                  <a:schemeClr val="tx1"/>
                </a:solidFill>
              </a:rPr>
              <a:t>Performance </a:t>
            </a:r>
            <a:r>
              <a:rPr lang="it-IT" sz="1800" i="1" dirty="0" err="1" smtClean="0">
                <a:solidFill>
                  <a:schemeClr val="tx1"/>
                </a:solidFill>
              </a:rPr>
              <a:t>Athletes</a:t>
            </a:r>
            <a:r>
              <a:rPr lang="it-IT" sz="1800" i="1" dirty="0" smtClean="0">
                <a:solidFill>
                  <a:schemeClr val="tx1"/>
                </a:solidFill>
              </a:rPr>
              <a:t>:</a:t>
            </a:r>
            <a:r>
              <a:rPr lang="it-IT" sz="1800" dirty="0" smtClean="0">
                <a:solidFill>
                  <a:schemeClr val="tx1"/>
                </a:solidFill>
              </a:rPr>
              <a:t> Sportivi che necessitano di monitoraggio preciso per il recupero;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1" t="29172" r="787" b="50132"/>
          <a:stretch/>
        </p:blipFill>
        <p:spPr bwMode="auto">
          <a:xfrm>
            <a:off x="1835695" y="3933056"/>
            <a:ext cx="5433779" cy="243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0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it-IT" dirty="0" smtClean="0"/>
              <a:t>CARATTERISTICHE PRODOTTO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Hardware &amp; Filtrazione</a:t>
            </a:r>
          </a:p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Borraccia:</a:t>
            </a:r>
            <a:r>
              <a:rPr lang="it-IT" sz="2000" dirty="0" smtClean="0">
                <a:solidFill>
                  <a:schemeClr val="tx1"/>
                </a:solidFill>
              </a:rPr>
              <a:t> Acciaio Inox 18/10 a doppia camera (650ml); mantiene il freddo per 24h e il caldo per 12h;</a:t>
            </a:r>
          </a:p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Tappo Smart "Core-</a:t>
            </a:r>
            <a:r>
              <a:rPr lang="it-IT" sz="2000" b="1" dirty="0" err="1" smtClean="0">
                <a:solidFill>
                  <a:schemeClr val="tx1"/>
                </a:solidFill>
              </a:rPr>
              <a:t>Tech</a:t>
            </a:r>
            <a:r>
              <a:rPr lang="it-IT" sz="2000" b="1" dirty="0" smtClean="0">
                <a:solidFill>
                  <a:schemeClr val="tx1"/>
                </a:solidFill>
              </a:rPr>
              <a:t>":</a:t>
            </a:r>
            <a:r>
              <a:rPr lang="it-IT" sz="2000" dirty="0" smtClean="0">
                <a:solidFill>
                  <a:schemeClr val="tx1"/>
                </a:solidFill>
              </a:rPr>
              <a:t> Sensore di pressione idrostatica per misurare il volume e accelerometro per distinguere i sorsi;</a:t>
            </a:r>
          </a:p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Filtrazione:</a:t>
            </a:r>
            <a:r>
              <a:rPr lang="it-IT" sz="2000" dirty="0" smtClean="0">
                <a:solidFill>
                  <a:schemeClr val="tx1"/>
                </a:solidFill>
              </a:rPr>
              <a:t> Sistema brevettato a </a:t>
            </a:r>
            <a:r>
              <a:rPr lang="it-IT" sz="2000" dirty="0" err="1" smtClean="0">
                <a:solidFill>
                  <a:schemeClr val="tx1"/>
                </a:solidFill>
              </a:rPr>
              <a:t>nanocarboni</a:t>
            </a:r>
            <a:r>
              <a:rPr lang="it-IT" sz="2000" dirty="0" smtClean="0">
                <a:solidFill>
                  <a:schemeClr val="tx1"/>
                </a:solidFill>
              </a:rPr>
              <a:t> attivi; rimuove metalli pesanti, microplastiche e batteri.</a:t>
            </a:r>
          </a:p>
          <a:p>
            <a:pPr algn="l"/>
            <a:endParaRPr lang="it-IT" sz="2000" dirty="0" smtClean="0">
              <a:solidFill>
                <a:schemeClr val="tx1"/>
              </a:solidFill>
            </a:endParaRPr>
          </a:p>
          <a:p>
            <a:pPr algn="l"/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0885" r="49921" b="50377"/>
          <a:stretch/>
        </p:blipFill>
        <p:spPr bwMode="auto">
          <a:xfrm>
            <a:off x="4139952" y="3340968"/>
            <a:ext cx="3484256" cy="29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7830"/>
            <a:ext cx="22987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00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it-IT" dirty="0" smtClean="0"/>
              <a:t>ANALISI CONCORRENZA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Confronto:</a:t>
            </a:r>
            <a:endParaRPr lang="it-IT" sz="2000" dirty="0" smtClean="0">
              <a:solidFill>
                <a:schemeClr val="tx1"/>
              </a:solidFill>
            </a:endParaRPr>
          </a:p>
          <a:p>
            <a:pPr algn="l"/>
            <a:r>
              <a:rPr lang="it-IT" sz="2000" i="1" dirty="0" smtClean="0">
                <a:solidFill>
                  <a:schemeClr val="tx1"/>
                </a:solidFill>
              </a:rPr>
              <a:t>Vs LARQ:</a:t>
            </a:r>
            <a:r>
              <a:rPr lang="it-IT" sz="2000" dirty="0" smtClean="0">
                <a:solidFill>
                  <a:schemeClr val="tx1"/>
                </a:solidFill>
              </a:rPr>
              <a:t> Noi non solo "sterilizziamo" (UV), ma rimuoviamo contaminanti fisici/chimici e tracciamo i consumi;</a:t>
            </a:r>
          </a:p>
          <a:p>
            <a:pPr algn="l"/>
            <a:r>
              <a:rPr lang="it-IT" sz="2000" i="1" dirty="0" smtClean="0">
                <a:solidFill>
                  <a:schemeClr val="tx1"/>
                </a:solidFill>
              </a:rPr>
              <a:t>Vs </a:t>
            </a:r>
            <a:r>
              <a:rPr lang="it-IT" sz="2000" i="1" dirty="0" err="1" smtClean="0">
                <a:solidFill>
                  <a:schemeClr val="tx1"/>
                </a:solidFill>
              </a:rPr>
              <a:t>HidrateSpark</a:t>
            </a:r>
            <a:r>
              <a:rPr lang="it-IT" sz="2000" i="1" dirty="0" smtClean="0">
                <a:solidFill>
                  <a:schemeClr val="tx1"/>
                </a:solidFill>
              </a:rPr>
              <a:t>:</a:t>
            </a:r>
            <a:r>
              <a:rPr lang="it-IT" sz="2000" dirty="0" smtClean="0">
                <a:solidFill>
                  <a:schemeClr val="tx1"/>
                </a:solidFill>
              </a:rPr>
              <a:t> Noi garantiamo la purezza dell'acqua tracciata grazie alla filtrazione attiva.</a:t>
            </a:r>
          </a:p>
          <a:p>
            <a:pPr algn="l"/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6" b="8768"/>
          <a:stretch/>
        </p:blipFill>
        <p:spPr bwMode="auto">
          <a:xfrm>
            <a:off x="683568" y="4005064"/>
            <a:ext cx="3360280" cy="24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1"/>
          <a:stretch/>
        </p:blipFill>
        <p:spPr bwMode="auto">
          <a:xfrm>
            <a:off x="4463231" y="3247344"/>
            <a:ext cx="4390568" cy="33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35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5910"/>
            <a:ext cx="7772400" cy="1470025"/>
          </a:xfrm>
        </p:spPr>
        <p:txBody>
          <a:bodyPr/>
          <a:lstStyle/>
          <a:p>
            <a:r>
              <a:rPr lang="it-IT" dirty="0" smtClean="0"/>
              <a:t>Strategia di Marketing e Canali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Canali:</a:t>
            </a:r>
            <a:r>
              <a:rPr lang="it-IT" sz="2000" dirty="0" smtClean="0">
                <a:solidFill>
                  <a:schemeClr val="tx1"/>
                </a:solidFill>
              </a:rPr>
              <a:t> E-commerce diretto (sito ufficiale), Amazon </a:t>
            </a:r>
            <a:r>
              <a:rPr lang="it-IT" sz="2000" dirty="0" err="1" smtClean="0">
                <a:solidFill>
                  <a:schemeClr val="tx1"/>
                </a:solidFill>
              </a:rPr>
              <a:t>Launchpad</a:t>
            </a:r>
            <a:r>
              <a:rPr lang="it-IT" sz="2000" dirty="0" smtClean="0">
                <a:solidFill>
                  <a:schemeClr val="tx1"/>
                </a:solidFill>
              </a:rPr>
              <a:t> e partnership con palestre premium;</a:t>
            </a:r>
          </a:p>
          <a:p>
            <a:pPr algn="l"/>
            <a:r>
              <a:rPr lang="it-IT" sz="2000" b="1" dirty="0">
                <a:solidFill>
                  <a:schemeClr val="tx1"/>
                </a:solidFill>
              </a:rPr>
              <a:t>Social Media &amp; </a:t>
            </a:r>
            <a:r>
              <a:rPr lang="it-IT" sz="2000" b="1" dirty="0" err="1">
                <a:solidFill>
                  <a:schemeClr val="tx1"/>
                </a:solidFill>
              </a:rPr>
              <a:t>Influencer</a:t>
            </a:r>
            <a:r>
              <a:rPr lang="it-IT" sz="2000" b="1" dirty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Marketing: </a:t>
            </a:r>
            <a:r>
              <a:rPr lang="it-IT" sz="2000" dirty="0">
                <a:solidFill>
                  <a:schemeClr val="tx1"/>
                </a:solidFill>
              </a:rPr>
              <a:t>Collaborazioni con "</a:t>
            </a:r>
            <a:r>
              <a:rPr lang="it-IT" sz="2000" dirty="0" err="1">
                <a:solidFill>
                  <a:schemeClr val="tx1"/>
                </a:solidFill>
              </a:rPr>
              <a:t>Tech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Reviewers</a:t>
            </a:r>
            <a:r>
              <a:rPr lang="it-IT" sz="2000" dirty="0">
                <a:solidFill>
                  <a:schemeClr val="tx1"/>
                </a:solidFill>
              </a:rPr>
              <a:t>" (per mostrare il tappo </a:t>
            </a:r>
            <a:r>
              <a:rPr lang="it-IT" sz="2000" dirty="0" err="1">
                <a:solidFill>
                  <a:schemeClr val="tx1"/>
                </a:solidFill>
              </a:rPr>
              <a:t>smart</a:t>
            </a:r>
            <a:r>
              <a:rPr lang="it-IT" sz="2000" dirty="0">
                <a:solidFill>
                  <a:schemeClr val="tx1"/>
                </a:solidFill>
              </a:rPr>
              <a:t>) e "Wellness </a:t>
            </a:r>
            <a:r>
              <a:rPr lang="it-IT" sz="2000" dirty="0" err="1">
                <a:solidFill>
                  <a:schemeClr val="tx1"/>
                </a:solidFill>
              </a:rPr>
              <a:t>Influencers</a:t>
            </a:r>
            <a:r>
              <a:rPr lang="it-IT" sz="2000" dirty="0">
                <a:solidFill>
                  <a:schemeClr val="tx1"/>
                </a:solidFill>
              </a:rPr>
              <a:t>" (per mostrare i benefici fisici e l'estetica).</a:t>
            </a:r>
          </a:p>
          <a:p>
            <a:pPr lvl="0" algn="l"/>
            <a:endParaRPr lang="it-IT" sz="2000" b="1" dirty="0" smtClean="0">
              <a:solidFill>
                <a:schemeClr val="tx1"/>
              </a:solidFill>
            </a:endParaRPr>
          </a:p>
          <a:p>
            <a:pPr lvl="0" algn="l"/>
            <a:endParaRPr lang="it-IT" sz="2000" dirty="0">
              <a:solidFill>
                <a:schemeClr val="tx1"/>
              </a:solidFill>
            </a:endParaRPr>
          </a:p>
          <a:p>
            <a:pPr algn="l"/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9"/>
          <a:stretch/>
        </p:blipFill>
        <p:spPr bwMode="auto">
          <a:xfrm>
            <a:off x="1619672" y="3140968"/>
            <a:ext cx="5713402" cy="33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6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it-IT" dirty="0" smtClean="0"/>
              <a:t>Struttura Operativa e Network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Modello "</a:t>
            </a:r>
            <a:r>
              <a:rPr lang="it-IT" sz="2000" b="1" dirty="0" err="1" smtClean="0">
                <a:solidFill>
                  <a:schemeClr val="tx1"/>
                </a:solidFill>
              </a:rPr>
              <a:t>Fab</a:t>
            </a:r>
            <a:r>
              <a:rPr lang="it-IT" sz="2000" b="1" dirty="0" smtClean="0">
                <a:solidFill>
                  <a:schemeClr val="tx1"/>
                </a:solidFill>
              </a:rPr>
              <a:t>-Light":</a:t>
            </a:r>
            <a:r>
              <a:rPr lang="it-IT" sz="2000" dirty="0" smtClean="0">
                <a:solidFill>
                  <a:schemeClr val="tx1"/>
                </a:solidFill>
              </a:rPr>
              <a:t> Outsourcing produttivo con controllo qualità e assemblaggio finale in Italia;</a:t>
            </a:r>
          </a:p>
          <a:p>
            <a:pPr algn="l"/>
            <a:r>
              <a:rPr lang="it-IT" sz="2000" b="1" dirty="0" err="1" smtClean="0">
                <a:solidFill>
                  <a:schemeClr val="tx1"/>
                </a:solidFill>
              </a:rPr>
              <a:t>Asset</a:t>
            </a:r>
            <a:r>
              <a:rPr lang="it-IT" sz="2000" b="1" dirty="0" smtClean="0">
                <a:solidFill>
                  <a:schemeClr val="tx1"/>
                </a:solidFill>
              </a:rPr>
              <a:t>:</a:t>
            </a:r>
            <a:r>
              <a:rPr lang="it-IT" sz="2000" dirty="0" smtClean="0">
                <a:solidFill>
                  <a:schemeClr val="tx1"/>
                </a:solidFill>
              </a:rPr>
              <a:t> Brevetti su sistema di filtrazione e algoritmo idrico; </a:t>
            </a:r>
            <a:r>
              <a:rPr lang="it-IT" sz="2000" dirty="0" err="1" smtClean="0">
                <a:solidFill>
                  <a:schemeClr val="tx1"/>
                </a:solidFill>
              </a:rPr>
              <a:t>app</a:t>
            </a:r>
            <a:r>
              <a:rPr lang="it-IT" sz="2000" dirty="0" smtClean="0">
                <a:solidFill>
                  <a:schemeClr val="tx1"/>
                </a:solidFill>
              </a:rPr>
              <a:t> proprietaria;</a:t>
            </a:r>
          </a:p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Network:</a:t>
            </a:r>
            <a:r>
              <a:rPr lang="it-IT" sz="2000" dirty="0" smtClean="0">
                <a:solidFill>
                  <a:schemeClr val="tx1"/>
                </a:solidFill>
              </a:rPr>
              <a:t> Partnership con Apple </a:t>
            </a:r>
            <a:r>
              <a:rPr lang="it-IT" sz="2000" dirty="0" err="1" smtClean="0">
                <a:solidFill>
                  <a:schemeClr val="tx1"/>
                </a:solidFill>
              </a:rPr>
              <a:t>Health</a:t>
            </a:r>
            <a:r>
              <a:rPr lang="it-IT" sz="2000" dirty="0" smtClean="0">
                <a:solidFill>
                  <a:schemeClr val="tx1"/>
                </a:solidFill>
              </a:rPr>
              <a:t>/Google </a:t>
            </a:r>
            <a:r>
              <a:rPr lang="it-IT" sz="2000" dirty="0" err="1" smtClean="0">
                <a:solidFill>
                  <a:schemeClr val="tx1"/>
                </a:solidFill>
              </a:rPr>
              <a:t>Fit</a:t>
            </a:r>
            <a:r>
              <a:rPr lang="it-IT" sz="2000" dirty="0" smtClean="0">
                <a:solidFill>
                  <a:schemeClr val="tx1"/>
                </a:solidFill>
              </a:rPr>
              <a:t> e collaborazioni con ONG ambientaliste per validare la </a:t>
            </a:r>
            <a:r>
              <a:rPr lang="it-IT" sz="2000" dirty="0" err="1" smtClean="0">
                <a:solidFill>
                  <a:schemeClr val="tx1"/>
                </a:solidFill>
              </a:rPr>
              <a:t>mission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8" b="26213"/>
          <a:stretch/>
        </p:blipFill>
        <p:spPr bwMode="auto">
          <a:xfrm>
            <a:off x="1179813" y="3429000"/>
            <a:ext cx="6420398" cy="26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4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it-IT" sz="4000" dirty="0" smtClean="0"/>
              <a:t>Richiesta Finanziaria &amp; Uso dei Fondi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Investimento Richiesto:</a:t>
            </a:r>
            <a:r>
              <a:rPr lang="it-IT" sz="2000" dirty="0" smtClean="0">
                <a:solidFill>
                  <a:schemeClr val="tx1"/>
                </a:solidFill>
              </a:rPr>
              <a:t> € 150.000 (tramite canali di Finanza Agevolata come </a:t>
            </a:r>
            <a:r>
              <a:rPr lang="it-IT" sz="2000" dirty="0" err="1" smtClean="0">
                <a:solidFill>
                  <a:schemeClr val="tx1"/>
                </a:solidFill>
              </a:rPr>
              <a:t>Smart&amp;Start</a:t>
            </a:r>
            <a:r>
              <a:rPr lang="it-IT" sz="2000" dirty="0" smtClean="0">
                <a:solidFill>
                  <a:schemeClr val="tx1"/>
                </a:solidFill>
              </a:rPr>
              <a:t> Italia). È </a:t>
            </a:r>
            <a:r>
              <a:rPr lang="it-IT" sz="2000" dirty="0">
                <a:solidFill>
                  <a:schemeClr val="tx1"/>
                </a:solidFill>
              </a:rPr>
              <a:t>il bando principale per le startup innovative. Copre tra l'80% e il 90% delle spese di investimento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4349130" cy="26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941033" cy="24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25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412</Words>
  <Application>Microsoft Office PowerPoint</Application>
  <PresentationFormat>Presentazione su schermo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«ECODROP»</vt:lpstr>
      <vt:lpstr>Il Problema e l’Opportunità</vt:lpstr>
      <vt:lpstr>Vision &amp; Mission</vt:lpstr>
      <vt:lpstr>TARGET DI RIFERIMENTO</vt:lpstr>
      <vt:lpstr>CARATTERISTICHE PRODOTTO</vt:lpstr>
      <vt:lpstr>ANALISI CONCORRENZA</vt:lpstr>
      <vt:lpstr>Strategia di Marketing e Canali</vt:lpstr>
      <vt:lpstr>Struttura Operativa e Network</vt:lpstr>
      <vt:lpstr>Richiesta Finanziaria &amp; Uso dei Fondi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«ECODROP»</dc:title>
  <dc:creator>Utente Windows</dc:creator>
  <cp:lastModifiedBy>Utente Windows</cp:lastModifiedBy>
  <cp:revision>5</cp:revision>
  <dcterms:created xsi:type="dcterms:W3CDTF">2026-01-19T16:06:30Z</dcterms:created>
  <dcterms:modified xsi:type="dcterms:W3CDTF">2026-01-19T16:52:18Z</dcterms:modified>
</cp:coreProperties>
</file>