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6" r:id="rId7"/>
    <p:sldId id="262"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2" d="100"/>
          <a:sy n="42" d="100"/>
        </p:scale>
        <p:origin x="1326"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rPr lang="it-IT" dirty="0" err="1"/>
              <a:t>Excecutive</a:t>
            </a:r>
            <a:r>
              <a:rPr lang="it-IT" dirty="0"/>
              <a:t> </a:t>
            </a:r>
            <a:r>
              <a:rPr lang="it-IT" dirty="0" err="1"/>
              <a:t>Summary</a:t>
            </a:r>
            <a:endParaRPr dirty="0"/>
          </a:p>
        </p:txBody>
      </p:sp>
      <p:sp>
        <p:nvSpPr>
          <p:cNvPr id="3" name="Content Placeholder 2"/>
          <p:cNvSpPr>
            <a:spLocks noGrp="1"/>
          </p:cNvSpPr>
          <p:nvPr>
            <p:ph idx="1"/>
          </p:nvPr>
        </p:nvSpPr>
        <p:spPr/>
        <p:txBody>
          <a:bodyPr>
            <a:normAutofit lnSpcReduction="10000"/>
          </a:bodyPr>
          <a:lstStyle/>
          <a:p>
            <a:pPr>
              <a:defRPr sz="1800">
                <a:solidFill>
                  <a:srgbClr val="323232"/>
                </a:solidFill>
              </a:defRPr>
            </a:pPr>
            <a:r>
              <a:rPr lang="it-IT" b="1" dirty="0"/>
              <a:t>EQUILIBRIA</a:t>
            </a:r>
            <a:r>
              <a:rPr lang="it-IT" dirty="0"/>
              <a:t> è una </a:t>
            </a:r>
            <a:r>
              <a:rPr b="1" dirty="0"/>
              <a:t>Startup </a:t>
            </a:r>
            <a:r>
              <a:rPr b="1" dirty="0" err="1"/>
              <a:t>innovativa</a:t>
            </a:r>
            <a:r>
              <a:rPr b="1" dirty="0"/>
              <a:t> B2B </a:t>
            </a:r>
            <a:r>
              <a:rPr dirty="0"/>
              <a:t>per il </a:t>
            </a:r>
            <a:r>
              <a:rPr b="1" dirty="0"/>
              <a:t>welfare </a:t>
            </a:r>
            <a:r>
              <a:rPr b="1" dirty="0" err="1"/>
              <a:t>aziendale</a:t>
            </a:r>
            <a:r>
              <a:rPr b="1" dirty="0"/>
              <a:t> </a:t>
            </a:r>
            <a:r>
              <a:rPr b="1" dirty="0" err="1"/>
              <a:t>sostenibile</a:t>
            </a:r>
            <a:endParaRPr lang="it-IT" b="1" dirty="0"/>
          </a:p>
          <a:p>
            <a:pPr>
              <a:defRPr sz="1800">
                <a:solidFill>
                  <a:srgbClr val="323232"/>
                </a:solidFill>
              </a:defRPr>
            </a:pPr>
            <a:r>
              <a:rPr lang="it-IT" dirty="0"/>
              <a:t>Obiettivo di migliorare la qualità della vita dei lavoratori e supportare le imprese nella gestione strategica del benessere organizzativo</a:t>
            </a:r>
          </a:p>
          <a:p>
            <a:pPr>
              <a:defRPr sz="1800">
                <a:solidFill>
                  <a:srgbClr val="323232"/>
                </a:solidFill>
              </a:defRPr>
            </a:pPr>
            <a:r>
              <a:rPr lang="it-IT" dirty="0"/>
              <a:t>Offre una </a:t>
            </a:r>
            <a:r>
              <a:rPr lang="it-IT" b="1" dirty="0"/>
              <a:t>piattaforma digitale </a:t>
            </a:r>
            <a:r>
              <a:rPr lang="it-IT" dirty="0"/>
              <a:t>che permette di analizzare, progettare e monitorare gli interventi di welfare aziendale in modo strutturato e data </a:t>
            </a:r>
            <a:r>
              <a:rPr lang="it-IT" dirty="0" err="1"/>
              <a:t>driven</a:t>
            </a:r>
            <a:r>
              <a:rPr lang="it-IT" dirty="0"/>
              <a:t>. Da ricerche effettuate, infatti, spesso sono adottati attraverso logiche frammentate e difficilmente misurabili</a:t>
            </a:r>
          </a:p>
          <a:p>
            <a:pPr>
              <a:defRPr sz="1800">
                <a:solidFill>
                  <a:srgbClr val="323232"/>
                </a:solidFill>
              </a:defRPr>
            </a:pPr>
            <a:r>
              <a:rPr lang="it-IT" dirty="0"/>
              <a:t>Negli ultimi anni, ancor più con il Covid, il welfare aziendale è diventato una delle principali leve strategiche di gestione del capitale umano. Numerosi studi hanno evidenziato come il benessere dei lavoratori influisca positivamente su produttività, engagement e </a:t>
            </a:r>
            <a:r>
              <a:rPr lang="it-IT" dirty="0" err="1"/>
              <a:t>retention</a:t>
            </a:r>
            <a:r>
              <a:rPr lang="it-IT" dirty="0"/>
              <a:t>. Le aziende hanno come obiettivo quello di incrementare la quota di budget da destinare a tale categoria.</a:t>
            </a:r>
          </a:p>
          <a:p>
            <a:pPr>
              <a:defRPr sz="1800">
                <a:solidFill>
                  <a:srgbClr val="323232"/>
                </a:solidFill>
              </a:defRPr>
            </a:pPr>
            <a:r>
              <a:rPr lang="it-IT" b="1" dirty="0"/>
              <a:t>EQUILIBRIA</a:t>
            </a:r>
            <a:r>
              <a:rPr lang="it-IT" dirty="0"/>
              <a:t> si colloca tra: (i) </a:t>
            </a:r>
            <a:r>
              <a:rPr lang="it-IT" b="1" dirty="0" err="1"/>
              <a:t>sustainable</a:t>
            </a:r>
            <a:r>
              <a:rPr lang="it-IT" b="1" dirty="0"/>
              <a:t> management</a:t>
            </a:r>
            <a:r>
              <a:rPr lang="it-IT" dirty="0"/>
              <a:t>, (ii) </a:t>
            </a:r>
            <a:r>
              <a:rPr lang="it-IT" b="1" dirty="0"/>
              <a:t>stakeholder theory</a:t>
            </a:r>
            <a:r>
              <a:rPr lang="it-IT" dirty="0"/>
              <a:t>, (iii) </a:t>
            </a:r>
            <a:r>
              <a:rPr lang="it-IT" b="1" dirty="0"/>
              <a:t>human capital theory </a:t>
            </a:r>
            <a:r>
              <a:rPr lang="it-IT" dirty="0"/>
              <a:t>e (iv) </a:t>
            </a:r>
            <a:r>
              <a:rPr lang="it-IT" b="1" dirty="0"/>
              <a:t>approccio ESG</a:t>
            </a:r>
            <a:r>
              <a:rPr lang="it-IT" dirty="0"/>
              <a:t>.</a:t>
            </a:r>
          </a:p>
          <a:p>
            <a:pPr>
              <a:defRPr sz="1800">
                <a:solidFill>
                  <a:srgbClr val="323232"/>
                </a:solidFill>
              </a:defRPr>
            </a:pPr>
            <a:r>
              <a:rPr lang="it-IT" b="1" dirty="0"/>
              <a:t>Sostenibilità in termini di dimensione sociale e organizzativa </a:t>
            </a:r>
            <a:r>
              <a:rPr lang="it-IT" dirty="0"/>
              <a:t>ponendo l’essere umano al centro dei processi decisionali.</a:t>
            </a:r>
          </a:p>
        </p:txBody>
      </p:sp>
      <p:sp>
        <p:nvSpPr>
          <p:cNvPr id="4" name="Rounded Rectangle 3"/>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rPr dirty="0" err="1"/>
              <a:t>Contesto</a:t>
            </a:r>
            <a:r>
              <a:rPr lang="it-IT" dirty="0"/>
              <a:t> di Mercato</a:t>
            </a:r>
            <a:endParaRPr dirty="0"/>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49633BDF-C857-66D5-1160-D52A1DCB3CFA}"/>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8" name="Rectangle 7">
            <a:extLst>
              <a:ext uri="{FF2B5EF4-FFF2-40B4-BE49-F238E27FC236}">
                <a16:creationId xmlns:a16="http://schemas.microsoft.com/office/drawing/2014/main" id="{2FD228D2-2661-B805-7785-E4C66AC4B949}"/>
              </a:ext>
            </a:extLst>
          </p:cNvPr>
          <p:cNvSpPr/>
          <p:nvPr/>
        </p:nvSpPr>
        <p:spPr>
          <a:xfrm>
            <a:off x="3339100" y="1972953"/>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+73% di lavoratori dichiarano di essere stressati</a:t>
            </a:r>
          </a:p>
          <a:p>
            <a:pPr algn="ctr"/>
            <a:r>
              <a:rPr lang="it-IT" dirty="0"/>
              <a:t>+32% lavoratori dichiarano di aver sofferto di burnout</a:t>
            </a:r>
          </a:p>
        </p:txBody>
      </p:sp>
      <p:sp>
        <p:nvSpPr>
          <p:cNvPr id="9" name="Rectangle 8">
            <a:extLst>
              <a:ext uri="{FF2B5EF4-FFF2-40B4-BE49-F238E27FC236}">
                <a16:creationId xmlns:a16="http://schemas.microsoft.com/office/drawing/2014/main" id="{F55A484C-F17C-1F07-8B04-E27EC38E0DAC}"/>
              </a:ext>
            </a:extLst>
          </p:cNvPr>
          <p:cNvSpPr/>
          <p:nvPr/>
        </p:nvSpPr>
        <p:spPr>
          <a:xfrm>
            <a:off x="380143" y="1972953"/>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a:solidFill>
                  <a:schemeClr val="bg1"/>
                </a:solidFill>
              </a:rPr>
              <a:t>Stress e burnout in crescita</a:t>
            </a:r>
            <a:endParaRPr lang="it-IT" b="1" dirty="0">
              <a:solidFill>
                <a:schemeClr val="bg1"/>
              </a:solidFill>
            </a:endParaRPr>
          </a:p>
        </p:txBody>
      </p:sp>
      <p:sp>
        <p:nvSpPr>
          <p:cNvPr id="15" name="Rectangle 14">
            <a:extLst>
              <a:ext uri="{FF2B5EF4-FFF2-40B4-BE49-F238E27FC236}">
                <a16:creationId xmlns:a16="http://schemas.microsoft.com/office/drawing/2014/main" id="{E594E509-582A-3C00-D933-24E09F8A8DA6}"/>
              </a:ext>
            </a:extLst>
          </p:cNvPr>
          <p:cNvSpPr/>
          <p:nvPr/>
        </p:nvSpPr>
        <p:spPr>
          <a:xfrm>
            <a:off x="3339100" y="2925883"/>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+52% adotta modalità di lavoro flessibile (smartworking) con incremento di ore di lavoro</a:t>
            </a:r>
          </a:p>
        </p:txBody>
      </p:sp>
      <p:sp>
        <p:nvSpPr>
          <p:cNvPr id="16" name="Rectangle 15">
            <a:extLst>
              <a:ext uri="{FF2B5EF4-FFF2-40B4-BE49-F238E27FC236}">
                <a16:creationId xmlns:a16="http://schemas.microsoft.com/office/drawing/2014/main" id="{2CBC763B-EB62-493C-6F4C-43E83D5CFDD6}"/>
              </a:ext>
            </a:extLst>
          </p:cNvPr>
          <p:cNvSpPr/>
          <p:nvPr/>
        </p:nvSpPr>
        <p:spPr>
          <a:xfrm>
            <a:off x="380143" y="2925883"/>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Nuove modalità di lavoro</a:t>
            </a:r>
          </a:p>
        </p:txBody>
      </p:sp>
      <p:sp>
        <p:nvSpPr>
          <p:cNvPr id="17" name="Rectangle 16">
            <a:extLst>
              <a:ext uri="{FF2B5EF4-FFF2-40B4-BE49-F238E27FC236}">
                <a16:creationId xmlns:a16="http://schemas.microsoft.com/office/drawing/2014/main" id="{06C7C7C9-A159-29DD-D8A3-BD3E15F39781}"/>
              </a:ext>
            </a:extLst>
          </p:cNvPr>
          <p:cNvSpPr/>
          <p:nvPr/>
        </p:nvSpPr>
        <p:spPr>
          <a:xfrm>
            <a:off x="3339100" y="3919633"/>
            <a:ext cx="5347699" cy="1068747"/>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+60% delle aziende pone attenzione verso centralità del capitale umano nelle aziende </a:t>
            </a:r>
          </a:p>
          <a:p>
            <a:pPr algn="ctr"/>
            <a:r>
              <a:rPr lang="it-IT" dirty="0"/>
              <a:t>+6,5% annuo incremento budget delle aziende per il welfare</a:t>
            </a:r>
          </a:p>
        </p:txBody>
      </p:sp>
      <p:sp>
        <p:nvSpPr>
          <p:cNvPr id="18" name="Rectangle 17">
            <a:extLst>
              <a:ext uri="{FF2B5EF4-FFF2-40B4-BE49-F238E27FC236}">
                <a16:creationId xmlns:a16="http://schemas.microsoft.com/office/drawing/2014/main" id="{0DE127F8-D2AF-5436-1287-854991F770C6}"/>
              </a:ext>
            </a:extLst>
          </p:cNvPr>
          <p:cNvSpPr/>
          <p:nvPr/>
        </p:nvSpPr>
        <p:spPr>
          <a:xfrm>
            <a:off x="380143" y="3866195"/>
            <a:ext cx="2553129" cy="117562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Centralità del capitale umano</a:t>
            </a:r>
          </a:p>
        </p:txBody>
      </p:sp>
      <p:sp>
        <p:nvSpPr>
          <p:cNvPr id="19" name="Rectangle 18">
            <a:extLst>
              <a:ext uri="{FF2B5EF4-FFF2-40B4-BE49-F238E27FC236}">
                <a16:creationId xmlns:a16="http://schemas.microsoft.com/office/drawing/2014/main" id="{CEAB921E-A96A-E26C-90CE-33CE3DCEABA9}"/>
              </a:ext>
            </a:extLst>
          </p:cNvPr>
          <p:cNvSpPr/>
          <p:nvPr/>
        </p:nvSpPr>
        <p:spPr>
          <a:xfrm>
            <a:off x="3339100" y="5109141"/>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+81% delle aziende nel mondo pone attenzione a temi ESG</a:t>
            </a:r>
          </a:p>
        </p:txBody>
      </p:sp>
      <p:sp>
        <p:nvSpPr>
          <p:cNvPr id="20" name="Rectangle 19">
            <a:extLst>
              <a:ext uri="{FF2B5EF4-FFF2-40B4-BE49-F238E27FC236}">
                <a16:creationId xmlns:a16="http://schemas.microsoft.com/office/drawing/2014/main" id="{4F3EA2D4-48DB-4774-DE44-DECC7192D7D5}"/>
              </a:ext>
            </a:extLst>
          </p:cNvPr>
          <p:cNvSpPr/>
          <p:nvPr/>
        </p:nvSpPr>
        <p:spPr>
          <a:xfrm>
            <a:off x="380143" y="5109141"/>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Criteri ESG</a:t>
            </a:r>
          </a:p>
        </p:txBody>
      </p:sp>
      <p:sp>
        <p:nvSpPr>
          <p:cNvPr id="3" name="Content Placeholder 2">
            <a:extLst>
              <a:ext uri="{FF2B5EF4-FFF2-40B4-BE49-F238E27FC236}">
                <a16:creationId xmlns:a16="http://schemas.microsoft.com/office/drawing/2014/main" id="{F0E74FB7-A277-AF26-5F4D-491F6978526A}"/>
              </a:ext>
            </a:extLst>
          </p:cNvPr>
          <p:cNvSpPr>
            <a:spLocks noGrp="1"/>
          </p:cNvSpPr>
          <p:nvPr>
            <p:ph idx="1"/>
          </p:nvPr>
        </p:nvSpPr>
        <p:spPr>
          <a:xfrm>
            <a:off x="380143" y="1216776"/>
            <a:ext cx="8229600" cy="711485"/>
          </a:xfrm>
        </p:spPr>
        <p:txBody>
          <a:bodyPr>
            <a:normAutofit/>
          </a:bodyPr>
          <a:lstStyle/>
          <a:p>
            <a:pPr>
              <a:defRPr sz="1800">
                <a:solidFill>
                  <a:srgbClr val="323232"/>
                </a:solidFill>
              </a:defRPr>
            </a:pPr>
            <a:r>
              <a:rPr lang="it-IT" sz="1200" dirty="0"/>
              <a:t>Il mercato del Welfare in Italia vale circa €3,3 mld e coinvolge oltre 6,6 mln di lavoratori con una spesa media nel 2024 di €1k a dipendente. Oltre il 50% delle aziende adotta tale iniziative e oltre il 75% delle aziende ha triplicato investimenti destinati. Il mercato europeo a sua volta vale oltre 13,5 mld.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t>Problema Manageriale</a:t>
            </a:r>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680B0E75-6DA2-720C-9CA4-AA1762F45171}"/>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9" name="Rectangle 8">
            <a:extLst>
              <a:ext uri="{FF2B5EF4-FFF2-40B4-BE49-F238E27FC236}">
                <a16:creationId xmlns:a16="http://schemas.microsoft.com/office/drawing/2014/main" id="{AB996945-7137-86A6-23D6-28F629CD0B35}"/>
              </a:ext>
            </a:extLst>
          </p:cNvPr>
          <p:cNvSpPr/>
          <p:nvPr/>
        </p:nvSpPr>
        <p:spPr>
          <a:xfrm>
            <a:off x="457200" y="2240082"/>
            <a:ext cx="8229600"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Welfare frammentato</a:t>
            </a:r>
            <a:r>
              <a:rPr lang="it-IT" dirty="0">
                <a:solidFill>
                  <a:schemeClr val="bg1"/>
                </a:solidFill>
              </a:rPr>
              <a:t>: la gran parte delle aziende utilizza il welfare in modo non coordinato con altre iniziative non raggiungendo l’obiettivo ma aumentando solo i costi risultato inefficiente ed inefficace</a:t>
            </a:r>
          </a:p>
        </p:txBody>
      </p:sp>
      <p:sp>
        <p:nvSpPr>
          <p:cNvPr id="11" name="Rectangle 10">
            <a:extLst>
              <a:ext uri="{FF2B5EF4-FFF2-40B4-BE49-F238E27FC236}">
                <a16:creationId xmlns:a16="http://schemas.microsoft.com/office/drawing/2014/main" id="{B8653748-4EE4-F8F2-D196-FD0C8BB7447A}"/>
              </a:ext>
            </a:extLst>
          </p:cNvPr>
          <p:cNvSpPr/>
          <p:nvPr/>
        </p:nvSpPr>
        <p:spPr>
          <a:xfrm>
            <a:off x="457200" y="3285478"/>
            <a:ext cx="8229600"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Scarsa misurabilità</a:t>
            </a:r>
            <a:r>
              <a:rPr lang="it-IT" dirty="0">
                <a:solidFill>
                  <a:schemeClr val="bg1"/>
                </a:solidFill>
              </a:rPr>
              <a:t>: la gran parte delle aziende non monitora, spesso non riesce, il costo / beneficio delle politiche adottate</a:t>
            </a:r>
          </a:p>
        </p:txBody>
      </p:sp>
      <p:sp>
        <p:nvSpPr>
          <p:cNvPr id="13" name="Rectangle 12">
            <a:extLst>
              <a:ext uri="{FF2B5EF4-FFF2-40B4-BE49-F238E27FC236}">
                <a16:creationId xmlns:a16="http://schemas.microsoft.com/office/drawing/2014/main" id="{4FEE2028-6806-9450-2D06-E9147EB822E4}"/>
              </a:ext>
            </a:extLst>
          </p:cNvPr>
          <p:cNvSpPr/>
          <p:nvPr/>
        </p:nvSpPr>
        <p:spPr>
          <a:xfrm>
            <a:off x="457200" y="4947322"/>
            <a:ext cx="8229600" cy="88326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Limitata integrazione strategica </a:t>
            </a:r>
          </a:p>
        </p:txBody>
      </p:sp>
      <p:sp>
        <p:nvSpPr>
          <p:cNvPr id="16" name="Content Placeholder 2">
            <a:extLst>
              <a:ext uri="{FF2B5EF4-FFF2-40B4-BE49-F238E27FC236}">
                <a16:creationId xmlns:a16="http://schemas.microsoft.com/office/drawing/2014/main" id="{69584AC5-C322-EF07-4DAC-D7C79781F732}"/>
              </a:ext>
            </a:extLst>
          </p:cNvPr>
          <p:cNvSpPr>
            <a:spLocks noGrp="1"/>
          </p:cNvSpPr>
          <p:nvPr>
            <p:ph idx="1"/>
          </p:nvPr>
        </p:nvSpPr>
        <p:spPr>
          <a:xfrm>
            <a:off x="457200" y="1600201"/>
            <a:ext cx="8229600" cy="477748"/>
          </a:xfrm>
        </p:spPr>
        <p:txBody>
          <a:bodyPr/>
          <a:lstStyle/>
          <a:p>
            <a:pPr marL="0" indent="0">
              <a:buNone/>
              <a:defRPr sz="1800">
                <a:solidFill>
                  <a:srgbClr val="323232"/>
                </a:solidFill>
              </a:defRPr>
            </a:pPr>
            <a:r>
              <a:rPr lang="it-IT" b="1" dirty="0"/>
              <a:t>Limiti di come viene affrontato il problema dalle aziende:</a:t>
            </a:r>
          </a:p>
        </p:txBody>
      </p:sp>
      <p:sp>
        <p:nvSpPr>
          <p:cNvPr id="17" name="Arrow: Down 16">
            <a:extLst>
              <a:ext uri="{FF2B5EF4-FFF2-40B4-BE49-F238E27FC236}">
                <a16:creationId xmlns:a16="http://schemas.microsoft.com/office/drawing/2014/main" id="{BA9B61C2-CF3B-4141-24C0-538A0283A1DC}"/>
              </a:ext>
            </a:extLst>
          </p:cNvPr>
          <p:cNvSpPr/>
          <p:nvPr/>
        </p:nvSpPr>
        <p:spPr>
          <a:xfrm>
            <a:off x="4142722" y="4425876"/>
            <a:ext cx="858557" cy="377219"/>
          </a:xfrm>
          <a:prstGeom prst="down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rPr dirty="0" err="1"/>
              <a:t>Soluzione</a:t>
            </a:r>
            <a:endParaRPr dirty="0"/>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5096960A-51E2-FCB9-E234-63ED6A009EF9}"/>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9" name="Rectangle 8">
            <a:extLst>
              <a:ext uri="{FF2B5EF4-FFF2-40B4-BE49-F238E27FC236}">
                <a16:creationId xmlns:a16="http://schemas.microsoft.com/office/drawing/2014/main" id="{CB23D761-FC27-7DF9-6E60-6FF795BCBEF3}"/>
              </a:ext>
            </a:extLst>
          </p:cNvPr>
          <p:cNvSpPr/>
          <p:nvPr/>
        </p:nvSpPr>
        <p:spPr>
          <a:xfrm>
            <a:off x="1954580" y="1466658"/>
            <a:ext cx="5347699" cy="498577"/>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Piattaforma digitale B2B</a:t>
            </a:r>
          </a:p>
        </p:txBody>
      </p:sp>
      <p:sp>
        <p:nvSpPr>
          <p:cNvPr id="10" name="Rectangle 9">
            <a:extLst>
              <a:ext uri="{FF2B5EF4-FFF2-40B4-BE49-F238E27FC236}">
                <a16:creationId xmlns:a16="http://schemas.microsoft.com/office/drawing/2014/main" id="{9B3C7C8B-3908-ACC1-9DB7-8895671324AB}"/>
              </a:ext>
            </a:extLst>
          </p:cNvPr>
          <p:cNvSpPr/>
          <p:nvPr/>
        </p:nvSpPr>
        <p:spPr>
          <a:xfrm>
            <a:off x="1941818" y="2073135"/>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b="1" dirty="0">
                <a:solidFill>
                  <a:schemeClr val="bg1"/>
                </a:solidFill>
              </a:rPr>
              <a:t>Analisi del benessere organizzativo permettendo di individuare aree di criticità e la definizione di soluzioni</a:t>
            </a:r>
          </a:p>
        </p:txBody>
      </p:sp>
      <p:sp>
        <p:nvSpPr>
          <p:cNvPr id="12" name="Rectangle 11">
            <a:extLst>
              <a:ext uri="{FF2B5EF4-FFF2-40B4-BE49-F238E27FC236}">
                <a16:creationId xmlns:a16="http://schemas.microsoft.com/office/drawing/2014/main" id="{16A87CB5-CAE1-8A16-43C8-2EC12207505A}"/>
              </a:ext>
            </a:extLst>
          </p:cNvPr>
          <p:cNvSpPr/>
          <p:nvPr/>
        </p:nvSpPr>
        <p:spPr>
          <a:xfrm>
            <a:off x="1941818" y="3118531"/>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Interventi mirati e misurabili in logica strategicamente integrata</a:t>
            </a:r>
          </a:p>
        </p:txBody>
      </p:sp>
      <p:sp>
        <p:nvSpPr>
          <p:cNvPr id="14" name="Rectangle 13">
            <a:extLst>
              <a:ext uri="{FF2B5EF4-FFF2-40B4-BE49-F238E27FC236}">
                <a16:creationId xmlns:a16="http://schemas.microsoft.com/office/drawing/2014/main" id="{55C4643D-6782-F122-3A2A-1E45F3DC2883}"/>
              </a:ext>
            </a:extLst>
          </p:cNvPr>
          <p:cNvSpPr/>
          <p:nvPr/>
        </p:nvSpPr>
        <p:spPr>
          <a:xfrm>
            <a:off x="1941818" y="4163927"/>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Monitoraggio continuo</a:t>
            </a:r>
          </a:p>
        </p:txBody>
      </p:sp>
      <p:sp>
        <p:nvSpPr>
          <p:cNvPr id="18" name="Arrow: Curved Right 17">
            <a:extLst>
              <a:ext uri="{FF2B5EF4-FFF2-40B4-BE49-F238E27FC236}">
                <a16:creationId xmlns:a16="http://schemas.microsoft.com/office/drawing/2014/main" id="{09AF1B58-E38B-C159-2FBF-7360A1E2409E}"/>
              </a:ext>
            </a:extLst>
          </p:cNvPr>
          <p:cNvSpPr/>
          <p:nvPr/>
        </p:nvSpPr>
        <p:spPr>
          <a:xfrm>
            <a:off x="1004813" y="2475205"/>
            <a:ext cx="731520" cy="1216152"/>
          </a:xfrm>
          <a:prstGeom prst="curved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schemeClr val="tx1"/>
              </a:solidFill>
            </a:endParaRPr>
          </a:p>
        </p:txBody>
      </p:sp>
      <p:sp>
        <p:nvSpPr>
          <p:cNvPr id="19" name="Arrow: Curved Left 18">
            <a:extLst>
              <a:ext uri="{FF2B5EF4-FFF2-40B4-BE49-F238E27FC236}">
                <a16:creationId xmlns:a16="http://schemas.microsoft.com/office/drawing/2014/main" id="{4AD0AA82-5229-DA0A-F6BA-F3300948C03D}"/>
              </a:ext>
            </a:extLst>
          </p:cNvPr>
          <p:cNvSpPr/>
          <p:nvPr/>
        </p:nvSpPr>
        <p:spPr>
          <a:xfrm>
            <a:off x="7495002" y="3555851"/>
            <a:ext cx="731520" cy="1216152"/>
          </a:xfrm>
          <a:prstGeom prst="curvedLef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schemeClr val="tx1"/>
              </a:solidFill>
            </a:endParaRPr>
          </a:p>
        </p:txBody>
      </p:sp>
      <p:sp>
        <p:nvSpPr>
          <p:cNvPr id="21" name="Oval 20">
            <a:extLst>
              <a:ext uri="{FF2B5EF4-FFF2-40B4-BE49-F238E27FC236}">
                <a16:creationId xmlns:a16="http://schemas.microsoft.com/office/drawing/2014/main" id="{08FEDF4B-CD18-E532-4AB9-17100A2FD9F6}"/>
              </a:ext>
            </a:extLst>
          </p:cNvPr>
          <p:cNvSpPr/>
          <p:nvPr/>
        </p:nvSpPr>
        <p:spPr>
          <a:xfrm>
            <a:off x="579463" y="5356270"/>
            <a:ext cx="2313740" cy="597956"/>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solidFill>
                  <a:schemeClr val="bg1"/>
                </a:solidFill>
              </a:rPr>
              <a:t>Approccio </a:t>
            </a:r>
          </a:p>
          <a:p>
            <a:pPr algn="ctr"/>
            <a:r>
              <a:rPr lang="it-IT" sz="1400" dirty="0">
                <a:solidFill>
                  <a:schemeClr val="bg1"/>
                </a:solidFill>
              </a:rPr>
              <a:t>human-</a:t>
            </a:r>
            <a:r>
              <a:rPr lang="it-IT" sz="1400" dirty="0" err="1">
                <a:solidFill>
                  <a:schemeClr val="bg1"/>
                </a:solidFill>
              </a:rPr>
              <a:t>centered</a:t>
            </a:r>
            <a:endParaRPr lang="it-IT" sz="1400" dirty="0">
              <a:solidFill>
                <a:schemeClr val="bg1"/>
              </a:solidFill>
            </a:endParaRPr>
          </a:p>
        </p:txBody>
      </p:sp>
      <p:sp>
        <p:nvSpPr>
          <p:cNvPr id="22" name="Oval 21">
            <a:extLst>
              <a:ext uri="{FF2B5EF4-FFF2-40B4-BE49-F238E27FC236}">
                <a16:creationId xmlns:a16="http://schemas.microsoft.com/office/drawing/2014/main" id="{5AA78B39-B818-A73B-93BB-7D10E48AD66A}"/>
              </a:ext>
            </a:extLst>
          </p:cNvPr>
          <p:cNvSpPr/>
          <p:nvPr/>
        </p:nvSpPr>
        <p:spPr>
          <a:xfrm>
            <a:off x="3471559" y="5356270"/>
            <a:ext cx="2313740" cy="597956"/>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200" dirty="0">
                <a:solidFill>
                  <a:schemeClr val="bg1"/>
                </a:solidFill>
              </a:rPr>
              <a:t>Welfare come processo strategico</a:t>
            </a:r>
          </a:p>
        </p:txBody>
      </p:sp>
      <p:sp>
        <p:nvSpPr>
          <p:cNvPr id="23" name="Oval 22">
            <a:extLst>
              <a:ext uri="{FF2B5EF4-FFF2-40B4-BE49-F238E27FC236}">
                <a16:creationId xmlns:a16="http://schemas.microsoft.com/office/drawing/2014/main" id="{ECEF100A-DE37-61A9-D0E5-D3219A8AC6F2}"/>
              </a:ext>
            </a:extLst>
          </p:cNvPr>
          <p:cNvSpPr/>
          <p:nvPr/>
        </p:nvSpPr>
        <p:spPr>
          <a:xfrm>
            <a:off x="6373060" y="5356270"/>
            <a:ext cx="2313740" cy="597956"/>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solidFill>
                  <a:schemeClr val="bg1"/>
                </a:solidFill>
              </a:rPr>
              <a:t>Supporto decisionale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rPr dirty="0"/>
              <a:t>Mercato</a:t>
            </a:r>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C99DD721-EB17-FFCB-C6B9-DFC6CDB95F5F}"/>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8" name="Rectangle 7">
            <a:extLst>
              <a:ext uri="{FF2B5EF4-FFF2-40B4-BE49-F238E27FC236}">
                <a16:creationId xmlns:a16="http://schemas.microsoft.com/office/drawing/2014/main" id="{31A30361-D3E6-158C-466E-D6645D9569AC}"/>
              </a:ext>
            </a:extLst>
          </p:cNvPr>
          <p:cNvSpPr/>
          <p:nvPr/>
        </p:nvSpPr>
        <p:spPr>
          <a:xfrm>
            <a:off x="3339100" y="1510618"/>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Welfare aziendale e dei servizi HR digitali</a:t>
            </a:r>
          </a:p>
          <a:p>
            <a:pPr algn="ctr"/>
            <a:r>
              <a:rPr lang="it-IT" sz="1400" dirty="0"/>
              <a:t>Il mercato ha registrato una crescita di 6% negli ultimi 5 anni (CAGR) e si prevede un CAGR del 5% per i prossimi anni fino al 2030.</a:t>
            </a:r>
          </a:p>
        </p:txBody>
      </p:sp>
      <p:sp>
        <p:nvSpPr>
          <p:cNvPr id="9" name="Rectangle 8">
            <a:extLst>
              <a:ext uri="{FF2B5EF4-FFF2-40B4-BE49-F238E27FC236}">
                <a16:creationId xmlns:a16="http://schemas.microsoft.com/office/drawing/2014/main" id="{885D9529-02A9-337B-D2FD-EC0030D081B3}"/>
              </a:ext>
            </a:extLst>
          </p:cNvPr>
          <p:cNvSpPr/>
          <p:nvPr/>
        </p:nvSpPr>
        <p:spPr>
          <a:xfrm>
            <a:off x="380143" y="1510618"/>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Mercato</a:t>
            </a:r>
          </a:p>
        </p:txBody>
      </p:sp>
      <p:sp>
        <p:nvSpPr>
          <p:cNvPr id="10" name="Rectangle 9">
            <a:extLst>
              <a:ext uri="{FF2B5EF4-FFF2-40B4-BE49-F238E27FC236}">
                <a16:creationId xmlns:a16="http://schemas.microsoft.com/office/drawing/2014/main" id="{32595474-F529-E8E3-5CD0-2B25AFB759B3}"/>
              </a:ext>
            </a:extLst>
          </p:cNvPr>
          <p:cNvSpPr/>
          <p:nvPr/>
        </p:nvSpPr>
        <p:spPr>
          <a:xfrm>
            <a:off x="3339100" y="2545738"/>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(i) cambiamenti organizzativi post-pandemia, (ii) diffusione smart-working e (iii) maggiore attenzione alla sostenibilità sociale</a:t>
            </a:r>
          </a:p>
        </p:txBody>
      </p:sp>
      <p:sp>
        <p:nvSpPr>
          <p:cNvPr id="11" name="Rectangle 10">
            <a:extLst>
              <a:ext uri="{FF2B5EF4-FFF2-40B4-BE49-F238E27FC236}">
                <a16:creationId xmlns:a16="http://schemas.microsoft.com/office/drawing/2014/main" id="{4A1109A0-8AA7-024B-A8C4-EA43D639D033}"/>
              </a:ext>
            </a:extLst>
          </p:cNvPr>
          <p:cNvSpPr/>
          <p:nvPr/>
        </p:nvSpPr>
        <p:spPr>
          <a:xfrm>
            <a:off x="380143" y="2545738"/>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Trend</a:t>
            </a:r>
          </a:p>
        </p:txBody>
      </p:sp>
      <p:sp>
        <p:nvSpPr>
          <p:cNvPr id="12" name="Rectangle 11">
            <a:extLst>
              <a:ext uri="{FF2B5EF4-FFF2-40B4-BE49-F238E27FC236}">
                <a16:creationId xmlns:a16="http://schemas.microsoft.com/office/drawing/2014/main" id="{0D18A770-A713-9BF6-6600-9A500CD3202C}"/>
              </a:ext>
            </a:extLst>
          </p:cNvPr>
          <p:cNvSpPr/>
          <p:nvPr/>
        </p:nvSpPr>
        <p:spPr>
          <a:xfrm>
            <a:off x="3339100" y="3580859"/>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Piattaforme di welfare tradizionali, consulenze HR e soluzioni </a:t>
            </a:r>
            <a:r>
              <a:rPr lang="it-IT" sz="1400" dirty="0" err="1"/>
              <a:t>wellbeing</a:t>
            </a:r>
            <a:r>
              <a:rPr lang="it-IT" sz="1400" dirty="0"/>
              <a:t> focalizzate su singoli aspetti</a:t>
            </a:r>
          </a:p>
        </p:txBody>
      </p:sp>
      <p:sp>
        <p:nvSpPr>
          <p:cNvPr id="13" name="Rectangle 12">
            <a:extLst>
              <a:ext uri="{FF2B5EF4-FFF2-40B4-BE49-F238E27FC236}">
                <a16:creationId xmlns:a16="http://schemas.microsoft.com/office/drawing/2014/main" id="{7BA67214-2E50-0631-195C-311C782FD08A}"/>
              </a:ext>
            </a:extLst>
          </p:cNvPr>
          <p:cNvSpPr/>
          <p:nvPr/>
        </p:nvSpPr>
        <p:spPr>
          <a:xfrm>
            <a:off x="380143" y="3580859"/>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Concorrenti principali</a:t>
            </a:r>
          </a:p>
        </p:txBody>
      </p:sp>
      <p:sp>
        <p:nvSpPr>
          <p:cNvPr id="14" name="Rectangle 13">
            <a:extLst>
              <a:ext uri="{FF2B5EF4-FFF2-40B4-BE49-F238E27FC236}">
                <a16:creationId xmlns:a16="http://schemas.microsoft.com/office/drawing/2014/main" id="{4FF9F429-3A19-0DEA-98D5-49CE2033C94C}"/>
              </a:ext>
            </a:extLst>
          </p:cNvPr>
          <p:cNvSpPr/>
          <p:nvPr/>
        </p:nvSpPr>
        <p:spPr>
          <a:xfrm>
            <a:off x="3339100" y="4649728"/>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PMI strutturate e Grandi Imprese (sia quotate che non)</a:t>
            </a:r>
          </a:p>
        </p:txBody>
      </p:sp>
      <p:sp>
        <p:nvSpPr>
          <p:cNvPr id="15" name="Rectangle 14">
            <a:extLst>
              <a:ext uri="{FF2B5EF4-FFF2-40B4-BE49-F238E27FC236}">
                <a16:creationId xmlns:a16="http://schemas.microsoft.com/office/drawing/2014/main" id="{A81D8597-AF2E-AE37-3DEB-7A0A49DC6C4F}"/>
              </a:ext>
            </a:extLst>
          </p:cNvPr>
          <p:cNvSpPr/>
          <p:nvPr/>
        </p:nvSpPr>
        <p:spPr>
          <a:xfrm>
            <a:off x="380143" y="4649728"/>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sz="1800">
                <a:solidFill>
                  <a:srgbClr val="323232"/>
                </a:solidFill>
              </a:defRPr>
            </a:pPr>
            <a:r>
              <a:rPr lang="it-IT" b="1" dirty="0">
                <a:solidFill>
                  <a:schemeClr val="bg1"/>
                </a:solidFill>
              </a:rPr>
              <a:t>Target Clienti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27ACF-15A9-78AB-0D14-8C1F8D18B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DE9C4A-E0FD-87AD-CE54-39B5910BF94F}"/>
              </a:ext>
            </a:extLst>
          </p:cNvPr>
          <p:cNvSpPr>
            <a:spLocks noGrp="1"/>
          </p:cNvSpPr>
          <p:nvPr>
            <p:ph type="title"/>
          </p:nvPr>
        </p:nvSpPr>
        <p:spPr/>
        <p:txBody>
          <a:bodyPr/>
          <a:lstStyle/>
          <a:p>
            <a:pPr>
              <a:defRPr sz="3000">
                <a:solidFill>
                  <a:srgbClr val="228B73"/>
                </a:solidFill>
              </a:defRPr>
            </a:pPr>
            <a:r>
              <a:rPr lang="it-IT" dirty="0"/>
              <a:t>Business Model</a:t>
            </a:r>
            <a:endParaRPr dirty="0"/>
          </a:p>
        </p:txBody>
      </p:sp>
      <p:sp>
        <p:nvSpPr>
          <p:cNvPr id="5" name="Oval 4">
            <a:extLst>
              <a:ext uri="{FF2B5EF4-FFF2-40B4-BE49-F238E27FC236}">
                <a16:creationId xmlns:a16="http://schemas.microsoft.com/office/drawing/2014/main" id="{5899B405-F50D-D907-DA7A-3007E2C03045}"/>
              </a:ext>
            </a:extLst>
          </p:cNvPr>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extLst>
              <a:ext uri="{FF2B5EF4-FFF2-40B4-BE49-F238E27FC236}">
                <a16:creationId xmlns:a16="http://schemas.microsoft.com/office/drawing/2014/main" id="{6523C6A7-778E-A6D2-FB3C-48F6052D3C27}"/>
              </a:ext>
            </a:extLst>
          </p:cNvPr>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65B7E3F0-3EBB-6B80-3C2D-D675137432F0}"/>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17" name="Rectangle 16">
            <a:extLst>
              <a:ext uri="{FF2B5EF4-FFF2-40B4-BE49-F238E27FC236}">
                <a16:creationId xmlns:a16="http://schemas.microsoft.com/office/drawing/2014/main" id="{A135CD7D-19BE-7BBC-DB40-8190F4AE677F}"/>
              </a:ext>
            </a:extLst>
          </p:cNvPr>
          <p:cNvSpPr/>
          <p:nvPr/>
        </p:nvSpPr>
        <p:spPr>
          <a:xfrm>
            <a:off x="380143" y="1510618"/>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Licenze</a:t>
            </a:r>
          </a:p>
        </p:txBody>
      </p:sp>
      <p:sp>
        <p:nvSpPr>
          <p:cNvPr id="18" name="Rectangle 17">
            <a:extLst>
              <a:ext uri="{FF2B5EF4-FFF2-40B4-BE49-F238E27FC236}">
                <a16:creationId xmlns:a16="http://schemas.microsoft.com/office/drawing/2014/main" id="{93D06AEA-1B88-EF41-76AD-436082B5E6DD}"/>
              </a:ext>
            </a:extLst>
          </p:cNvPr>
          <p:cNvSpPr/>
          <p:nvPr/>
        </p:nvSpPr>
        <p:spPr>
          <a:xfrm>
            <a:off x="3295435" y="1510618"/>
            <a:ext cx="2553129" cy="883262"/>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Servizi di Consulenza</a:t>
            </a:r>
          </a:p>
        </p:txBody>
      </p:sp>
      <p:sp>
        <p:nvSpPr>
          <p:cNvPr id="19" name="Rectangle 18">
            <a:extLst>
              <a:ext uri="{FF2B5EF4-FFF2-40B4-BE49-F238E27FC236}">
                <a16:creationId xmlns:a16="http://schemas.microsoft.com/office/drawing/2014/main" id="{074FA800-F613-7884-8D2C-8C79BFE76495}"/>
              </a:ext>
            </a:extLst>
          </p:cNvPr>
          <p:cNvSpPr/>
          <p:nvPr/>
        </p:nvSpPr>
        <p:spPr>
          <a:xfrm>
            <a:off x="6210728" y="1510618"/>
            <a:ext cx="2553129" cy="883262"/>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Moduli Premium</a:t>
            </a:r>
          </a:p>
        </p:txBody>
      </p:sp>
      <p:sp>
        <p:nvSpPr>
          <p:cNvPr id="22" name="Rectangle 21">
            <a:extLst>
              <a:ext uri="{FF2B5EF4-FFF2-40B4-BE49-F238E27FC236}">
                <a16:creationId xmlns:a16="http://schemas.microsoft.com/office/drawing/2014/main" id="{F24AE58D-4206-55CF-CFB9-A5C90339D2E0}"/>
              </a:ext>
            </a:extLst>
          </p:cNvPr>
          <p:cNvSpPr/>
          <p:nvPr/>
        </p:nvSpPr>
        <p:spPr>
          <a:xfrm>
            <a:off x="380143" y="2532894"/>
            <a:ext cx="2553129" cy="3343923"/>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Licenze annuali di utilizzo della piattaforma e servizi di consulenza base garantiti</a:t>
            </a:r>
          </a:p>
        </p:txBody>
      </p:sp>
      <p:sp>
        <p:nvSpPr>
          <p:cNvPr id="23" name="Rectangle 22">
            <a:extLst>
              <a:ext uri="{FF2B5EF4-FFF2-40B4-BE49-F238E27FC236}">
                <a16:creationId xmlns:a16="http://schemas.microsoft.com/office/drawing/2014/main" id="{9384E9F5-8C33-FEA3-BDFA-3CEEF2413938}"/>
              </a:ext>
            </a:extLst>
          </p:cNvPr>
          <p:cNvSpPr/>
          <p:nvPr/>
        </p:nvSpPr>
        <p:spPr>
          <a:xfrm>
            <a:off x="3290298" y="2532894"/>
            <a:ext cx="2553129" cy="3343923"/>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Servizi ad hoc (oltre servizi base offerti nella licenza) su richiesta del cliente dallo screening e analisi iniziale ad implementazione di strategie di breve, medio e lungo periodo</a:t>
            </a:r>
          </a:p>
          <a:p>
            <a:pPr algn="ctr"/>
            <a:r>
              <a:rPr lang="it-IT" sz="1400" dirty="0"/>
              <a:t>Si specifica che è possibile anche offrire solo servizi di consulenza senza licenza annale</a:t>
            </a:r>
          </a:p>
        </p:txBody>
      </p:sp>
      <p:sp>
        <p:nvSpPr>
          <p:cNvPr id="24" name="Rectangle 23">
            <a:extLst>
              <a:ext uri="{FF2B5EF4-FFF2-40B4-BE49-F238E27FC236}">
                <a16:creationId xmlns:a16="http://schemas.microsoft.com/office/drawing/2014/main" id="{F72DB290-91A4-A44A-3617-89047B8E7440}"/>
              </a:ext>
            </a:extLst>
          </p:cNvPr>
          <p:cNvSpPr/>
          <p:nvPr/>
        </p:nvSpPr>
        <p:spPr>
          <a:xfrm>
            <a:off x="6210727" y="2532894"/>
            <a:ext cx="2553129" cy="3343923"/>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400" dirty="0"/>
              <a:t>Possibilità di offrire servizi continuativi di natura integrata combinando licenze annuali e servizi di consulenza on top</a:t>
            </a:r>
          </a:p>
        </p:txBody>
      </p:sp>
    </p:spTree>
    <p:extLst>
      <p:ext uri="{BB962C8B-B14F-4D97-AF65-F5344CB8AC3E}">
        <p14:creationId xmlns:p14="http://schemas.microsoft.com/office/powerpoint/2010/main" val="95516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rPr lang="it-IT" dirty="0"/>
              <a:t>Business Plan</a:t>
            </a:r>
            <a:endParaRPr dirty="0"/>
          </a:p>
        </p:txBody>
      </p:sp>
      <p:sp>
        <p:nvSpPr>
          <p:cNvPr id="3" name="Content Placeholder 2"/>
          <p:cNvSpPr>
            <a:spLocks noGrp="1"/>
          </p:cNvSpPr>
          <p:nvPr>
            <p:ph idx="1"/>
          </p:nvPr>
        </p:nvSpPr>
        <p:spPr>
          <a:xfrm>
            <a:off x="3616503" y="1600200"/>
            <a:ext cx="5198724" cy="4525963"/>
          </a:xfrm>
        </p:spPr>
        <p:txBody>
          <a:bodyPr>
            <a:normAutofit fontScale="92500"/>
          </a:bodyPr>
          <a:lstStyle/>
          <a:p>
            <a:pPr marL="0" indent="0">
              <a:buNone/>
              <a:defRPr sz="1800">
                <a:solidFill>
                  <a:srgbClr val="323232"/>
                </a:solidFill>
              </a:defRPr>
            </a:pPr>
            <a:r>
              <a:rPr lang="it-IT" sz="1200" dirty="0"/>
              <a:t>Il </a:t>
            </a:r>
            <a:r>
              <a:rPr lang="it-IT" sz="1200" b="1" dirty="0"/>
              <a:t>Conto Economico </a:t>
            </a:r>
            <a:r>
              <a:rPr lang="it-IT" sz="1200" dirty="0"/>
              <a:t>è stato costruito su un orizzonte temporale di 3 anni, ipotizzando una crescita progressiva dei ricavi coerente con il modello di business basato su licenze annuali e servizi di consulenza.</a:t>
            </a:r>
          </a:p>
          <a:p>
            <a:pPr marL="0" indent="0">
              <a:buNone/>
              <a:defRPr sz="1800">
                <a:solidFill>
                  <a:srgbClr val="323232"/>
                </a:solidFill>
              </a:defRPr>
            </a:pPr>
            <a:r>
              <a:rPr lang="it-IT" sz="1200" dirty="0"/>
              <a:t>(i) I </a:t>
            </a:r>
            <a:r>
              <a:rPr lang="it-IT" sz="1200" b="1" dirty="0"/>
              <a:t>ricavi</a:t>
            </a:r>
            <a:r>
              <a:rPr lang="it-IT" sz="1200" dirty="0"/>
              <a:t> del primo anno risultano contenuti e basati su ordinativi raccolti durante la fase di scouting, mentre dal secondo anno si ipotizza una crescita dell’interesse in linea con la tipologia di business (aumento aziende clienti e consolido degli stessi senza incremento delle tariffe che si ipotizza prudenzialmente in una seconda fase);</a:t>
            </a:r>
          </a:p>
          <a:p>
            <a:pPr marL="0" indent="0">
              <a:buNone/>
              <a:defRPr sz="1800">
                <a:solidFill>
                  <a:srgbClr val="323232"/>
                </a:solidFill>
              </a:defRPr>
            </a:pPr>
            <a:r>
              <a:rPr lang="it-IT" sz="1200" dirty="0"/>
              <a:t>(ii) I </a:t>
            </a:r>
            <a:r>
              <a:rPr lang="it-IT" sz="1200" b="1" dirty="0"/>
              <a:t>costi operativi </a:t>
            </a:r>
            <a:r>
              <a:rPr lang="it-IT" sz="1200" dirty="0"/>
              <a:t>sono principalmente ascrivibili alla piattaforma, personale e attività di marketing con una crescita proporzionale in arco piano.</a:t>
            </a:r>
          </a:p>
          <a:p>
            <a:pPr marL="0" indent="0">
              <a:buNone/>
              <a:defRPr sz="1800">
                <a:solidFill>
                  <a:srgbClr val="323232"/>
                </a:solidFill>
              </a:defRPr>
            </a:pPr>
            <a:r>
              <a:rPr lang="it-IT" sz="1200" dirty="0"/>
              <a:t>iii) I </a:t>
            </a:r>
            <a:r>
              <a:rPr lang="it-IT" sz="1200" b="1" dirty="0"/>
              <a:t>costi di sviluppo della piattaforma sono interamente capitalizzati </a:t>
            </a:r>
            <a:r>
              <a:rPr lang="it-IT" sz="1200" dirty="0"/>
              <a:t>e pertanto non presenti in conto economico e si intendo coperti con investimento iniziale.</a:t>
            </a:r>
          </a:p>
          <a:p>
            <a:pPr marL="0" indent="0">
              <a:buNone/>
              <a:defRPr sz="1800">
                <a:solidFill>
                  <a:srgbClr val="323232"/>
                </a:solidFill>
              </a:defRPr>
            </a:pPr>
            <a:r>
              <a:rPr lang="it-IT" sz="1200" b="1" dirty="0"/>
              <a:t>L’EBITDA</a:t>
            </a:r>
            <a:r>
              <a:rPr lang="it-IT" sz="1200" dirty="0"/>
              <a:t> (ovvero il risultato operativo, quindi ricavi – costi operativi) risulta positivo già dal primo anno e l’utile netto sarà utilizzato per autofinanziamento. Per tipologia di settore e di business model è fortemente equiparato alla cassa generata.</a:t>
            </a:r>
          </a:p>
          <a:p>
            <a:pPr marL="0" indent="0">
              <a:buNone/>
              <a:defRPr sz="1800">
                <a:solidFill>
                  <a:srgbClr val="323232"/>
                </a:solidFill>
              </a:defRPr>
            </a:pPr>
            <a:endParaRPr lang="it-IT" sz="1200" dirty="0">
              <a:solidFill>
                <a:srgbClr val="323232"/>
              </a:solidFill>
            </a:endParaRPr>
          </a:p>
          <a:p>
            <a:pPr marL="0" indent="0">
              <a:buNone/>
              <a:defRPr sz="1800">
                <a:solidFill>
                  <a:srgbClr val="323232"/>
                </a:solidFill>
              </a:defRPr>
            </a:pPr>
            <a:r>
              <a:rPr lang="it-IT" sz="1200" dirty="0">
                <a:solidFill>
                  <a:srgbClr val="323232"/>
                </a:solidFill>
              </a:rPr>
              <a:t>Lo </a:t>
            </a:r>
            <a:r>
              <a:rPr lang="it-IT" sz="1200" b="1" dirty="0">
                <a:solidFill>
                  <a:srgbClr val="323232"/>
                </a:solidFill>
              </a:rPr>
              <a:t>Stato Patrimoniale </a:t>
            </a:r>
            <a:r>
              <a:rPr lang="it-IT" sz="1200" dirty="0">
                <a:solidFill>
                  <a:srgbClr val="323232"/>
                </a:solidFill>
              </a:rPr>
              <a:t>evidenzia una struttura finanziaria equilibrata con prevalenza di capitale proprio (Equity) rispetto al debito richiesto pari a €40.000.</a:t>
            </a:r>
          </a:p>
          <a:p>
            <a:pPr marL="0" indent="0">
              <a:buNone/>
              <a:defRPr sz="1800">
                <a:solidFill>
                  <a:srgbClr val="323232"/>
                </a:solidFill>
              </a:defRPr>
            </a:pPr>
            <a:r>
              <a:rPr lang="it-IT" sz="1200" dirty="0">
                <a:solidFill>
                  <a:srgbClr val="323232"/>
                </a:solidFill>
              </a:rPr>
              <a:t>Le </a:t>
            </a:r>
            <a:r>
              <a:rPr lang="it-IT" sz="1200" b="1" dirty="0">
                <a:solidFill>
                  <a:srgbClr val="323232"/>
                </a:solidFill>
              </a:rPr>
              <a:t>immobilizzazioni</a:t>
            </a:r>
            <a:r>
              <a:rPr lang="it-IT" sz="1200" dirty="0">
                <a:solidFill>
                  <a:srgbClr val="323232"/>
                </a:solidFill>
              </a:rPr>
              <a:t> sono interamente ascrivibili a investimenti legati allo sviluppo della piattaforma.</a:t>
            </a:r>
          </a:p>
          <a:p>
            <a:pPr marL="0" indent="0">
              <a:buNone/>
              <a:defRPr sz="1800">
                <a:solidFill>
                  <a:srgbClr val="323232"/>
                </a:solidFill>
              </a:defRPr>
            </a:pPr>
            <a:r>
              <a:rPr lang="it-IT" sz="1200" dirty="0">
                <a:solidFill>
                  <a:srgbClr val="323232"/>
                </a:solidFill>
              </a:rPr>
              <a:t>La crescita della </a:t>
            </a:r>
            <a:r>
              <a:rPr lang="it-IT" sz="1200" b="1" dirty="0">
                <a:solidFill>
                  <a:srgbClr val="323232"/>
                </a:solidFill>
              </a:rPr>
              <a:t>liquidità</a:t>
            </a:r>
            <a:r>
              <a:rPr lang="it-IT" sz="1200" dirty="0">
                <a:solidFill>
                  <a:srgbClr val="323232"/>
                </a:solidFill>
              </a:rPr>
              <a:t> è legata al miglioramento dei flussi operativi e non si prevedono temi di circolante in considerazione del modello di business adottato (si tratta di licenze con pagamento mensile / annuale).</a:t>
            </a:r>
          </a:p>
          <a:p>
            <a:pPr marL="0" indent="0">
              <a:buNone/>
              <a:defRPr sz="1800">
                <a:solidFill>
                  <a:srgbClr val="323232"/>
                </a:solidFill>
              </a:defRPr>
            </a:pPr>
            <a:r>
              <a:rPr lang="it-IT" sz="1200" dirty="0">
                <a:solidFill>
                  <a:srgbClr val="323232"/>
                </a:solidFill>
              </a:rPr>
              <a:t>Il livello di </a:t>
            </a:r>
            <a:r>
              <a:rPr lang="it-IT" sz="1200" b="1" dirty="0">
                <a:solidFill>
                  <a:srgbClr val="323232"/>
                </a:solidFill>
              </a:rPr>
              <a:t>indebitamento</a:t>
            </a:r>
            <a:r>
              <a:rPr lang="it-IT" sz="1200" dirty="0">
                <a:solidFill>
                  <a:srgbClr val="323232"/>
                </a:solidFill>
              </a:rPr>
              <a:t> pertanto sarà decrescente.</a:t>
            </a:r>
          </a:p>
          <a:p>
            <a:pPr marL="0" indent="0">
              <a:buNone/>
              <a:defRPr sz="1800">
                <a:solidFill>
                  <a:srgbClr val="323232"/>
                </a:solidFill>
              </a:defRPr>
            </a:pPr>
            <a:r>
              <a:rPr lang="it-IT" sz="1200" dirty="0"/>
              <a:t>Totale </a:t>
            </a:r>
            <a:r>
              <a:rPr lang="it-IT" sz="1200" b="1" dirty="0"/>
              <a:t>investimento</a:t>
            </a:r>
            <a:r>
              <a:rPr lang="it-IT" sz="1200" dirty="0"/>
              <a:t> €100.000.</a:t>
            </a:r>
            <a:endParaRPr sz="1200" dirty="0"/>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036E130F-66F7-D59A-C446-8DF1FDC181D0}"/>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pic>
        <p:nvPicPr>
          <p:cNvPr id="8" name="Picture 7">
            <a:extLst>
              <a:ext uri="{FF2B5EF4-FFF2-40B4-BE49-F238E27FC236}">
                <a16:creationId xmlns:a16="http://schemas.microsoft.com/office/drawing/2014/main" id="{2F9989FB-4A91-F512-2F2F-D99F5434CDBA}"/>
              </a:ext>
            </a:extLst>
          </p:cNvPr>
          <p:cNvPicPr>
            <a:picLocks noChangeAspect="1"/>
          </p:cNvPicPr>
          <p:nvPr/>
        </p:nvPicPr>
        <p:blipFill>
          <a:blip r:embed="rId2"/>
          <a:stretch>
            <a:fillRect/>
          </a:stretch>
        </p:blipFill>
        <p:spPr>
          <a:xfrm>
            <a:off x="517105" y="1654957"/>
            <a:ext cx="2900795" cy="1506682"/>
          </a:xfrm>
          <a:prstGeom prst="rect">
            <a:avLst/>
          </a:prstGeom>
        </p:spPr>
      </p:pic>
      <p:pic>
        <p:nvPicPr>
          <p:cNvPr id="11" name="Picture 10">
            <a:extLst>
              <a:ext uri="{FF2B5EF4-FFF2-40B4-BE49-F238E27FC236}">
                <a16:creationId xmlns:a16="http://schemas.microsoft.com/office/drawing/2014/main" id="{74D633BA-F6DD-2FB2-BFDD-E1EAAE33C67D}"/>
              </a:ext>
            </a:extLst>
          </p:cNvPr>
          <p:cNvPicPr>
            <a:picLocks noChangeAspect="1"/>
          </p:cNvPicPr>
          <p:nvPr/>
        </p:nvPicPr>
        <p:blipFill>
          <a:blip r:embed="rId3"/>
          <a:stretch>
            <a:fillRect/>
          </a:stretch>
        </p:blipFill>
        <p:spPr>
          <a:xfrm>
            <a:off x="517105" y="4479965"/>
            <a:ext cx="2900795" cy="1472045"/>
          </a:xfrm>
          <a:prstGeom prst="rect">
            <a:avLst/>
          </a:prstGeom>
        </p:spPr>
      </p:pic>
      <p:cxnSp>
        <p:nvCxnSpPr>
          <p:cNvPr id="9" name="Straight Connector 8">
            <a:extLst>
              <a:ext uri="{FF2B5EF4-FFF2-40B4-BE49-F238E27FC236}">
                <a16:creationId xmlns:a16="http://schemas.microsoft.com/office/drawing/2014/main" id="{8602FDE9-24A9-7F6C-E34D-926AA906CACF}"/>
              </a:ext>
            </a:extLst>
          </p:cNvPr>
          <p:cNvCxnSpPr>
            <a:cxnSpLocks/>
          </p:cNvCxnSpPr>
          <p:nvPr/>
        </p:nvCxnSpPr>
        <p:spPr>
          <a:xfrm>
            <a:off x="385282" y="4202130"/>
            <a:ext cx="8429946"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t>Scenari e Rischi</a:t>
            </a:r>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635A9825-C50E-ED29-A5E0-1C2154A524AF}"/>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10" name="Rectangle 9">
            <a:extLst>
              <a:ext uri="{FF2B5EF4-FFF2-40B4-BE49-F238E27FC236}">
                <a16:creationId xmlns:a16="http://schemas.microsoft.com/office/drawing/2014/main" id="{8684D1F1-49F1-3A94-334E-3890F70DD83D}"/>
              </a:ext>
            </a:extLst>
          </p:cNvPr>
          <p:cNvSpPr/>
          <p:nvPr/>
        </p:nvSpPr>
        <p:spPr>
          <a:xfrm>
            <a:off x="380143" y="2052627"/>
            <a:ext cx="3842536" cy="374588"/>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err="1">
                <a:solidFill>
                  <a:schemeClr val="bg1"/>
                </a:solidFill>
              </a:rPr>
              <a:t>Worst</a:t>
            </a:r>
            <a:r>
              <a:rPr lang="it-IT" b="1" dirty="0">
                <a:solidFill>
                  <a:schemeClr val="bg1"/>
                </a:solidFill>
              </a:rPr>
              <a:t> Case</a:t>
            </a:r>
          </a:p>
        </p:txBody>
      </p:sp>
      <p:sp>
        <p:nvSpPr>
          <p:cNvPr id="11" name="Rectangle 10">
            <a:extLst>
              <a:ext uri="{FF2B5EF4-FFF2-40B4-BE49-F238E27FC236}">
                <a16:creationId xmlns:a16="http://schemas.microsoft.com/office/drawing/2014/main" id="{F86AF381-0586-2F80-8CF4-34EFD9037C93}"/>
              </a:ext>
            </a:extLst>
          </p:cNvPr>
          <p:cNvSpPr/>
          <p:nvPr/>
        </p:nvSpPr>
        <p:spPr>
          <a:xfrm>
            <a:off x="4921324" y="2052627"/>
            <a:ext cx="3762904" cy="374588"/>
          </a:xfrm>
          <a:prstGeom prst="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Best Case</a:t>
            </a:r>
          </a:p>
        </p:txBody>
      </p:sp>
      <p:sp>
        <p:nvSpPr>
          <p:cNvPr id="12" name="Content Placeholder 2">
            <a:extLst>
              <a:ext uri="{FF2B5EF4-FFF2-40B4-BE49-F238E27FC236}">
                <a16:creationId xmlns:a16="http://schemas.microsoft.com/office/drawing/2014/main" id="{8C8B1D7E-55DB-BB9A-EBB7-5243A4275DDA}"/>
              </a:ext>
            </a:extLst>
          </p:cNvPr>
          <p:cNvSpPr txBox="1">
            <a:spLocks/>
          </p:cNvSpPr>
          <p:nvPr/>
        </p:nvSpPr>
        <p:spPr>
          <a:xfrm>
            <a:off x="380143" y="2476585"/>
            <a:ext cx="4114800" cy="315693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defRPr sz="1800">
                <a:solidFill>
                  <a:srgbClr val="323232"/>
                </a:solidFill>
              </a:defRPr>
            </a:pPr>
            <a:r>
              <a:rPr lang="it-IT" sz="1200" dirty="0">
                <a:solidFill>
                  <a:srgbClr val="323232"/>
                </a:solidFill>
              </a:rPr>
              <a:t>Riduzione del </a:t>
            </a:r>
            <a:r>
              <a:rPr lang="it-IT" sz="1200" b="1" dirty="0">
                <a:solidFill>
                  <a:srgbClr val="323232"/>
                </a:solidFill>
              </a:rPr>
              <a:t>20</a:t>
            </a:r>
            <a:r>
              <a:rPr lang="it-IT" sz="1200" dirty="0">
                <a:solidFill>
                  <a:srgbClr val="323232"/>
                </a:solidFill>
              </a:rPr>
              <a:t>% sui ricavi del I anno e del </a:t>
            </a:r>
            <a:r>
              <a:rPr lang="it-IT" sz="1200" b="1" dirty="0">
                <a:solidFill>
                  <a:srgbClr val="323232"/>
                </a:solidFill>
              </a:rPr>
              <a:t>20</a:t>
            </a:r>
            <a:r>
              <a:rPr lang="it-IT" sz="1200" dirty="0">
                <a:solidFill>
                  <a:srgbClr val="323232"/>
                </a:solidFill>
              </a:rPr>
              <a:t>% della crescita del II anno e </a:t>
            </a:r>
            <a:r>
              <a:rPr lang="it-IT" sz="1200" b="1" dirty="0">
                <a:solidFill>
                  <a:srgbClr val="323232"/>
                </a:solidFill>
              </a:rPr>
              <a:t>10</a:t>
            </a:r>
            <a:r>
              <a:rPr lang="it-IT" sz="1200" dirty="0">
                <a:solidFill>
                  <a:srgbClr val="323232"/>
                </a:solidFill>
              </a:rPr>
              <a:t>% della crescita del terzo.</a:t>
            </a:r>
          </a:p>
          <a:p>
            <a:pPr marL="0" indent="0">
              <a:buFont typeface="Arial"/>
              <a:buNone/>
              <a:defRPr sz="1800">
                <a:solidFill>
                  <a:srgbClr val="323232"/>
                </a:solidFill>
              </a:defRPr>
            </a:pPr>
            <a:r>
              <a:rPr lang="it-IT" sz="1200" dirty="0">
                <a:solidFill>
                  <a:srgbClr val="323232"/>
                </a:solidFill>
              </a:rPr>
              <a:t>Il BP genera minore cassa rispetto al caso base per €30.000 ma risulta sostenibile. Non sono pertanto presenti altre variazioni patrimoniali oltre al Patrimonio Netto incrementato da utile.</a:t>
            </a:r>
          </a:p>
        </p:txBody>
      </p:sp>
      <p:sp>
        <p:nvSpPr>
          <p:cNvPr id="13" name="Content Placeholder 2">
            <a:extLst>
              <a:ext uri="{FF2B5EF4-FFF2-40B4-BE49-F238E27FC236}">
                <a16:creationId xmlns:a16="http://schemas.microsoft.com/office/drawing/2014/main" id="{82247448-EDD2-DEF8-D67C-135910C2DC73}"/>
              </a:ext>
            </a:extLst>
          </p:cNvPr>
          <p:cNvSpPr txBox="1">
            <a:spLocks/>
          </p:cNvSpPr>
          <p:nvPr/>
        </p:nvSpPr>
        <p:spPr>
          <a:xfrm>
            <a:off x="4905912" y="2476585"/>
            <a:ext cx="4114800" cy="315693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defRPr sz="1800">
                <a:solidFill>
                  <a:srgbClr val="323232"/>
                </a:solidFill>
              </a:defRPr>
            </a:pPr>
            <a:r>
              <a:rPr lang="it-IT" sz="1200" dirty="0">
                <a:solidFill>
                  <a:srgbClr val="323232"/>
                </a:solidFill>
              </a:rPr>
              <a:t>Incremento del </a:t>
            </a:r>
            <a:r>
              <a:rPr lang="it-IT" sz="1200" b="1" dirty="0">
                <a:solidFill>
                  <a:srgbClr val="323232"/>
                </a:solidFill>
              </a:rPr>
              <a:t>10</a:t>
            </a:r>
            <a:r>
              <a:rPr lang="it-IT" sz="1200" dirty="0">
                <a:solidFill>
                  <a:srgbClr val="323232"/>
                </a:solidFill>
              </a:rPr>
              <a:t>% sui ricavi del I anno e del </a:t>
            </a:r>
            <a:r>
              <a:rPr lang="it-IT" sz="1200" b="1" dirty="0">
                <a:solidFill>
                  <a:srgbClr val="323232"/>
                </a:solidFill>
              </a:rPr>
              <a:t>20</a:t>
            </a:r>
            <a:r>
              <a:rPr lang="it-IT" sz="1200" dirty="0">
                <a:solidFill>
                  <a:srgbClr val="323232"/>
                </a:solidFill>
              </a:rPr>
              <a:t>% della crescita del II anno e </a:t>
            </a:r>
            <a:r>
              <a:rPr lang="it-IT" sz="1200" b="1" dirty="0">
                <a:solidFill>
                  <a:srgbClr val="323232"/>
                </a:solidFill>
              </a:rPr>
              <a:t>10</a:t>
            </a:r>
            <a:r>
              <a:rPr lang="it-IT" sz="1200" dirty="0">
                <a:solidFill>
                  <a:srgbClr val="323232"/>
                </a:solidFill>
              </a:rPr>
              <a:t>% della crescita del terzo.</a:t>
            </a:r>
          </a:p>
          <a:p>
            <a:pPr marL="0" indent="0">
              <a:buNone/>
              <a:defRPr sz="1800">
                <a:solidFill>
                  <a:srgbClr val="323232"/>
                </a:solidFill>
              </a:defRPr>
            </a:pPr>
            <a:r>
              <a:rPr lang="it-IT" sz="1200" dirty="0">
                <a:solidFill>
                  <a:srgbClr val="323232"/>
                </a:solidFill>
              </a:rPr>
              <a:t>Il BP genera maggiore cassa rispetto al caso base per €30.000 con un incremento del ritorno di investimento atteso superiore. Non sono pertanto presenti altre variazioni patrimoniali oltre al Patrimonio Netto incrementato da utile.</a:t>
            </a:r>
          </a:p>
          <a:p>
            <a:pPr marL="0" indent="0">
              <a:buFont typeface="Arial"/>
              <a:buNone/>
              <a:defRPr sz="1800">
                <a:solidFill>
                  <a:srgbClr val="323232"/>
                </a:solidFill>
              </a:defRPr>
            </a:pPr>
            <a:endParaRPr lang="it-IT" sz="1200" dirty="0">
              <a:solidFill>
                <a:srgbClr val="323232"/>
              </a:solidFill>
            </a:endParaRPr>
          </a:p>
        </p:txBody>
      </p:sp>
      <p:sp>
        <p:nvSpPr>
          <p:cNvPr id="14" name="Content Placeholder 2">
            <a:extLst>
              <a:ext uri="{FF2B5EF4-FFF2-40B4-BE49-F238E27FC236}">
                <a16:creationId xmlns:a16="http://schemas.microsoft.com/office/drawing/2014/main" id="{95463411-F88E-0D5F-7F5C-EF9F14D49D07}"/>
              </a:ext>
            </a:extLst>
          </p:cNvPr>
          <p:cNvSpPr txBox="1">
            <a:spLocks/>
          </p:cNvSpPr>
          <p:nvPr/>
        </p:nvSpPr>
        <p:spPr>
          <a:xfrm>
            <a:off x="380142" y="1297083"/>
            <a:ext cx="8486455" cy="6479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defRPr sz="1800">
                <a:solidFill>
                  <a:srgbClr val="323232"/>
                </a:solidFill>
              </a:defRPr>
            </a:pPr>
            <a:r>
              <a:rPr lang="it-IT" sz="1200" dirty="0">
                <a:solidFill>
                  <a:srgbClr val="323232"/>
                </a:solidFill>
              </a:rPr>
              <a:t>Rispetto al Caso Base potrebbe esserci una minore propensione alla spesa da parte dei potenziali clienti, nonché un ritardo dei clienti ad accettare tali politiche di welfare. Di seguito si riportano due scenari, uno peggiorativo di sensitivity (</a:t>
            </a:r>
            <a:r>
              <a:rPr lang="it-IT" sz="1200" b="1" dirty="0">
                <a:solidFill>
                  <a:srgbClr val="323232"/>
                </a:solidFill>
              </a:rPr>
              <a:t>WORST</a:t>
            </a:r>
            <a:r>
              <a:rPr lang="it-IT" sz="1200" dirty="0">
                <a:solidFill>
                  <a:srgbClr val="323232"/>
                </a:solidFill>
              </a:rPr>
              <a:t>) e uno migliorativo (</a:t>
            </a:r>
            <a:r>
              <a:rPr lang="it-IT" sz="1200" b="1" dirty="0">
                <a:solidFill>
                  <a:srgbClr val="323232"/>
                </a:solidFill>
              </a:rPr>
              <a:t>BEST</a:t>
            </a:r>
            <a:r>
              <a:rPr lang="it-IT" sz="1200" dirty="0">
                <a:solidFill>
                  <a:srgbClr val="323232"/>
                </a:solidFill>
              </a:rPr>
              <a:t>) in quanto potrebbe esserci interesse crescente data la richiesta mostrata dalle analisi di mercato effettuate.</a:t>
            </a:r>
          </a:p>
        </p:txBody>
      </p:sp>
      <p:pic>
        <p:nvPicPr>
          <p:cNvPr id="15" name="Picture 14">
            <a:extLst>
              <a:ext uri="{FF2B5EF4-FFF2-40B4-BE49-F238E27FC236}">
                <a16:creationId xmlns:a16="http://schemas.microsoft.com/office/drawing/2014/main" id="{A89E9A63-F7AE-3F99-5A93-A21E03F11E48}"/>
              </a:ext>
            </a:extLst>
          </p:cNvPr>
          <p:cNvPicPr>
            <a:picLocks noChangeAspect="1"/>
          </p:cNvPicPr>
          <p:nvPr/>
        </p:nvPicPr>
        <p:blipFill>
          <a:blip r:embed="rId2"/>
          <a:stretch>
            <a:fillRect/>
          </a:stretch>
        </p:blipFill>
        <p:spPr>
          <a:xfrm>
            <a:off x="5279175" y="3907681"/>
            <a:ext cx="3123439" cy="1622324"/>
          </a:xfrm>
          <a:prstGeom prst="rect">
            <a:avLst/>
          </a:prstGeom>
        </p:spPr>
      </p:pic>
      <p:pic>
        <p:nvPicPr>
          <p:cNvPr id="16" name="Picture 15">
            <a:extLst>
              <a:ext uri="{FF2B5EF4-FFF2-40B4-BE49-F238E27FC236}">
                <a16:creationId xmlns:a16="http://schemas.microsoft.com/office/drawing/2014/main" id="{0441D93F-EB3D-6155-E650-0668929F917D}"/>
              </a:ext>
            </a:extLst>
          </p:cNvPr>
          <p:cNvPicPr>
            <a:picLocks noChangeAspect="1"/>
          </p:cNvPicPr>
          <p:nvPr/>
        </p:nvPicPr>
        <p:blipFill>
          <a:blip r:embed="rId3"/>
          <a:stretch>
            <a:fillRect/>
          </a:stretch>
        </p:blipFill>
        <p:spPr>
          <a:xfrm>
            <a:off x="705973" y="3907681"/>
            <a:ext cx="3190875" cy="16573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a:solidFill>
                  <a:srgbClr val="228B73"/>
                </a:solidFill>
              </a:defRPr>
            </a:pPr>
            <a:r>
              <a:t>Conclusioni</a:t>
            </a:r>
          </a:p>
        </p:txBody>
      </p:sp>
      <p:sp>
        <p:nvSpPr>
          <p:cNvPr id="5" name="Oval 4"/>
          <p:cNvSpPr/>
          <p:nvPr/>
        </p:nvSpPr>
        <p:spPr>
          <a:xfrm>
            <a:off x="10515600" y="365760"/>
            <a:ext cx="548640" cy="548640"/>
          </a:xfrm>
          <a:prstGeom prst="ellipse">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0" y="6126480"/>
            <a:ext cx="12161520" cy="365760"/>
          </a:xfrm>
          <a:prstGeom prst="rect">
            <a:avLst/>
          </a:prstGeom>
          <a:solidFill>
            <a:srgbClr val="DCF0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3">
            <a:extLst>
              <a:ext uri="{FF2B5EF4-FFF2-40B4-BE49-F238E27FC236}">
                <a16:creationId xmlns:a16="http://schemas.microsoft.com/office/drawing/2014/main" id="{70360E39-0D7B-6315-EF42-4543B9A3367B}"/>
              </a:ext>
            </a:extLst>
          </p:cNvPr>
          <p:cNvSpPr/>
          <p:nvPr/>
        </p:nvSpPr>
        <p:spPr>
          <a:xfrm>
            <a:off x="274320" y="274320"/>
            <a:ext cx="2194560" cy="731520"/>
          </a:xfrm>
          <a:prstGeom prst="roundRect">
            <a:avLst/>
          </a:prstGeom>
          <a:solidFill>
            <a:srgbClr val="228B7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b="1">
                <a:solidFill>
                  <a:srgbClr val="FFFFFF"/>
                </a:solidFill>
              </a:defRPr>
            </a:pPr>
            <a:r>
              <a:rPr dirty="0"/>
              <a:t>E Q U I L I B R I A</a:t>
            </a:r>
          </a:p>
          <a:p>
            <a:pPr algn="ctr">
              <a:defRPr sz="1000">
                <a:solidFill>
                  <a:srgbClr val="E6FFFA"/>
                </a:solidFill>
              </a:defRPr>
            </a:pPr>
            <a:r>
              <a:rPr dirty="0"/>
              <a:t>Welfare </a:t>
            </a:r>
            <a:r>
              <a:rPr dirty="0" err="1"/>
              <a:t>aziendale</a:t>
            </a:r>
            <a:r>
              <a:rPr dirty="0"/>
              <a:t> </a:t>
            </a:r>
            <a:r>
              <a:rPr dirty="0" err="1"/>
              <a:t>sostenibile</a:t>
            </a:r>
            <a:endParaRPr dirty="0"/>
          </a:p>
        </p:txBody>
      </p:sp>
      <p:sp>
        <p:nvSpPr>
          <p:cNvPr id="8" name="Rectangle 7">
            <a:extLst>
              <a:ext uri="{FF2B5EF4-FFF2-40B4-BE49-F238E27FC236}">
                <a16:creationId xmlns:a16="http://schemas.microsoft.com/office/drawing/2014/main" id="{7930169B-107D-7D03-FB5E-3AC8ECD1E48F}"/>
              </a:ext>
            </a:extLst>
          </p:cNvPr>
          <p:cNvSpPr/>
          <p:nvPr/>
        </p:nvSpPr>
        <p:spPr>
          <a:xfrm>
            <a:off x="1941818" y="2073135"/>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Miglioramento qualità della vita lavorativa</a:t>
            </a:r>
          </a:p>
        </p:txBody>
      </p:sp>
      <p:sp>
        <p:nvSpPr>
          <p:cNvPr id="9" name="Rectangle 8">
            <a:extLst>
              <a:ext uri="{FF2B5EF4-FFF2-40B4-BE49-F238E27FC236}">
                <a16:creationId xmlns:a16="http://schemas.microsoft.com/office/drawing/2014/main" id="{36BC5B1E-CA20-620F-2533-9ECC92886DBA}"/>
              </a:ext>
            </a:extLst>
          </p:cNvPr>
          <p:cNvSpPr/>
          <p:nvPr/>
        </p:nvSpPr>
        <p:spPr>
          <a:xfrm>
            <a:off x="1941818" y="3118531"/>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Sostenibilità sociale</a:t>
            </a:r>
          </a:p>
        </p:txBody>
      </p:sp>
      <p:sp>
        <p:nvSpPr>
          <p:cNvPr id="10" name="Rectangle 9">
            <a:extLst>
              <a:ext uri="{FF2B5EF4-FFF2-40B4-BE49-F238E27FC236}">
                <a16:creationId xmlns:a16="http://schemas.microsoft.com/office/drawing/2014/main" id="{8622309C-0DF7-FEDF-8E03-F9BF20B85C76}"/>
              </a:ext>
            </a:extLst>
          </p:cNvPr>
          <p:cNvSpPr/>
          <p:nvPr/>
        </p:nvSpPr>
        <p:spPr>
          <a:xfrm>
            <a:off x="1941818" y="4163927"/>
            <a:ext cx="5347699" cy="883262"/>
          </a:xfrm>
          <a:prstGeom prst="rect">
            <a:avLst/>
          </a:prstGeom>
          <a:solidFill>
            <a:schemeClr val="bg1">
              <a:lumMod val="75000"/>
            </a:schemeClr>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defRPr sz="1800">
                <a:solidFill>
                  <a:srgbClr val="323232"/>
                </a:solidFill>
              </a:defRPr>
            </a:pPr>
            <a:r>
              <a:rPr lang="it-IT" b="1" dirty="0">
                <a:solidFill>
                  <a:schemeClr val="bg1"/>
                </a:solidFill>
              </a:rPr>
              <a:t>Coerenza manageriale del progetto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147</TotalTime>
  <Words>1207</Words>
  <Application>Microsoft Office PowerPoint</Application>
  <PresentationFormat>Presentazione su schermo (4:3)</PresentationFormat>
  <Paragraphs>93</Paragraphs>
  <Slides>9</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9</vt:i4>
      </vt:variant>
    </vt:vector>
  </HeadingPairs>
  <TitlesOfParts>
    <vt:vector size="12" baseType="lpstr">
      <vt:lpstr>Arial</vt:lpstr>
      <vt:lpstr>Calibri</vt:lpstr>
      <vt:lpstr>Office Theme</vt:lpstr>
      <vt:lpstr>Excecutive Summary</vt:lpstr>
      <vt:lpstr>Contesto di Mercato</vt:lpstr>
      <vt:lpstr>Problema Manageriale</vt:lpstr>
      <vt:lpstr>Soluzione</vt:lpstr>
      <vt:lpstr>Mercato</vt:lpstr>
      <vt:lpstr>Business Model</vt:lpstr>
      <vt:lpstr>Business Plan</vt:lpstr>
      <vt:lpstr>Scenari e Rischi</vt:lpstr>
      <vt:lpstr>Conclusioni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Excecutive Summary</dc:title>
  <dc:subject/>
  <dc:creator>Federico D'adamo</dc:creator>
  <cp:keywords/>
  <dc:description>generated using python-pptx</dc:description>
  <cp:lastModifiedBy>Francesca D'Adamo</cp:lastModifiedBy>
  <cp:revision>14</cp:revision>
  <dcterms:created xsi:type="dcterms:W3CDTF">2013-01-27T09:14:16Z</dcterms:created>
  <dcterms:modified xsi:type="dcterms:W3CDTF">2026-02-04T17:27:59Z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e1840fb-8939-4796-95d0-bc833736564d_Enabled">
    <vt:lpwstr>true</vt:lpwstr>
  </property>
  <property fmtid="{D5CDD505-2E9C-101B-9397-08002B2CF9AE}" pid="3" name="MSIP_Label_2e1840fb-8939-4796-95d0-bc833736564d_SetDate">
    <vt:lpwstr>2025-12-30T10:10:14Z</vt:lpwstr>
  </property>
  <property fmtid="{D5CDD505-2E9C-101B-9397-08002B2CF9AE}" pid="4" name="MSIP_Label_2e1840fb-8939-4796-95d0-bc833736564d_Method">
    <vt:lpwstr>Standard</vt:lpwstr>
  </property>
  <property fmtid="{D5CDD505-2E9C-101B-9397-08002B2CF9AE}" pid="5" name="MSIP_Label_2e1840fb-8939-4796-95d0-bc833736564d_Name">
    <vt:lpwstr>Confidential - Open Access</vt:lpwstr>
  </property>
  <property fmtid="{D5CDD505-2E9C-101B-9397-08002B2CF9AE}" pid="6" name="MSIP_Label_2e1840fb-8939-4796-95d0-bc833736564d_SiteId">
    <vt:lpwstr>513294a0-3e20-41b2-a970-6d30bf1546fa</vt:lpwstr>
  </property>
  <property fmtid="{D5CDD505-2E9C-101B-9397-08002B2CF9AE}" pid="7" name="MSIP_Label_2e1840fb-8939-4796-95d0-bc833736564d_ActionId">
    <vt:lpwstr>53a02aec-3ea1-457c-a6eb-74d97c8982d6</vt:lpwstr>
  </property>
  <property fmtid="{D5CDD505-2E9C-101B-9397-08002B2CF9AE}" pid="8" name="MSIP_Label_2e1840fb-8939-4796-95d0-bc833736564d_ContentBits">
    <vt:lpwstr>0</vt:lpwstr>
  </property>
  <property fmtid="{D5CDD505-2E9C-101B-9397-08002B2CF9AE}" pid="9" name="MSIP_Label_2e1840fb-8939-4796-95d0-bc833736564d_Tag">
    <vt:lpwstr>10, 3, 0, 1</vt:lpwstr>
  </property>
</Properties>
</file>