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2" r:id="rId2"/>
    <p:sldId id="258" r:id="rId3"/>
    <p:sldId id="295" r:id="rId4"/>
    <p:sldId id="273" r:id="rId5"/>
    <p:sldId id="274" r:id="rId6"/>
    <p:sldId id="275" r:id="rId7"/>
    <p:sldId id="278" r:id="rId8"/>
    <p:sldId id="260" r:id="rId9"/>
    <p:sldId id="261" r:id="rId10"/>
    <p:sldId id="262" r:id="rId11"/>
    <p:sldId id="263" r:id="rId12"/>
    <p:sldId id="264" r:id="rId13"/>
    <p:sldId id="265" r:id="rId14"/>
    <p:sldId id="283" r:id="rId15"/>
    <p:sldId id="266" r:id="rId16"/>
    <p:sldId id="284" r:id="rId17"/>
    <p:sldId id="267" r:id="rId18"/>
    <p:sldId id="268" r:id="rId19"/>
    <p:sldId id="279" r:id="rId20"/>
    <p:sldId id="294" r:id="rId21"/>
    <p:sldId id="293" r:id="rId22"/>
    <p:sldId id="280" r:id="rId23"/>
    <p:sldId id="281" r:id="rId24"/>
    <p:sldId id="269" r:id="rId25"/>
    <p:sldId id="272" r:id="rId26"/>
    <p:sldId id="291" r:id="rId27"/>
    <p:sldId id="270" r:id="rId28"/>
    <p:sldId id="289" r:id="rId29"/>
    <p:sldId id="290" r:id="rId30"/>
    <p:sldId id="271" r:id="rId31"/>
    <p:sldId id="288" r:id="rId32"/>
    <p:sldId id="292" r:id="rId33"/>
    <p:sldId id="29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B24AA-BABD-420A-BA60-C5418001DE3C}" type="datetimeFigureOut">
              <a:rPr lang="en-GB" smtClean="0"/>
              <a:t>11/08/2024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1ECF1-9C9F-45DA-A97B-A7ED1959833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46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DF95-3ADF-4582-B5D6-48B4A3C331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9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DF95-3ADF-4582-B5D6-48B4A3C331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58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DF95-3ADF-4582-B5D6-48B4A3C331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387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016000" y="6356349"/>
            <a:ext cx="4114800" cy="365125"/>
          </a:xfrm>
        </p:spPr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116008" y="6377213"/>
            <a:ext cx="2743200" cy="365125"/>
          </a:xfrm>
        </p:spPr>
        <p:txBody>
          <a:bodyPr/>
          <a:lstStyle/>
          <a:p>
            <a:fld id="{2933ED56-FB12-4384-AF6C-E94CA198BBE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ttangolo 8"/>
          <p:cNvSpPr/>
          <p:nvPr userDrawn="1"/>
        </p:nvSpPr>
        <p:spPr>
          <a:xfrm>
            <a:off x="1016000" y="0"/>
            <a:ext cx="10843208" cy="428626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4" descr="Logo Università degli Studi di Teram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" cy="50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diritto 11"/>
          <p:cNvCxnSpPr/>
          <p:nvPr userDrawn="1"/>
        </p:nvCxnSpPr>
        <p:spPr>
          <a:xfrm>
            <a:off x="1016000" y="6309695"/>
            <a:ext cx="10843208" cy="37322"/>
          </a:xfrm>
          <a:prstGeom prst="line">
            <a:avLst/>
          </a:prstGeom>
          <a:ln w="22225">
            <a:solidFill>
              <a:srgbClr val="D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35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DF95-3ADF-4582-B5D6-48B4A3C331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03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DF95-3ADF-4582-B5D6-48B4A3C331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83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DF95-3ADF-4582-B5D6-48B4A3C331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34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DF95-3ADF-4582-B5D6-48B4A3C331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90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DF95-3ADF-4582-B5D6-48B4A3C331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01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DF95-3ADF-4582-B5D6-48B4A3C331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76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DF95-3ADF-4582-B5D6-48B4A3C331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44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DF95-3ADF-4582-B5D6-48B4A3C331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52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L. Bani - Elementi di statistica economica - LEZIONE 2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FDF95-3ADF-4582-B5D6-48B4A3C331A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48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stan.it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stan.it/?id=414" TargetMode="External"/><Relationship Id="rId2" Type="http://schemas.openxmlformats.org/officeDocument/2006/relationships/hyperlink" Target="https://www.sistan.it/?id=412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sistan.it/?id=52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stan.it/fileadmin/redazioni/IMMAGINI/pdf/2_qualita_CODICE.pdf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sistan.it/?id=5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archivio/rapporto+sdg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egnaposto contenuto 8"/>
          <p:cNvSpPr txBox="1">
            <a:spLocks/>
          </p:cNvSpPr>
          <p:nvPr/>
        </p:nvSpPr>
        <p:spPr>
          <a:xfrm>
            <a:off x="1016000" y="995555"/>
            <a:ext cx="10058400" cy="5016758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Teramo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CORSO DI LAUREA IN SERVIZI GIURIDICI </a:t>
            </a:r>
            <a:r>
              <a:rPr lang="it-IT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Elementi di statistica economica</a:t>
            </a: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a.a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Lezione 02</a:t>
            </a:r>
            <a:endParaRPr lang="it-IT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Letizia Bani 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lbani@unite.it</a:t>
            </a:r>
            <a:endParaRPr lang="it-IT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25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88409" y="860347"/>
            <a:ext cx="707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FAO</a:t>
            </a:r>
          </a:p>
        </p:txBody>
      </p:sp>
      <p:sp>
        <p:nvSpPr>
          <p:cNvPr id="7" name="Rettangolo 6"/>
          <p:cNvSpPr/>
          <p:nvPr/>
        </p:nvSpPr>
        <p:spPr>
          <a:xfrm>
            <a:off x="771524" y="1356912"/>
            <a:ext cx="10935371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L’</a:t>
            </a:r>
            <a:r>
              <a:rPr lang="it-IT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Organizzazione delle Nazioni Unite per l’alimentazione e l’agricoltura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it-IT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Food</a:t>
            </a:r>
            <a:r>
              <a:rPr lang="it-IT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it-IT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Agriculture</a:t>
            </a:r>
            <a:r>
              <a:rPr lang="it-IT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Organization of the </a:t>
            </a:r>
            <a:r>
              <a:rPr lang="it-IT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United</a:t>
            </a:r>
            <a:r>
              <a:rPr lang="it-IT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Nations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FAO) è un’agenzia specializzata delle Nazioni Unite con il mandato di aiutare ad accrescere i livelli di nutrizione, aumentare la produttività agricola, migliorare la vita delle popolazioni rurali e contribuire alla crescita economica mondiale.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FAO mette a disposizione online informazioni, statistiche, studi e ricerche sulla sicurezza alimentare, sulle produzioni agricole, foreste, pesca, biodiversità, desertificazione, prodotti di base, risorse naturali, alimentazione, ecc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39561" y="3525951"/>
            <a:ext cx="1099929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L’</a:t>
            </a:r>
            <a:r>
              <a:rPr lang="it-IT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Ufficio statistico delle Comunità europee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it-IT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Eurostat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è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una direzione centrale della Commissione europea, organo esecutivo dell’Unione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Europea.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L’</a:t>
            </a:r>
            <a:r>
              <a:rPr lang="it-IT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Eurostat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raccoglie e diffonde una grande quantità di dati prodotti dagli istituti nazionali di statistica e da vari enti pubblici, che confluiscono in diverse banche dati molte delle quali fruibili online.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sua missione è quella di fornire all'Unione europea un servizio informativo statistico di elevata qualità, con dati comparabili tra Paesi e regioni. L'Istituto coopera con altre organizzazioni internazionali come le Nazioni Unite 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 l'OCSE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ed altri paesi che non appartengono all'UE nella definizione degli standard statistici internazionali. Importante è inoltre la sua attività di cooperazione per il miglioramento della capacità statistica dei paesi candidati e di quelli in via di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sviluppo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149" y="566671"/>
            <a:ext cx="899379" cy="89937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737" y="3465181"/>
            <a:ext cx="833849" cy="628920"/>
          </a:xfrm>
          <a:prstGeom prst="rect">
            <a:avLst/>
          </a:prstGeom>
        </p:spPr>
      </p:pic>
      <p:sp>
        <p:nvSpPr>
          <p:cNvPr id="9" name="Rettangolo arrotondato 8"/>
          <p:cNvSpPr/>
          <p:nvPr/>
        </p:nvSpPr>
        <p:spPr>
          <a:xfrm>
            <a:off x="805549" y="2594071"/>
            <a:ext cx="10867320" cy="78970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tangolo arrotondato 9"/>
          <p:cNvSpPr/>
          <p:nvPr/>
        </p:nvSpPr>
        <p:spPr>
          <a:xfrm>
            <a:off x="839575" y="4805926"/>
            <a:ext cx="10867320" cy="58072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72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76275" y="855085"/>
            <a:ext cx="1366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Eurostat</a:t>
            </a:r>
            <a:endParaRPr lang="it-IT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76275" y="1255195"/>
            <a:ext cx="1086118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17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Eurostat</a:t>
            </a:r>
            <a:r>
              <a:rPr lang="it-IT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è l’ufficio statistico dell’Unione europea, ha una funzione di direzione generale della commissione e coordinamento dell’attività della statistica comunitaria. </a:t>
            </a:r>
            <a:r>
              <a:rPr lang="it-IT" sz="1700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Raccoglie i dati forniti dagli Stati europei, li analizza e su questa base offre dati comparabili e armonizzati affinché sia possibile definire, svolgere e analizzare le politiche </a:t>
            </a:r>
            <a:r>
              <a:rPr lang="it-IT" sz="1700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comunitarie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676275" y="2383955"/>
            <a:ext cx="1086118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Genova rilevasse il prezzo del pane all’olio e Madrid (o Milano) il </a:t>
            </a:r>
            <a:r>
              <a:rPr lang="it-IT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prezzo del pane </a:t>
            </a:r>
            <a:r>
              <a:rPr lang="it-IT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integrale ci sarebbero dei problemi perché non potremmo utilizzare una variazione di prezzo dei due beni come confronto, sono due beni differenti</a:t>
            </a:r>
            <a:endParaRPr lang="it-IT" sz="1700" dirty="0"/>
          </a:p>
        </p:txBody>
      </p:sp>
      <p:sp>
        <p:nvSpPr>
          <p:cNvPr id="10" name="Rettangolo 9"/>
          <p:cNvSpPr/>
          <p:nvPr/>
        </p:nvSpPr>
        <p:spPr>
          <a:xfrm>
            <a:off x="2919211" y="348249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Serve un ente, una struttura, che dica come dobbiamo rilevare i prezzi o individuare una modalità di rilevazione dei prezzi: principio di omogeneità nella rilevazione dei dati.</a:t>
            </a:r>
            <a:endParaRPr lang="it-IT" dirty="0"/>
          </a:p>
        </p:txBody>
      </p:sp>
      <p:sp>
        <p:nvSpPr>
          <p:cNvPr id="11" name="Freccia in giù 10"/>
          <p:cNvSpPr/>
          <p:nvPr/>
        </p:nvSpPr>
        <p:spPr>
          <a:xfrm>
            <a:off x="5390862" y="3020308"/>
            <a:ext cx="334851" cy="49074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919210" y="5151652"/>
            <a:ext cx="2617065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livello italiano c’è il </a:t>
            </a:r>
            <a:r>
              <a:rPr lang="it-IT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Sistan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al centro l’Istat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7306580" y="5138876"/>
            <a:ext cx="1863178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livello europeo c’è l’</a:t>
            </a:r>
            <a:r>
              <a:rPr lang="it-IT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Eurostat</a:t>
            </a:r>
            <a:endParaRPr lang="it-IT" dirty="0"/>
          </a:p>
        </p:txBody>
      </p:sp>
      <p:sp>
        <p:nvSpPr>
          <p:cNvPr id="14" name="Freccia in giù 13"/>
          <p:cNvSpPr/>
          <p:nvPr/>
        </p:nvSpPr>
        <p:spPr>
          <a:xfrm>
            <a:off x="4003184" y="4552682"/>
            <a:ext cx="195329" cy="37992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15" name="Freccia in giù 14"/>
          <p:cNvSpPr/>
          <p:nvPr/>
        </p:nvSpPr>
        <p:spPr>
          <a:xfrm>
            <a:off x="7697274" y="4552681"/>
            <a:ext cx="184596" cy="37992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980" y="4933570"/>
            <a:ext cx="1616231" cy="117118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182" y="4774004"/>
            <a:ext cx="1742012" cy="130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1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3943350" y="609600"/>
            <a:ext cx="3695700" cy="990600"/>
          </a:xfrm>
          <a:prstGeom prst="ellipse">
            <a:avLst/>
          </a:prstGeom>
          <a:gradFill>
            <a:gsLst>
              <a:gs pos="26000">
                <a:srgbClr val="D6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Obiettivi e compiti  dell’</a:t>
            </a:r>
            <a:r>
              <a:rPr lang="it-IT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Eurostat</a:t>
            </a:r>
            <a:endParaRPr lang="it-IT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ccia a destra 1"/>
          <p:cNvSpPr/>
          <p:nvPr/>
        </p:nvSpPr>
        <p:spPr>
          <a:xfrm>
            <a:off x="811369" y="2562896"/>
            <a:ext cx="785611" cy="28333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472742" y="2177781"/>
            <a:ext cx="9002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 garantire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accrescere la comparabilità della produzione statistica dei differenti paesi UE.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Cerca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fare in modo che tutti i paesi e tutti gli istituti produttori di statistica ufficiali all’interno di questi paesi producano dati e statistiche che siano tra loro confrontabili per le ragioni che abbiamo detto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811368" y="3777496"/>
            <a:ext cx="785611" cy="28333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811368" y="4504861"/>
            <a:ext cx="785611" cy="28333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472741" y="3620938"/>
            <a:ext cx="9002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Eurostat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 lo scopo di coordinare le attività di raccolta dati e di definire le statistiche e il modo in cui andare a produrle e calcolarle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2472742" y="4330385"/>
            <a:ext cx="889930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il compito di assicurare che siano confrontabili ed armonizzate. L’obiettivo a lungo periodo sarebbe quello di avere un sistema statistico europeo unico, cosa ancora molto lontana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811368" y="5556421"/>
            <a:ext cx="785611" cy="28333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494208" y="5219544"/>
            <a:ext cx="9225566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Eurostat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ha un ruolo di produzione dei dati, non produce dati, non raccoglie dati di per sé; la raccolta dati è condotta dai singoli istituti nazionali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it-IT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attività dell’</a:t>
            </a:r>
            <a:r>
              <a:rPr lang="it-IT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Eurostat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non sono di produzione dati ma sono di pubblicazione</a:t>
            </a:r>
            <a:endParaRPr lang="it-IT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7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/>
      <p:bldP spid="7" grpId="0" animBg="1"/>
      <p:bldP spid="8" grpId="0" animBg="1"/>
      <p:bldP spid="9" grpId="0"/>
      <p:bldP spid="10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6275" y="855085"/>
            <a:ext cx="26356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 statistiche in Italia</a:t>
            </a:r>
          </a:p>
        </p:txBody>
      </p:sp>
      <p:sp>
        <p:nvSpPr>
          <p:cNvPr id="7" name="Rettangolo 6"/>
          <p:cNvSpPr/>
          <p:nvPr/>
        </p:nvSpPr>
        <p:spPr>
          <a:xfrm>
            <a:off x="668270" y="152490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Italia le informazioni statistiche ufficiali vengono fornite da una rete di soggetti pubblici e privati facenti parte del Sistema Statistico Nazionale (SISTAN)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528" y="1381728"/>
            <a:ext cx="2419350" cy="1209675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68270" y="2748147"/>
            <a:ext cx="9285667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E’ stato istituito con il decreto legislativo del 6 settembre 1989, n. 322. Tale decreto ha avviato un processo di </a:t>
            </a:r>
            <a:r>
              <a:rPr lang="it-IT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ristrutturazione dell’attività statistica nazionale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allargando la platea dei produttori al di là dell’ISTAT.</a:t>
            </a:r>
            <a:endParaRPr lang="it-IT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 dall’origine, ma in maniera progressivamente crescente, in particolare dopo la realizzazione della moneta unica e l’emanazione del regolamento europeo n. 223/2009, il </a:t>
            </a:r>
            <a:r>
              <a:rPr lang="it-IT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SISTAN opera in coerenza e come parte attiva del Sistema statistico europeo (</a:t>
            </a:r>
            <a:r>
              <a:rPr lang="it-IT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Sse</a:t>
            </a:r>
            <a:r>
              <a:rPr lang="it-IT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ponendo al centro della programmazione dell’offerta statistica le esigenze informative europee e internazionali oltre che nazionali.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167212" y="5633074"/>
            <a:ext cx="4350230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 sito ufficiale del SISTAN è </a:t>
            </a:r>
            <a:r>
              <a:rPr lang="it-IT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http://www.sistan.it</a:t>
            </a:r>
            <a:endParaRPr lang="it-IT" sz="1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it-IT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184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14</a:t>
            </a:fld>
            <a:endParaRPr lang="it-IT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59153" y="846773"/>
            <a:ext cx="2068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Cose è il SISTAN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t="26945" b="54323"/>
          <a:stretch/>
        </p:blipFill>
        <p:spPr>
          <a:xfrm>
            <a:off x="310341" y="1231207"/>
            <a:ext cx="8326582" cy="108065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049" y="975562"/>
            <a:ext cx="3432345" cy="173141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859153" y="2962621"/>
            <a:ext cx="10221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lang="it-IT" alt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</a:t>
            </a:r>
            <a:r>
              <a:rPr lang="it-IT" altLang="it-IT" sz="1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rete</a:t>
            </a:r>
            <a:r>
              <a:rPr lang="it-IT" alt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soggetti che svolge attività di rilevazione, elaborazione, analisi, diffusione e archiviazione dei dati </a:t>
            </a:r>
            <a:r>
              <a:rPr lang="it-IT" alt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statistici.</a:t>
            </a:r>
          </a:p>
          <a:p>
            <a:pPr algn="just"/>
            <a:r>
              <a:rPr lang="it-IT" alt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Obiettivo </a:t>
            </a:r>
            <a:r>
              <a:rPr lang="it-IT" alt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comune è dare un'informazione statistica di qualità per il Paese e per coloro che in tutto il mondo sono interessati alla realtà italiana. </a:t>
            </a:r>
          </a:p>
        </p:txBody>
      </p:sp>
      <p:sp>
        <p:nvSpPr>
          <p:cNvPr id="9" name="Rettangolo 8"/>
          <p:cNvSpPr/>
          <p:nvPr/>
        </p:nvSpPr>
        <p:spPr>
          <a:xfrm>
            <a:off x="859153" y="2292894"/>
            <a:ext cx="7586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Sistan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nasce con l'intenzione di consentire una gestione più efficace dell'attività statistica nazionale aumentando la capacità di risposta alle esigenze informative del Paese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59153" y="3877445"/>
            <a:ext cx="100814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SISTAN fanno parte: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L'Istituto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Nazionale di Statistica: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Istat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enti ed organismi pubblici di informazione statistica: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Isae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Inea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Isfol</a:t>
            </a: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uffici di statistica centrali e periferici delle amministrazioni dello Stato e delle aziende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autonome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uffici di statistica di amministrazioni ed enti pubblici individuati con decreto del Presidente del Consiglio dei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Ministri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uffici di statistica delle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prefetture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uffici di statistica di: regioni e province autonome; province; comuni singoli o associati; aziende sanitarie locali; camere di commercio, industria, artigianato e agricoltura.</a:t>
            </a:r>
            <a:endParaRPr lang="it-IT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3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16000" y="1075294"/>
            <a:ext cx="7334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Uffici di statistica del </a:t>
            </a:r>
            <a:r>
              <a:rPr lang="it-IT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Sistan</a:t>
            </a:r>
            <a:r>
              <a:rPr lang="it-I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secondo la tipologia dell’ente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GB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anno </a:t>
            </a:r>
            <a:r>
              <a:rPr lang="en-GB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2020(*)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16000" y="4828787"/>
            <a:ext cx="195598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Istat, Archivio Enti </a:t>
            </a:r>
            <a:r>
              <a:rPr lang="it-IT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Sistan</a:t>
            </a:r>
            <a:endParaRPr lang="it-IT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/>
          </p:nvPr>
        </p:nvGraphicFramePr>
        <p:xfrm>
          <a:off x="1123950" y="1444626"/>
          <a:ext cx="7353300" cy="3362325"/>
        </p:xfrm>
        <a:graphic>
          <a:graphicData uri="http://schemas.openxmlformats.org/drawingml/2006/table">
            <a:tbl>
              <a:tblPr/>
              <a:tblGrid>
                <a:gridCol w="3987800">
                  <a:extLst>
                    <a:ext uri="{9D8B030D-6E8A-4147-A177-3AD203B41FA5}">
                      <a16:colId xmlns:a16="http://schemas.microsoft.com/office/drawing/2014/main" val="3254466439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529051328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813353144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Tipologia 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N. uffici di statistica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uffici di statistica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44412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Ministeri e Presidenza del consiglio dei ministri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328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Uffici di statistica Prefettura-UTG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71539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Enti e amministrazioni pubbliche centrali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37696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Regioni e Province Autonome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85892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Province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2303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Città metropolitane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35253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Comuni capoluogo / Comuni ≥30.000 ab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67875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Comuni non capoluogo / Comuni &lt; 30.000 ab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2.713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97512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Camere di commercio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65216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Altre amministrazioni locali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6572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Altri soggetti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53907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65239"/>
                  </a:ext>
                </a:extLst>
              </a:tr>
            </a:tbl>
          </a:graphicData>
        </a:graphic>
      </p:graphicFrame>
      <p:sp>
        <p:nvSpPr>
          <p:cNvPr id="10" name="Freccia a destra 9"/>
          <p:cNvSpPr/>
          <p:nvPr/>
        </p:nvSpPr>
        <p:spPr>
          <a:xfrm>
            <a:off x="1123950" y="5259904"/>
            <a:ext cx="870042" cy="20209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420884" y="5176283"/>
            <a:ext cx="4079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Fanno parte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del SISTAN oltre 3.300 uffici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2381249" y="5594828"/>
            <a:ext cx="6848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57 istituzioni pubbliche e private del SISTAN partecipano al Programma Statistico Nazionale (PSN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9020175" y="1833126"/>
            <a:ext cx="2724150" cy="107721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Questi uffici sono 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uniti dalla comune funzione di fornire al Paese l’informazione statistica ufficiale. </a:t>
            </a:r>
            <a:endParaRPr lang="it-IT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1123949" y="5715903"/>
            <a:ext cx="870042" cy="20209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34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  <p:bldP spid="12" grpId="0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16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26061" b="37940"/>
          <a:stretch/>
        </p:blipFill>
        <p:spPr>
          <a:xfrm>
            <a:off x="310341" y="1396537"/>
            <a:ext cx="9144000" cy="2468881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16849" y="924499"/>
            <a:ext cx="2865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 funzioni del SISTAN</a:t>
            </a:r>
          </a:p>
        </p:txBody>
      </p:sp>
    </p:spTree>
    <p:extLst>
      <p:ext uri="{BB962C8B-B14F-4D97-AF65-F5344CB8AC3E}">
        <p14:creationId xmlns:p14="http://schemas.microsoft.com/office/powerpoint/2010/main" val="26240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58" y="958930"/>
            <a:ext cx="791447" cy="79144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249510" y="887294"/>
            <a:ext cx="9161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Obiettivo primario del SISTAN è quello di fornire al Paese e agli organismi internazionali una informazione statistica ufficiale che soddisfi i principi di affidabilità, imparzialità, pertinenza, tempestività, tutela della riservatezza, trasparenza, minimo carico sui rispondenti, efficienza. 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772456" y="4811384"/>
            <a:ext cx="4156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 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COMSTAT emana direttive e atti d’indirizzo nei confronti degli uffici di statistica del SISTAN e </a:t>
            </a:r>
            <a:r>
              <a:rPr lang="it-IT" sz="16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delibera, su proposta del Presidente dell’ISTAT, il Programma Statistico Nazionale (PSN)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it-IT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98292" y="2232959"/>
            <a:ext cx="2475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 governo del SISTAN 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130800" y="208368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è di competenza dell’ISTAT, che si avvale del </a:t>
            </a:r>
            <a:r>
              <a:rPr lang="it-IT" sz="1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Comitato di indirizzo e coordinamento dell’informazione statistica </a:t>
            </a:r>
            <a:r>
              <a:rPr lang="it-IT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(COMSTAT)</a:t>
            </a:r>
            <a:endParaRPr lang="it-IT" sz="1600" dirty="0"/>
          </a:p>
        </p:txBody>
      </p:sp>
      <p:sp>
        <p:nvSpPr>
          <p:cNvPr id="11" name="Rettangolo 10"/>
          <p:cNvSpPr/>
          <p:nvPr/>
        </p:nvSpPr>
        <p:spPr>
          <a:xfrm>
            <a:off x="898292" y="3434650"/>
            <a:ext cx="1317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COMSTAT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232798" y="2944958"/>
            <a:ext cx="6096000" cy="267765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just"/>
            <a:r>
              <a:rPr lang="it-IT" sz="1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Comitato è un organo collegiale  </a:t>
            </a:r>
            <a:r>
              <a:rPr lang="it-IT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composto da 15 membri: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presidente dell’Istat, che lo presiede;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membri in rappresentanza del Ministero dell’economia e delle finanze e quattro membri in rappresentanza di altre amministrazioni statali, individuate dal Presidente del Consiglio dei Ministri, sentito il presidente dell’Istat;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rappresentanti delle regioni e degli enti locali, designati dalla Conferenza unificata di cui all’articolo 8 del decreto legislativo 28 agosto 1997, n. 281;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rappresentante designato dal presidente di </a:t>
            </a:r>
            <a:r>
              <a:rPr lang="it-IT" sz="1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Unioncamere</a:t>
            </a:r>
            <a:r>
              <a:rPr lang="it-IT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rappresentanti di enti pubblici tra quelli dotati dei più complessi sistemi d’informazione;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esperti scelti tra i professori ordinari di ruolo di prima fascia in materie statistiche, </a:t>
            </a:r>
            <a:r>
              <a:rPr lang="it-IT" sz="1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economiche </a:t>
            </a:r>
            <a:r>
              <a:rPr lang="it-IT" sz="1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affini.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3678792" y="2369284"/>
            <a:ext cx="1068946" cy="9927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/>
          <p:cNvSpPr/>
          <p:nvPr/>
        </p:nvSpPr>
        <p:spPr>
          <a:xfrm>
            <a:off x="2922334" y="3590334"/>
            <a:ext cx="1068946" cy="9927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/>
          <p:cNvSpPr/>
          <p:nvPr/>
        </p:nvSpPr>
        <p:spPr>
          <a:xfrm rot="5400000">
            <a:off x="1200598" y="4249343"/>
            <a:ext cx="720000" cy="100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65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8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Bani - Elementi di statistica economica - LEZIONE 2</a:t>
            </a:r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679250"/>
            <a:ext cx="1412741" cy="141274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91418" y="1016289"/>
            <a:ext cx="3769750" cy="3693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vigilanza sulle attività del SISTAN </a:t>
            </a:r>
            <a:endParaRPr lang="it-IT" dirty="0"/>
          </a:p>
        </p:txBody>
      </p:sp>
      <p:cxnSp>
        <p:nvCxnSpPr>
          <p:cNvPr id="8" name="Connettore 2 7"/>
          <p:cNvCxnSpPr>
            <a:stCxn id="6" idx="3"/>
          </p:cNvCxnSpPr>
          <p:nvPr/>
        </p:nvCxnSpPr>
        <p:spPr>
          <a:xfrm>
            <a:off x="6461168" y="1200955"/>
            <a:ext cx="622212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7291634" y="799819"/>
            <a:ext cx="3648747" cy="9233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è affidata alla </a:t>
            </a:r>
            <a:r>
              <a:rPr lang="it-IT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Commissione per la garanzia dell’informazione statistica (COGIS</a:t>
            </a:r>
            <a:r>
              <a:rPr lang="it-IT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016000" y="3050779"/>
            <a:ext cx="970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COGIS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2428741" y="3131441"/>
            <a:ext cx="790977" cy="23878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913076" y="2610586"/>
            <a:ext cx="67571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Organo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esterno, autonomo e indipendente composto da cinque membri, nominati con decreto del Presidente della Repubblica, su proposta del Presidente del Consiglio dei Ministri e scelti tra professori ordinari in materie statistiche, economiche ed affini o tra direttori di istituti di statistica o di ricerca statistica non facenti parte del Sistema statistico nazionale, ovvero tra alti dirigenti di enti e amministrazioni pubbliche.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4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035379" y="842498"/>
            <a:ext cx="6905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</a:t>
            </a:r>
            <a:r>
              <a:rPr lang="it-IT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Commissione degli utenti dell’informazione statistica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(CUIS) è invece l’organo consultivo istituito nel 2011 dall’ISTAT per contribuire al costante miglioramento della produzione statistica ufficiale. La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Cuis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 terminato il proprio mandato nel 2018</a:t>
            </a:r>
          </a:p>
        </p:txBody>
      </p:sp>
      <p:sp>
        <p:nvSpPr>
          <p:cNvPr id="8" name="Rettangolo 7"/>
          <p:cNvSpPr/>
          <p:nvPr/>
        </p:nvSpPr>
        <p:spPr>
          <a:xfrm>
            <a:off x="1016000" y="1065105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CUIS</a:t>
            </a:r>
          </a:p>
        </p:txBody>
      </p:sp>
      <p:sp>
        <p:nvSpPr>
          <p:cNvPr id="9" name="Freccia a destra 8"/>
          <p:cNvSpPr/>
          <p:nvPr/>
        </p:nvSpPr>
        <p:spPr>
          <a:xfrm>
            <a:off x="2282423" y="1257641"/>
            <a:ext cx="790977" cy="7746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 rot="5400000">
            <a:off x="1012605" y="2139283"/>
            <a:ext cx="790977" cy="7746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988044" y="2914257"/>
            <a:ext cx="6096000" cy="26750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spcBef>
                <a:spcPts val="375"/>
              </a:spcBef>
              <a:spcAft>
                <a:spcPts val="675"/>
              </a:spcAft>
            </a:pP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Questi i suoi compiti: </a:t>
            </a:r>
            <a:endParaRPr lang="it-IT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valutare 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rispondenza dei dati ufficiali alle esigenze degli utilizzatori; </a:t>
            </a:r>
            <a:endParaRPr lang="it-IT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segnalare 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eventuali lacune informative, proponendo soluzioni per colmarle; </a:t>
            </a:r>
            <a:endParaRPr lang="it-IT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valorizzare 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l’uso di fonti amministrative e di nuove fonti di dati</a:t>
            </a:r>
            <a:r>
              <a:rPr lang="it-IT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285750" indent="-285750" algn="just" fontAlgn="base">
              <a:buFont typeface="Wingdings" panose="05000000000000000000" pitchFamily="2" charset="2"/>
              <a:buChar char="§"/>
            </a:pPr>
            <a:r>
              <a:rPr lang="it-IT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proporre 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azioni volte a ridurre l’onere statistico sui rispondenti.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8193578" y="2921962"/>
            <a:ext cx="3045229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it-IT" sz="1400" b="1" dirty="0">
                <a:solidFill>
                  <a:srgbClr val="00295A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 tooltip="Opens internal link in current window"/>
              </a:rPr>
              <a:t>Assemblee plenarie e tavoli di lavoro</a:t>
            </a:r>
            <a:r>
              <a:rPr lang="it-IT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incontri a cadenza annuale, articolati in tavoli tematici, per fare il punto sullo stato e le prospettive di sviluppo del dialogo con gli utenti.</a:t>
            </a:r>
            <a:endParaRPr lang="en-GB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it-IT" sz="1400" b="1" dirty="0">
                <a:solidFill>
                  <a:srgbClr val="00295A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 tooltip="Opens internal link in current window"/>
              </a:rPr>
              <a:t>Consultazioni</a:t>
            </a:r>
            <a:r>
              <a:rPr lang="it-IT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confronti con gli utilizzatori, organizzati in presenza oppure online, volti ad approfondire l'analisi di esigenze informative emergenti;</a:t>
            </a:r>
            <a:endParaRPr lang="en-GB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it-IT" sz="1400" b="1" dirty="0">
                <a:solidFill>
                  <a:srgbClr val="00295A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 tooltip="Opens internal link in current window"/>
              </a:rPr>
              <a:t>Gruppi di lavoro</a:t>
            </a:r>
            <a:r>
              <a:rPr lang="it-IT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team costituiti per approfondire lo studio di temi specifici.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7352022" y="3952547"/>
            <a:ext cx="573578" cy="2660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93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3" grpId="0" animBg="1"/>
      <p:bldP spid="14" grpId="0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71538" y="674265"/>
            <a:ext cx="33329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 principali fonti statistiche</a:t>
            </a:r>
          </a:p>
        </p:txBody>
      </p:sp>
      <p:sp>
        <p:nvSpPr>
          <p:cNvPr id="2" name="Rettangolo 1"/>
          <p:cNvSpPr/>
          <p:nvPr/>
        </p:nvSpPr>
        <p:spPr>
          <a:xfrm>
            <a:off x="954104" y="3096525"/>
            <a:ext cx="3468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Riprendiamo concetto di statistiche «ufficiali»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416041" y="2798599"/>
            <a:ext cx="4681450" cy="1277786"/>
          </a:xfrm>
          <a:prstGeom prst="rect">
            <a:avLst/>
          </a:prstGeom>
          <a:ln w="15875">
            <a:solidFill>
              <a:srgbClr val="D6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it-IT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it-IT" b="1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statistiche ufficiali,</a:t>
            </a:r>
            <a:r>
              <a:rPr lang="it-IT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sono quelle che </a:t>
            </a:r>
            <a:r>
              <a:rPr lang="it-IT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seguono una particolare procedura nella loro produzione. In particolare, le statistiche ufficiali nascono all’interno del Programma statistico </a:t>
            </a:r>
            <a:r>
              <a:rPr lang="it-IT" dirty="0" smtClean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nazionale.</a:t>
            </a:r>
          </a:p>
        </p:txBody>
      </p:sp>
      <p:sp>
        <p:nvSpPr>
          <p:cNvPr id="8" name="Rettangolo 7"/>
          <p:cNvSpPr/>
          <p:nvPr/>
        </p:nvSpPr>
        <p:spPr>
          <a:xfrm>
            <a:off x="871538" y="5223716"/>
            <a:ext cx="4361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fonti statistiche si possono classificare in: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234807" y="4677349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fonti statistiche internazionali</a:t>
            </a:r>
          </a:p>
        </p:txBody>
      </p:sp>
      <p:sp>
        <p:nvSpPr>
          <p:cNvPr id="9" name="Rettangolo 8"/>
          <p:cNvSpPr/>
          <p:nvPr/>
        </p:nvSpPr>
        <p:spPr>
          <a:xfrm>
            <a:off x="6234806" y="5647645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D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fonti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statistiche</a:t>
            </a:r>
            <a:r>
              <a:rPr lang="it-IT" b="1" dirty="0">
                <a:solidFill>
                  <a:srgbClr val="D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smtClean="0">
                <a:solidFill>
                  <a:srgbClr val="D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nazionali</a:t>
            </a:r>
            <a:endParaRPr lang="it-IT" b="1" dirty="0">
              <a:solidFill>
                <a:srgbClr val="D6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arentesi graffa aperta 11"/>
          <p:cNvSpPr/>
          <p:nvPr/>
        </p:nvSpPr>
        <p:spPr>
          <a:xfrm>
            <a:off x="5957455" y="4677349"/>
            <a:ext cx="415352" cy="1462067"/>
          </a:xfrm>
          <a:prstGeom prst="leftBrace">
            <a:avLst/>
          </a:prstGeom>
          <a:ln w="31750">
            <a:solidFill>
              <a:srgbClr val="D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4893538" y="3226386"/>
            <a:ext cx="1004552" cy="38661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871538" y="1090836"/>
            <a:ext cx="10225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L’importanza del ruolo ricoperto dalle statistiche nel governo delle nazioni ha condotto nel tempo a una progressiva strutturazione dell’offerta di statistiche ufficiali sia in ambito internazionale che nazionale, soprattutto a partire dall’immediato dopoguerra, con un processo avviatosi nel nostro Paese con la creazione dell’Istituto centrale di statistica nel 1926, divenuto Istituto Nazionale di Statistica nel 1989.</a:t>
            </a:r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91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3" grpId="0"/>
      <p:bldP spid="9" grpId="0"/>
      <p:bldP spid="12" grpId="0" animBg="1"/>
      <p:bldP spid="10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95215" y="941524"/>
            <a:ext cx="886968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 2010 è nato un altro «pilastro» per la produzione di statistica ufficiale in Italia:</a:t>
            </a:r>
            <a:endParaRPr lang="en-GB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95215" y="1813346"/>
            <a:ext cx="32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Codice italiano per la qualità delle statistiche ufficiali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95214" y="3462503"/>
            <a:ext cx="906392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insieme di regole, di principi, ai quali si devono attenere gli enti produttori di statistiche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ufficiali</a:t>
            </a:r>
            <a:endParaRPr lang="en-GB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061396" y="1791727"/>
            <a:ext cx="6174358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è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 quadro di riferimento fondamentale dei principi e degli standard per lo sviluppo, la produzione e la diffusione di statistiche ufficiali di qualità a cui gli uffici del SISTAN devono aderire.  (</a:t>
            </a:r>
            <a:r>
              <a:rPr lang="it-IT" sz="1200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</a:t>
            </a:r>
            <a:r>
              <a:rPr lang="it-IT" sz="1200" dirty="0" smtClean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www.sistan.it/fileadmin/redazioni/IMMAGINI/pdf/2_qualita_CODICE.pdf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4364182" y="2136512"/>
            <a:ext cx="482138" cy="1993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ccia in giù 10"/>
          <p:cNvSpPr/>
          <p:nvPr/>
        </p:nvSpPr>
        <p:spPr>
          <a:xfrm>
            <a:off x="2003368" y="2948001"/>
            <a:ext cx="207818" cy="36673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tangolo 5"/>
          <p:cNvSpPr/>
          <p:nvPr/>
        </p:nvSpPr>
        <p:spPr>
          <a:xfrm>
            <a:off x="695214" y="4317565"/>
            <a:ext cx="3140364" cy="33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 sono gli</a:t>
            </a:r>
            <a:r>
              <a:rPr lang="it-IT" sz="1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obiettivi</a:t>
            </a:r>
            <a:r>
              <a:rPr lang="it-IT" sz="1600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del codice?</a:t>
            </a:r>
            <a:r>
              <a:rPr lang="it-IT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300749" y="4147562"/>
            <a:ext cx="6096000" cy="8649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Accrescere la fiducia </a:t>
            </a:r>
            <a:r>
              <a:rPr lang="it-IT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nell’indipendenza, nell’integrità 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nella responsabilità 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dei produttori della statistica ufficiale, nonché rafforzare la credibilità e migliorare la qualità dei prodotti diffusi. </a:t>
            </a:r>
            <a:endParaRPr lang="en-GB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4231179" y="4456242"/>
            <a:ext cx="482138" cy="1993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tangolo 16"/>
          <p:cNvSpPr/>
          <p:nvPr/>
        </p:nvSpPr>
        <p:spPr>
          <a:xfrm>
            <a:off x="695214" y="5237711"/>
            <a:ext cx="107015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Es: se dovete preparare una tesi triennale o specialistica e portate i valori del PIL proposti dall’Istat o dall’</a:t>
            </a:r>
            <a:r>
              <a:rPr lang="it-IT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Eurostat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saranno mai contestati. Se portate dati o informazioni sviluppati da enti non ufficiali produttori di statistica, possono essere contestate queste informazioni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97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 animBg="1"/>
      <p:bldP spid="11" grpId="0" animBg="1"/>
      <p:bldP spid="6" grpId="0"/>
      <p:bldP spid="12" grpId="0"/>
      <p:bldP spid="13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21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811593" y="2645128"/>
            <a:ext cx="10285894" cy="2546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rappresenta </a:t>
            </a:r>
            <a:r>
              <a:rPr lang="it-IT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risposta concreta rispetto all'indipendenza, all'integrità ed alla responsabilità dei soggetti chiamati a produrre e diffondere le statistiche europee.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75"/>
              </a:spcBef>
              <a:spcAft>
                <a:spcPts val="1125"/>
              </a:spcAft>
            </a:pPr>
            <a:r>
              <a:rPr lang="it-IT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Codice si propone un duplice obiettivo: da un lato </a:t>
            </a:r>
            <a:r>
              <a:rPr lang="it-IT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accrescere la fiducia nella statistica ufficiale</a:t>
            </a:r>
            <a:r>
              <a:rPr lang="it-IT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stabilendo dei requisiti minimi di qualità e individuando dei meccanismi di controllo dei processi statistici; dall'altro di </a:t>
            </a:r>
            <a:r>
              <a:rPr lang="it-IT" sz="1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fornire uno strumento di autoregolamentazione </a:t>
            </a:r>
            <a:r>
              <a:rPr lang="it-IT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 permetta, attraverso l'adozione di specifici principi, di </a:t>
            </a:r>
            <a:r>
              <a:rPr lang="it-IT" sz="1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migliorare la qualità delle statistiche prodotte e diffuse</a:t>
            </a:r>
            <a:r>
              <a:rPr lang="it-IT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sz="16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75"/>
              </a:spcBef>
              <a:spcAft>
                <a:spcPts val="1125"/>
              </a:spcAft>
            </a:pPr>
            <a:r>
              <a:rPr lang="it-IT" sz="16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Codice è strutturato in quindici principi che recepiscono in larga misura le norme internazionali esistenti, tra cui i principi fondamentali delle statistiche ufficiali adottati dalle Nazioni Unite 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(Fundamental </a:t>
            </a:r>
            <a:r>
              <a:rPr lang="it-IT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Official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it-IT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69782" y="2055387"/>
            <a:ext cx="7874924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 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Codice delle statistiche europee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it-IT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 </a:t>
            </a:r>
            <a:r>
              <a:rPr lang="it-IT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it-IT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Code of </a:t>
            </a:r>
            <a:r>
              <a:rPr lang="it-IT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it-IT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819902" y="956512"/>
            <a:ext cx="10277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 nuovo Codice è articolato in 3 </a:t>
            </a:r>
            <a:r>
              <a:rPr lang="it-IT" sz="16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Macroaree</a:t>
            </a:r>
            <a:r>
              <a:rPr lang="it-IT" sz="1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16 Principi e 61 Criteri, e tiene conto delle novità introdotte a livello europeo, in primo luogo  la revisione operata nel 2017 del Codice delle statistiche europee (</a:t>
            </a:r>
            <a:r>
              <a:rPr lang="it-IT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European </a:t>
            </a:r>
            <a:r>
              <a:rPr lang="it-IT" sz="1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Statistics</a:t>
            </a:r>
            <a:r>
              <a:rPr lang="it-IT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Code of </a:t>
            </a:r>
            <a:r>
              <a:rPr lang="it-IT" sz="1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Practice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it-IT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7297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22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6325" b="3753"/>
          <a:stretch/>
        </p:blipFill>
        <p:spPr>
          <a:xfrm>
            <a:off x="1016000" y="615142"/>
            <a:ext cx="10354925" cy="560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23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86" y="531382"/>
            <a:ext cx="10707395" cy="572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883946" y="722302"/>
            <a:ext cx="76366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 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PSN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è l’atto normativo che, in base all’art. 13 del d.lgs. n. 322 del 1989 e successive integrazioni, stabilisce le rilevazioni statistiche di interesse pubblico affidate al Sistema statistico nazionale e i relativi obiettivi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informativi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valenza triennale e viene aggiornato ogni anno.</a:t>
            </a:r>
            <a:endParaRPr lang="it-IT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603911" y="6048572"/>
            <a:ext cx="22552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https://www.sistan.it/?id=52</a:t>
            </a:r>
            <a:endParaRPr lang="en-GB" sz="14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5348" y="2451031"/>
            <a:ext cx="2044498" cy="288825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029" y="826035"/>
            <a:ext cx="2761137" cy="100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197046" y="5312414"/>
            <a:ext cx="70104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20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 le </a:t>
            </a:r>
            <a:r>
              <a:rPr lang="it-IT" sz="2000" b="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rilevazion</a:t>
            </a:r>
            <a:r>
              <a:rPr lang="it-IT" sz="20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0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it-IT" sz="2000" b="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elaborazion</a:t>
            </a:r>
            <a:r>
              <a:rPr lang="it-IT" sz="20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0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gli </a:t>
            </a:r>
            <a:r>
              <a:rPr lang="it-IT" sz="2000" b="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 progettual</a:t>
            </a:r>
            <a:r>
              <a:rPr lang="it-IT" sz="20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0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 i soggetti del </a:t>
            </a:r>
            <a:r>
              <a:rPr lang="it-IT" sz="2000" b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Sistan</a:t>
            </a:r>
            <a:r>
              <a:rPr lang="it-IT" sz="20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dovranno realizzare</a:t>
            </a:r>
            <a:r>
              <a:rPr lang="it-IT" sz="20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dirty="0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83946" y="2441563"/>
            <a:ext cx="80016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tipologie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lavori statistici del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sono le stesse ormai da molti anni: 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Statistiche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indagine -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SDI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Statistiche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fonti amministrative organizzate -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Statistiche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derivate (o rie-elaborazioni) -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progettuali - STU 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informativi statistici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SIS</a:t>
            </a:r>
          </a:p>
          <a:p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SDI, le SDA e le SDE sono raggruppate nella macro-tipologia STA (Statistiche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0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0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25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886" y="447171"/>
            <a:ext cx="7374700" cy="565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26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513" y="462891"/>
            <a:ext cx="5732728" cy="573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88642" y="897538"/>
            <a:ext cx="10380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it-IT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Circoli </a:t>
            </a:r>
            <a:r>
              <a:rPr lang="it-IT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di qualità</a:t>
            </a:r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sono organismi consultivi di cui si avvale l’ISTAT per l’approntamento e il monitoraggio del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Psn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Essi hanno la connotazione di gruppi di lavoro permanenti, costituiti per ciascuno dei 25 settori di interesse in cui si articola il PSN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88642" y="3799453"/>
            <a:ext cx="5894543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Statistiche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socioeconomiche;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Statistiche sociodemografiche;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Statistiche economiche;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Statistiche territoriali e ambientali;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Contabilità nazionale e prezzi;</a:t>
            </a: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Valutazione delle politiche, benessere e analisi integrate.</a:t>
            </a:r>
          </a:p>
        </p:txBody>
      </p:sp>
      <p:sp>
        <p:nvSpPr>
          <p:cNvPr id="6" name="Rettangolo 5"/>
          <p:cNvSpPr/>
          <p:nvPr/>
        </p:nvSpPr>
        <p:spPr>
          <a:xfrm>
            <a:off x="888642" y="1926878"/>
            <a:ext cx="103803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Natura, composizione e compiti dei "circoli" sono definiti da apposito statuto dei circoli di qualità condiviso dal Comstat.</a:t>
            </a:r>
          </a:p>
          <a:p>
            <a:r>
              <a:rPr lang="it-IT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circoli sono la sede di confronto sistematico tra soggetti produttori e soggetti utilizzatori di informazioni statistiche, nel cui ambito si realizza una forte razionalizzazione del processo di programmazione dell'attività statistica nei singoli settori in cui si articola il </a:t>
            </a:r>
            <a:r>
              <a:rPr lang="it-IT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Psn</a:t>
            </a:r>
            <a:r>
              <a:rPr lang="it-IT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88642" y="3021364"/>
            <a:ext cx="1047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Sono </a:t>
            </a:r>
            <a:r>
              <a:rPr lang="it-IT" sz="1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 individuati sei settori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coordinati da altrettanti direttori, 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 si occupano delle attività legate alla predisposizione del PSN: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77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28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803563" y="1818328"/>
            <a:ext cx="107261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it-IT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 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riunioni partecipano </a:t>
            </a: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rappresentanti di enti </a:t>
            </a:r>
            <a:r>
              <a:rPr lang="it-IT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Sistan</a:t>
            </a: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non </a:t>
            </a:r>
            <a:r>
              <a:rPr lang="it-IT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Sistan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Aft>
                <a:spcPts val="0"/>
              </a:spcAft>
            </a:pPr>
            <a:r>
              <a:rPr lang="it-IT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vantaggio offerto da tale articolazione </a:t>
            </a:r>
            <a:r>
              <a:rPr lang="it-IT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tematica è 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quello di permettere ai Circoli di gestire con maggiore specificità i fenomeni che si intendono conoscere, di lavorare alla razionalizzazione dei lavori e di consentire una visione prospettica delle realizzazioni da mettere in campo, trattando in modo più organico le singole materie e circoscrivendo in maniera puntuale i fabbisogni informativi.</a:t>
            </a:r>
          </a:p>
          <a:p>
            <a:pPr algn="just" fontAlgn="base">
              <a:spcAft>
                <a:spcPts val="0"/>
              </a:spcAft>
            </a:pP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03563" y="789539"/>
            <a:ext cx="10726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Ciascun settore è poi articolato in </a:t>
            </a:r>
            <a:r>
              <a:rPr lang="it-IT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aree tematiche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associate operativamente ai Circoli di qualità, coordinati da esperti</a:t>
            </a: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(dirigenti dei servizi Istat o altri esperti della materia).</a:t>
            </a:r>
          </a:p>
          <a:p>
            <a:pPr algn="just" fontAlgn="base">
              <a:spcAft>
                <a:spcPts val="0"/>
              </a:spcAft>
            </a:pP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Circoli sono incaricati di riunirsi per analizzare la domanda e l’offerta di informazione statistica per il </a:t>
            </a:r>
            <a:r>
              <a:rPr lang="it-IT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Psn</a:t>
            </a:r>
            <a: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it-IT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2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29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5306" b="4503"/>
          <a:stretch/>
        </p:blipFill>
        <p:spPr>
          <a:xfrm>
            <a:off x="1016000" y="781395"/>
            <a:ext cx="8263873" cy="527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523874" y="1607986"/>
            <a:ext cx="110890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Organizzazione delle Nazioni Unite</a:t>
            </a:r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(ONU)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nata nel 1945, riunisce oltre 190 paesi e rappresenta il fulcro del sistema di relazioni 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internazionali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sviluppato negli anni.</a:t>
            </a:r>
            <a:endParaRPr lang="it-IT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campo 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statistico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l’ONU svolge una funzione apicale, attraverso la sua Commissione Statistica, formata da 24 paesi membri dell’organizzazione è chiamata ad approvare tutti i principali standard di carattere statistico-metodologico.</a:t>
            </a:r>
            <a:endParaRPr lang="it-IT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 1994 la Commissione ha approvato i Principi fondamentali della statistica ufficiale.</a:t>
            </a:r>
            <a:endParaRPr lang="it-IT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23873" y="808292"/>
            <a:ext cx="47307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 fonti statistiche internazionali</a:t>
            </a:r>
          </a:p>
        </p:txBody>
      </p:sp>
      <p:pic>
        <p:nvPicPr>
          <p:cNvPr id="8" name="Picture 2" descr="Organizzazione delle Nazioni Unite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608" y="5472170"/>
            <a:ext cx="860425" cy="57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23875" y="2259496"/>
            <a:ext cx="11089005" cy="9809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tangolo 8"/>
          <p:cNvSpPr/>
          <p:nvPr/>
        </p:nvSpPr>
        <p:spPr>
          <a:xfrm>
            <a:off x="523873" y="3622435"/>
            <a:ext cx="110890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segretariato della Commissione statistica è assicurato dalla Divisione statistica dell’ONU. In continuità con i precedenti Millennium Development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 2015 l’Assemblea Generale delle Nazioni Unite ha adottato l’Agenda 2030 per lo sviluppo sostenibile nella quale si delineano a livello mondiale le direttrici delle attività per i prossimi  anni, definendo 17 obiettivi, i  </a:t>
            </a:r>
            <a:r>
              <a:rPr lang="it-IT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r>
              <a:rPr lang="it-IT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Development </a:t>
            </a:r>
            <a:r>
              <a:rPr lang="it-IT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it-IT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SDGs</a:t>
            </a: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 169 target specifici. 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Periodicamente, per l’Italia l’ISTAT </a:t>
            </a:r>
            <a:r>
              <a:rPr lang="it-IT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presenta 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aggiornamento e un ampliamento delle disaggregazioni degli indicatori utili alla misurazione dello sviluppo sostenibile e al monitoraggio dei suoi obiettivi, pubblicati nel 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Rapporto sugli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SDGs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0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31025" y="1056374"/>
            <a:ext cx="10241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Sono membri permanenti di ciascun circolo di qualità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responsabile della struttura dell'Istat alla quale è riferibile, in prevalenza, la produzione statistica di competenza del circolo, con funzioni di coordinatore.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responsabili di altre strutture dell'Istat, interessate ai progetti compresi nel settore.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rappresentanti degli enti e organismi di informazione statistica e degli uffici di statistica di amministrazioni ed enti pubblici e privati, titolari di progetti previsti dal programma statistico nazionale, interessati ai progetti compresi nel settore.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rappresentante delle regioni e province autonome, designato dal Cisis (Comitato interregionale per i sistemi informativi e statistici).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rappresentante delle province, designato dal Cuspi (Coordinamento uffici statistici delle province italiane).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rappresentante dei comuni, designato dall'USCI (Unione statistica dei comuni italiani).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rappresentanti di soggetti, anche non appartenenti al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Sistan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che possono fornire un rilevante contributo alla definizione dei programmi statistici del settore;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funzionario dell'Istat, designato dal coordinatore, con funzioni di segretario.</a:t>
            </a:r>
            <a:endParaRPr lang="it-IT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1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31</a:t>
            </a:fld>
            <a:endParaRPr lang="it-IT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016000" y="914876"/>
            <a:ext cx="39383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600"/>
              </a:spcBef>
              <a:buNone/>
            </a:pPr>
            <a:r>
              <a:rPr lang="it-IT" altLang="ja-JP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Sistema statistico europeo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1969" y="992491"/>
            <a:ext cx="1133954" cy="111566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015999" y="1401725"/>
            <a:ext cx="9059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altLang="it-IT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FINALITÀ: 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fornire alle istituzioni comunitarie informazioni statistiche affidabili e </a:t>
            </a:r>
            <a:r>
              <a:rPr lang="it-IT" alt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comparabili</a:t>
            </a:r>
            <a:endParaRPr lang="it-IT" alt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837" y="2108156"/>
            <a:ext cx="7069349" cy="414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7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32</a:t>
            </a:fld>
            <a:endParaRPr lang="it-IT"/>
          </a:p>
        </p:txBody>
      </p:sp>
      <p:sp>
        <p:nvSpPr>
          <p:cNvPr id="4" name="Titolo 4"/>
          <p:cNvSpPr txBox="1">
            <a:spLocks/>
          </p:cNvSpPr>
          <p:nvPr/>
        </p:nvSpPr>
        <p:spPr>
          <a:xfrm>
            <a:off x="1003871" y="803016"/>
            <a:ext cx="7162106" cy="521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PSE - IL PROGRAMMA STATISTICO EUROPEO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03871" y="1494280"/>
            <a:ext cx="6186638" cy="286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lvl="1" algn="just" eaLnBrk="1" hangingPunct="1">
              <a:spcBef>
                <a:spcPts val="2400"/>
              </a:spcBef>
              <a:buFontTx/>
              <a:buNone/>
            </a:pPr>
            <a:r>
              <a:rPr lang="it-IT" alt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fine di ottenere un’adeguata programmazione delle attività necessarie per acquisire i dati, la statistica comunitaria si è dotata del </a:t>
            </a:r>
            <a:r>
              <a:rPr lang="it-IT" altLang="it-IT" sz="1800" b="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Programma statistico europeo</a:t>
            </a:r>
            <a:r>
              <a:rPr lang="it-IT" alt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2400"/>
              </a:spcBef>
              <a:buFontTx/>
              <a:buNone/>
            </a:pPr>
            <a:r>
              <a:rPr lang="it-IT" alt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Programma statistico europeo condiziona fortemente i Programmi statistici nazionali dei singoli Paesi.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116" y="1724529"/>
            <a:ext cx="2434186" cy="240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35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33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842380" y="1105209"/>
            <a:ext cx="10728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Ciò non significa che non vi siano allo stato attuale statistiche di fatto “ufficiali”, non prodotte da enti del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SISTAN 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2815822" y="1719145"/>
            <a:ext cx="401203" cy="110718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42380" y="293516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 pensi ad esempio all’insieme delle informazioni raccolte e pubblicate dalla Banca d’Italia, che non fa parte del SISTAN, ma è autorizzata comunque a effettuare tutte le indagini che riguardano il settore del credito e delle principali attività finanziarie.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915" y="2199389"/>
            <a:ext cx="2624947" cy="221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L. Bani - Elementi di statistica economica - LEZIONE 2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4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851337" y="838346"/>
            <a:ext cx="5102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GB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Sustainable Development Goals (SDGs) </a:t>
            </a:r>
            <a:r>
              <a:rPr lang="en-GB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dell’ONU</a:t>
            </a:r>
            <a:endParaRPr lang="en-GB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51335" y="1495052"/>
            <a:ext cx="10828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Sottoscritta il 25 settembre 2015 dai governi dei 193 Paesi membri delle Nazioni Unite, </a:t>
            </a:r>
            <a:r>
              <a:rPr lang="it-IT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L’Agenda 2030 per lo Sviluppo Sostenibile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adottata dall’Assemblea Generale delle Nazioni Unite, </a:t>
            </a:r>
            <a:r>
              <a:rPr lang="it-IT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 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programma d’azione </a:t>
            </a:r>
            <a:r>
              <a:rPr lang="it-IT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costituito </a:t>
            </a:r>
            <a:r>
              <a:rPr lang="it-IT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it-IT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Obiettivi finalizzati all’eliminazione della povertà, alla protezione del pianeta e al raggiungimento di una prosperità diffusa</a:t>
            </a:r>
            <a:r>
              <a:rPr lang="it-IT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51335" y="2667423"/>
            <a:ext cx="10728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E’ costituita da 17 Obiettivi per lo Sviluppo Sostenibile – </a:t>
            </a:r>
            <a:r>
              <a:rPr lang="it-IT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Development </a:t>
            </a:r>
            <a:r>
              <a:rPr lang="it-IT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it-IT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SDGs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inquadrati all’interno di un programma d’azione più vasto costituito da 169 target o traguardi, ad essi associati, da raggiungere in ambito ambientale, economico, sociale e istituzionale entro il 2030</a:t>
            </a:r>
            <a:r>
              <a:rPr lang="it-IT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51335" y="3839794"/>
            <a:ext cx="108280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suoi 17 </a:t>
            </a:r>
            <a:r>
              <a:rPr lang="it-IT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fanno riferimento ad un insieme di questioni importanti per lo sviluppo che prendono in considerazione in maniera equilibrata le tre dimensioni dello sviluppo sostenibile – </a:t>
            </a:r>
            <a:r>
              <a:rPr lang="it-IT" sz="1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economica, sociale ed ecologica 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e mirano a porre fine alla povertà, a lottare contro l’ineguaglianza, ad affrontare i cambiamenti climatici, a costruire società pacifiche che rispettino i diritti umani. Loro caratteristica è di essere universali, interconnessi e indivisibili; devono tener conto delle realtà territoriali e sono potenzialmente applicabili ovunque, a livello globale, nazionale e locale (regionale e/o urbano). Numerosi sono i riferimenti al benessere delle persone e a un’equa distribuzione dei benefici dello sviluppo, intra generazionale e intergenerazionale.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2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5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016000" y="827120"/>
            <a:ext cx="1046387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Tutti i Paesi sono chiamati a impegnarsi per definire una propria strategia di sviluppo sostenibile che consenta di raggiungere gli obiettivi fissati, comunicando i risultati conseguiti all’interno di un processo coordinato dall’ONU.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it-IT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L’Istat, come gli altri istituti nazionali di statistica, ha il compito di costruire l’informazione statistica necessaria al monitoraggio dell’Agenda 2030 per il nostro Paese e a contribuire alla realizzazione di questo progetto globale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Ogni 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anno, quindi,  l’ISTAT pubblica </a:t>
            </a:r>
            <a:r>
              <a:rPr lang="it-IT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 Rapporto sugli </a:t>
            </a:r>
            <a:r>
              <a:rPr lang="it-IT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SDGs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attraverso un sistema di indicatori, il progresso compiuto globalmente dalla Comunità Internazionale e, in particolare, dal nostro Paese, verso il raggiungimento dei 17 grandi traguardi – ambientali, sociali ed economici – che ci si è impegnati a raggiungere entro il 2030.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Periodicamente, l’Istituto presenta un aggiornamento e un ampliamento delle disaggregazioni delle misure statistiche utili al monitoraggio degli obiettivi di sviluppo sostenibile dell’Agenda 2030. 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319" y="3979193"/>
            <a:ext cx="1140051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6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016000" y="1334692"/>
            <a:ext cx="4530436" cy="43042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it-IT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 </a:t>
            </a: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1 - Sconfiggere la povertà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 2 - Sconfiggere la fame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 3 - Salute e benessere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 4 - Istruzione di qualità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 5 - Parità di genere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 6 - Acqua pulita e servizi igienico-sanitari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 7 - Energia pulita e accessibile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 8 - Lavoro dignitoso e crescita economica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 9 - Imprese, innovazione e infrastrutture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 10 - Ridurre le disuguaglianze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 11 - Città e comunità sostenibile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 12 - Consumo e produzione responsabili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 13 - Lotta contro il cambiamento climatico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 14 - La vita sott’acqua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 15 - La vita sulla terra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 16 - Pace, giustizia e istituzioni solide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it-IT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 17 - Partnership per gli obiettivi</a:t>
            </a:r>
            <a:endParaRPr lang="en-GB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16248" y="703140"/>
            <a:ext cx="5718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Più nel dettaglio, qui di seguito sono riportati i 17 Obiettivi: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735570" y="1656394"/>
            <a:ext cx="41152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GB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Sustainable Development Goals (SDGs) ONU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224" y="2139031"/>
            <a:ext cx="55245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8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7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803563" y="645268"/>
            <a:ext cx="10086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risultati </a:t>
            </a:r>
            <a:r>
              <a:rPr lang="it-I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sintesi del Rapporto </a:t>
            </a:r>
            <a:r>
              <a:rPr lang="it-IT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it-IT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sugli Obiettivi di sviluppo sostenibile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17" y="1014600"/>
            <a:ext cx="9214959" cy="519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L. Bani - Elementi di statistica economica - LEZIONE 2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71538" y="860347"/>
            <a:ext cx="3898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Fondo Monetario Internazionale</a:t>
            </a:r>
          </a:p>
        </p:txBody>
      </p:sp>
      <p:sp>
        <p:nvSpPr>
          <p:cNvPr id="3" name="Rettangolo 2"/>
          <p:cNvSpPr/>
          <p:nvPr/>
        </p:nvSpPr>
        <p:spPr>
          <a:xfrm>
            <a:off x="871538" y="1404223"/>
            <a:ext cx="10620375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Creato nel 1944 per promuovere la cooperazione internazionale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campo finanziario, assicurare la stabilità del sistema monetario internazionale e sostenere la crescita economica, il </a:t>
            </a:r>
            <a:r>
              <a:rPr lang="it-IT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Fondo Monetario Internazionale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(FMI)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riunisce 188 paesi, normalmente rappresentati dai ministeri dell’economia e dalle banche centrali nazionali.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 FMI si occupa di statistiche finanziarie, della bilancia dei pagamenti e del settore pubblico, contribuendo allo sviluppo di standard statistici internazionali, valutando la qualità delle statistiche prodotte dai paesi e fornendo assistenza tecnica per le realtà meno sviluppate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045" y="694610"/>
            <a:ext cx="737680" cy="73158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871538" y="4551616"/>
            <a:ext cx="106203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Banca internazionale per la ricostruzione e lo sviluppo o BIRS (meglio nota come </a:t>
            </a:r>
            <a:r>
              <a:rPr lang="it-IT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Banca Mondiale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 World </a:t>
            </a:r>
            <a:r>
              <a:rPr lang="it-IT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Bank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nella dizione inglese), a cui partecipano 188 paesi, è stata fondata nel 1944 per combattere la povertà e migliorare gli standard di vita nei paesi in via di sviluppo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Dal punto di vista statistico, la Banca Mondiale contribuisce allo sviluppo di standard metodologici, raccoglie e pubblica dati statistici, con particolare attenzione ai paesi meno sviluppati, anche attraverso linee di credito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it-IT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71538" y="3906991"/>
            <a:ext cx="19431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Banca mondiale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11" y="3689434"/>
            <a:ext cx="1505843" cy="83522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871538" y="2335876"/>
            <a:ext cx="10620375" cy="9642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arrotondato 11"/>
          <p:cNvSpPr/>
          <p:nvPr/>
        </p:nvSpPr>
        <p:spPr>
          <a:xfrm>
            <a:off x="955964" y="5419898"/>
            <a:ext cx="10456783" cy="31588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5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Bani - Elementi di statistica economica - LEZIONE 2</a:t>
            </a:r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38780" y="860347"/>
            <a:ext cx="883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OCSE</a:t>
            </a:r>
          </a:p>
        </p:txBody>
      </p:sp>
      <p:sp>
        <p:nvSpPr>
          <p:cNvPr id="2" name="Rettangolo 1"/>
          <p:cNvSpPr/>
          <p:nvPr/>
        </p:nvSpPr>
        <p:spPr>
          <a:xfrm>
            <a:off x="632004" y="1470092"/>
            <a:ext cx="1089774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L’</a:t>
            </a:r>
            <a:r>
              <a:rPr lang="it-IT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Organizzazione </a:t>
            </a:r>
            <a:r>
              <a:rPr lang="it-IT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 la cooperazione e lo sviluppo economico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(OCSE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OECD nell’acronimo inglese) è stata fondata nel 1961 e raggruppa 37 paesi tra i più industrializzati del mondo.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 Direzione statistica è particolarmente attiva, e opera su tematiche economiche, sociali e ambientali, coordinando l’attività statistica di tutte le Direzioni.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L’OCSE contribuisce allo sviluppo di standard internazionali, e raccoglie e pubblica una vasta gamma di dati e indicatori statistici, svolgendo attività di assistenza tecnica per i principali paesi non membri.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548" y="709851"/>
            <a:ext cx="1402202" cy="70110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98270" y="2759825"/>
            <a:ext cx="10831484" cy="6184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96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23291</TotalTime>
  <Words>4063</Words>
  <Application>Microsoft Office PowerPoint</Application>
  <PresentationFormat>Widescreen</PresentationFormat>
  <Paragraphs>283</Paragraphs>
  <Slides>33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3" baseType="lpstr">
      <vt:lpstr>ＭＳ Ｐゴシック</vt:lpstr>
      <vt:lpstr>ＭＳ Ｐゴシック</vt:lpstr>
      <vt:lpstr>Arial</vt:lpstr>
      <vt:lpstr>Calibri</vt:lpstr>
      <vt:lpstr>Calibri Light</vt:lpstr>
      <vt:lpstr>Symbol</vt:lpstr>
      <vt:lpstr>Times New Roman</vt:lpstr>
      <vt:lpstr>Verdana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Letizia Bani</dc:creator>
  <cp:lastModifiedBy>Letizia Bani</cp:lastModifiedBy>
  <cp:revision>107</cp:revision>
  <dcterms:created xsi:type="dcterms:W3CDTF">2022-02-28T11:28:05Z</dcterms:created>
  <dcterms:modified xsi:type="dcterms:W3CDTF">2024-08-11T08:42:12Z</dcterms:modified>
</cp:coreProperties>
</file>