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2" r:id="rId2"/>
    <p:sldId id="258" r:id="rId3"/>
    <p:sldId id="309" r:id="rId4"/>
    <p:sldId id="312" r:id="rId5"/>
    <p:sldId id="313" r:id="rId6"/>
    <p:sldId id="259" r:id="rId7"/>
    <p:sldId id="327" r:id="rId8"/>
    <p:sldId id="260" r:id="rId9"/>
    <p:sldId id="263" r:id="rId10"/>
    <p:sldId id="315" r:id="rId11"/>
    <p:sldId id="317" r:id="rId12"/>
    <p:sldId id="262" r:id="rId13"/>
    <p:sldId id="264" r:id="rId14"/>
    <p:sldId id="265" r:id="rId15"/>
    <p:sldId id="318" r:id="rId16"/>
    <p:sldId id="319" r:id="rId17"/>
    <p:sldId id="320" r:id="rId18"/>
    <p:sldId id="266" r:id="rId19"/>
    <p:sldId id="272" r:id="rId20"/>
    <p:sldId id="273" r:id="rId21"/>
    <p:sldId id="270" r:id="rId22"/>
    <p:sldId id="274" r:id="rId23"/>
    <p:sldId id="322" r:id="rId24"/>
    <p:sldId id="276" r:id="rId25"/>
    <p:sldId id="323" r:id="rId26"/>
    <p:sldId id="290" r:id="rId27"/>
    <p:sldId id="291" r:id="rId28"/>
    <p:sldId id="289" r:id="rId29"/>
    <p:sldId id="293" r:id="rId30"/>
    <p:sldId id="297" r:id="rId31"/>
    <p:sldId id="307" r:id="rId32"/>
    <p:sldId id="295" r:id="rId33"/>
    <p:sldId id="324" r:id="rId34"/>
    <p:sldId id="306" r:id="rId35"/>
    <p:sldId id="296" r:id="rId36"/>
    <p:sldId id="302" r:id="rId37"/>
    <p:sldId id="303" r:id="rId38"/>
    <p:sldId id="304" r:id="rId39"/>
    <p:sldId id="305" r:id="rId40"/>
    <p:sldId id="32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89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izia Bani" userId="57bc3f8fc0f6f2e2" providerId="LiveId" clId="{AEB5EAD2-52C6-4B69-A880-927278173635}"/>
    <pc:docChg chg="delSld modSld">
      <pc:chgData name="Letizia Bani" userId="57bc3f8fc0f6f2e2" providerId="LiveId" clId="{AEB5EAD2-52C6-4B69-A880-927278173635}" dt="2025-03-19T11:19:18.296" v="1" actId="47"/>
      <pc:docMkLst>
        <pc:docMk/>
      </pc:docMkLst>
      <pc:sldChg chg="del">
        <pc:chgData name="Letizia Bani" userId="57bc3f8fc0f6f2e2" providerId="LiveId" clId="{AEB5EAD2-52C6-4B69-A880-927278173635}" dt="2025-03-19T11:19:18.296" v="1" actId="47"/>
        <pc:sldMkLst>
          <pc:docMk/>
          <pc:sldMk cId="2915766042" sldId="308"/>
        </pc:sldMkLst>
      </pc:sldChg>
      <pc:sldChg chg="modSp mod">
        <pc:chgData name="Letizia Bani" userId="57bc3f8fc0f6f2e2" providerId="LiveId" clId="{AEB5EAD2-52C6-4B69-A880-927278173635}" dt="2025-03-19T08:28:15.240" v="0" actId="732"/>
        <pc:sldMkLst>
          <pc:docMk/>
          <pc:sldMk cId="1079918203" sldId="315"/>
        </pc:sldMkLst>
        <pc:picChg chg="mod modCrop">
          <ac:chgData name="Letizia Bani" userId="57bc3f8fc0f6f2e2" providerId="LiveId" clId="{AEB5EAD2-52C6-4B69-A880-927278173635}" dt="2025-03-19T08:28:15.240" v="0" actId="732"/>
          <ac:picMkLst>
            <pc:docMk/>
            <pc:sldMk cId="1079918203" sldId="315"/>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B6711-7118-4E80-9EFA-09474435D403}" type="datetimeFigureOut">
              <a:rPr lang="en-GB" smtClean="0"/>
              <a:t>16/03/2025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71793-410C-4156-A2B8-FCED22087FCB}" type="slidenum">
              <a:rPr lang="en-GB" smtClean="0"/>
              <a:t>‹N›</a:t>
            </a:fld>
            <a:endParaRPr lang="en-GB"/>
          </a:p>
        </p:txBody>
      </p:sp>
    </p:spTree>
    <p:extLst>
      <p:ext uri="{BB962C8B-B14F-4D97-AF65-F5344CB8AC3E}">
        <p14:creationId xmlns:p14="http://schemas.microsoft.com/office/powerpoint/2010/main" val="372481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44910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898257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1000141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1016000" y="6356349"/>
            <a:ext cx="4114800" cy="365125"/>
          </a:xfrm>
        </p:spPr>
        <p:txBody>
          <a:bodyPr/>
          <a:lstStyle/>
          <a:p>
            <a:r>
              <a:rPr lang="it-IT"/>
              <a:t>L. Bani - Elementi di statistica economica - LEZIONE 3</a:t>
            </a:r>
          </a:p>
        </p:txBody>
      </p:sp>
      <p:sp>
        <p:nvSpPr>
          <p:cNvPr id="6" name="Segnaposto numero diapositiva 5"/>
          <p:cNvSpPr>
            <a:spLocks noGrp="1"/>
          </p:cNvSpPr>
          <p:nvPr>
            <p:ph type="sldNum" sz="quarter" idx="12"/>
          </p:nvPr>
        </p:nvSpPr>
        <p:spPr>
          <a:xfrm>
            <a:off x="9116008" y="6377213"/>
            <a:ext cx="2743200" cy="365125"/>
          </a:xfrm>
        </p:spPr>
        <p:txBody>
          <a:bodyPr/>
          <a:lstStyle/>
          <a:p>
            <a:fld id="{2933ED56-FB12-4384-AF6C-E94CA198BBEC}" type="slidenum">
              <a:rPr lang="it-IT" smtClean="0"/>
              <a:t>‹N›</a:t>
            </a:fld>
            <a:endParaRPr lang="it-IT"/>
          </a:p>
        </p:txBody>
      </p:sp>
      <p:sp>
        <p:nvSpPr>
          <p:cNvPr id="9" name="Rettangolo 8"/>
          <p:cNvSpPr/>
          <p:nvPr userDrawn="1"/>
        </p:nvSpPr>
        <p:spPr>
          <a:xfrm>
            <a:off x="1016000" y="0"/>
            <a:ext cx="10843208" cy="428626"/>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4" descr="Logo Università degli Studi di Teram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16000" cy="50800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diritto 11"/>
          <p:cNvCxnSpPr/>
          <p:nvPr userDrawn="1"/>
        </p:nvCxnSpPr>
        <p:spPr>
          <a:xfrm>
            <a:off x="1016000" y="6309695"/>
            <a:ext cx="10843208" cy="37322"/>
          </a:xfrm>
          <a:prstGeom prst="line">
            <a:avLst/>
          </a:prstGeom>
          <a:ln w="22225">
            <a:solidFill>
              <a:srgbClr val="D6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54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48771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a:t>L. Bani - Elementi di statistica economica - LEZIONE 3</a:t>
            </a:r>
            <a:endParaRPr lang="en-GB"/>
          </a:p>
        </p:txBody>
      </p:sp>
      <p:sp>
        <p:nvSpPr>
          <p:cNvPr id="6" name="Segnaposto numero diapositiva 5"/>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309806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a:t>L. Bani - Elementi di statistica economica - LEZIONE 3</a:t>
            </a:r>
            <a:endParaRPr lang="en-GB"/>
          </a:p>
        </p:txBody>
      </p:sp>
      <p:sp>
        <p:nvSpPr>
          <p:cNvPr id="7" name="Segnaposto numero diapositiva 6"/>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173817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a:t>L. Bani - Elementi di statistica economica - LEZIONE 3</a:t>
            </a:r>
            <a:endParaRPr lang="en-GB"/>
          </a:p>
        </p:txBody>
      </p:sp>
      <p:sp>
        <p:nvSpPr>
          <p:cNvPr id="9" name="Segnaposto numero diapositiva 8"/>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302042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a:t>L. Bani - Elementi di statistica economica - LEZIONE 3</a:t>
            </a:r>
            <a:endParaRPr lang="en-GB"/>
          </a:p>
        </p:txBody>
      </p:sp>
      <p:sp>
        <p:nvSpPr>
          <p:cNvPr id="5" name="Segnaposto numero diapositiva 4"/>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404617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a:t>L. Bani - Elementi di statistica economica - LEZIONE 3</a:t>
            </a:r>
            <a:endParaRPr lang="en-GB"/>
          </a:p>
        </p:txBody>
      </p:sp>
      <p:sp>
        <p:nvSpPr>
          <p:cNvPr id="4" name="Segnaposto numero diapositiva 3"/>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384796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a:t>L. Bani - Elementi di statistica economica - LEZIONE 3</a:t>
            </a:r>
            <a:endParaRPr lang="en-GB"/>
          </a:p>
        </p:txBody>
      </p:sp>
      <p:sp>
        <p:nvSpPr>
          <p:cNvPr id="7" name="Segnaposto numero diapositiva 6"/>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227991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a:t>L. Bani - Elementi di statistica economica - LEZIONE 3</a:t>
            </a:r>
            <a:endParaRPr lang="en-GB"/>
          </a:p>
        </p:txBody>
      </p:sp>
      <p:sp>
        <p:nvSpPr>
          <p:cNvPr id="7" name="Segnaposto numero diapositiva 6"/>
          <p:cNvSpPr>
            <a:spLocks noGrp="1"/>
          </p:cNvSpPr>
          <p:nvPr>
            <p:ph type="sldNum" sz="quarter" idx="12"/>
          </p:nvPr>
        </p:nvSpPr>
        <p:spPr/>
        <p:txBody>
          <a:bodyPr/>
          <a:lstStyle/>
          <a:p>
            <a:fld id="{B9AC12EB-205C-480D-8403-A499D52E9EBE}" type="slidenum">
              <a:rPr lang="en-GB" smtClean="0"/>
              <a:t>‹N›</a:t>
            </a:fld>
            <a:endParaRPr lang="en-GB"/>
          </a:p>
        </p:txBody>
      </p:sp>
    </p:spTree>
    <p:extLst>
      <p:ext uri="{BB962C8B-B14F-4D97-AF65-F5344CB8AC3E}">
        <p14:creationId xmlns:p14="http://schemas.microsoft.com/office/powerpoint/2010/main" val="191538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L. Bani - Elementi di statistica economica - LEZIONE 3</a:t>
            </a:r>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C12EB-205C-480D-8403-A499D52E9EBE}" type="slidenum">
              <a:rPr lang="en-GB" smtClean="0"/>
              <a:t>‹N›</a:t>
            </a:fld>
            <a:endParaRPr lang="en-GB"/>
          </a:p>
        </p:txBody>
      </p:sp>
    </p:spTree>
    <p:extLst>
      <p:ext uri="{BB962C8B-B14F-4D97-AF65-F5344CB8AC3E}">
        <p14:creationId xmlns:p14="http://schemas.microsoft.com/office/powerpoint/2010/main" val="1224964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eurostat/ramon/index.cfm?TargetUrl=DSP_PUB_WELC" TargetMode="External"/><Relationship Id="rId2" Type="http://schemas.openxmlformats.org/officeDocument/2006/relationships/hyperlink" Target="https://www.istat.it/it/metodi-e-strumenti/glossario" TargetMode="External"/><Relationship Id="rId1" Type="http://schemas.openxmlformats.org/officeDocument/2006/relationships/slideLayout" Target="../slideLayouts/slideLayout12.xml"/><Relationship Id="rId6" Type="http://schemas.openxmlformats.org/officeDocument/2006/relationships/hyperlink" Target="http://isi.cbs.nl/glossary/index.htm" TargetMode="External"/><Relationship Id="rId5" Type="http://schemas.openxmlformats.org/officeDocument/2006/relationships/hyperlink" Target="http://stats.oecd.org/glossary/" TargetMode="External"/><Relationship Id="rId4" Type="http://schemas.openxmlformats.org/officeDocument/2006/relationships/hyperlink" Target="http://data.un.org/Glossary.aspx"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istat.it/it/metodi-e-strumenti"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ec.europa.eu/eurostat/web/nuts/nuts-maps" TargetMode="External"/><Relationship Id="rId2" Type="http://schemas.openxmlformats.org/officeDocument/2006/relationships/hyperlink" Target="http://ec.europa.eu/eurostat/ramon/index.cfm?TargetUrl=DSP_PUB_WELC" TargetMode="External"/><Relationship Id="rId1" Type="http://schemas.openxmlformats.org/officeDocument/2006/relationships/slideLayout" Target="../slideLayouts/slideLayout12.xml"/><Relationship Id="rId5" Type="http://schemas.openxmlformats.org/officeDocument/2006/relationships/hyperlink" Target="http://www.unesco.org/education/information/nfsunesco/doc/isced_1997.htm" TargetMode="External"/><Relationship Id="rId4" Type="http://schemas.openxmlformats.org/officeDocument/2006/relationships/hyperlink" Target="http://www.ilo.org/public/english/bureau/stat/isc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stat.it/it/archivio/17888" TargetMode="Externa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hyperlink" Target="https://www.codiceateco.it/divisione?q=47" TargetMode="External"/><Relationship Id="rId5" Type="http://schemas.openxmlformats.org/officeDocument/2006/relationships/hyperlink" Target="https://www.codiceateco.it/divisione?q=46" TargetMode="External"/><Relationship Id="rId4" Type="http://schemas.openxmlformats.org/officeDocument/2006/relationships/hyperlink" Target="https://www.codiceateco.it/divisione?q=4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Segnaposto contenuto 8"/>
          <p:cNvSpPr txBox="1">
            <a:spLocks/>
          </p:cNvSpPr>
          <p:nvPr/>
        </p:nvSpPr>
        <p:spPr>
          <a:xfrm>
            <a:off x="1016000" y="995555"/>
            <a:ext cx="10058400" cy="5016758"/>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400" b="1" dirty="0">
                <a:solidFill>
                  <a:srgbClr val="000000"/>
                </a:solidFill>
                <a:latin typeface="Times New Roman" panose="02020603050405020304" pitchFamily="18" charset="0"/>
                <a:cs typeface="Times New Roman" panose="02020603050405020304" pitchFamily="18" charset="0"/>
              </a:rPr>
              <a:t>Università degli Studi di Teramo</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b="1" dirty="0">
                <a:latin typeface="Times New Roman" panose="02020603050405020304" pitchFamily="18" charset="0"/>
                <a:cs typeface="Times New Roman" panose="02020603050405020304" pitchFamily="18" charset="0"/>
              </a:rPr>
              <a:t>CORSO DI LAUREA IN SERVIZI GIURIDICI </a:t>
            </a:r>
            <a:r>
              <a:rPr lang="it-IT" b="1" dirty="0">
                <a:solidFill>
                  <a:srgbClr val="000000"/>
                </a:solidFill>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br>
              <a:rPr lang="it-IT" dirty="0">
                <a:latin typeface="Times New Roman" panose="02020603050405020304" pitchFamily="18" charset="0"/>
                <a:cs typeface="Times New Roman" panose="02020603050405020304" pitchFamily="18" charset="0"/>
              </a:rPr>
            </a:br>
            <a:r>
              <a:rPr lang="it-IT" sz="2400" b="1" dirty="0">
                <a:latin typeface="Times New Roman" panose="02020603050405020304" pitchFamily="18" charset="0"/>
                <a:cs typeface="Times New Roman" panose="02020603050405020304" pitchFamily="18" charset="0"/>
              </a:rPr>
              <a:t>Elementi di statistica economica</a:t>
            </a:r>
            <a:endParaRPr lang="it-IT" sz="24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br>
              <a:rPr lang="it-IT" dirty="0">
                <a:latin typeface="Times New Roman" panose="02020603050405020304" pitchFamily="18" charset="0"/>
                <a:cs typeface="Times New Roman" panose="02020603050405020304" pitchFamily="18" charset="0"/>
              </a:rPr>
            </a:br>
            <a:r>
              <a:rPr lang="it-IT" dirty="0" err="1">
                <a:latin typeface="Times New Roman" panose="02020603050405020304" pitchFamily="18" charset="0"/>
                <a:cs typeface="Times New Roman" panose="02020603050405020304" pitchFamily="18" charset="0"/>
              </a:rPr>
              <a:t>a.a</a:t>
            </a:r>
            <a:r>
              <a:rPr lang="it-IT" dirty="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2024-2025</a:t>
            </a:r>
            <a:endParaRPr lang="it-IT"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br>
              <a:rPr lang="it-IT" dirty="0">
                <a:latin typeface="Times New Roman" panose="02020603050405020304" pitchFamily="18" charset="0"/>
                <a:cs typeface="Times New Roman" panose="02020603050405020304" pitchFamily="18" charset="0"/>
              </a:rPr>
            </a:br>
            <a:r>
              <a:rPr lang="it-IT" u="sng" dirty="0">
                <a:solidFill>
                  <a:srgbClr val="C00000"/>
                </a:solidFill>
                <a:latin typeface="Times New Roman" panose="02020603050405020304" pitchFamily="18" charset="0"/>
                <a:cs typeface="Times New Roman" panose="02020603050405020304" pitchFamily="18" charset="0"/>
              </a:rPr>
              <a:t>Lezione 03</a:t>
            </a:r>
            <a:endParaRPr lang="it-IT" dirty="0">
              <a:solidFill>
                <a:srgbClr val="C00000"/>
              </a:solidFill>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br>
              <a:rPr lang="it-IT" dirty="0"/>
            </a:br>
            <a:r>
              <a:rPr lang="it-IT" sz="1400" b="1" dirty="0">
                <a:solidFill>
                  <a:srgbClr val="000000"/>
                </a:solidFill>
                <a:latin typeface="Times New Roman" panose="02020603050405020304" pitchFamily="18" charset="0"/>
                <a:cs typeface="Times New Roman" panose="02020603050405020304" pitchFamily="18" charset="0"/>
              </a:rPr>
              <a:t>prof. Letizia Bani </a:t>
            </a:r>
            <a:endParaRPr lang="it-IT"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it-IT" sz="1400" b="1" dirty="0">
                <a:solidFill>
                  <a:srgbClr val="C00000"/>
                </a:solidFill>
                <a:latin typeface="Times New Roman" panose="02020603050405020304" pitchFamily="18" charset="0"/>
                <a:cs typeface="Times New Roman" panose="02020603050405020304" pitchFamily="18" charset="0"/>
              </a:rPr>
              <a:t>lbani@unite.it</a:t>
            </a:r>
            <a:endParaRPr lang="it-IT" dirty="0">
              <a:solidFill>
                <a:srgbClr val="C00000"/>
              </a:solidFill>
              <a:latin typeface="Times New Roman" panose="02020603050405020304" pitchFamily="18" charset="0"/>
              <a:cs typeface="Times New Roman" panose="02020603050405020304" pitchFamily="18" charset="0"/>
            </a:endParaRPr>
          </a:p>
        </p:txBody>
      </p:sp>
      <p:sp>
        <p:nvSpPr>
          <p:cNvPr id="2" name="Segnaposto piè di pagina 1"/>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382708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10</a:t>
            </a:fld>
            <a:endParaRPr lang="it-IT"/>
          </a:p>
        </p:txBody>
      </p:sp>
      <p:pic>
        <p:nvPicPr>
          <p:cNvPr id="5" name="Immagine 4"/>
          <p:cNvPicPr>
            <a:picLocks noChangeAspect="1"/>
          </p:cNvPicPr>
          <p:nvPr/>
        </p:nvPicPr>
        <p:blipFill rotWithShape="1">
          <a:blip r:embed="rId2"/>
          <a:srcRect t="9480" b="3900"/>
          <a:stretch/>
        </p:blipFill>
        <p:spPr>
          <a:xfrm>
            <a:off x="592048" y="942680"/>
            <a:ext cx="10942048" cy="5331366"/>
          </a:xfrm>
          <a:prstGeom prst="rect">
            <a:avLst/>
          </a:prstGeom>
          <a:solidFill>
            <a:srgbClr val="92D050"/>
          </a:solidFill>
        </p:spPr>
      </p:pic>
      <p:sp>
        <p:nvSpPr>
          <p:cNvPr id="4" name="Ovale 3"/>
          <p:cNvSpPr/>
          <p:nvPr/>
        </p:nvSpPr>
        <p:spPr>
          <a:xfrm>
            <a:off x="9651076" y="1330037"/>
            <a:ext cx="614111" cy="29281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H="1">
            <a:off x="11307276" y="1227438"/>
            <a:ext cx="448119" cy="49427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9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11</a:t>
            </a:fld>
            <a:endParaRPr lang="it-IT"/>
          </a:p>
        </p:txBody>
      </p:sp>
      <p:pic>
        <p:nvPicPr>
          <p:cNvPr id="4" name="Immagine 3"/>
          <p:cNvPicPr>
            <a:picLocks noChangeAspect="1"/>
          </p:cNvPicPr>
          <p:nvPr/>
        </p:nvPicPr>
        <p:blipFill rotWithShape="1">
          <a:blip r:embed="rId2"/>
          <a:srcRect b="61345"/>
          <a:stretch/>
        </p:blipFill>
        <p:spPr>
          <a:xfrm>
            <a:off x="0" y="914401"/>
            <a:ext cx="12153418" cy="2642532"/>
          </a:xfrm>
          <a:prstGeom prst="rect">
            <a:avLst/>
          </a:prstGeom>
        </p:spPr>
      </p:pic>
    </p:spTree>
    <p:extLst>
      <p:ext uri="{BB962C8B-B14F-4D97-AF65-F5344CB8AC3E}">
        <p14:creationId xmlns:p14="http://schemas.microsoft.com/office/powerpoint/2010/main" val="194318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12</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7" name="Text Box 3"/>
          <p:cNvSpPr txBox="1">
            <a:spLocks noChangeArrowheads="1"/>
          </p:cNvSpPr>
          <p:nvPr/>
        </p:nvSpPr>
        <p:spPr bwMode="auto">
          <a:xfrm>
            <a:off x="547688" y="830263"/>
            <a:ext cx="5295039" cy="400110"/>
          </a:xfrm>
          <a:prstGeom prst="rect">
            <a:avLst/>
          </a:prstGeom>
          <a:noFill/>
          <a:ln w="9525">
            <a:noFill/>
            <a:miter lim="800000"/>
            <a:headEnd/>
            <a:tailEnd/>
          </a:ln>
          <a:effectLst/>
        </p:spPr>
        <p:txBody>
          <a:bodyPr wrap="none">
            <a:spAutoFit/>
          </a:bodyPr>
          <a:lstStyle/>
          <a:p>
            <a:pPr algn="l">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Il ruolo dalla meta-informazione: le definizioni</a:t>
            </a:r>
          </a:p>
        </p:txBody>
      </p:sp>
      <p:sp>
        <p:nvSpPr>
          <p:cNvPr id="3" name="Rettangolo 2"/>
          <p:cNvSpPr/>
          <p:nvPr/>
        </p:nvSpPr>
        <p:spPr>
          <a:xfrm>
            <a:off x="547688" y="3308546"/>
            <a:ext cx="11526982" cy="2585323"/>
          </a:xfrm>
          <a:prstGeom prst="rect">
            <a:avLst/>
          </a:prstGeom>
        </p:spPr>
        <p:txBody>
          <a:bodyPr wrap="square">
            <a:spAutoFit/>
          </a:bodyPr>
          <a:lstStyle/>
          <a:p>
            <a:r>
              <a:rPr lang="it-IT" b="1" dirty="0">
                <a:latin typeface="Times New Roman" panose="02020603050405020304" pitchFamily="18" charset="0"/>
                <a:cs typeface="Times New Roman" panose="02020603050405020304" pitchFamily="18" charset="0"/>
              </a:rPr>
              <a:t>Occupati (valido dal 1° febbraio 2021)</a:t>
            </a:r>
          </a:p>
          <a:p>
            <a:r>
              <a:rPr lang="it-IT" sz="1600" i="1" dirty="0">
                <a:latin typeface="Times New Roman" panose="02020603050405020304" pitchFamily="18" charset="0"/>
                <a:cs typeface="Times New Roman" panose="02020603050405020304" pitchFamily="18" charset="0"/>
              </a:rPr>
              <a:t>Persone tra 15 e 89 anni che nella settimana di riferimento:</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hanno svolto almeno un’ora di lavoro a fini di retribuzione o di profitto, compresi i coadiuvanti familiari non retribuiti;</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temporaneamente assenti dal lavoro perché in ferie, con orario flessibile (part time verticale, recupero ore, etc.), in malattia, in maternità/paternità obbligatoria, in formazione professionale retribuita dal datore di lavoro;</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in congedo parentale e ricevono e/o hanno diritto a un reddito o a prestazioni legate al lavoro, indipendentemente dalla durata dell’assenza;</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assenti in quanto lavoratori stagionali ma continuano a svolgere regolarmente mansioni e compiti necessari al proseguimento dell’attività (da tali mansioni e compiti va escluso l’adempimento di obblighi legali o amministrativi);</a:t>
            </a:r>
          </a:p>
          <a:p>
            <a:pPr marL="285750" indent="-285750" algn="just">
              <a:buFont typeface="Wingdings" panose="05000000000000000000" pitchFamily="2" charset="2"/>
              <a:buChar char="ü"/>
            </a:pPr>
            <a:r>
              <a:rPr lang="it-IT" sz="1600" i="1" dirty="0">
                <a:latin typeface="Times New Roman" panose="02020603050405020304" pitchFamily="18" charset="0"/>
                <a:cs typeface="Times New Roman" panose="02020603050405020304" pitchFamily="18" charset="0"/>
              </a:rPr>
              <a:t>sono temporaneamente assenti per altri motivi e la durata prevista dell’assenza è pari o inferiore a tre mesi.</a:t>
            </a:r>
            <a:endParaRPr lang="it-IT" altLang="it-IT" sz="1600" dirty="0">
              <a:cs typeface="Times New Roman" panose="02020603050405020304" pitchFamily="18" charset="0"/>
            </a:endParaRPr>
          </a:p>
        </p:txBody>
      </p:sp>
      <p:sp>
        <p:nvSpPr>
          <p:cNvPr id="2" name="Rettangolo 1"/>
          <p:cNvSpPr/>
          <p:nvPr/>
        </p:nvSpPr>
        <p:spPr>
          <a:xfrm>
            <a:off x="547688" y="1544294"/>
            <a:ext cx="10657868" cy="369332"/>
          </a:xfrm>
          <a:prstGeom prst="rect">
            <a:avLst/>
          </a:prstGeom>
        </p:spPr>
        <p:txBody>
          <a:bodyPr wrap="square">
            <a:spAutoFit/>
          </a:bodyPr>
          <a:lstStyle/>
          <a:p>
            <a:pPr algn="just"/>
            <a:r>
              <a:rPr lang="it-IT" altLang="it-IT" dirty="0">
                <a:latin typeface="Times New Roman" panose="02020603050405020304" pitchFamily="18" charset="0"/>
                <a:cs typeface="Times New Roman" panose="02020603050405020304" pitchFamily="18" charset="0"/>
              </a:rPr>
              <a:t>La conoscenza delle </a:t>
            </a:r>
            <a:r>
              <a:rPr lang="it-IT" altLang="it-IT" b="1" dirty="0">
                <a:latin typeface="Times New Roman" panose="02020603050405020304" pitchFamily="18" charset="0"/>
                <a:cs typeface="Times New Roman" panose="02020603050405020304" pitchFamily="18" charset="0"/>
              </a:rPr>
              <a:t>definizioni</a:t>
            </a:r>
            <a:r>
              <a:rPr lang="it-IT" altLang="it-IT" dirty="0">
                <a:latin typeface="Times New Roman" panose="02020603050405020304" pitchFamily="18" charset="0"/>
                <a:cs typeface="Times New Roman" panose="02020603050405020304" pitchFamily="18" charset="0"/>
              </a:rPr>
              <a:t> è fondamentale per valutare la rispondenza di un dato alle attese</a:t>
            </a:r>
          </a:p>
        </p:txBody>
      </p:sp>
      <p:sp>
        <p:nvSpPr>
          <p:cNvPr id="6" name="Rettangolo 5"/>
          <p:cNvSpPr/>
          <p:nvPr/>
        </p:nvSpPr>
        <p:spPr>
          <a:xfrm>
            <a:off x="547688" y="1998266"/>
            <a:ext cx="10815810" cy="369332"/>
          </a:xfrm>
          <a:prstGeom prst="rect">
            <a:avLst/>
          </a:prstGeom>
        </p:spPr>
        <p:txBody>
          <a:bodyPr wrap="square">
            <a:spAutoFit/>
          </a:bodyPr>
          <a:lstStyle/>
          <a:p>
            <a:pPr algn="just"/>
            <a:r>
              <a:rPr lang="it-IT" altLang="it-IT" dirty="0">
                <a:latin typeface="Times New Roman" panose="02020603050405020304" pitchFamily="18" charset="0"/>
                <a:cs typeface="Times New Roman" panose="02020603050405020304" pitchFamily="18" charset="0"/>
              </a:rPr>
              <a:t>Si pensi ad esempio alla definizione di “occupato” della indagine sulle forze di lavoro dell’Istat, non così scontata:</a:t>
            </a:r>
          </a:p>
        </p:txBody>
      </p:sp>
      <p:pic>
        <p:nvPicPr>
          <p:cNvPr id="8" name="Immagine 7"/>
          <p:cNvPicPr>
            <a:picLocks noChangeAspect="1"/>
          </p:cNvPicPr>
          <p:nvPr/>
        </p:nvPicPr>
        <p:blipFill>
          <a:blip r:embed="rId2"/>
          <a:stretch>
            <a:fillRect/>
          </a:stretch>
        </p:blipFill>
        <p:spPr>
          <a:xfrm>
            <a:off x="9873181" y="2708814"/>
            <a:ext cx="1581757" cy="1059276"/>
          </a:xfrm>
          <a:prstGeom prst="rect">
            <a:avLst/>
          </a:prstGeom>
        </p:spPr>
      </p:pic>
      <p:sp>
        <p:nvSpPr>
          <p:cNvPr id="9" name="Segnaposto piè di pagina 8"/>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30780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13</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Text Box 3"/>
          <p:cNvSpPr txBox="1">
            <a:spLocks noChangeArrowheads="1"/>
          </p:cNvSpPr>
          <p:nvPr/>
        </p:nvSpPr>
        <p:spPr bwMode="auto">
          <a:xfrm>
            <a:off x="828255" y="753504"/>
            <a:ext cx="3377848" cy="400110"/>
          </a:xfrm>
          <a:prstGeom prst="rect">
            <a:avLst/>
          </a:prstGeom>
          <a:noFill/>
          <a:ln w="9525">
            <a:noFill/>
            <a:miter lim="800000"/>
            <a:headEnd/>
            <a:tailEnd/>
          </a:ln>
          <a:effectLst/>
        </p:spPr>
        <p:txBody>
          <a:bodyPr wrap="none">
            <a:spAutoFit/>
          </a:bodyPr>
          <a:lstStyle/>
          <a:p>
            <a:pPr algn="l">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Alcune raccolte di definizioni</a:t>
            </a:r>
          </a:p>
        </p:txBody>
      </p:sp>
      <p:sp>
        <p:nvSpPr>
          <p:cNvPr id="2" name="Rettangolo 1"/>
          <p:cNvSpPr/>
          <p:nvPr/>
        </p:nvSpPr>
        <p:spPr>
          <a:xfrm>
            <a:off x="824806" y="1503020"/>
            <a:ext cx="3823034" cy="1077218"/>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Glossario statistico (istat.it)            </a:t>
            </a:r>
          </a:p>
          <a:p>
            <a:r>
              <a:rPr lang="it-IT" sz="1400" dirty="0">
                <a:latin typeface="Times New Roman" panose="02020603050405020304" pitchFamily="18" charset="0"/>
                <a:cs typeface="Times New Roman" panose="02020603050405020304" pitchFamily="18" charset="0"/>
                <a:hlinkClick r:id="rId2"/>
              </a:rPr>
              <a:t>https://www.istat.it/it/metodi-e-strumenti/glossario</a:t>
            </a:r>
            <a:endParaRPr lang="it-IT" sz="1400" dirty="0">
              <a:latin typeface="Times New Roman" panose="02020603050405020304" pitchFamily="18" charset="0"/>
              <a:cs typeface="Times New Roman" panose="02020603050405020304" pitchFamily="18" charset="0"/>
            </a:endParaRPr>
          </a:p>
          <a:p>
            <a:endParaRPr lang="it-IT" sz="1400" dirty="0">
              <a:latin typeface="Times New Roman" panose="02020603050405020304" pitchFamily="18" charset="0"/>
              <a:cs typeface="Times New Roman" panose="02020603050405020304" pitchFamily="18" charset="0"/>
            </a:endParaRPr>
          </a:p>
          <a:p>
            <a:endParaRPr lang="it-IT" dirty="0"/>
          </a:p>
        </p:txBody>
      </p:sp>
      <p:sp>
        <p:nvSpPr>
          <p:cNvPr id="3" name="Rettangolo 2"/>
          <p:cNvSpPr/>
          <p:nvPr/>
        </p:nvSpPr>
        <p:spPr>
          <a:xfrm>
            <a:off x="5394960" y="1332726"/>
            <a:ext cx="6096000" cy="1169551"/>
          </a:xfrm>
          <a:prstGeom prst="rect">
            <a:avLst/>
          </a:prstGeom>
        </p:spPr>
        <p:txBody>
          <a:bodyPr>
            <a:spAutoFit/>
          </a:bodyPr>
          <a:lstStyle/>
          <a:p>
            <a:pPr algn="just"/>
            <a:r>
              <a:rPr lang="it-IT" sz="1400" b="0" i="0" dirty="0">
                <a:solidFill>
                  <a:srgbClr val="222222"/>
                </a:solidFill>
                <a:effectLst/>
                <a:latin typeface="Times New Roman" panose="02020603050405020304" pitchFamily="18" charset="0"/>
                <a:cs typeface="Times New Roman" panose="02020603050405020304" pitchFamily="18" charset="0"/>
              </a:rPr>
              <a:t>Il glossario statistico contiene quasi 1.400 termini specialistici, utilizzati nelle pubblicazioni generaliste e relativi all’intero repertorio delle statistiche ufficiali prodotte dall’Istat. Le definizioni, periodicamente aggiornate, si riferiscono a unità di analisi, variabili e classificazioni in uso nelle rilevazioni nonché alla terminologia tecnico-scientifica di riferimento. </a:t>
            </a:r>
            <a:endParaRPr lang="it-IT" sz="1400" dirty="0">
              <a:latin typeface="Times New Roman" panose="02020603050405020304" pitchFamily="18" charset="0"/>
              <a:cs typeface="Times New Roman" panose="02020603050405020304" pitchFamily="18" charset="0"/>
            </a:endParaRPr>
          </a:p>
        </p:txBody>
      </p:sp>
      <p:sp>
        <p:nvSpPr>
          <p:cNvPr id="8" name="Rettangolo 7"/>
          <p:cNvSpPr/>
          <p:nvPr/>
        </p:nvSpPr>
        <p:spPr>
          <a:xfrm>
            <a:off x="824806" y="2868992"/>
            <a:ext cx="6535379" cy="892552"/>
          </a:xfrm>
          <a:prstGeom prst="rect">
            <a:avLst/>
          </a:prstGeom>
        </p:spPr>
        <p:txBody>
          <a:bodyPr wrap="none">
            <a:spAutoFit/>
          </a:bodyPr>
          <a:lstStyle/>
          <a:p>
            <a:r>
              <a:rPr lang="it-IT" b="1" dirty="0" err="1">
                <a:solidFill>
                  <a:srgbClr val="C00000"/>
                </a:solidFill>
                <a:latin typeface="Times New Roman" panose="02020603050405020304" pitchFamily="18" charset="0"/>
                <a:cs typeface="Times New Roman" panose="02020603050405020304" pitchFamily="18" charset="0"/>
              </a:rPr>
              <a:t>Eurostat</a:t>
            </a:r>
            <a:r>
              <a:rPr lang="it-IT" b="1" dirty="0">
                <a:solidFill>
                  <a:srgbClr val="C00000"/>
                </a:solidFill>
                <a:latin typeface="Times New Roman" panose="02020603050405020304" pitchFamily="18" charset="0"/>
                <a:cs typeface="Times New Roman" panose="02020603050405020304" pitchFamily="18" charset="0"/>
              </a:rPr>
              <a:t> </a:t>
            </a:r>
          </a:p>
          <a:p>
            <a:r>
              <a:rPr lang="it-IT" sz="1600" dirty="0">
                <a:latin typeface="Times New Roman" panose="02020603050405020304" pitchFamily="18" charset="0"/>
                <a:cs typeface="Times New Roman" panose="02020603050405020304" pitchFamily="18" charset="0"/>
                <a:hlinkClick r:id="rId3"/>
              </a:rPr>
              <a:t>https://ec.europa.eu/eurostat/ramon/index.cfm?TargetUrl=DSP_PUB_WELC</a:t>
            </a:r>
            <a:endParaRPr lang="it-IT" sz="1600" dirty="0">
              <a:latin typeface="Times New Roman" panose="02020603050405020304" pitchFamily="18" charset="0"/>
              <a:cs typeface="Times New Roman" panose="02020603050405020304" pitchFamily="18" charset="0"/>
            </a:endParaRPr>
          </a:p>
          <a:p>
            <a:endParaRPr lang="it-IT" dirty="0"/>
          </a:p>
        </p:txBody>
      </p:sp>
      <p:sp>
        <p:nvSpPr>
          <p:cNvPr id="9" name="CasellaDiTesto 8"/>
          <p:cNvSpPr txBox="1"/>
          <p:nvPr/>
        </p:nvSpPr>
        <p:spPr>
          <a:xfrm>
            <a:off x="824806" y="3739690"/>
            <a:ext cx="3206867" cy="800219"/>
          </a:xfrm>
          <a:prstGeom prst="rect">
            <a:avLst/>
          </a:prstGeom>
          <a:noFill/>
        </p:spPr>
        <p:txBody>
          <a:bodyPr wrap="square" rtlCol="0">
            <a:spAutoFit/>
          </a:bodyPr>
          <a:lstStyle/>
          <a:p>
            <a:r>
              <a:rPr lang="it-IT" sz="1600" b="1" dirty="0">
                <a:solidFill>
                  <a:srgbClr val="C00000"/>
                </a:solidFill>
                <a:latin typeface="Times New Roman" panose="02020603050405020304" pitchFamily="18" charset="0"/>
                <a:cs typeface="Times New Roman" panose="02020603050405020304" pitchFamily="18" charset="0"/>
              </a:rPr>
              <a:t>Glossario</a:t>
            </a:r>
            <a:r>
              <a:rPr lang="it-IT" sz="1600" dirty="0">
                <a:solidFill>
                  <a:srgbClr val="C00000"/>
                </a:solidFill>
                <a:latin typeface="Times New Roman" panose="02020603050405020304" pitchFamily="18" charset="0"/>
                <a:cs typeface="Times New Roman" panose="02020603050405020304" pitchFamily="18" charset="0"/>
              </a:rPr>
              <a:t> </a:t>
            </a:r>
            <a:r>
              <a:rPr lang="it-IT" sz="1600" b="1" dirty="0">
                <a:solidFill>
                  <a:srgbClr val="C00000"/>
                </a:solidFill>
                <a:latin typeface="Times New Roman" panose="02020603050405020304" pitchFamily="18" charset="0"/>
                <a:cs typeface="Times New Roman" panose="02020603050405020304" pitchFamily="18" charset="0"/>
              </a:rPr>
              <a:t>ONU</a:t>
            </a:r>
          </a:p>
          <a:p>
            <a:r>
              <a:rPr lang="en-GB" sz="1600" dirty="0">
                <a:latin typeface="Times New Roman" panose="02020603050405020304" pitchFamily="18" charset="0"/>
                <a:cs typeface="Times New Roman" panose="02020603050405020304" pitchFamily="18" charset="0"/>
                <a:hlinkClick r:id="rId4"/>
              </a:rPr>
              <a:t>http://data.un.org/Glossary.aspx</a:t>
            </a:r>
            <a:endParaRPr lang="en-GB" sz="1600" dirty="0">
              <a:latin typeface="Times New Roman" panose="02020603050405020304" pitchFamily="18" charset="0"/>
              <a:cs typeface="Times New Roman" panose="02020603050405020304" pitchFamily="18" charset="0"/>
            </a:endParaRPr>
          </a:p>
          <a:p>
            <a:endParaRPr lang="en-GB" sz="1400" b="1" dirty="0">
              <a:solidFill>
                <a:srgbClr val="0000B1"/>
              </a:solidFill>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824806" y="4417702"/>
            <a:ext cx="3572627" cy="830997"/>
          </a:xfrm>
          <a:prstGeom prst="rect">
            <a:avLst/>
          </a:prstGeom>
          <a:noFill/>
        </p:spPr>
        <p:txBody>
          <a:bodyPr wrap="square" rtlCol="0">
            <a:spAutoFit/>
          </a:bodyPr>
          <a:lstStyle/>
          <a:p>
            <a:r>
              <a:rPr lang="it-IT" sz="1600" b="1" dirty="0">
                <a:solidFill>
                  <a:srgbClr val="C00000"/>
                </a:solidFill>
                <a:latin typeface="Times New Roman" panose="02020603050405020304" pitchFamily="18" charset="0"/>
                <a:cs typeface="Times New Roman" panose="02020603050405020304" pitchFamily="18" charset="0"/>
              </a:rPr>
              <a:t>Glossario OCSE</a:t>
            </a:r>
          </a:p>
          <a:p>
            <a:r>
              <a:rPr lang="en-GB"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OECD Glossary of Statistical Terms</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endParaRPr lang="en-GB" sz="1600" b="1" dirty="0">
              <a:solidFill>
                <a:srgbClr val="C0000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824806" y="5148422"/>
            <a:ext cx="6265951" cy="584775"/>
          </a:xfrm>
          <a:prstGeom prst="rect">
            <a:avLst/>
          </a:prstGeom>
          <a:noFill/>
        </p:spPr>
        <p:txBody>
          <a:bodyPr wrap="square" rtlCol="0">
            <a:spAutoFit/>
          </a:bodyPr>
          <a:lstStyle/>
          <a:p>
            <a:r>
              <a:rPr lang="it-IT" sz="1600" b="1" dirty="0">
                <a:solidFill>
                  <a:srgbClr val="C00000"/>
                </a:solidFill>
                <a:latin typeface="Times New Roman" panose="02020603050405020304" pitchFamily="18" charset="0"/>
                <a:cs typeface="Times New Roman" panose="02020603050405020304" pitchFamily="18" charset="0"/>
              </a:rPr>
              <a:t>Glossario </a:t>
            </a:r>
            <a:r>
              <a:rPr lang="en-US" altLang="en-US" sz="1600" b="1" dirty="0">
                <a:solidFill>
                  <a:srgbClr val="C00000"/>
                </a:solidFill>
                <a:latin typeface="Times New Roman" panose="02020603050405020304" pitchFamily="18" charset="0"/>
                <a:cs typeface="Times New Roman" panose="02020603050405020304" pitchFamily="18" charset="0"/>
              </a:rPr>
              <a:t>ISI - ISTITUTO INTERNAZIONALE DI STATISTICA</a:t>
            </a:r>
          </a:p>
          <a:p>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ISI Multilingual Glossary of Statistical Terms</a:t>
            </a:r>
            <a:r>
              <a:rPr lang="en-US" altLang="en-US" sz="1600" b="1" dirty="0">
                <a:solidFill>
                  <a:srgbClr val="C00000"/>
                </a:solidFill>
                <a:latin typeface="Times New Roman" panose="02020603050405020304" pitchFamily="18" charset="0"/>
                <a:cs typeface="Times New Roman" panose="02020603050405020304" pitchFamily="18" charset="0"/>
              </a:rPr>
              <a:t> </a:t>
            </a:r>
          </a:p>
        </p:txBody>
      </p:sp>
      <p:sp>
        <p:nvSpPr>
          <p:cNvPr id="7" name="Segnaposto piè di pagina 6"/>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168720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14</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Text Box 3"/>
          <p:cNvSpPr txBox="1">
            <a:spLocks noChangeArrowheads="1"/>
          </p:cNvSpPr>
          <p:nvPr/>
        </p:nvSpPr>
        <p:spPr bwMode="auto">
          <a:xfrm>
            <a:off x="800100" y="941449"/>
            <a:ext cx="5652701" cy="400110"/>
          </a:xfrm>
          <a:prstGeom prst="rect">
            <a:avLst/>
          </a:prstGeom>
          <a:noFill/>
          <a:ln w="9525">
            <a:noFill/>
            <a:miter lim="800000"/>
            <a:headEnd/>
            <a:tailEnd/>
          </a:ln>
          <a:effectLst/>
        </p:spPr>
        <p:txBody>
          <a:bodyPr wrap="none">
            <a:spAutoFit/>
          </a:bodyPr>
          <a:lstStyle/>
          <a:p>
            <a:pPr algn="l">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La necessità di familiarizzare con le classificazioni</a:t>
            </a:r>
          </a:p>
        </p:txBody>
      </p:sp>
      <p:sp>
        <p:nvSpPr>
          <p:cNvPr id="7" name="Rectangle 2"/>
          <p:cNvSpPr>
            <a:spLocks noChangeArrowheads="1"/>
          </p:cNvSpPr>
          <p:nvPr/>
        </p:nvSpPr>
        <p:spPr bwMode="auto">
          <a:xfrm>
            <a:off x="800100" y="1473821"/>
            <a:ext cx="106870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400">
                <a:solidFill>
                  <a:schemeClr val="tx1"/>
                </a:solidFill>
                <a:latin typeface="Times New Roman" panose="02020603050405020304" pitchFamily="18" charset="0"/>
              </a:defRPr>
            </a:lvl9pPr>
          </a:lstStyle>
          <a:p>
            <a:pPr algn="just" eaLnBrk="1" hangingPunct="1"/>
            <a:r>
              <a:rPr lang="it-IT" altLang="it-IT" sz="1800" dirty="0">
                <a:cs typeface="Times New Roman" panose="02020603050405020304" pitchFamily="18" charset="0"/>
              </a:rPr>
              <a:t>Se la conoscenza delle definizioni è il presupposto necessario all’utilizzo delle informazioni statistiche, le </a:t>
            </a:r>
            <a:r>
              <a:rPr lang="it-IT" altLang="it-IT" sz="1800" b="1" dirty="0">
                <a:cs typeface="Times New Roman" panose="02020603050405020304" pitchFamily="18" charset="0"/>
              </a:rPr>
              <a:t>classificazioni</a:t>
            </a:r>
            <a:r>
              <a:rPr lang="it-IT" altLang="it-IT" sz="1800" dirty="0">
                <a:cs typeface="Times New Roman" panose="02020603050405020304" pitchFamily="18" charset="0"/>
              </a:rPr>
              <a:t> rappresentano un “dizionario” di riferimento specifico per ogni argomento di applicazione che presenti una molteplicità di caratteristiche differenti per un dato fenomeno.</a:t>
            </a:r>
          </a:p>
          <a:p>
            <a:pPr algn="just" eaLnBrk="1" hangingPunct="1"/>
            <a:endParaRPr lang="it-IT" altLang="it-IT" sz="1800" dirty="0">
              <a:cs typeface="Times New Roman" panose="02020603050405020304" pitchFamily="18" charset="0"/>
            </a:endParaRPr>
          </a:p>
          <a:p>
            <a:pPr algn="just" eaLnBrk="1" hangingPunct="1"/>
            <a:r>
              <a:rPr lang="it-IT" altLang="it-IT" sz="1800" dirty="0">
                <a:cs typeface="Times New Roman" panose="02020603050405020304" pitchFamily="18" charset="0"/>
              </a:rPr>
              <a:t>Si pensi ad esempio alla classificazione del fenomeno “malattia” in medicina, piuttosto che dei titoli di studio nel caso dell’istruzione, delle attività economiche per le imprese, delle aree per le analisi territoriali, delle professioni per il lavoro, ecc.</a:t>
            </a:r>
            <a:endParaRPr lang="it-IT" altLang="it-IT" dirty="0">
              <a:cs typeface="Times New Roman" panose="02020603050405020304" pitchFamily="18" charset="0"/>
            </a:endParaRPr>
          </a:p>
        </p:txBody>
      </p:sp>
      <p:sp>
        <p:nvSpPr>
          <p:cNvPr id="3" name="Rettangolo 2"/>
          <p:cNvSpPr/>
          <p:nvPr/>
        </p:nvSpPr>
        <p:spPr>
          <a:xfrm>
            <a:off x="8939434" y="5975000"/>
            <a:ext cx="2715423" cy="461665"/>
          </a:xfrm>
          <a:prstGeom prst="rect">
            <a:avLst/>
          </a:prstGeom>
        </p:spPr>
        <p:txBody>
          <a:bodyPr wrap="none">
            <a:spAutoFit/>
          </a:bodyPr>
          <a:lstStyle/>
          <a:p>
            <a:pPr algn="just"/>
            <a:r>
              <a:rPr lang="it-IT" sz="1200" dirty="0">
                <a:latin typeface="Times New Roman" panose="02020603050405020304" pitchFamily="18" charset="0"/>
                <a:cs typeface="Times New Roman" panose="02020603050405020304" pitchFamily="18" charset="0"/>
                <a:hlinkClick r:id="rId2"/>
              </a:rPr>
              <a:t>https://www.istat.it/it/metodi-e-strumenti</a:t>
            </a:r>
            <a:endParaRPr lang="it-IT" sz="1200" dirty="0">
              <a:latin typeface="Times New Roman" panose="02020603050405020304" pitchFamily="18" charset="0"/>
              <a:cs typeface="Times New Roman" panose="02020603050405020304" pitchFamily="18" charset="0"/>
            </a:endParaRPr>
          </a:p>
          <a:p>
            <a:pPr algn="just"/>
            <a:r>
              <a:rPr lang="it-IT" altLang="it-IT" sz="1200" dirty="0">
                <a:latin typeface="Times New Roman" panose="02020603050405020304" pitchFamily="18" charset="0"/>
                <a:cs typeface="Times New Roman" panose="02020603050405020304" pitchFamily="18" charset="0"/>
              </a:rPr>
              <a:t> </a:t>
            </a:r>
          </a:p>
        </p:txBody>
      </p:sp>
      <p:sp>
        <p:nvSpPr>
          <p:cNvPr id="2" name="Rettangolo 1"/>
          <p:cNvSpPr/>
          <p:nvPr/>
        </p:nvSpPr>
        <p:spPr>
          <a:xfrm>
            <a:off x="800100" y="4129851"/>
            <a:ext cx="1915909" cy="369332"/>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Le classificazioni </a:t>
            </a:r>
            <a:endParaRPr lang="en-GB" b="1" dirty="0">
              <a:solidFill>
                <a:srgbClr val="C0000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391608" y="3821617"/>
            <a:ext cx="6096000" cy="1569660"/>
          </a:xfrm>
          <a:prstGeom prst="rect">
            <a:avLst/>
          </a:prstGeom>
        </p:spPr>
        <p:txBody>
          <a:bodyPr>
            <a:spAutoFit/>
          </a:bodyPr>
          <a:lstStyle/>
          <a:p>
            <a:pPr algn="just"/>
            <a:r>
              <a:rPr lang="it-IT" sz="1600" dirty="0">
                <a:latin typeface="Times New Roman" panose="02020603050405020304" pitchFamily="18" charset="0"/>
                <a:cs typeface="Times New Roman" panose="02020603050405020304" pitchFamily="18" charset="0"/>
              </a:rPr>
              <a:t>agevolano il lavoro statistico da più punti di vista, in particolare perché esauriscono per ciascun argomento il panorama delle possibili manifestazioni del fenomeno (si pensi al caso della classificazione di tutte le attività economiche, informazione che deve essere periodicamente aggiornata in base alla nascita e allo sviluppo di nuove attività e, parallelamente, al declino di altre)</a:t>
            </a:r>
            <a:endParaRPr lang="it-IT" altLang="it-IT" sz="1600" dirty="0">
              <a:latin typeface="Times New Roman" panose="02020603050405020304" pitchFamily="18" charset="0"/>
              <a:cs typeface="Times New Roman" panose="02020603050405020304" pitchFamily="18" charset="0"/>
            </a:endParaRPr>
          </a:p>
        </p:txBody>
      </p:sp>
      <p:sp>
        <p:nvSpPr>
          <p:cNvPr id="9" name="Freccia a destra 8"/>
          <p:cNvSpPr/>
          <p:nvPr/>
        </p:nvSpPr>
        <p:spPr>
          <a:xfrm>
            <a:off x="2967644" y="4239490"/>
            <a:ext cx="1014152" cy="20549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egnaposto piè di pagina 9"/>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18554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2"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15</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13" name="Text Box 3"/>
          <p:cNvSpPr txBox="1">
            <a:spLocks noChangeArrowheads="1"/>
          </p:cNvSpPr>
          <p:nvPr/>
        </p:nvSpPr>
        <p:spPr bwMode="auto">
          <a:xfrm>
            <a:off x="915334" y="974398"/>
            <a:ext cx="3114955" cy="430887"/>
          </a:xfrm>
          <a:prstGeom prst="rect">
            <a:avLst/>
          </a:prstGeom>
          <a:noFill/>
          <a:ln w="9525">
            <a:noFill/>
            <a:miter lim="800000"/>
            <a:headEnd/>
            <a:tailEnd/>
          </a:ln>
          <a:effectLst/>
        </p:spPr>
        <p:txBody>
          <a:bodyPr wrap="none">
            <a:spAutoFit/>
          </a:bodyPr>
          <a:lstStyle/>
          <a:p>
            <a:pPr algn="l">
              <a:defRPr/>
            </a:pPr>
            <a:r>
              <a:rPr lang="it-IT" sz="2200" b="1" dirty="0">
                <a:solidFill>
                  <a:srgbClr val="C00000"/>
                </a:solidFill>
                <a:latin typeface="Times New Roman" panose="02020603050405020304" pitchFamily="18" charset="0"/>
                <a:cs typeface="Times New Roman" panose="02020603050405020304" pitchFamily="18" charset="0"/>
              </a:rPr>
              <a:t>Esempi di classificazioni</a:t>
            </a:r>
          </a:p>
        </p:txBody>
      </p:sp>
      <p:sp>
        <p:nvSpPr>
          <p:cNvPr id="2" name="Rettangolo 1"/>
          <p:cNvSpPr/>
          <p:nvPr/>
        </p:nvSpPr>
        <p:spPr>
          <a:xfrm>
            <a:off x="915334" y="1930689"/>
            <a:ext cx="3638560" cy="369332"/>
          </a:xfrm>
          <a:prstGeom prst="rect">
            <a:avLst/>
          </a:prstGeom>
        </p:spPr>
        <p:txBody>
          <a:bodyPr wrap="none">
            <a:spAutoFit/>
          </a:bodyPr>
          <a:lstStyle/>
          <a:p>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Classificazioni adottate dall’ISTAT</a:t>
            </a:r>
            <a:endParaRPr lang="it-IT" dirty="0">
              <a:solidFill>
                <a:srgbClr val="C00000"/>
              </a:solidFill>
            </a:endParaRPr>
          </a:p>
        </p:txBody>
      </p:sp>
      <p:sp>
        <p:nvSpPr>
          <p:cNvPr id="3" name="Rettangolo 2"/>
          <p:cNvSpPr/>
          <p:nvPr/>
        </p:nvSpPr>
        <p:spPr>
          <a:xfrm>
            <a:off x="6488776" y="1498120"/>
            <a:ext cx="5254464" cy="1754326"/>
          </a:xfrm>
          <a:prstGeom prst="rect">
            <a:avLst/>
          </a:prstGeom>
        </p:spPr>
        <p:txBody>
          <a:bodyPr wrap="square">
            <a:spAutoFit/>
          </a:bodyPr>
          <a:lstStyle/>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delle professioni</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dei titoli di studio</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delle malattie</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Codici dei comuni, delle province e delle regioni</a:t>
            </a: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degli stati esteri</a:t>
            </a:r>
          </a:p>
          <a:p>
            <a:pPr marL="285750" indent="-285750">
              <a:buFont typeface="Wingdings" panose="05000000000000000000" pitchFamily="2" charset="2"/>
              <a:buChar char="§"/>
            </a:pPr>
            <a:r>
              <a:rPr lang="it-IT" b="1" u="sng" dirty="0">
                <a:latin typeface="Times New Roman" panose="02020603050405020304" pitchFamily="18" charset="0"/>
                <a:ea typeface="Calibri" panose="020F0502020204030204" pitchFamily="34" charset="0"/>
                <a:cs typeface="Times New Roman" panose="02020603050405020304" pitchFamily="18" charset="0"/>
              </a:rPr>
              <a:t>Classificazione delle attività economiche</a:t>
            </a:r>
          </a:p>
        </p:txBody>
      </p:sp>
      <p:sp>
        <p:nvSpPr>
          <p:cNvPr id="6" name="Freccia a destra 5"/>
          <p:cNvSpPr/>
          <p:nvPr/>
        </p:nvSpPr>
        <p:spPr>
          <a:xfrm>
            <a:off x="4889212" y="1988851"/>
            <a:ext cx="1004552" cy="2801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rotWithShape="1">
          <a:blip r:embed="rId2"/>
          <a:srcRect l="17770" t="2642" r="35203" b="33093"/>
          <a:stretch/>
        </p:blipFill>
        <p:spPr>
          <a:xfrm>
            <a:off x="1016000" y="2448302"/>
            <a:ext cx="4630947" cy="3559708"/>
          </a:xfrm>
          <a:prstGeom prst="rect">
            <a:avLst/>
          </a:prstGeom>
        </p:spPr>
      </p:pic>
      <p:sp>
        <p:nvSpPr>
          <p:cNvPr id="9" name="Rettangolo 8"/>
          <p:cNvSpPr/>
          <p:nvPr/>
        </p:nvSpPr>
        <p:spPr>
          <a:xfrm>
            <a:off x="1016000" y="5362832"/>
            <a:ext cx="1611870" cy="2059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piè di pagina 6"/>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293402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16</a:t>
            </a:fld>
            <a:endParaRPr lang="it-IT"/>
          </a:p>
        </p:txBody>
      </p:sp>
      <p:pic>
        <p:nvPicPr>
          <p:cNvPr id="5" name="Immagine 4"/>
          <p:cNvPicPr>
            <a:picLocks noChangeAspect="1"/>
          </p:cNvPicPr>
          <p:nvPr/>
        </p:nvPicPr>
        <p:blipFill rotWithShape="1">
          <a:blip r:embed="rId2"/>
          <a:srcRect t="2162" b="12011"/>
          <a:stretch/>
        </p:blipFill>
        <p:spPr>
          <a:xfrm>
            <a:off x="551935" y="851661"/>
            <a:ext cx="11186984" cy="5400859"/>
          </a:xfrm>
          <a:prstGeom prst="rect">
            <a:avLst/>
          </a:prstGeom>
        </p:spPr>
      </p:pic>
      <p:sp>
        <p:nvSpPr>
          <p:cNvPr id="6" name="Ovale 5"/>
          <p:cNvSpPr/>
          <p:nvPr/>
        </p:nvSpPr>
        <p:spPr>
          <a:xfrm>
            <a:off x="9580605" y="1820562"/>
            <a:ext cx="617838" cy="2883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2800865" y="2702011"/>
            <a:ext cx="1392194" cy="2306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2800865" y="3105665"/>
            <a:ext cx="1392194" cy="2306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27978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17</a:t>
            </a:fld>
            <a:endParaRPr lang="it-IT"/>
          </a:p>
        </p:txBody>
      </p:sp>
      <p:pic>
        <p:nvPicPr>
          <p:cNvPr id="4" name="Immagine 3"/>
          <p:cNvPicPr>
            <a:picLocks noChangeAspect="1"/>
          </p:cNvPicPr>
          <p:nvPr/>
        </p:nvPicPr>
        <p:blipFill>
          <a:blip r:embed="rId2"/>
          <a:stretch>
            <a:fillRect/>
          </a:stretch>
        </p:blipFill>
        <p:spPr>
          <a:xfrm>
            <a:off x="1323572" y="777375"/>
            <a:ext cx="9582726" cy="5390283"/>
          </a:xfrm>
          <a:prstGeom prst="rect">
            <a:avLst/>
          </a:prstGeom>
        </p:spPr>
      </p:pic>
    </p:spTree>
    <p:extLst>
      <p:ext uri="{BB962C8B-B14F-4D97-AF65-F5344CB8AC3E}">
        <p14:creationId xmlns:p14="http://schemas.microsoft.com/office/powerpoint/2010/main" val="242247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18</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10" name="Rettangolo 9"/>
          <p:cNvSpPr/>
          <p:nvPr/>
        </p:nvSpPr>
        <p:spPr>
          <a:xfrm>
            <a:off x="1170601" y="4009853"/>
            <a:ext cx="10608533" cy="1908215"/>
          </a:xfrm>
          <a:prstGeom prst="rect">
            <a:avLst/>
          </a:prstGeom>
        </p:spPr>
        <p:txBody>
          <a:bodyPr wrap="square">
            <a:spAutoFit/>
          </a:bodyPr>
          <a:lstStyle/>
          <a:p>
            <a:r>
              <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2"/>
              </a:rPr>
              <a:t>Eurostat’s Metadata Server – RAMON</a:t>
            </a:r>
            <a:endPar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r>
              <a:rPr lang="en-GB" b="1" dirty="0">
                <a:latin typeface="Times New Roman" panose="02020603050405020304" pitchFamily="18" charset="0"/>
                <a:cs typeface="Times New Roman" panose="02020603050405020304" pitchFamily="18" charset="0"/>
                <a:hlinkClick r:id="rId3"/>
              </a:rPr>
              <a:t>NUTS Maps - NUTS - Nomenclature of territorial units for statistics - Eurostat (europa.eu)</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r>
              <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4"/>
              </a:rPr>
              <a:t>International Standard Classification of Occupations</a:t>
            </a:r>
            <a:endPar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r>
              <a:rPr lang="it-IT" sz="1400" dirty="0">
                <a:latin typeface="Times New Roman" panose="02020603050405020304" pitchFamily="18" charset="0"/>
                <a:cs typeface="Times New Roman" panose="02020603050405020304" pitchFamily="18" charset="0"/>
              </a:rPr>
              <a:t>(La classificazione internazionale tipo delle professioni (ISCO) è una delle principali classificazioni internazionali)</a:t>
            </a:r>
            <a:r>
              <a:rPr lang="it-IT" dirty="0"/>
              <a:t> </a:t>
            </a:r>
            <a:endParaRPr lang="en-GB" dirty="0"/>
          </a:p>
          <a:p>
            <a:r>
              <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5"/>
              </a:rPr>
              <a:t>International Standard Classification of Education</a:t>
            </a:r>
            <a:endParaRPr lang="en-GB"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1400" dirty="0">
                <a:latin typeface="Times New Roman" panose="02020603050405020304" pitchFamily="18" charset="0"/>
                <a:cs typeface="Times New Roman" panose="02020603050405020304" pitchFamily="18" charset="0"/>
              </a:rPr>
              <a:t>(La classificazione internazionale standard dell'istruzione (UNESCO) fornisce un quadro completo per l'organizzazione dei programmi di istruzione)</a:t>
            </a:r>
            <a:endParaRPr lang="en-GB" sz="1400" dirty="0">
              <a:latin typeface="Times New Roman" panose="02020603050405020304" pitchFamily="18" charset="0"/>
              <a:cs typeface="Times New Roman" panose="02020603050405020304" pitchFamily="18" charset="0"/>
            </a:endParaRPr>
          </a:p>
        </p:txBody>
      </p:sp>
      <p:sp>
        <p:nvSpPr>
          <p:cNvPr id="7" name="Rettangolo 6"/>
          <p:cNvSpPr/>
          <p:nvPr/>
        </p:nvSpPr>
        <p:spPr>
          <a:xfrm>
            <a:off x="1141614" y="1140567"/>
            <a:ext cx="4311535" cy="400110"/>
          </a:xfrm>
          <a:prstGeom prst="rect">
            <a:avLst/>
          </a:prstGeom>
        </p:spPr>
        <p:txBody>
          <a:bodyPr wrap="square">
            <a:spAutoFit/>
          </a:bodyPr>
          <a:lstStyle/>
          <a:p>
            <a:r>
              <a:rPr lang="it-IT"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Altre classificazioni internazionali</a:t>
            </a:r>
            <a:endParaRPr lang="en-GB"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ccia a destra 10"/>
          <p:cNvSpPr/>
          <p:nvPr/>
        </p:nvSpPr>
        <p:spPr>
          <a:xfrm rot="5400000">
            <a:off x="2257421" y="2292160"/>
            <a:ext cx="1004552" cy="2801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814491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87432" y="1317307"/>
            <a:ext cx="10701252" cy="619272"/>
          </a:xfrm>
          <a:prstGeom prst="rect">
            <a:avLst/>
          </a:prstGeom>
        </p:spPr>
        <p:txBody>
          <a:bodyPr wrap="square">
            <a:spAutoFit/>
          </a:bodyPr>
          <a:lstStyle/>
          <a:p>
            <a:pPr algn="just" fontAlgn="base">
              <a:lnSpc>
                <a:spcPct val="107000"/>
              </a:lnSpc>
              <a:spcAft>
                <a:spcPts val="0"/>
              </a:spcAft>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L’Ateco rappresenta la </a:t>
            </a:r>
            <a:r>
              <a:rPr lang="it-IT"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Classificazione delle attività economiche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ed è una tipologia di classificazione adottata dall’Istituto Nazionale di Statistica italiano (ISTAT). Serve per le rilevazioni statistiche nazionali di carattere economico.</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ttangolo 2"/>
          <p:cNvSpPr/>
          <p:nvPr/>
        </p:nvSpPr>
        <p:spPr>
          <a:xfrm>
            <a:off x="587432" y="1938583"/>
            <a:ext cx="10551623" cy="1409681"/>
          </a:xfrm>
          <a:prstGeom prst="rect">
            <a:avLst/>
          </a:prstGeom>
        </p:spPr>
        <p:txBody>
          <a:bodyPr wrap="square">
            <a:spAutoFit/>
          </a:bodyPr>
          <a:lstStyle/>
          <a:p>
            <a:pPr algn="just" fontAlgn="base">
              <a:lnSpc>
                <a:spcPct val="107000"/>
              </a:lnSpc>
              <a:spcAft>
                <a:spcPts val="0"/>
              </a:spcAft>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La sigla ATECO derivava dalle lettere iniziali Attività ECOnomiche. In altre parole rappresenta la traduzione italiana della nomenclatura comunitaria (NACE) creata dall’</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Eurostat</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Oggi è in uso la versione Ateco 2007, entrata in vigore il 1° Gennaio 2008. </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0"/>
              </a:spcAft>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Ateco 2007 è stata approvata dall’ISTAT (Istituto Nazionale Statistiche) in stretta collaborazione con Agenzia delle Entrate, le Camere di Commercio ed altri Enti, Ministeri ed associazioni imprenditoriali interessate.</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3"/>
          <p:cNvSpPr txBox="1">
            <a:spLocks noChangeArrowheads="1"/>
          </p:cNvSpPr>
          <p:nvPr/>
        </p:nvSpPr>
        <p:spPr bwMode="auto">
          <a:xfrm>
            <a:off x="4122884" y="573302"/>
            <a:ext cx="3483967" cy="430887"/>
          </a:xfrm>
          <a:prstGeom prst="rect">
            <a:avLst/>
          </a:prstGeom>
          <a:noFill/>
          <a:ln w="9525">
            <a:noFill/>
            <a:miter lim="800000"/>
            <a:headEnd/>
            <a:tailEnd/>
          </a:ln>
          <a:effectLst/>
        </p:spPr>
        <p:txBody>
          <a:bodyPr wrap="none">
            <a:spAutoFit/>
          </a:bodyPr>
          <a:lstStyle/>
          <a:p>
            <a:pPr algn="l">
              <a:defRPr/>
            </a:pPr>
            <a:r>
              <a:rPr lang="it-IT" sz="2200" b="1" dirty="0">
                <a:solidFill>
                  <a:srgbClr val="C00000"/>
                </a:solidFill>
                <a:latin typeface="Times New Roman" panose="02020603050405020304" pitchFamily="18" charset="0"/>
                <a:cs typeface="Times New Roman" panose="02020603050405020304" pitchFamily="18" charset="0"/>
              </a:rPr>
              <a:t>La Classificazione ATECO</a:t>
            </a:r>
          </a:p>
        </p:txBody>
      </p:sp>
      <p:sp>
        <p:nvSpPr>
          <p:cNvPr id="5" name="Rettangolo 4"/>
          <p:cNvSpPr/>
          <p:nvPr/>
        </p:nvSpPr>
        <p:spPr>
          <a:xfrm>
            <a:off x="3638203" y="3541062"/>
            <a:ext cx="7714209" cy="2369880"/>
          </a:xfrm>
          <a:prstGeom prst="rect">
            <a:avLst/>
          </a:prstGeom>
        </p:spPr>
        <p:txBody>
          <a:bodyPr wrap="square" anchor="ctr">
            <a:spAutoFit/>
          </a:bodyPr>
          <a:lstStyle/>
          <a:p>
            <a:pPr algn="just"/>
            <a:r>
              <a:rPr lang="it-IT" sz="1600" dirty="0">
                <a:latin typeface="Times New Roman" panose="02020603050405020304" pitchFamily="18" charset="0"/>
                <a:ea typeface="Times New Roman" panose="02020603050405020304" pitchFamily="18" charset="0"/>
                <a:cs typeface="Times New Roman" panose="02020603050405020304" pitchFamily="18" charset="0"/>
              </a:rPr>
              <a:t>I Codici Ateco sono quindi  una combinazione alfa numerica, che identifica un’attività economica. Lettere e numeri hanno un valore diverso.</a:t>
            </a:r>
            <a:endParaRPr lang="en-GB"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it-IT" sz="1600" dirty="0">
                <a:latin typeface="Times New Roman" panose="02020603050405020304" pitchFamily="18" charset="0"/>
                <a:ea typeface="Times New Roman" panose="02020603050405020304" pitchFamily="18" charset="0"/>
                <a:cs typeface="Times New Roman" panose="02020603050405020304" pitchFamily="18" charset="0"/>
              </a:rPr>
              <a:t>Le lettere individuano il macro settore economico di appartenenza di quella specifica attività. I numeri invece rappresentano categorie e sotto categorie dei settori. I numeri vanno da un minimo di due fino ad un massimo di sei cifre. Esprimono un diverso grado di dettaglio delle varie articolazioni sottostanti la macro categoria.</a:t>
            </a:r>
            <a:endParaRPr lang="en-GB"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it-IT" sz="1600" dirty="0">
                <a:latin typeface="Times New Roman" panose="02020603050405020304" pitchFamily="18" charset="0"/>
                <a:cs typeface="Times New Roman" panose="02020603050405020304" pitchFamily="18" charset="0"/>
              </a:rPr>
              <a:t>Le attività economiche sono raggruppate dalle più generiche, a quelle più specifiche, in varie </a:t>
            </a:r>
            <a:r>
              <a:rPr lang="it-IT" sz="1600" b="1" dirty="0">
                <a:latin typeface="Times New Roman" panose="02020603050405020304" pitchFamily="18" charset="0"/>
                <a:cs typeface="Times New Roman" panose="02020603050405020304" pitchFamily="18" charset="0"/>
              </a:rPr>
              <a:t>sezioni</a:t>
            </a:r>
            <a:r>
              <a:rPr lang="it-IT" sz="1600" dirty="0">
                <a:latin typeface="Times New Roman" panose="02020603050405020304" pitchFamily="18" charset="0"/>
                <a:cs typeface="Times New Roman" panose="02020603050405020304" pitchFamily="18" charset="0"/>
              </a:rPr>
              <a:t> (codifica: 1 lettera), </a:t>
            </a:r>
            <a:r>
              <a:rPr lang="it-IT" sz="1600" b="1" dirty="0">
                <a:latin typeface="Times New Roman" panose="02020603050405020304" pitchFamily="18" charset="0"/>
                <a:cs typeface="Times New Roman" panose="02020603050405020304" pitchFamily="18" charset="0"/>
              </a:rPr>
              <a:t>divisioni</a:t>
            </a:r>
            <a:r>
              <a:rPr lang="it-IT" sz="1600" dirty="0">
                <a:latin typeface="Times New Roman" panose="02020603050405020304" pitchFamily="18" charset="0"/>
                <a:cs typeface="Times New Roman" panose="02020603050405020304" pitchFamily="18" charset="0"/>
              </a:rPr>
              <a:t> (2 cifre), </a:t>
            </a:r>
            <a:r>
              <a:rPr lang="it-IT" sz="1600" b="1" dirty="0">
                <a:latin typeface="Times New Roman" panose="02020603050405020304" pitchFamily="18" charset="0"/>
                <a:cs typeface="Times New Roman" panose="02020603050405020304" pitchFamily="18" charset="0"/>
              </a:rPr>
              <a:t>gruppi</a:t>
            </a:r>
            <a:r>
              <a:rPr lang="it-IT" sz="1600" dirty="0">
                <a:latin typeface="Times New Roman" panose="02020603050405020304" pitchFamily="18" charset="0"/>
                <a:cs typeface="Times New Roman" panose="02020603050405020304" pitchFamily="18" charset="0"/>
              </a:rPr>
              <a:t> (3 cifre), </a:t>
            </a:r>
            <a:r>
              <a:rPr lang="it-IT" sz="1600" b="1" dirty="0">
                <a:latin typeface="Times New Roman" panose="02020603050405020304" pitchFamily="18" charset="0"/>
                <a:cs typeface="Times New Roman" panose="02020603050405020304" pitchFamily="18" charset="0"/>
              </a:rPr>
              <a:t>classi</a:t>
            </a:r>
            <a:r>
              <a:rPr lang="it-IT" sz="1600" dirty="0">
                <a:latin typeface="Times New Roman" panose="02020603050405020304" pitchFamily="18" charset="0"/>
                <a:cs typeface="Times New Roman" panose="02020603050405020304" pitchFamily="18" charset="0"/>
              </a:rPr>
              <a:t> (4 cifre), </a:t>
            </a:r>
            <a:r>
              <a:rPr lang="it-IT" sz="1600" b="1" dirty="0">
                <a:latin typeface="Times New Roman" panose="02020603050405020304" pitchFamily="18" charset="0"/>
                <a:cs typeface="Times New Roman" panose="02020603050405020304" pitchFamily="18" charset="0"/>
              </a:rPr>
              <a:t>categorie</a:t>
            </a:r>
            <a:r>
              <a:rPr lang="it-IT" sz="1600" dirty="0">
                <a:latin typeface="Times New Roman" panose="02020603050405020304" pitchFamily="18" charset="0"/>
                <a:cs typeface="Times New Roman" panose="02020603050405020304" pitchFamily="18" charset="0"/>
              </a:rPr>
              <a:t> (5 cifre) e </a:t>
            </a:r>
            <a:r>
              <a:rPr lang="it-IT" sz="1600" b="1" dirty="0">
                <a:latin typeface="Times New Roman" panose="02020603050405020304" pitchFamily="18" charset="0"/>
                <a:cs typeface="Times New Roman" panose="02020603050405020304" pitchFamily="18" charset="0"/>
              </a:rPr>
              <a:t>sottocategorie</a:t>
            </a:r>
            <a:r>
              <a:rPr lang="it-IT" sz="1600" dirty="0">
                <a:latin typeface="Times New Roman" panose="02020603050405020304" pitchFamily="18" charset="0"/>
                <a:cs typeface="Times New Roman" panose="02020603050405020304" pitchFamily="18" charset="0"/>
              </a:rPr>
              <a:t> (6 cifre).</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ttangolo 5"/>
          <p:cNvSpPr/>
          <p:nvPr/>
        </p:nvSpPr>
        <p:spPr>
          <a:xfrm>
            <a:off x="657295" y="4115801"/>
            <a:ext cx="1435073" cy="388696"/>
          </a:xfrm>
          <a:prstGeom prst="rect">
            <a:avLst/>
          </a:prstGeom>
        </p:spPr>
        <p:txBody>
          <a:bodyPr wrap="none">
            <a:spAutoFit/>
          </a:bodyPr>
          <a:lstStyle/>
          <a:p>
            <a:pPr fontAlgn="base">
              <a:lnSpc>
                <a:spcPct val="107000"/>
              </a:lnSpc>
              <a:spcAft>
                <a:spcPts val="0"/>
              </a:spcAft>
            </a:pPr>
            <a:r>
              <a:rPr lang="it-IT"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Codici</a:t>
            </a:r>
            <a:r>
              <a:rPr lang="it-IT"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Ateco</a:t>
            </a:r>
            <a:endParaRPr lang="en-GB"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Segnaposto piè di pagina 7"/>
          <p:cNvSpPr>
            <a:spLocks noGrp="1"/>
          </p:cNvSpPr>
          <p:nvPr>
            <p:ph type="ftr" sz="quarter" idx="11"/>
          </p:nvPr>
        </p:nvSpPr>
        <p:spPr/>
        <p:txBody>
          <a:bodyPr/>
          <a:lstStyle/>
          <a:p>
            <a:r>
              <a:rPr lang="it-IT"/>
              <a:t>L. Bani - Elementi di statistica economica - LEZIONE 3</a:t>
            </a:r>
          </a:p>
        </p:txBody>
      </p:sp>
      <p:sp>
        <p:nvSpPr>
          <p:cNvPr id="9" name="Segnaposto numero diapositiva 8"/>
          <p:cNvSpPr>
            <a:spLocks noGrp="1"/>
          </p:cNvSpPr>
          <p:nvPr>
            <p:ph type="sldNum" sz="quarter" idx="12"/>
          </p:nvPr>
        </p:nvSpPr>
        <p:spPr/>
        <p:txBody>
          <a:bodyPr/>
          <a:lstStyle/>
          <a:p>
            <a:fld id="{2933ED56-FB12-4384-AF6C-E94CA198BBEC}" type="slidenum">
              <a:rPr lang="it-IT" smtClean="0"/>
              <a:t>19</a:t>
            </a:fld>
            <a:endParaRPr lang="it-IT"/>
          </a:p>
        </p:txBody>
      </p:sp>
      <p:sp>
        <p:nvSpPr>
          <p:cNvPr id="10" name="Freccia a destra con strisce 9"/>
          <p:cNvSpPr/>
          <p:nvPr/>
        </p:nvSpPr>
        <p:spPr>
          <a:xfrm>
            <a:off x="2455562" y="4115801"/>
            <a:ext cx="608914" cy="415853"/>
          </a:xfrm>
          <a:prstGeom prst="striped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2"/>
          <a:stretch>
            <a:fillRect/>
          </a:stretch>
        </p:blipFill>
        <p:spPr>
          <a:xfrm>
            <a:off x="670869" y="4814175"/>
            <a:ext cx="2089150" cy="1232495"/>
          </a:xfrm>
          <a:prstGeom prst="rect">
            <a:avLst/>
          </a:prstGeom>
        </p:spPr>
      </p:pic>
    </p:spTree>
    <p:extLst>
      <p:ext uri="{BB962C8B-B14F-4D97-AF65-F5344CB8AC3E}">
        <p14:creationId xmlns:p14="http://schemas.microsoft.com/office/powerpoint/2010/main" val="13507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2</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816690" y="917943"/>
            <a:ext cx="3615605" cy="461665"/>
          </a:xfrm>
          <a:prstGeom prst="rect">
            <a:avLst/>
          </a:prstGeom>
          <a:noFill/>
          <a:ln w="9525">
            <a:noFill/>
            <a:miter lim="800000"/>
            <a:headEnd/>
            <a:tailEnd/>
          </a:ln>
          <a:effectLst/>
        </p:spPr>
        <p:txBody>
          <a:bodyPr wrap="none">
            <a:spAutoFit/>
          </a:bodyPr>
          <a:lstStyle/>
          <a:p>
            <a:pPr algn="l">
              <a:defRPr/>
            </a:pPr>
            <a:r>
              <a:rPr lang="it-IT" sz="2400" b="1" dirty="0">
                <a:solidFill>
                  <a:srgbClr val="C00000"/>
                </a:solidFill>
                <a:effectLst>
                  <a:outerShdw blurRad="38100" dist="38100" dir="2700000" algn="tl">
                    <a:srgbClr val="C0C0C0"/>
                  </a:outerShdw>
                </a:effectLst>
              </a:rPr>
              <a:t>Passi per l’analisi statistica </a:t>
            </a:r>
          </a:p>
        </p:txBody>
      </p:sp>
      <p:sp>
        <p:nvSpPr>
          <p:cNvPr id="8" name="Segnaposto contenuto 2"/>
          <p:cNvSpPr txBox="1">
            <a:spLocks/>
          </p:cNvSpPr>
          <p:nvPr/>
        </p:nvSpPr>
        <p:spPr>
          <a:xfrm>
            <a:off x="750189" y="5243923"/>
            <a:ext cx="10515600" cy="8070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it-IT" sz="1800"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Si pone in particolare sempre un problema di </a:t>
            </a:r>
            <a:r>
              <a:rPr lang="it-IT" sz="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definizioni e classificazioni </a:t>
            </a:r>
            <a:r>
              <a:rPr lang="it-IT" sz="1800"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da adottare, tema che affronteremo successivamente, per poter effettuare confronti (territoriali, internazionali, ecc.).</a:t>
            </a:r>
          </a:p>
        </p:txBody>
      </p:sp>
      <p:sp>
        <p:nvSpPr>
          <p:cNvPr id="2" name="Rettangolo 1"/>
          <p:cNvSpPr/>
          <p:nvPr/>
        </p:nvSpPr>
        <p:spPr>
          <a:xfrm>
            <a:off x="816690" y="1948056"/>
            <a:ext cx="5654112"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Occorre anzitutto inquadrare il fenomeno oggetto di analisi</a:t>
            </a:r>
            <a:endParaRPr lang="en-GB" dirty="0"/>
          </a:p>
        </p:txBody>
      </p:sp>
      <p:sp>
        <p:nvSpPr>
          <p:cNvPr id="3" name="Rettangolo 2"/>
          <p:cNvSpPr/>
          <p:nvPr/>
        </p:nvSpPr>
        <p:spPr>
          <a:xfrm>
            <a:off x="7171671" y="1948056"/>
            <a:ext cx="2063385"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ad esempio il lavoro</a:t>
            </a:r>
            <a:endParaRPr lang="en-GB" dirty="0"/>
          </a:p>
        </p:txBody>
      </p:sp>
      <p:sp>
        <p:nvSpPr>
          <p:cNvPr id="7" name="Rettangolo 6"/>
          <p:cNvSpPr/>
          <p:nvPr/>
        </p:nvSpPr>
        <p:spPr>
          <a:xfrm>
            <a:off x="816690" y="2587477"/>
            <a:ext cx="2832827"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Cosa ci interessa analizzare?</a:t>
            </a:r>
            <a:endParaRPr lang="en-GB" dirty="0"/>
          </a:p>
        </p:txBody>
      </p:sp>
      <p:sp>
        <p:nvSpPr>
          <p:cNvPr id="9" name="Rettangolo 8"/>
          <p:cNvSpPr/>
          <p:nvPr/>
        </p:nvSpPr>
        <p:spPr>
          <a:xfrm>
            <a:off x="7171671" y="2587477"/>
            <a:ext cx="3852337"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ad esempio la disoccupazione giovanile</a:t>
            </a:r>
            <a:endParaRPr lang="en-GB" dirty="0"/>
          </a:p>
        </p:txBody>
      </p:sp>
      <p:sp>
        <p:nvSpPr>
          <p:cNvPr id="10" name="Rettangolo 9"/>
          <p:cNvSpPr/>
          <p:nvPr/>
        </p:nvSpPr>
        <p:spPr>
          <a:xfrm>
            <a:off x="800067" y="3240429"/>
            <a:ext cx="4891083"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Cosa si intende per disoccupazione e per giovane? </a:t>
            </a:r>
            <a:endParaRPr lang="en-GB" dirty="0"/>
          </a:p>
        </p:txBody>
      </p:sp>
      <p:sp>
        <p:nvSpPr>
          <p:cNvPr id="11" name="Rettangolo 10"/>
          <p:cNvSpPr/>
          <p:nvPr/>
        </p:nvSpPr>
        <p:spPr>
          <a:xfrm>
            <a:off x="791754" y="3877117"/>
            <a:ext cx="3544560" cy="369332"/>
          </a:xfrm>
          <a:prstGeom prst="rect">
            <a:avLst/>
          </a:prstGeom>
        </p:spPr>
        <p:txBody>
          <a:bodyPr wrap="none">
            <a:spAutoFit/>
          </a:bodyPr>
          <a:lstStyle/>
          <a:p>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Quali indicatori possono misurarla? </a:t>
            </a:r>
            <a:endParaRPr lang="en-GB" dirty="0"/>
          </a:p>
        </p:txBody>
      </p:sp>
      <p:sp>
        <p:nvSpPr>
          <p:cNvPr id="12" name="Rettangolo 11"/>
          <p:cNvSpPr/>
          <p:nvPr/>
        </p:nvSpPr>
        <p:spPr>
          <a:xfrm>
            <a:off x="800067" y="4426143"/>
            <a:ext cx="4769254" cy="424732"/>
          </a:xfrm>
          <a:prstGeom prst="rect">
            <a:avLst/>
          </a:prstGeom>
        </p:spPr>
        <p:txBody>
          <a:bodyPr wrap="none">
            <a:spAutoFit/>
          </a:bodyPr>
          <a:lstStyle/>
          <a:p>
            <a:pPr algn="just">
              <a:lnSpc>
                <a:spcPct val="120000"/>
              </a:lnSpc>
              <a:spcAft>
                <a:spcPts val="700"/>
              </a:spcAft>
            </a:pPr>
            <a:r>
              <a:rPr lang="it-IT" dirty="0">
                <a:solidFill>
                  <a:srgbClr val="404040"/>
                </a:solidFill>
                <a:latin typeface="Times New Roman" panose="02020603050405020304" pitchFamily="18" charset="0"/>
                <a:ea typeface="Times New Roman" panose="02020603050405020304" pitchFamily="18" charset="0"/>
                <a:cs typeface="Times New Roman" panose="02020603050405020304" pitchFamily="18" charset="0"/>
              </a:rPr>
              <a:t>Esistono fonti statistiche disponibili in proposito?</a:t>
            </a:r>
          </a:p>
        </p:txBody>
      </p:sp>
      <p:sp>
        <p:nvSpPr>
          <p:cNvPr id="13" name="Ovale 12"/>
          <p:cNvSpPr/>
          <p:nvPr/>
        </p:nvSpPr>
        <p:spPr>
          <a:xfrm>
            <a:off x="494816" y="3106751"/>
            <a:ext cx="5650611" cy="6366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egnaposto piè di pagina 13"/>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855764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41851" y="1300468"/>
            <a:ext cx="7681626" cy="4023709"/>
          </a:xfrm>
          <a:prstGeom prst="rect">
            <a:avLst/>
          </a:prstGeom>
        </p:spPr>
      </p:pic>
      <p:sp>
        <p:nvSpPr>
          <p:cNvPr id="3" name="Segnaposto piè di pagina 2"/>
          <p:cNvSpPr>
            <a:spLocks noGrp="1"/>
          </p:cNvSpPr>
          <p:nvPr>
            <p:ph type="ftr" sz="quarter" idx="11"/>
          </p:nvPr>
        </p:nvSpPr>
        <p:spPr/>
        <p:txBody>
          <a:bodyPr/>
          <a:lstStyle/>
          <a:p>
            <a:r>
              <a:rPr lang="it-IT"/>
              <a:t>L. Bani - Elementi di statistica economica - LEZIONE 3</a:t>
            </a:r>
          </a:p>
        </p:txBody>
      </p:sp>
      <p:sp>
        <p:nvSpPr>
          <p:cNvPr id="4" name="Segnaposto numero diapositiva 3"/>
          <p:cNvSpPr>
            <a:spLocks noGrp="1"/>
          </p:cNvSpPr>
          <p:nvPr>
            <p:ph type="sldNum" sz="quarter" idx="12"/>
          </p:nvPr>
        </p:nvSpPr>
        <p:spPr/>
        <p:txBody>
          <a:bodyPr/>
          <a:lstStyle/>
          <a:p>
            <a:fld id="{2933ED56-FB12-4384-AF6C-E94CA198BBEC}" type="slidenum">
              <a:rPr lang="it-IT" smtClean="0"/>
              <a:t>20</a:t>
            </a:fld>
            <a:endParaRPr lang="it-IT"/>
          </a:p>
        </p:txBody>
      </p:sp>
      <p:sp>
        <p:nvSpPr>
          <p:cNvPr id="5" name="Esplosione 1 4"/>
          <p:cNvSpPr/>
          <p:nvPr/>
        </p:nvSpPr>
        <p:spPr>
          <a:xfrm>
            <a:off x="8927869" y="1928552"/>
            <a:ext cx="1762298" cy="1579418"/>
          </a:xfrm>
          <a:prstGeom prst="irregularSeal1">
            <a:avLst/>
          </a:prstGeom>
          <a:noFill/>
          <a:ln>
            <a:solidFill>
              <a:srgbClr val="FF0000"/>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p:cNvSpPr txBox="1"/>
          <p:nvPr/>
        </p:nvSpPr>
        <p:spPr>
          <a:xfrm>
            <a:off x="9235440" y="2477192"/>
            <a:ext cx="1305098" cy="369332"/>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21 sezioni</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424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633927" y="1113170"/>
            <a:ext cx="3057212" cy="4447371"/>
          </a:xfrm>
          <a:prstGeom prst="rect">
            <a:avLst/>
          </a:prstGeom>
        </p:spPr>
        <p:txBody>
          <a:bodyPr wrap="square">
            <a:spAutoFit/>
          </a:bodyPr>
          <a:lstStyle/>
          <a:p>
            <a:pPr algn="just">
              <a:spcBef>
                <a:spcPts val="600"/>
              </a:spcBef>
              <a:spcAft>
                <a:spcPts val="0"/>
              </a:spcAft>
            </a:pPr>
            <a:r>
              <a:rPr lang="it-IT" sz="1300" dirty="0">
                <a:solidFill>
                  <a:srgbClr val="000000"/>
                </a:solidFill>
                <a:latin typeface="Times New Roman" panose="02020603050405020304" pitchFamily="18" charset="0"/>
                <a:ea typeface="Times New Roman" panose="02020603050405020304" pitchFamily="18" charset="0"/>
              </a:rPr>
              <a:t>L’esempio presentato (riferito al commercio all’ingrosso e al dettaglio; riparazione di autoveicoli e motocicli) riguarda la ramificazione completa della classificazione delle attività economiche ATECO 2007 ISTAT, specificazione italiana della europea NACE rev. 2. </a:t>
            </a:r>
          </a:p>
          <a:p>
            <a:pPr algn="just">
              <a:spcBef>
                <a:spcPts val="600"/>
              </a:spcBef>
              <a:spcAft>
                <a:spcPts val="0"/>
              </a:spcAft>
            </a:pPr>
            <a:r>
              <a:rPr lang="it-IT" sz="1300" dirty="0">
                <a:solidFill>
                  <a:srgbClr val="000000"/>
                </a:solidFill>
                <a:latin typeface="Times New Roman" panose="02020603050405020304" pitchFamily="18" charset="0"/>
                <a:ea typeface="Times New Roman" panose="02020603050405020304" pitchFamily="18" charset="0"/>
              </a:rPr>
              <a:t>Come primo livello abbiamo la “sezione” indicata con una lettera maiuscola (nell’esempio la G), e poi a seguire i codici numerici di </a:t>
            </a:r>
            <a:r>
              <a:rPr lang="it-IT" sz="1300" dirty="0">
                <a:solidFill>
                  <a:srgbClr val="C00000"/>
                </a:solidFill>
                <a:latin typeface="Times New Roman" panose="02020603050405020304" pitchFamily="18" charset="0"/>
                <a:ea typeface="Times New Roman" panose="02020603050405020304" pitchFamily="18" charset="0"/>
              </a:rPr>
              <a:t>divisioni</a:t>
            </a:r>
            <a:r>
              <a:rPr lang="it-IT" sz="1300" dirty="0">
                <a:solidFill>
                  <a:srgbClr val="000000"/>
                </a:solidFill>
                <a:latin typeface="Times New Roman" panose="02020603050405020304" pitchFamily="18" charset="0"/>
                <a:ea typeface="Times New Roman" panose="02020603050405020304" pitchFamily="18" charset="0"/>
              </a:rPr>
              <a:t> (2 cifre, nell’esempio 47), </a:t>
            </a:r>
            <a:r>
              <a:rPr lang="it-IT" sz="1300" dirty="0">
                <a:solidFill>
                  <a:srgbClr val="C00000"/>
                </a:solidFill>
                <a:latin typeface="Times New Roman" panose="02020603050405020304" pitchFamily="18" charset="0"/>
                <a:ea typeface="Times New Roman" panose="02020603050405020304" pitchFamily="18" charset="0"/>
              </a:rPr>
              <a:t>gruppi</a:t>
            </a:r>
            <a:r>
              <a:rPr lang="it-IT" sz="1300" dirty="0">
                <a:solidFill>
                  <a:srgbClr val="000000"/>
                </a:solidFill>
                <a:latin typeface="Times New Roman" panose="02020603050405020304" pitchFamily="18" charset="0"/>
                <a:ea typeface="Times New Roman" panose="02020603050405020304" pitchFamily="18" charset="0"/>
              </a:rPr>
              <a:t> (3 cifre, nell’esempio 47.9), </a:t>
            </a:r>
            <a:r>
              <a:rPr lang="it-IT" sz="1300" dirty="0">
                <a:solidFill>
                  <a:srgbClr val="C00000"/>
                </a:solidFill>
                <a:latin typeface="Times New Roman" panose="02020603050405020304" pitchFamily="18" charset="0"/>
                <a:ea typeface="Times New Roman" panose="02020603050405020304" pitchFamily="18" charset="0"/>
              </a:rPr>
              <a:t>classi</a:t>
            </a:r>
            <a:r>
              <a:rPr lang="it-IT" sz="1300" dirty="0">
                <a:solidFill>
                  <a:srgbClr val="000000"/>
                </a:solidFill>
                <a:latin typeface="Times New Roman" panose="02020603050405020304" pitchFamily="18" charset="0"/>
                <a:ea typeface="Times New Roman" panose="02020603050405020304" pitchFamily="18" charset="0"/>
              </a:rPr>
              <a:t> (4 cifre, nell’esempio 47.91), </a:t>
            </a:r>
            <a:r>
              <a:rPr lang="it-IT" sz="1300" dirty="0">
                <a:solidFill>
                  <a:srgbClr val="C00000"/>
                </a:solidFill>
                <a:latin typeface="Times New Roman" panose="02020603050405020304" pitchFamily="18" charset="0"/>
                <a:ea typeface="Times New Roman" panose="02020603050405020304" pitchFamily="18" charset="0"/>
              </a:rPr>
              <a:t>categorie</a:t>
            </a:r>
            <a:r>
              <a:rPr lang="it-IT" sz="1300" dirty="0">
                <a:solidFill>
                  <a:srgbClr val="000000"/>
                </a:solidFill>
                <a:latin typeface="Times New Roman" panose="02020603050405020304" pitchFamily="18" charset="0"/>
                <a:ea typeface="Times New Roman" panose="02020603050405020304" pitchFamily="18" charset="0"/>
              </a:rPr>
              <a:t> (5 cifre, nell’esempio 47.911) e </a:t>
            </a:r>
            <a:r>
              <a:rPr lang="it-IT" sz="1300" dirty="0">
                <a:latin typeface="Times New Roman" panose="02020603050405020304" pitchFamily="18" charset="0"/>
                <a:ea typeface="Times New Roman" panose="02020603050405020304" pitchFamily="18" charset="0"/>
              </a:rPr>
              <a:t>sottocategorie</a:t>
            </a:r>
            <a:r>
              <a:rPr lang="it-IT" sz="1300" dirty="0">
                <a:solidFill>
                  <a:srgbClr val="000000"/>
                </a:solidFill>
                <a:latin typeface="Times New Roman" panose="02020603050405020304" pitchFamily="18" charset="0"/>
                <a:ea typeface="Times New Roman" panose="02020603050405020304" pitchFamily="18" charset="0"/>
              </a:rPr>
              <a:t> (6 cifre, non indicate per l’esempio presentato).</a:t>
            </a:r>
            <a:endParaRPr lang="en-GB" sz="1300" dirty="0">
              <a:latin typeface="Times New Roman" panose="02020603050405020304" pitchFamily="18" charset="0"/>
              <a:ea typeface="Times New Roman" panose="02020603050405020304" pitchFamily="18" charset="0"/>
            </a:endParaRPr>
          </a:p>
          <a:p>
            <a:pPr algn="just">
              <a:spcBef>
                <a:spcPts val="600"/>
              </a:spcBef>
              <a:spcAft>
                <a:spcPts val="0"/>
              </a:spcAft>
            </a:pPr>
            <a:r>
              <a:rPr lang="it-IT" sz="1300" dirty="0">
                <a:solidFill>
                  <a:srgbClr val="000000"/>
                </a:solidFill>
                <a:latin typeface="Times New Roman" panose="02020603050405020304" pitchFamily="18" charset="0"/>
                <a:ea typeface="Times New Roman" panose="02020603050405020304" pitchFamily="18" charset="0"/>
              </a:rPr>
              <a:t>Il suggerimento è di verificare sempre con attenzione definizioni e classificazioni adottate con riferimento ai dati statistici utilizzati piuttosto che prima di procedere alla realizzazione di un’indagine. </a:t>
            </a:r>
            <a:endParaRPr lang="en-GB" sz="1300" dirty="0">
              <a:latin typeface="Times New Roman" panose="02020603050405020304" pitchFamily="18" charset="0"/>
              <a:ea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130831" y="697378"/>
            <a:ext cx="8074056" cy="4863163"/>
          </a:xfrm>
          <a:prstGeom prst="rect">
            <a:avLst/>
          </a:prstGeom>
        </p:spPr>
      </p:pic>
      <p:sp>
        <p:nvSpPr>
          <p:cNvPr id="5" name="Rettangolo 4"/>
          <p:cNvSpPr/>
          <p:nvPr/>
        </p:nvSpPr>
        <p:spPr>
          <a:xfrm>
            <a:off x="9380029" y="5970908"/>
            <a:ext cx="2465355" cy="276999"/>
          </a:xfrm>
          <a:prstGeom prst="rect">
            <a:avLst/>
          </a:prstGeom>
        </p:spPr>
        <p:txBody>
          <a:bodyPr wrap="none">
            <a:spAutoFit/>
          </a:bodyPr>
          <a:lstStyle/>
          <a:p>
            <a:r>
              <a:rPr lang="en-GB" sz="1200" dirty="0">
                <a:latin typeface="Times New Roman" panose="02020603050405020304" pitchFamily="18" charset="0"/>
                <a:cs typeface="Times New Roman" panose="02020603050405020304" pitchFamily="18" charset="0"/>
                <a:hlinkClick r:id="rId3"/>
              </a:rPr>
              <a:t>https://www.istat.it/it/archivio/17888</a:t>
            </a:r>
            <a:endParaRPr lang="en-GB" sz="1200" dirty="0">
              <a:latin typeface="Times New Roman" panose="02020603050405020304" pitchFamily="18" charset="0"/>
              <a:cs typeface="Times New Roman" panose="02020603050405020304" pitchFamily="18" charset="0"/>
            </a:endParaRPr>
          </a:p>
        </p:txBody>
      </p:sp>
      <p:sp>
        <p:nvSpPr>
          <p:cNvPr id="6" name="Segnaposto piè di pagina 5"/>
          <p:cNvSpPr>
            <a:spLocks noGrp="1"/>
          </p:cNvSpPr>
          <p:nvPr>
            <p:ph type="ftr" sz="quarter" idx="11"/>
          </p:nvPr>
        </p:nvSpPr>
        <p:spPr/>
        <p:txBody>
          <a:bodyPr/>
          <a:lstStyle/>
          <a:p>
            <a:r>
              <a:rPr lang="it-IT"/>
              <a:t>L. Bani - Elementi di statistica economica - LEZIONE 3</a:t>
            </a:r>
          </a:p>
        </p:txBody>
      </p:sp>
      <p:sp>
        <p:nvSpPr>
          <p:cNvPr id="7" name="Segnaposto numero diapositiva 6"/>
          <p:cNvSpPr>
            <a:spLocks noGrp="1"/>
          </p:cNvSpPr>
          <p:nvPr>
            <p:ph type="sldNum" sz="quarter" idx="12"/>
          </p:nvPr>
        </p:nvSpPr>
        <p:spPr/>
        <p:txBody>
          <a:bodyPr/>
          <a:lstStyle/>
          <a:p>
            <a:fld id="{2933ED56-FB12-4384-AF6C-E94CA198BBEC}" type="slidenum">
              <a:rPr lang="it-IT" smtClean="0"/>
              <a:t>21</a:t>
            </a:fld>
            <a:endParaRPr lang="it-IT"/>
          </a:p>
        </p:txBody>
      </p:sp>
      <p:graphicFrame>
        <p:nvGraphicFramePr>
          <p:cNvPr id="3" name="Tabella 2"/>
          <p:cNvGraphicFramePr>
            <a:graphicFrameLocks noGrp="1"/>
          </p:cNvGraphicFramePr>
          <p:nvPr>
            <p:extLst>
              <p:ext uri="{D42A27DB-BD31-4B8C-83A1-F6EECF244321}">
                <p14:modId xmlns:p14="http://schemas.microsoft.com/office/powerpoint/2010/main" val="3036348308"/>
              </p:ext>
            </p:extLst>
          </p:nvPr>
        </p:nvGraphicFramePr>
        <p:xfrm>
          <a:off x="363588" y="4966181"/>
          <a:ext cx="4100347" cy="1188720"/>
        </p:xfrm>
        <a:graphic>
          <a:graphicData uri="http://schemas.openxmlformats.org/drawingml/2006/table">
            <a:tbl>
              <a:tblPr/>
              <a:tblGrid>
                <a:gridCol w="317398">
                  <a:extLst>
                    <a:ext uri="{9D8B030D-6E8A-4147-A177-3AD203B41FA5}">
                      <a16:colId xmlns:a16="http://schemas.microsoft.com/office/drawing/2014/main" val="1747786593"/>
                    </a:ext>
                  </a:extLst>
                </a:gridCol>
                <a:gridCol w="3782949">
                  <a:extLst>
                    <a:ext uri="{9D8B030D-6E8A-4147-A177-3AD203B41FA5}">
                      <a16:colId xmlns:a16="http://schemas.microsoft.com/office/drawing/2014/main" val="2281117168"/>
                    </a:ext>
                  </a:extLst>
                </a:gridCol>
              </a:tblGrid>
              <a:tr h="381297">
                <a:tc>
                  <a:txBody>
                    <a:bodyPr/>
                    <a:lstStyle/>
                    <a:p>
                      <a:pPr fontAlgn="t"/>
                      <a:r>
                        <a:rPr lang="en-GB" sz="900" dirty="0">
                          <a:effectLst/>
                          <a:latin typeface="Times New Roman" panose="02020603050405020304" pitchFamily="18" charset="0"/>
                          <a:cs typeface="Times New Roman" panose="02020603050405020304" pitchFamily="18" charset="0"/>
                        </a:rPr>
                        <a:t>45</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fontAlgn="t"/>
                      <a:r>
                        <a:rPr lang="it-IT" sz="800" u="sng" dirty="0">
                          <a:solidFill>
                            <a:srgbClr val="E22620"/>
                          </a:solidFill>
                          <a:effectLst/>
                          <a:latin typeface="Times New Roman" panose="02020603050405020304" pitchFamily="18" charset="0"/>
                          <a:cs typeface="Times New Roman" panose="02020603050405020304" pitchFamily="18" charset="0"/>
                          <a:hlinkClick r:id="rId4"/>
                        </a:rPr>
                        <a:t>COMMERCIO ALL'INGROSSO E AL DETTAGLIO E RIPARAZIONE DI AUTOVEICOLI E MOTOCICLI</a:t>
                      </a:r>
                      <a:endParaRPr lang="it-IT" sz="800" dirty="0">
                        <a:effectLst/>
                        <a:latin typeface="Times New Roman" panose="02020603050405020304" pitchFamily="18" charset="0"/>
                        <a:cs typeface="Times New Roman" panose="02020603050405020304" pitchFamily="18" charset="0"/>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4084547506"/>
                  </a:ext>
                </a:extLst>
              </a:tr>
              <a:tr h="381297">
                <a:tc>
                  <a:txBody>
                    <a:bodyPr/>
                    <a:lstStyle/>
                    <a:p>
                      <a:pPr fontAlgn="t"/>
                      <a:r>
                        <a:rPr lang="en-GB" sz="900">
                          <a:effectLst/>
                          <a:latin typeface="Times New Roman" panose="02020603050405020304" pitchFamily="18" charset="0"/>
                          <a:cs typeface="Times New Roman" panose="02020603050405020304" pitchFamily="18" charset="0"/>
                        </a:rPr>
                        <a:t>46</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it-IT" sz="800" u="none" strike="noStrike" dirty="0">
                          <a:solidFill>
                            <a:srgbClr val="EB6864"/>
                          </a:solidFill>
                          <a:effectLst/>
                          <a:latin typeface="Times New Roman" panose="02020603050405020304" pitchFamily="18" charset="0"/>
                          <a:cs typeface="Times New Roman" panose="02020603050405020304" pitchFamily="18" charset="0"/>
                          <a:hlinkClick r:id="rId5"/>
                        </a:rPr>
                        <a:t>COMMERCIO ALL'INGROSSO (ESCLUSO QUELLO DI AUTOVEICOLI E DI MOTOCICLI)</a:t>
                      </a:r>
                      <a:endParaRPr lang="it-IT" sz="800" dirty="0">
                        <a:effectLst/>
                        <a:latin typeface="Times New Roman" panose="02020603050405020304" pitchFamily="18" charset="0"/>
                        <a:cs typeface="Times New Roman" panose="02020603050405020304" pitchFamily="18" charset="0"/>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82884621"/>
                  </a:ext>
                </a:extLst>
              </a:tr>
              <a:tr h="381297">
                <a:tc>
                  <a:txBody>
                    <a:bodyPr/>
                    <a:lstStyle/>
                    <a:p>
                      <a:pPr fontAlgn="t"/>
                      <a:r>
                        <a:rPr lang="en-GB" sz="900">
                          <a:effectLst/>
                          <a:latin typeface="Times New Roman" panose="02020603050405020304" pitchFamily="18" charset="0"/>
                          <a:cs typeface="Times New Roman" panose="02020603050405020304" pitchFamily="18" charset="0"/>
                        </a:rPr>
                        <a:t>47</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it-IT" sz="800" u="none" strike="noStrike" dirty="0">
                          <a:solidFill>
                            <a:srgbClr val="EB6864"/>
                          </a:solidFill>
                          <a:effectLst/>
                          <a:latin typeface="Times New Roman" panose="02020603050405020304" pitchFamily="18" charset="0"/>
                          <a:cs typeface="Times New Roman" panose="02020603050405020304" pitchFamily="18" charset="0"/>
                          <a:hlinkClick r:id="rId6"/>
                        </a:rPr>
                        <a:t>COMMERCIO AL DETTAGLIO (ESCLUSO QUELLO DI AUTOVEICOLI E DI MOTOCICLI)</a:t>
                      </a:r>
                      <a:endParaRPr lang="it-IT" sz="800" dirty="0">
                        <a:effectLst/>
                        <a:latin typeface="Times New Roman" panose="02020603050405020304" pitchFamily="18" charset="0"/>
                        <a:cs typeface="Times New Roman" panose="02020603050405020304" pitchFamily="18" charset="0"/>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979495687"/>
                  </a:ext>
                </a:extLst>
              </a:tr>
            </a:tbl>
          </a:graphicData>
        </a:graphic>
      </p:graphicFrame>
    </p:spTree>
    <p:extLst>
      <p:ext uri="{BB962C8B-B14F-4D97-AF65-F5344CB8AC3E}">
        <p14:creationId xmlns:p14="http://schemas.microsoft.com/office/powerpoint/2010/main" val="18791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122884" y="573302"/>
            <a:ext cx="3663182" cy="430887"/>
          </a:xfrm>
          <a:prstGeom prst="rect">
            <a:avLst/>
          </a:prstGeom>
          <a:noFill/>
          <a:ln w="9525">
            <a:noFill/>
            <a:miter lim="800000"/>
            <a:headEnd/>
            <a:tailEnd/>
          </a:ln>
          <a:effectLst/>
        </p:spPr>
        <p:txBody>
          <a:bodyPr wrap="none">
            <a:spAutoFit/>
          </a:bodyPr>
          <a:lstStyle/>
          <a:p>
            <a:pPr algn="l">
              <a:defRPr/>
            </a:pPr>
            <a:r>
              <a:rPr lang="it-IT" sz="2200" b="1" dirty="0">
                <a:solidFill>
                  <a:srgbClr val="C00000"/>
                </a:solidFill>
                <a:latin typeface="Times New Roman" panose="02020603050405020304" pitchFamily="18" charset="0"/>
                <a:cs typeface="Times New Roman" panose="02020603050405020304" pitchFamily="18" charset="0"/>
              </a:rPr>
              <a:t>Le Classificazioni territoriali</a:t>
            </a:r>
          </a:p>
        </p:txBody>
      </p:sp>
      <p:sp>
        <p:nvSpPr>
          <p:cNvPr id="4" name="Rettangolo 3"/>
          <p:cNvSpPr/>
          <p:nvPr/>
        </p:nvSpPr>
        <p:spPr>
          <a:xfrm>
            <a:off x="836814" y="1080346"/>
            <a:ext cx="10435244" cy="954107"/>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 le dimensioni attraverso le quali possiamo analizzare i dati quella del territorio ricopre un ruolo peculiare e presenta specificità sulle quali è utile soffermarsi. </a:t>
            </a:r>
            <a:r>
              <a:rPr lang="it-IT" altLang="en-US" dirty="0">
                <a:latin typeface="Times New Roman" panose="02020603050405020304" pitchFamily="18" charset="0"/>
                <a:cs typeface="Times New Roman" panose="02020603050405020304" pitchFamily="18" charset="0"/>
              </a:rPr>
              <a:t>Negli anni recenti è cresciuta la domanda di informazione statistica territoriale, sia sul versante pubblico che su quello privato</a:t>
            </a: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ttangolo 4"/>
          <p:cNvSpPr/>
          <p:nvPr/>
        </p:nvSpPr>
        <p:spPr>
          <a:xfrm>
            <a:off x="836814" y="2011612"/>
            <a:ext cx="10435244" cy="646331"/>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Il territorio è infatti da un lato lo </a:t>
            </a:r>
            <a:r>
              <a:rPr lang="it-IT" i="1" dirty="0">
                <a:solidFill>
                  <a:srgbClr val="000000"/>
                </a:solidFill>
                <a:latin typeface="Times New Roman" panose="02020603050405020304" pitchFamily="18" charset="0"/>
                <a:ea typeface="Times New Roman" panose="02020603050405020304" pitchFamily="18" charset="0"/>
              </a:rPr>
              <a:t>spazio fisico</a:t>
            </a:r>
            <a:r>
              <a:rPr lang="it-IT" dirty="0">
                <a:solidFill>
                  <a:srgbClr val="000000"/>
                </a:solidFill>
                <a:latin typeface="Times New Roman" panose="02020603050405020304" pitchFamily="18" charset="0"/>
                <a:ea typeface="Times New Roman" panose="02020603050405020304" pitchFamily="18" charset="0"/>
              </a:rPr>
              <a:t> all’interno del quale si manifestano vari fenomeni oggetto di studio; dall’altro</a:t>
            </a:r>
            <a:r>
              <a:rPr lang="it-IT" dirty="0">
                <a:latin typeface="Times New Roman" panose="02020603050405020304" pitchFamily="18" charset="0"/>
                <a:ea typeface="Times New Roman" panose="02020603050405020304" pitchFamily="18" charset="0"/>
              </a:rPr>
              <a:t>,</a:t>
            </a:r>
            <a:r>
              <a:rPr lang="it-IT" dirty="0">
                <a:solidFill>
                  <a:srgbClr val="C00000"/>
                </a:solidFill>
                <a:latin typeface="Times New Roman" panose="02020603050405020304" pitchFamily="18" charset="0"/>
                <a:ea typeface="Times New Roman" panose="02020603050405020304" pitchFamily="18" charset="0"/>
              </a:rPr>
              <a:t> i territori diventano in molti casi le </a:t>
            </a:r>
            <a:r>
              <a:rPr lang="it-IT" i="1" dirty="0">
                <a:solidFill>
                  <a:srgbClr val="C00000"/>
                </a:solidFill>
                <a:latin typeface="Times New Roman" panose="02020603050405020304" pitchFamily="18" charset="0"/>
                <a:ea typeface="Times New Roman" panose="02020603050405020304" pitchFamily="18" charset="0"/>
              </a:rPr>
              <a:t>unità statistiche di riferimento per le analisi</a:t>
            </a:r>
            <a:r>
              <a:rPr lang="it-IT" dirty="0">
                <a:solidFill>
                  <a:srgbClr val="000000"/>
                </a:solidFill>
                <a:latin typeface="Times New Roman" panose="02020603050405020304" pitchFamily="18" charset="0"/>
                <a:ea typeface="Times New Roman" panose="02020603050405020304" pitchFamily="18" charset="0"/>
              </a:rPr>
              <a:t>.</a:t>
            </a:r>
            <a:endParaRPr lang="en-GB" dirty="0">
              <a:latin typeface="Times New Roman" panose="02020603050405020304" pitchFamily="18" charset="0"/>
              <a:ea typeface="Times New Roman" panose="02020603050405020304" pitchFamily="18" charset="0"/>
            </a:endParaRPr>
          </a:p>
        </p:txBody>
      </p:sp>
      <p:sp>
        <p:nvSpPr>
          <p:cNvPr id="6" name="Rettangolo 5"/>
          <p:cNvSpPr/>
          <p:nvPr/>
        </p:nvSpPr>
        <p:spPr>
          <a:xfrm>
            <a:off x="5054600" y="4821998"/>
            <a:ext cx="6096000" cy="723275"/>
          </a:xfrm>
          <a:prstGeom prst="rect">
            <a:avLst/>
          </a:prstGeom>
          <a:ln>
            <a:solidFill>
              <a:srgbClr val="C00000"/>
            </a:solidFill>
          </a:ln>
        </p:spPr>
        <p:txBody>
          <a:bodyPr wrap="square">
            <a:spAutoFit/>
          </a:bodyPr>
          <a:lstStyle/>
          <a:p>
            <a:pPr marL="285750" indent="-285750" algn="just">
              <a:spcBef>
                <a:spcPts val="600"/>
              </a:spcBef>
              <a:spcAft>
                <a:spcPts val="0"/>
              </a:spcAft>
              <a:buFont typeface="Wingdings" panose="05000000000000000000" pitchFamily="2" charset="2"/>
              <a:buChar char="ü"/>
            </a:pPr>
            <a:r>
              <a:rPr lang="it-IT" dirty="0">
                <a:solidFill>
                  <a:srgbClr val="000000"/>
                </a:solidFill>
                <a:latin typeface="Times New Roman" panose="02020603050405020304" pitchFamily="18" charset="0"/>
                <a:ea typeface="Times New Roman" panose="02020603050405020304" pitchFamily="18" charset="0"/>
              </a:rPr>
              <a:t>l’identificazione della dimensione dell’area di riferimento </a:t>
            </a:r>
          </a:p>
          <a:p>
            <a:pPr marL="285750" indent="-285750" algn="just">
              <a:spcBef>
                <a:spcPts val="600"/>
              </a:spcBef>
              <a:spcAft>
                <a:spcPts val="0"/>
              </a:spcAft>
              <a:buFont typeface="Wingdings" panose="05000000000000000000" pitchFamily="2" charset="2"/>
              <a:buChar char="ü"/>
            </a:pPr>
            <a:r>
              <a:rPr lang="it-IT" dirty="0">
                <a:solidFill>
                  <a:srgbClr val="000000"/>
                </a:solidFill>
                <a:latin typeface="Times New Roman" panose="02020603050405020304" pitchFamily="18" charset="0"/>
                <a:ea typeface="Times New Roman" panose="02020603050405020304" pitchFamily="18" charset="0"/>
              </a:rPr>
              <a:t>la verifica della disponibilità dei dati ad essa corrispondenti. </a:t>
            </a:r>
          </a:p>
        </p:txBody>
      </p:sp>
      <p:sp>
        <p:nvSpPr>
          <p:cNvPr id="7" name="Segnaposto piè di pagina 6"/>
          <p:cNvSpPr>
            <a:spLocks noGrp="1"/>
          </p:cNvSpPr>
          <p:nvPr>
            <p:ph type="ftr" sz="quarter" idx="11"/>
          </p:nvPr>
        </p:nvSpPr>
        <p:spPr/>
        <p:txBody>
          <a:bodyPr/>
          <a:lstStyle/>
          <a:p>
            <a:r>
              <a:rPr lang="it-IT"/>
              <a:t>L. Bani - Elementi di statistica economica - LEZIONE 3</a:t>
            </a:r>
          </a:p>
        </p:txBody>
      </p:sp>
      <p:sp>
        <p:nvSpPr>
          <p:cNvPr id="8" name="Segnaposto numero diapositiva 7"/>
          <p:cNvSpPr>
            <a:spLocks noGrp="1"/>
          </p:cNvSpPr>
          <p:nvPr>
            <p:ph type="sldNum" sz="quarter" idx="12"/>
          </p:nvPr>
        </p:nvSpPr>
        <p:spPr/>
        <p:txBody>
          <a:bodyPr/>
          <a:lstStyle/>
          <a:p>
            <a:fld id="{2933ED56-FB12-4384-AF6C-E94CA198BBEC}" type="slidenum">
              <a:rPr lang="it-IT" smtClean="0"/>
              <a:t>22</a:t>
            </a:fld>
            <a:endParaRPr lang="it-IT"/>
          </a:p>
        </p:txBody>
      </p:sp>
      <p:sp>
        <p:nvSpPr>
          <p:cNvPr id="9" name="Rettangolo 8"/>
          <p:cNvSpPr/>
          <p:nvPr/>
        </p:nvSpPr>
        <p:spPr>
          <a:xfrm>
            <a:off x="913015" y="3028481"/>
            <a:ext cx="2896986" cy="646331"/>
          </a:xfrm>
          <a:prstGeom prst="rect">
            <a:avLst/>
          </a:prstGeom>
        </p:spPr>
        <p:txBody>
          <a:bodyPr wrap="square">
            <a:spAutoFit/>
          </a:bodyPr>
          <a:lstStyle/>
          <a:p>
            <a:r>
              <a:rPr lang="it-IT" dirty="0">
                <a:solidFill>
                  <a:srgbClr val="C00000"/>
                </a:solidFill>
                <a:latin typeface="Times New Roman" panose="02020603050405020304" pitchFamily="18" charset="0"/>
                <a:ea typeface="Times New Roman" panose="02020603050405020304" pitchFamily="18" charset="0"/>
              </a:rPr>
              <a:t>una regione, una provincia o un comune </a:t>
            </a:r>
            <a:endParaRPr lang="en-GB" dirty="0">
              <a:solidFill>
                <a:srgbClr val="C00000"/>
              </a:solidFill>
            </a:endParaRPr>
          </a:p>
        </p:txBody>
      </p:sp>
      <p:sp>
        <p:nvSpPr>
          <p:cNvPr id="10" name="Rettangolo 9"/>
          <p:cNvSpPr/>
          <p:nvPr/>
        </p:nvSpPr>
        <p:spPr>
          <a:xfrm>
            <a:off x="5054600" y="2884892"/>
            <a:ext cx="6096000" cy="1477328"/>
          </a:xfrm>
          <a:prstGeom prst="rect">
            <a:avLst/>
          </a:prstGeom>
          <a:ln>
            <a:solidFill>
              <a:srgbClr val="C00000"/>
            </a:solidFill>
          </a:ln>
        </p:spPr>
        <p:txBody>
          <a:bodyPr>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Rappresentano livelli di aggregazione per i quali sono disponibili informazioni, e quindi vengono calcolati indicatori, si sviluppano analisi quantitative e qualitative, ecc., finendo perciò col rappresentare sia un </a:t>
            </a:r>
            <a:r>
              <a:rPr lang="it-IT" i="1" dirty="0">
                <a:solidFill>
                  <a:srgbClr val="000000"/>
                </a:solidFill>
                <a:latin typeface="Times New Roman" panose="02020603050405020304" pitchFamily="18" charset="0"/>
                <a:ea typeface="Times New Roman" panose="02020603050405020304" pitchFamily="18" charset="0"/>
              </a:rPr>
              <a:t>mezzo</a:t>
            </a:r>
            <a:r>
              <a:rPr lang="it-IT" dirty="0">
                <a:solidFill>
                  <a:srgbClr val="000000"/>
                </a:solidFill>
                <a:latin typeface="Times New Roman" panose="02020603050405020304" pitchFamily="18" charset="0"/>
                <a:ea typeface="Times New Roman" panose="02020603050405020304" pitchFamily="18" charset="0"/>
              </a:rPr>
              <a:t> sia un </a:t>
            </a:r>
            <a:r>
              <a:rPr lang="it-IT" i="1" dirty="0">
                <a:solidFill>
                  <a:srgbClr val="000000"/>
                </a:solidFill>
                <a:latin typeface="Times New Roman" panose="02020603050405020304" pitchFamily="18" charset="0"/>
                <a:ea typeface="Times New Roman" panose="02020603050405020304" pitchFamily="18" charset="0"/>
              </a:rPr>
              <a:t>fine</a:t>
            </a:r>
            <a:r>
              <a:rPr lang="it-IT" dirty="0">
                <a:solidFill>
                  <a:srgbClr val="000000"/>
                </a:solidFill>
                <a:latin typeface="Times New Roman" panose="02020603050405020304" pitchFamily="18" charset="0"/>
                <a:ea typeface="Times New Roman" panose="02020603050405020304" pitchFamily="18" charset="0"/>
              </a:rPr>
              <a:t> per molti studi di statistica economica.</a:t>
            </a:r>
            <a:endParaRPr lang="en-GB" dirty="0">
              <a:latin typeface="Times New Roman" panose="02020603050405020304" pitchFamily="18" charset="0"/>
              <a:ea typeface="Times New Roman" panose="02020603050405020304" pitchFamily="18" charset="0"/>
            </a:endParaRPr>
          </a:p>
        </p:txBody>
      </p:sp>
      <p:sp>
        <p:nvSpPr>
          <p:cNvPr id="11" name="Freccia a destra 10"/>
          <p:cNvSpPr/>
          <p:nvPr/>
        </p:nvSpPr>
        <p:spPr>
          <a:xfrm>
            <a:off x="4241800" y="3237588"/>
            <a:ext cx="474133" cy="23143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11"/>
          <p:cNvSpPr/>
          <p:nvPr/>
        </p:nvSpPr>
        <p:spPr>
          <a:xfrm>
            <a:off x="913015" y="4779537"/>
            <a:ext cx="2482118" cy="923330"/>
          </a:xfrm>
          <a:prstGeom prst="rect">
            <a:avLst/>
          </a:prstGeom>
        </p:spPr>
        <p:txBody>
          <a:bodyPr wrap="square">
            <a:spAutoFit/>
          </a:bodyPr>
          <a:lstStyle/>
          <a:p>
            <a:pPr algn="just"/>
            <a:r>
              <a:rPr lang="it-IT" dirty="0">
                <a:solidFill>
                  <a:srgbClr val="C00000"/>
                </a:solidFill>
                <a:latin typeface="Times New Roman" panose="02020603050405020304" pitchFamily="18" charset="0"/>
                <a:ea typeface="Times New Roman" panose="02020603050405020304" pitchFamily="18" charset="0"/>
              </a:rPr>
              <a:t>Il primo passo per chi debba compiere analisi statistiche territoriali </a:t>
            </a:r>
            <a:endParaRPr lang="en-GB" dirty="0">
              <a:solidFill>
                <a:srgbClr val="C00000"/>
              </a:solidFill>
            </a:endParaRPr>
          </a:p>
        </p:txBody>
      </p:sp>
      <p:sp>
        <p:nvSpPr>
          <p:cNvPr id="13" name="Freccia a destra 12"/>
          <p:cNvSpPr/>
          <p:nvPr/>
        </p:nvSpPr>
        <p:spPr>
          <a:xfrm>
            <a:off x="4241800" y="5132890"/>
            <a:ext cx="474133" cy="23143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270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animBg="1"/>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23</a:t>
            </a:fld>
            <a:endParaRPr lang="it-IT"/>
          </a:p>
        </p:txBody>
      </p:sp>
      <p:sp>
        <p:nvSpPr>
          <p:cNvPr id="4" name="Rettangolo 3"/>
          <p:cNvSpPr/>
          <p:nvPr/>
        </p:nvSpPr>
        <p:spPr>
          <a:xfrm>
            <a:off x="852487" y="1253629"/>
            <a:ext cx="9954058" cy="369332"/>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Una possibile schematizzazione delle aree è quella che prevede due grandi raggruppamenti:</a:t>
            </a:r>
            <a:endParaRPr lang="en-GB" dirty="0">
              <a:latin typeface="Times New Roman" panose="02020603050405020304" pitchFamily="18" charset="0"/>
              <a:ea typeface="Times New Roman" panose="02020603050405020304" pitchFamily="18" charset="0"/>
            </a:endParaRPr>
          </a:p>
        </p:txBody>
      </p:sp>
      <p:sp>
        <p:nvSpPr>
          <p:cNvPr id="5" name="Rettangolo 4"/>
          <p:cNvSpPr/>
          <p:nvPr/>
        </p:nvSpPr>
        <p:spPr>
          <a:xfrm>
            <a:off x="836814" y="3299003"/>
            <a:ext cx="9836728" cy="981423"/>
          </a:xfrm>
          <a:prstGeom prst="rect">
            <a:avLst/>
          </a:prstGeom>
        </p:spPr>
        <p:txBody>
          <a:bodyPr wrap="square">
            <a:spAutoFit/>
          </a:bodyPr>
          <a:lstStyle/>
          <a:p>
            <a:pPr marL="342900" indent="-342900" algn="just">
              <a:lnSpc>
                <a:spcPct val="107000"/>
              </a:lnSpc>
              <a:buFont typeface="Arial" panose="020B0604020202020204" pitchFamily="34" charset="0"/>
              <a:buChar char="-"/>
              <a:tabLst>
                <a:tab pos="228600" algn="l"/>
              </a:tabLst>
            </a:pP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aree finalizzate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individuate con un preciso scopo (ad es. identificare aree industriali integrate, es. i distretti industriali, costituiti da più comuni e, più in generale, le aree di intervento di particolari programmi)</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p:cNvSpPr/>
          <p:nvPr/>
        </p:nvSpPr>
        <p:spPr>
          <a:xfrm>
            <a:off x="852487" y="2254610"/>
            <a:ext cx="9745288" cy="981423"/>
          </a:xfrm>
          <a:prstGeom prst="rect">
            <a:avLst/>
          </a:prstGeom>
        </p:spPr>
        <p:txBody>
          <a:bodyPr wrap="square">
            <a:spAutoFit/>
          </a:bodyPr>
          <a:lstStyle/>
          <a:p>
            <a:pPr marL="342900" lvl="0" indent="-342900" algn="just">
              <a:lnSpc>
                <a:spcPct val="107000"/>
              </a:lnSpc>
              <a:spcAft>
                <a:spcPts val="0"/>
              </a:spcAft>
              <a:buFont typeface="Arial" panose="020B0604020202020204" pitchFamily="34" charset="0"/>
              <a:buChar char="-"/>
              <a:tabLst>
                <a:tab pos="228600" algn="l"/>
              </a:tabLst>
            </a:pP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aree amministrative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riconducibili alle aggregazioni territoriali previste dalle norme sul decentramento politico e amministrativo dello Stato (ad es., per il nostro paese, Regioni, Province, Comuni, ecc.)</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3"/>
          <p:cNvSpPr txBox="1">
            <a:spLocks noChangeArrowheads="1"/>
          </p:cNvSpPr>
          <p:nvPr/>
        </p:nvSpPr>
        <p:spPr bwMode="auto">
          <a:xfrm>
            <a:off x="852487" y="644377"/>
            <a:ext cx="7118039" cy="400110"/>
          </a:xfrm>
          <a:prstGeom prst="rect">
            <a:avLst/>
          </a:prstGeom>
          <a:noFill/>
          <a:ln w="9525">
            <a:noFill/>
            <a:miter lim="800000"/>
            <a:headEnd/>
            <a:tailEnd/>
          </a:ln>
          <a:effectLst/>
        </p:spPr>
        <p:txBody>
          <a:bodyPr wrap="none">
            <a:spAutoFit/>
          </a:bodyPr>
          <a:lstStyle/>
          <a:p>
            <a:pPr>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 livelli di disaggregazione per i dati territoriali - Il caso italiano</a:t>
            </a:r>
          </a:p>
        </p:txBody>
      </p:sp>
    </p:spTree>
    <p:extLst>
      <p:ext uri="{BB962C8B-B14F-4D97-AF65-F5344CB8AC3E}">
        <p14:creationId xmlns:p14="http://schemas.microsoft.com/office/powerpoint/2010/main" val="1833409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347257" y="2631439"/>
            <a:ext cx="81908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just" eaLnBrk="0" fontAlgn="base" hangingPunct="0">
              <a:spcBef>
                <a:spcPct val="0"/>
              </a:spcBef>
              <a:spcAft>
                <a:spcPct val="0"/>
              </a:spcAft>
              <a:defRPr sz="2000">
                <a:solidFill>
                  <a:schemeClr val="tx1"/>
                </a:solidFill>
                <a:latin typeface="Arial" panose="020B0604020202020204" pitchFamily="34" charset="0"/>
              </a:defRPr>
            </a:lvl6pPr>
            <a:lvl7pPr marL="2971800" indent="-228600" algn="just" eaLnBrk="0" fontAlgn="base" hangingPunct="0">
              <a:spcBef>
                <a:spcPct val="0"/>
              </a:spcBef>
              <a:spcAft>
                <a:spcPct val="0"/>
              </a:spcAft>
              <a:defRPr sz="2000">
                <a:solidFill>
                  <a:schemeClr val="tx1"/>
                </a:solidFill>
                <a:latin typeface="Arial" panose="020B0604020202020204" pitchFamily="34" charset="0"/>
              </a:defRPr>
            </a:lvl7pPr>
            <a:lvl8pPr marL="3429000" indent="-228600" algn="just" eaLnBrk="0" fontAlgn="base" hangingPunct="0">
              <a:spcBef>
                <a:spcPct val="0"/>
              </a:spcBef>
              <a:spcAft>
                <a:spcPct val="0"/>
              </a:spcAft>
              <a:defRPr sz="2000">
                <a:solidFill>
                  <a:schemeClr val="tx1"/>
                </a:solidFill>
                <a:latin typeface="Arial" panose="020B0604020202020204" pitchFamily="34" charset="0"/>
              </a:defRPr>
            </a:lvl8pPr>
            <a:lvl9pPr marL="3886200" indent="-228600" algn="just"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it-IT" altLang="en-US" sz="1600" dirty="0">
                <a:latin typeface="Times New Roman" panose="02020603050405020304" pitchFamily="18" charset="0"/>
                <a:cs typeface="Times New Roman" panose="02020603050405020304" pitchFamily="18" charset="0"/>
              </a:rPr>
              <a:t>Le regioni rappresentano il primo vero e proprio livello di analisi territoriale, per il quale di dispone di una produzione standard di informazione statistica. </a:t>
            </a:r>
          </a:p>
        </p:txBody>
      </p:sp>
      <p:sp>
        <p:nvSpPr>
          <p:cNvPr id="4" name="Rettangolo 3"/>
          <p:cNvSpPr/>
          <p:nvPr/>
        </p:nvSpPr>
        <p:spPr>
          <a:xfrm>
            <a:off x="852488" y="1506740"/>
            <a:ext cx="1627369" cy="369332"/>
          </a:xfrm>
          <a:prstGeom prst="rect">
            <a:avLst/>
          </a:prstGeom>
        </p:spPr>
        <p:txBody>
          <a:bodyPr wrap="none">
            <a:spAutoFit/>
          </a:bodyPr>
          <a:lstStyle/>
          <a:p>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 ripartizioni</a:t>
            </a:r>
            <a:endParaRPr lang="it-IT" dirty="0">
              <a:solidFill>
                <a:srgbClr val="C00000"/>
              </a:solidFill>
            </a:endParaRPr>
          </a:p>
        </p:txBody>
      </p:sp>
      <p:sp>
        <p:nvSpPr>
          <p:cNvPr id="5" name="Rettangolo 4"/>
          <p:cNvSpPr/>
          <p:nvPr/>
        </p:nvSpPr>
        <p:spPr>
          <a:xfrm>
            <a:off x="3347257" y="1245130"/>
            <a:ext cx="8190807" cy="1077218"/>
          </a:xfrm>
          <a:prstGeom prst="rect">
            <a:avLst/>
          </a:prstGeom>
        </p:spPr>
        <p:txBody>
          <a:bodyPr wrap="square">
            <a:spAutoFit/>
          </a:bodyPr>
          <a:lstStyle/>
          <a:p>
            <a:pPr algn="just"/>
            <a:r>
              <a:rPr lang="it-IT" altLang="en-US" sz="1600" dirty="0">
                <a:latin typeface="Times New Roman" panose="02020603050405020304" pitchFamily="18" charset="0"/>
                <a:cs typeface="Times New Roman" panose="02020603050405020304" pitchFamily="18" charset="0"/>
              </a:rPr>
              <a:t>Rappresentano il livello più aggregato adottabile con alcune varianti e ottenuto sostanzialmente come raggruppamento di più regioni. Esso risponde alla necessità, molto avvertita nella lettura di dati e dinamiche del nostro paese, di ottenere valori per macro-aree storicamente identificate (a partire dalla bipartizione tra Nord e Sud), caratterizzate da divari accentuati e persistenti.</a:t>
            </a:r>
          </a:p>
        </p:txBody>
      </p:sp>
      <p:sp>
        <p:nvSpPr>
          <p:cNvPr id="6" name="Rettangolo 5"/>
          <p:cNvSpPr/>
          <p:nvPr/>
        </p:nvSpPr>
        <p:spPr>
          <a:xfrm>
            <a:off x="852487" y="2738272"/>
            <a:ext cx="1187184" cy="369332"/>
          </a:xfrm>
          <a:prstGeom prst="rect">
            <a:avLst/>
          </a:prstGeom>
        </p:spPr>
        <p:txBody>
          <a:bodyPr wrap="none">
            <a:spAutoFit/>
          </a:bodyPr>
          <a:lstStyle/>
          <a:p>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 regioni</a:t>
            </a:r>
            <a:endParaRPr lang="it-IT" dirty="0">
              <a:solidFill>
                <a:srgbClr val="C00000"/>
              </a:solidFill>
            </a:endParaRPr>
          </a:p>
        </p:txBody>
      </p:sp>
      <p:sp>
        <p:nvSpPr>
          <p:cNvPr id="7" name="Rettangolo 6"/>
          <p:cNvSpPr/>
          <p:nvPr/>
        </p:nvSpPr>
        <p:spPr>
          <a:xfrm>
            <a:off x="3330631" y="3630421"/>
            <a:ext cx="8124307" cy="584775"/>
          </a:xfrm>
          <a:prstGeom prst="rect">
            <a:avLst/>
          </a:prstGeom>
        </p:spPr>
        <p:txBody>
          <a:bodyPr wrap="square">
            <a:spAutoFit/>
          </a:bodyPr>
          <a:lstStyle/>
          <a:p>
            <a:pPr algn="just"/>
            <a:r>
              <a:rPr lang="it-IT" altLang="en-US" sz="1600" dirty="0">
                <a:latin typeface="Times New Roman" panose="02020603050405020304" pitchFamily="18" charset="0"/>
                <a:cs typeface="Times New Roman" panose="02020603050405020304" pitchFamily="18" charset="0"/>
              </a:rPr>
              <a:t>Con le province si entra in una articolazione del territorio discretamente dettagliata, ma con una geografia meno “stabile” rispetto a quella regionale.</a:t>
            </a:r>
          </a:p>
        </p:txBody>
      </p:sp>
      <p:sp>
        <p:nvSpPr>
          <p:cNvPr id="8" name="Rettangolo 7"/>
          <p:cNvSpPr/>
          <p:nvPr/>
        </p:nvSpPr>
        <p:spPr>
          <a:xfrm>
            <a:off x="852487" y="3630421"/>
            <a:ext cx="1353897" cy="369332"/>
          </a:xfrm>
          <a:prstGeom prst="rect">
            <a:avLst/>
          </a:prstGeom>
        </p:spPr>
        <p:txBody>
          <a:bodyPr wrap="none">
            <a:spAutoFit/>
          </a:bodyPr>
          <a:lstStyle/>
          <a:p>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 province</a:t>
            </a:r>
            <a:endParaRPr lang="it-IT" dirty="0">
              <a:solidFill>
                <a:srgbClr val="C00000"/>
              </a:solidFill>
            </a:endParaRPr>
          </a:p>
        </p:txBody>
      </p:sp>
      <p:sp>
        <p:nvSpPr>
          <p:cNvPr id="9" name="Freccia a destra 8"/>
          <p:cNvSpPr/>
          <p:nvPr/>
        </p:nvSpPr>
        <p:spPr>
          <a:xfrm>
            <a:off x="2635152" y="2798737"/>
            <a:ext cx="615142"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ccia a destra 9"/>
          <p:cNvSpPr/>
          <p:nvPr/>
        </p:nvSpPr>
        <p:spPr>
          <a:xfrm>
            <a:off x="2605986" y="1599073"/>
            <a:ext cx="615142"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ccia a destra 10"/>
          <p:cNvSpPr/>
          <p:nvPr/>
        </p:nvSpPr>
        <p:spPr>
          <a:xfrm>
            <a:off x="2622737" y="3685336"/>
            <a:ext cx="615142"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852487" y="644377"/>
            <a:ext cx="7118039" cy="400110"/>
          </a:xfrm>
          <a:prstGeom prst="rect">
            <a:avLst/>
          </a:prstGeom>
          <a:noFill/>
          <a:ln w="9525">
            <a:noFill/>
            <a:miter lim="800000"/>
            <a:headEnd/>
            <a:tailEnd/>
          </a:ln>
          <a:effectLst/>
        </p:spPr>
        <p:txBody>
          <a:bodyPr wrap="none">
            <a:spAutoFit/>
          </a:bodyPr>
          <a:lstStyle/>
          <a:p>
            <a:pPr>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 livelli di disaggregazione per i dati territoriali - Il caso italiano</a:t>
            </a:r>
          </a:p>
        </p:txBody>
      </p:sp>
      <p:sp>
        <p:nvSpPr>
          <p:cNvPr id="17" name="Segnaposto piè di pagina 16"/>
          <p:cNvSpPr>
            <a:spLocks noGrp="1"/>
          </p:cNvSpPr>
          <p:nvPr>
            <p:ph type="ftr" sz="quarter" idx="11"/>
          </p:nvPr>
        </p:nvSpPr>
        <p:spPr/>
        <p:txBody>
          <a:bodyPr/>
          <a:lstStyle/>
          <a:p>
            <a:r>
              <a:rPr lang="it-IT"/>
              <a:t>L. Bani - Elementi di statistica economica - LEZIONE 3</a:t>
            </a:r>
          </a:p>
        </p:txBody>
      </p:sp>
      <p:sp>
        <p:nvSpPr>
          <p:cNvPr id="18" name="Segnaposto numero diapositiva 17"/>
          <p:cNvSpPr>
            <a:spLocks noGrp="1"/>
          </p:cNvSpPr>
          <p:nvPr>
            <p:ph type="sldNum" sz="quarter" idx="12"/>
          </p:nvPr>
        </p:nvSpPr>
        <p:spPr/>
        <p:txBody>
          <a:bodyPr/>
          <a:lstStyle/>
          <a:p>
            <a:fld id="{2933ED56-FB12-4384-AF6C-E94CA198BBEC}" type="slidenum">
              <a:rPr lang="it-IT" smtClean="0"/>
              <a:t>24</a:t>
            </a:fld>
            <a:endParaRPr lang="it-IT"/>
          </a:p>
        </p:txBody>
      </p:sp>
      <p:sp>
        <p:nvSpPr>
          <p:cNvPr id="14" name="Rettangolo 13"/>
          <p:cNvSpPr/>
          <p:nvPr/>
        </p:nvSpPr>
        <p:spPr>
          <a:xfrm>
            <a:off x="852488" y="4801389"/>
            <a:ext cx="10602450" cy="1077218"/>
          </a:xfrm>
          <a:prstGeom prst="rect">
            <a:avLst/>
          </a:prstGeom>
        </p:spPr>
        <p:txBody>
          <a:bodyPr wrap="square">
            <a:spAutoFit/>
          </a:bodyPr>
          <a:lstStyle/>
          <a:p>
            <a:pPr algn="just">
              <a:spcBef>
                <a:spcPts val="600"/>
              </a:spcBef>
              <a:spcAft>
                <a:spcPts val="0"/>
              </a:spcAft>
            </a:pPr>
            <a:r>
              <a:rPr lang="it-IT" sz="1600" dirty="0">
                <a:solidFill>
                  <a:srgbClr val="000000"/>
                </a:solidFill>
                <a:latin typeface="Times New Roman" panose="02020603050405020304" pitchFamily="18" charset="0"/>
                <a:ea typeface="Times New Roman" panose="02020603050405020304" pitchFamily="18" charset="0"/>
              </a:rPr>
              <a:t>Tra il livello provinciale e quello comunale è possibile collocare il variegato mondo delle </a:t>
            </a:r>
            <a:r>
              <a:rPr lang="it-IT" sz="1600" b="1" i="1" dirty="0">
                <a:solidFill>
                  <a:srgbClr val="C00000"/>
                </a:solidFill>
                <a:latin typeface="Times New Roman" panose="02020603050405020304" pitchFamily="18" charset="0"/>
                <a:ea typeface="Times New Roman" panose="02020603050405020304" pitchFamily="18" charset="0"/>
              </a:rPr>
              <a:t>aree intermedie</a:t>
            </a:r>
            <a:r>
              <a:rPr lang="it-IT" sz="1600" dirty="0">
                <a:solidFill>
                  <a:srgbClr val="000000"/>
                </a:solidFill>
                <a:latin typeface="Times New Roman" panose="02020603050405020304" pitchFamily="18" charset="0"/>
                <a:ea typeface="Times New Roman" panose="02020603050405020304" pitchFamily="18" charset="0"/>
              </a:rPr>
              <a:t>, che solo in parte rispondono a una geografia di carattere amministrativo (o, potremmo dire, pseudo-amministrativo), e che molto più spesso si classificano invece tra quelle che abbiamo definito aree finalizzate, ovvero costruite appositamente per la lettura di fenomeni specifici.</a:t>
            </a:r>
            <a:endParaRPr lang="en-GB"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2230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25</a:t>
            </a:fld>
            <a:endParaRPr lang="it-IT"/>
          </a:p>
        </p:txBody>
      </p:sp>
      <p:sp>
        <p:nvSpPr>
          <p:cNvPr id="4" name="Rettangolo 3"/>
          <p:cNvSpPr/>
          <p:nvPr/>
        </p:nvSpPr>
        <p:spPr>
          <a:xfrm>
            <a:off x="919941" y="863668"/>
            <a:ext cx="10360429" cy="3390544"/>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Per fare degli esempi, costituiscono aree intermedie:</a:t>
            </a:r>
          </a:p>
          <a:p>
            <a:pPr algn="just">
              <a:spcAft>
                <a:spcPts val="0"/>
              </a:spcAft>
            </a:pPr>
            <a:endParaRPr lang="en-GB" dirty="0">
              <a:latin typeface="Times New Roman" panose="02020603050405020304" pitchFamily="18" charset="0"/>
              <a:ea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tabLst>
                <a:tab pos="228600" algn="l"/>
              </a:tabLst>
            </a:pP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quelle sottese alle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Comunità montane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(enti pubblici insistenti su aree costituite da comuni montani e pedemontani, anche appartenenti a province diverse, con lo scopo di valorizzare le zone montane);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tabLst>
                <a:tab pos="228600" algn="l"/>
              </a:tabLst>
            </a:pP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Aree interne</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(territori fragili, distanti dai centri principali di offerta dei servizi essenziali);</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tabLst>
                <a:tab pos="228600" algn="l"/>
              </a:tabLst>
            </a:pP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it-IT"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Distretti industriali</a:t>
            </a:r>
            <a:r>
              <a:rPr lang="it-IT"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(identificati dalle Regioni ma anche in vari studi specifici, sono costituiti agglomerazioni di imprese, tendenzialmente di piccola e media dimensione specializzate in una o più fasi di un processo produttivo e integrate attraverso una rete complessa di interrelazioni di carattere economico e sociale).</a:t>
            </a:r>
          </a:p>
          <a:p>
            <a:pPr marL="342900" indent="-342900" algn="just">
              <a:lnSpc>
                <a:spcPct val="107000"/>
              </a:lnSpc>
              <a:buFont typeface="Arial" panose="020B0604020202020204" pitchFamily="34" charset="0"/>
              <a:buChar char="-"/>
              <a:tabLst>
                <a:tab pos="228600" algn="l"/>
              </a:tabLst>
            </a:pPr>
            <a:r>
              <a:rPr lang="it-IT" altLang="en-US" dirty="0">
                <a:latin typeface="Times New Roman" panose="02020603050405020304" pitchFamily="18" charset="0"/>
                <a:cs typeface="Times New Roman" panose="02020603050405020304" pitchFamily="18" charset="0"/>
              </a:rPr>
              <a:t>i </a:t>
            </a:r>
            <a:r>
              <a:rPr lang="it-IT" altLang="en-US" b="1" i="1" dirty="0">
                <a:solidFill>
                  <a:srgbClr val="C00000"/>
                </a:solidFill>
                <a:latin typeface="Times New Roman" panose="02020603050405020304" pitchFamily="18" charset="0"/>
                <a:cs typeface="Times New Roman" panose="02020603050405020304" pitchFamily="18" charset="0"/>
              </a:rPr>
              <a:t>Sistemi Locali del Lavoro</a:t>
            </a:r>
            <a:r>
              <a:rPr lang="it-IT" altLang="en-US" dirty="0">
                <a:latin typeface="Times New Roman" panose="02020603050405020304" pitchFamily="18" charset="0"/>
                <a:cs typeface="Times New Roman" panose="02020603050405020304" pitchFamily="18" charset="0"/>
              </a:rPr>
              <a:t>, caratterizzati dal fatto di fungere da poli di attrazione e di </a:t>
            </a:r>
            <a:r>
              <a:rPr lang="it-IT" altLang="en-US" dirty="0" err="1">
                <a:latin typeface="Times New Roman" panose="02020603050405020304" pitchFamily="18" charset="0"/>
                <a:cs typeface="Times New Roman" panose="02020603050405020304" pitchFamily="18" charset="0"/>
              </a:rPr>
              <a:t>autocontenimento</a:t>
            </a:r>
            <a:r>
              <a:rPr lang="it-IT" altLang="en-US" dirty="0">
                <a:latin typeface="Times New Roman" panose="02020603050405020304" pitchFamily="18" charset="0"/>
                <a:cs typeface="Times New Roman" panose="02020603050405020304" pitchFamily="18" charset="0"/>
              </a:rPr>
              <a:t> dell’occupazione locale.</a:t>
            </a:r>
            <a:r>
              <a:rPr lang="it-IT"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1090352" y="4730937"/>
            <a:ext cx="10190018" cy="646331"/>
          </a:xfrm>
          <a:prstGeom prst="rect">
            <a:avLst/>
          </a:prstGeom>
          <a:ln>
            <a:solidFill>
              <a:srgbClr val="C00000"/>
            </a:solidFill>
          </a:ln>
        </p:spPr>
        <p:txBody>
          <a:bodyPr wrap="square">
            <a:spAutoFit/>
          </a:bodyPr>
          <a:lstStyle/>
          <a:p>
            <a:pPr algn="just"/>
            <a:r>
              <a:rPr lang="it-IT" altLang="en-US" dirty="0">
                <a:latin typeface="Times New Roman" panose="02020603050405020304" pitchFamily="18" charset="0"/>
                <a:cs typeface="Times New Roman" panose="02020603050405020304" pitchFamily="18" charset="0"/>
              </a:rPr>
              <a:t>Le </a:t>
            </a:r>
            <a:r>
              <a:rPr lang="it-IT" altLang="en-US" b="1" dirty="0">
                <a:latin typeface="Times New Roman" panose="02020603050405020304" pitchFamily="18" charset="0"/>
                <a:cs typeface="Times New Roman" panose="02020603050405020304" pitchFamily="18" charset="0"/>
              </a:rPr>
              <a:t>aree finalizzate</a:t>
            </a:r>
            <a:r>
              <a:rPr lang="it-IT" altLang="en-US" dirty="0">
                <a:latin typeface="Times New Roman" panose="02020603050405020304" pitchFamily="18" charset="0"/>
                <a:cs typeface="Times New Roman" panose="02020603050405020304" pitchFamily="18" charset="0"/>
              </a:rPr>
              <a:t>, al contrario di quelle istituzionali, si connotano per essere omogenee al loro interno in quanto concepite sulla base di una o più caratteristiche comuni. </a:t>
            </a:r>
          </a:p>
        </p:txBody>
      </p:sp>
    </p:spTree>
    <p:extLst>
      <p:ext uri="{BB962C8B-B14F-4D97-AF65-F5344CB8AC3E}">
        <p14:creationId xmlns:p14="http://schemas.microsoft.com/office/powerpoint/2010/main" val="1597614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962883" y="908458"/>
            <a:ext cx="5827236" cy="369332"/>
          </a:xfrm>
          <a:prstGeom prst="rect">
            <a:avLst/>
          </a:prstGeom>
        </p:spPr>
        <p:txBody>
          <a:bodyPr wrap="none">
            <a:spAutoFit/>
          </a:bodyPr>
          <a:lstStyle/>
          <a:p>
            <a:pPr algn="just">
              <a:spcAft>
                <a:spcPts val="0"/>
              </a:spcAft>
            </a:pPr>
            <a:r>
              <a:rPr lang="it-IT"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 livelli di dettaglio territoriale adottabili nel caso italiano</a:t>
            </a:r>
            <a:endParaRPr lang="en-GB" b="1" dirty="0">
              <a:solidFill>
                <a:srgbClr val="C00000"/>
              </a:solidFill>
              <a:latin typeface="Times New Roman Grassetto" panose="02020803070505020304" pitchFamily="18" charset="0"/>
              <a:ea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962882" y="1629778"/>
            <a:ext cx="7427205" cy="3074027"/>
          </a:xfrm>
          <a:prstGeom prst="rect">
            <a:avLst/>
          </a:prstGeom>
        </p:spPr>
      </p:pic>
      <p:pic>
        <p:nvPicPr>
          <p:cNvPr id="5" name="Immagine 4"/>
          <p:cNvPicPr>
            <a:picLocks noChangeAspect="1"/>
          </p:cNvPicPr>
          <p:nvPr/>
        </p:nvPicPr>
        <p:blipFill>
          <a:blip r:embed="rId3"/>
          <a:stretch>
            <a:fillRect/>
          </a:stretch>
        </p:blipFill>
        <p:spPr>
          <a:xfrm>
            <a:off x="8564533" y="1509106"/>
            <a:ext cx="2095500" cy="2476500"/>
          </a:xfrm>
          <a:prstGeom prst="rect">
            <a:avLst/>
          </a:prstGeom>
        </p:spPr>
      </p:pic>
      <p:sp>
        <p:nvSpPr>
          <p:cNvPr id="7" name="Segnaposto piè di pagina 6"/>
          <p:cNvSpPr>
            <a:spLocks noGrp="1"/>
          </p:cNvSpPr>
          <p:nvPr>
            <p:ph type="ftr" sz="quarter" idx="11"/>
          </p:nvPr>
        </p:nvSpPr>
        <p:spPr/>
        <p:txBody>
          <a:bodyPr/>
          <a:lstStyle/>
          <a:p>
            <a:r>
              <a:rPr lang="it-IT"/>
              <a:t>L. Bani - Elementi di statistica economica - LEZIONE 3</a:t>
            </a:r>
          </a:p>
        </p:txBody>
      </p:sp>
      <p:sp>
        <p:nvSpPr>
          <p:cNvPr id="8" name="Segnaposto numero diapositiva 7"/>
          <p:cNvSpPr>
            <a:spLocks noGrp="1"/>
          </p:cNvSpPr>
          <p:nvPr>
            <p:ph type="sldNum" sz="quarter" idx="12"/>
          </p:nvPr>
        </p:nvSpPr>
        <p:spPr/>
        <p:txBody>
          <a:bodyPr/>
          <a:lstStyle/>
          <a:p>
            <a:fld id="{2933ED56-FB12-4384-AF6C-E94CA198BBEC}" type="slidenum">
              <a:rPr lang="it-IT" smtClean="0"/>
              <a:t>26</a:t>
            </a:fld>
            <a:endParaRPr lang="it-IT"/>
          </a:p>
        </p:txBody>
      </p:sp>
    </p:spTree>
    <p:extLst>
      <p:ext uri="{BB962C8B-B14F-4D97-AF65-F5344CB8AC3E}">
        <p14:creationId xmlns:p14="http://schemas.microsoft.com/office/powerpoint/2010/main" val="426310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2707" y="1345739"/>
            <a:ext cx="1034272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nomenclatura delle unità territoriali statistiche, in acronimo NUTS (Nomenclature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Unités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Territoriales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Statistiques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-Nomenclature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Territories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 </a:t>
            </a:r>
            <a:r>
              <a:rPr kumimoji="0" lang="it-IT"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Statistics</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identifica la </a:t>
            </a:r>
            <a:r>
              <a:rPr kumimoji="0" lang="it-IT" altLang="en-US" sz="16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ripartizione del territorio dell’Unione europea a fini statistici</a:t>
            </a: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raggruppamenti regionali utilizzati sono (escludendo dal computo le aree del Regno Unito precedentemente incluse):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NUTS 1 (97 in tutto), che nel caso dell’Italia rappresentano 5 gruppi di regioni (Nord-Ovest, Nord-Est, Centro, Sud, Isole);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NUTS 2 (271),  coincidenti per l’Italia con le 19 regioni e le due province autonome di Trento e Bolzano;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NUTS 3 (1.303, coincidenti nel caso italiano con le 107 province)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livello Paese viene indicato con NUTS 0.</a:t>
            </a:r>
            <a:endParaRPr kumimoji="0" lang="en-GB"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3"/>
          <p:cNvSpPr txBox="1">
            <a:spLocks noChangeArrowheads="1"/>
          </p:cNvSpPr>
          <p:nvPr/>
        </p:nvSpPr>
        <p:spPr bwMode="auto">
          <a:xfrm>
            <a:off x="852487" y="644377"/>
            <a:ext cx="2015745" cy="400110"/>
          </a:xfrm>
          <a:prstGeom prst="rect">
            <a:avLst/>
          </a:prstGeom>
          <a:noFill/>
          <a:ln w="9525">
            <a:noFill/>
            <a:miter lim="800000"/>
            <a:headEnd/>
            <a:tailEnd/>
          </a:ln>
          <a:effectLst/>
        </p:spPr>
        <p:txBody>
          <a:bodyPr wrap="none">
            <a:spAutoFit/>
          </a:bodyPr>
          <a:lstStyle/>
          <a:p>
            <a:pPr>
              <a:defRPr/>
            </a:pPr>
            <a:r>
              <a:rPr lang="it-IT" sz="2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 livello europeo</a:t>
            </a:r>
          </a:p>
        </p:txBody>
      </p:sp>
      <p:pic>
        <p:nvPicPr>
          <p:cNvPr id="8" name="Immagine 7"/>
          <p:cNvPicPr>
            <a:picLocks noChangeAspect="1"/>
          </p:cNvPicPr>
          <p:nvPr/>
        </p:nvPicPr>
        <p:blipFill>
          <a:blip r:embed="rId2"/>
          <a:stretch>
            <a:fillRect/>
          </a:stretch>
        </p:blipFill>
        <p:spPr>
          <a:xfrm>
            <a:off x="8051979" y="3862186"/>
            <a:ext cx="2435629" cy="2029690"/>
          </a:xfrm>
          <a:prstGeom prst="rect">
            <a:avLst/>
          </a:prstGeom>
        </p:spPr>
      </p:pic>
      <p:sp>
        <p:nvSpPr>
          <p:cNvPr id="9" name="Segnaposto piè di pagina 8"/>
          <p:cNvSpPr>
            <a:spLocks noGrp="1"/>
          </p:cNvSpPr>
          <p:nvPr>
            <p:ph type="ftr" sz="quarter" idx="11"/>
          </p:nvPr>
        </p:nvSpPr>
        <p:spPr/>
        <p:txBody>
          <a:bodyPr/>
          <a:lstStyle/>
          <a:p>
            <a:r>
              <a:rPr lang="it-IT"/>
              <a:t>L. Bani - Elementi di statistica economica - LEZIONE 3</a:t>
            </a:r>
          </a:p>
        </p:txBody>
      </p:sp>
      <p:sp>
        <p:nvSpPr>
          <p:cNvPr id="10" name="Segnaposto numero diapositiva 9"/>
          <p:cNvSpPr>
            <a:spLocks noGrp="1"/>
          </p:cNvSpPr>
          <p:nvPr>
            <p:ph type="sldNum" sz="quarter" idx="12"/>
          </p:nvPr>
        </p:nvSpPr>
        <p:spPr/>
        <p:txBody>
          <a:bodyPr/>
          <a:lstStyle/>
          <a:p>
            <a:fld id="{2933ED56-FB12-4384-AF6C-E94CA198BBEC}" type="slidenum">
              <a:rPr lang="it-IT" smtClean="0"/>
              <a:t>27</a:t>
            </a:fld>
            <a:endParaRPr lang="it-IT"/>
          </a:p>
        </p:txBody>
      </p:sp>
    </p:spTree>
    <p:extLst>
      <p:ext uri="{BB962C8B-B14F-4D97-AF65-F5344CB8AC3E}">
        <p14:creationId xmlns:p14="http://schemas.microsoft.com/office/powerpoint/2010/main" val="96427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37893" y="849033"/>
            <a:ext cx="8711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just" eaLnBrk="0" fontAlgn="base" hangingPunct="0">
              <a:spcBef>
                <a:spcPct val="0"/>
              </a:spcBef>
              <a:spcAft>
                <a:spcPct val="0"/>
              </a:spcAft>
              <a:defRPr sz="2000">
                <a:solidFill>
                  <a:schemeClr val="tx1"/>
                </a:solidFill>
                <a:latin typeface="Arial" panose="020B0604020202020204" pitchFamily="34" charset="0"/>
              </a:defRPr>
            </a:lvl6pPr>
            <a:lvl7pPr marL="2971800" indent="-228600" algn="just" eaLnBrk="0" fontAlgn="base" hangingPunct="0">
              <a:spcBef>
                <a:spcPct val="0"/>
              </a:spcBef>
              <a:spcAft>
                <a:spcPct val="0"/>
              </a:spcAft>
              <a:defRPr sz="2000">
                <a:solidFill>
                  <a:schemeClr val="tx1"/>
                </a:solidFill>
                <a:latin typeface="Arial" panose="020B0604020202020204" pitchFamily="34" charset="0"/>
              </a:defRPr>
            </a:lvl7pPr>
            <a:lvl8pPr marL="3429000" indent="-228600" algn="just" eaLnBrk="0" fontAlgn="base" hangingPunct="0">
              <a:spcBef>
                <a:spcPct val="0"/>
              </a:spcBef>
              <a:spcAft>
                <a:spcPct val="0"/>
              </a:spcAft>
              <a:defRPr sz="2000">
                <a:solidFill>
                  <a:schemeClr val="tx1"/>
                </a:solidFill>
                <a:latin typeface="Arial" panose="020B0604020202020204" pitchFamily="34" charset="0"/>
              </a:defRPr>
            </a:lvl8pPr>
            <a:lvl9pPr marL="3886200" indent="-228600" algn="just"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it-IT" altLang="en-US" sz="1600" dirty="0">
                <a:latin typeface="Times New Roman" panose="02020603050405020304" pitchFamily="18" charset="0"/>
                <a:cs typeface="Times New Roman" panose="02020603050405020304" pitchFamily="18" charset="0"/>
              </a:rPr>
              <a:t>I primi tre livelli sono i più importanti, e per gli stessi </a:t>
            </a:r>
            <a:r>
              <a:rPr lang="it-IT" altLang="en-US" sz="1600" dirty="0" err="1">
                <a:latin typeface="Times New Roman" panose="02020603050405020304" pitchFamily="18" charset="0"/>
                <a:cs typeface="Times New Roman" panose="02020603050405020304" pitchFamily="18" charset="0"/>
              </a:rPr>
              <a:t>Eurostat</a:t>
            </a:r>
            <a:r>
              <a:rPr lang="it-IT" altLang="en-US" sz="1600" dirty="0">
                <a:latin typeface="Times New Roman" panose="02020603050405020304" pitchFamily="18" charset="0"/>
                <a:cs typeface="Times New Roman" panose="02020603050405020304" pitchFamily="18" charset="0"/>
              </a:rPr>
              <a:t> diffonde le relative informazioni statistiche. Nella tabella successiva vengono presentati i limiti dimensionali delle aree NUTS in termini di popolazione residente media. Se la popolazione di un intero Stato membro è inferiore al limite minimo per un determinato livello NUTS, l’intero Stato costituisce una unità territoriale NUTS per tale livello.</a:t>
            </a:r>
          </a:p>
        </p:txBody>
      </p:sp>
      <p:sp>
        <p:nvSpPr>
          <p:cNvPr id="6" name="Rettangolo 5"/>
          <p:cNvSpPr/>
          <p:nvPr/>
        </p:nvSpPr>
        <p:spPr>
          <a:xfrm>
            <a:off x="837893" y="2255396"/>
            <a:ext cx="8711738" cy="738664"/>
          </a:xfrm>
          <a:prstGeom prst="rect">
            <a:avLst/>
          </a:prstGeom>
        </p:spPr>
        <p:txBody>
          <a:bodyPr wrap="square">
            <a:spAutoFit/>
          </a:bodyPr>
          <a:lstStyle/>
          <a:p>
            <a:pPr algn="just"/>
            <a:r>
              <a:rPr lang="it-IT" sz="1400" b="0" i="0" dirty="0">
                <a:solidFill>
                  <a:srgbClr val="202122"/>
                </a:solidFill>
                <a:effectLst/>
                <a:latin typeface="Times New Roman" panose="02020603050405020304" pitchFamily="18" charset="0"/>
                <a:cs typeface="Times New Roman" panose="02020603050405020304" pitchFamily="18" charset="0"/>
              </a:rPr>
              <a:t>Ai sensi del Regolamento n. 1059/2003, articolo 3, comma 2, «Per stabilire in quale livello NUTS debba essere classificata una determinata classe di unità amministrative di uno Stato membro, si considera la dimensione media della classe di unità amministrative dal punto di vista della popolazione facendo riferimento alla tabella seguente»:</a:t>
            </a:r>
            <a:endParaRPr lang="en-GB" sz="1400" dirty="0">
              <a:latin typeface="Times New Roman" panose="02020603050405020304" pitchFamily="18" charset="0"/>
              <a:cs typeface="Times New Roman" panose="02020603050405020304" pitchFamily="18"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958432048"/>
              </p:ext>
            </p:extLst>
          </p:nvPr>
        </p:nvGraphicFramePr>
        <p:xfrm>
          <a:off x="937646" y="3520269"/>
          <a:ext cx="5064144" cy="1725063"/>
        </p:xfrm>
        <a:graphic>
          <a:graphicData uri="http://schemas.openxmlformats.org/drawingml/2006/table">
            <a:tbl>
              <a:tblPr/>
              <a:tblGrid>
                <a:gridCol w="1688048">
                  <a:extLst>
                    <a:ext uri="{9D8B030D-6E8A-4147-A177-3AD203B41FA5}">
                      <a16:colId xmlns:a16="http://schemas.microsoft.com/office/drawing/2014/main" val="1626074194"/>
                    </a:ext>
                  </a:extLst>
                </a:gridCol>
                <a:gridCol w="1688048">
                  <a:extLst>
                    <a:ext uri="{9D8B030D-6E8A-4147-A177-3AD203B41FA5}">
                      <a16:colId xmlns:a16="http://schemas.microsoft.com/office/drawing/2014/main" val="4175362451"/>
                    </a:ext>
                  </a:extLst>
                </a:gridCol>
                <a:gridCol w="1688048">
                  <a:extLst>
                    <a:ext uri="{9D8B030D-6E8A-4147-A177-3AD203B41FA5}">
                      <a16:colId xmlns:a16="http://schemas.microsoft.com/office/drawing/2014/main" val="936483385"/>
                    </a:ext>
                  </a:extLst>
                </a:gridCol>
              </a:tblGrid>
              <a:tr h="719223">
                <a:tc>
                  <a:txBody>
                    <a:bodyPr/>
                    <a:lstStyle/>
                    <a:p>
                      <a:pPr algn="ctr"/>
                      <a:r>
                        <a:rPr lang="en-GB" sz="1600" dirty="0">
                          <a:effectLst/>
                          <a:latin typeface="Times New Roman" panose="02020603050405020304" pitchFamily="18" charset="0"/>
                          <a:cs typeface="Times New Roman" panose="02020603050405020304" pitchFamily="18" charset="0"/>
                        </a:rPr>
                        <a:t>Classe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sz="1600" dirty="0">
                          <a:effectLst/>
                          <a:latin typeface="Times New Roman" panose="02020603050405020304" pitchFamily="18" charset="0"/>
                          <a:cs typeface="Times New Roman" panose="02020603050405020304" pitchFamily="18" charset="0"/>
                        </a:rPr>
                        <a:t>Soglia massima popolazione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sz="1600" dirty="0">
                          <a:effectLst/>
                          <a:latin typeface="Times New Roman" panose="02020603050405020304" pitchFamily="18" charset="0"/>
                          <a:cs typeface="Times New Roman" panose="02020603050405020304" pitchFamily="18" charset="0"/>
                        </a:rPr>
                        <a:t>Soglia minima popolazione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219301216"/>
                  </a:ext>
                </a:extLst>
              </a:tr>
              <a:tr h="287689">
                <a:tc>
                  <a:txBody>
                    <a:bodyPr/>
                    <a:lstStyle/>
                    <a:p>
                      <a:pPr algn="ctr"/>
                      <a:r>
                        <a:rPr lang="en-GB" sz="1600" dirty="0">
                          <a:effectLst/>
                          <a:latin typeface="Times New Roman" panose="02020603050405020304" pitchFamily="18" charset="0"/>
                          <a:cs typeface="Times New Roman" panose="02020603050405020304" pitchFamily="18" charset="0"/>
                        </a:rPr>
                        <a:t>NUTS 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a:effectLst/>
                          <a:latin typeface="Times New Roman" panose="02020603050405020304" pitchFamily="18" charset="0"/>
                          <a:cs typeface="Times New Roman" panose="02020603050405020304" pitchFamily="18" charset="0"/>
                        </a:rPr>
                        <a:t>7 000 000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dirty="0">
                          <a:effectLst/>
                          <a:latin typeface="Times New Roman" panose="02020603050405020304" pitchFamily="18" charset="0"/>
                          <a:cs typeface="Times New Roman" panose="02020603050405020304" pitchFamily="18" charset="0"/>
                        </a:rPr>
                        <a:t>3 000 000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363173"/>
                  </a:ext>
                </a:extLst>
              </a:tr>
              <a:tr h="287689">
                <a:tc>
                  <a:txBody>
                    <a:bodyPr/>
                    <a:lstStyle/>
                    <a:p>
                      <a:pPr algn="ctr"/>
                      <a:r>
                        <a:rPr lang="en-GB" sz="1600">
                          <a:effectLst/>
                          <a:latin typeface="Times New Roman" panose="02020603050405020304" pitchFamily="18" charset="0"/>
                          <a:cs typeface="Times New Roman" panose="02020603050405020304" pitchFamily="18" charset="0"/>
                        </a:rPr>
                        <a:t>NUTS 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a:effectLst/>
                          <a:latin typeface="Times New Roman" panose="02020603050405020304" pitchFamily="18" charset="0"/>
                          <a:cs typeface="Times New Roman" panose="02020603050405020304" pitchFamily="18" charset="0"/>
                        </a:rPr>
                        <a:t>3 000 000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dirty="0">
                          <a:effectLst/>
                          <a:latin typeface="Times New Roman" panose="02020603050405020304" pitchFamily="18" charset="0"/>
                          <a:cs typeface="Times New Roman" panose="02020603050405020304" pitchFamily="18" charset="0"/>
                        </a:rPr>
                        <a:t>800 000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64423520"/>
                  </a:ext>
                </a:extLst>
              </a:tr>
              <a:tr h="256137">
                <a:tc>
                  <a:txBody>
                    <a:bodyPr/>
                    <a:lstStyle/>
                    <a:p>
                      <a:pPr algn="ctr"/>
                      <a:r>
                        <a:rPr lang="en-GB" sz="1600">
                          <a:effectLst/>
                          <a:latin typeface="Times New Roman" panose="02020603050405020304" pitchFamily="18" charset="0"/>
                          <a:cs typeface="Times New Roman" panose="02020603050405020304" pitchFamily="18" charset="0"/>
                        </a:rPr>
                        <a:t>NUTS 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a:effectLst/>
                          <a:latin typeface="Times New Roman" panose="02020603050405020304" pitchFamily="18" charset="0"/>
                          <a:cs typeface="Times New Roman" panose="02020603050405020304" pitchFamily="18" charset="0"/>
                        </a:rPr>
                        <a:t>800 000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600" dirty="0">
                          <a:effectLst/>
                          <a:latin typeface="Times New Roman" panose="02020603050405020304" pitchFamily="18" charset="0"/>
                          <a:cs typeface="Times New Roman" panose="02020603050405020304" pitchFamily="18" charset="0"/>
                        </a:rPr>
                        <a:t>150 000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39569475"/>
                  </a:ext>
                </a:extLst>
              </a:tr>
            </a:tbl>
          </a:graphicData>
        </a:graphic>
      </p:graphicFrame>
      <p:sp>
        <p:nvSpPr>
          <p:cNvPr id="8" name="Segnaposto piè di pagina 7"/>
          <p:cNvSpPr>
            <a:spLocks noGrp="1"/>
          </p:cNvSpPr>
          <p:nvPr>
            <p:ph type="ftr" sz="quarter" idx="11"/>
          </p:nvPr>
        </p:nvSpPr>
        <p:spPr/>
        <p:txBody>
          <a:bodyPr/>
          <a:lstStyle/>
          <a:p>
            <a:r>
              <a:rPr lang="it-IT"/>
              <a:t>L. Bani - Elementi di statistica economica - LEZIONE 3</a:t>
            </a:r>
          </a:p>
        </p:txBody>
      </p:sp>
      <p:sp>
        <p:nvSpPr>
          <p:cNvPr id="9" name="Segnaposto numero diapositiva 8"/>
          <p:cNvSpPr>
            <a:spLocks noGrp="1"/>
          </p:cNvSpPr>
          <p:nvPr>
            <p:ph type="sldNum" sz="quarter" idx="12"/>
          </p:nvPr>
        </p:nvSpPr>
        <p:spPr/>
        <p:txBody>
          <a:bodyPr/>
          <a:lstStyle/>
          <a:p>
            <a:fld id="{2933ED56-FB12-4384-AF6C-E94CA198BBEC}" type="slidenum">
              <a:rPr lang="it-IT" smtClean="0"/>
              <a:t>28</a:t>
            </a:fld>
            <a:endParaRPr lang="it-IT"/>
          </a:p>
        </p:txBody>
      </p:sp>
      <p:pic>
        <p:nvPicPr>
          <p:cNvPr id="2" name="Immagine 1"/>
          <p:cNvPicPr>
            <a:picLocks noChangeAspect="1"/>
          </p:cNvPicPr>
          <p:nvPr/>
        </p:nvPicPr>
        <p:blipFill>
          <a:blip r:embed="rId2"/>
          <a:stretch>
            <a:fillRect/>
          </a:stretch>
        </p:blipFill>
        <p:spPr>
          <a:xfrm>
            <a:off x="8343033" y="3278546"/>
            <a:ext cx="3012151" cy="2418358"/>
          </a:xfrm>
          <a:prstGeom prst="rect">
            <a:avLst/>
          </a:prstGeom>
        </p:spPr>
      </p:pic>
    </p:spTree>
    <p:extLst>
      <p:ext uri="{BB962C8B-B14F-4D97-AF65-F5344CB8AC3E}">
        <p14:creationId xmlns:p14="http://schemas.microsoft.com/office/powerpoint/2010/main" val="3382642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29</a:t>
            </a:fld>
            <a:endParaRPr lang="it-IT"/>
          </a:p>
        </p:txBody>
      </p:sp>
      <p:sp>
        <p:nvSpPr>
          <p:cNvPr id="7" name="Rettangolo 6"/>
          <p:cNvSpPr/>
          <p:nvPr/>
        </p:nvSpPr>
        <p:spPr>
          <a:xfrm>
            <a:off x="2290120" y="2199068"/>
            <a:ext cx="7651518" cy="461665"/>
          </a:xfrm>
          <a:prstGeom prst="rect">
            <a:avLst/>
          </a:prstGeom>
        </p:spPr>
        <p:txBody>
          <a:bodyPr wrap="none">
            <a:spAutoFit/>
          </a:bodyPr>
          <a:lstStyle/>
          <a:p>
            <a:r>
              <a:rPr lang="it-IT"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Sistemi Locali del Lavoro (SLL) e I Distretti Industriali</a:t>
            </a:r>
          </a:p>
        </p:txBody>
      </p:sp>
    </p:spTree>
    <p:extLst>
      <p:ext uri="{BB962C8B-B14F-4D97-AF65-F5344CB8AC3E}">
        <p14:creationId xmlns:p14="http://schemas.microsoft.com/office/powerpoint/2010/main" val="356811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a:t>
            </a:fld>
            <a:endParaRPr lang="it-IT"/>
          </a:p>
        </p:txBody>
      </p:sp>
      <p:sp>
        <p:nvSpPr>
          <p:cNvPr id="4" name="Titolo 1"/>
          <p:cNvSpPr txBox="1">
            <a:spLocks/>
          </p:cNvSpPr>
          <p:nvPr/>
        </p:nvSpPr>
        <p:spPr bwMode="auto">
          <a:xfrm>
            <a:off x="2329814" y="2033472"/>
            <a:ext cx="7410450" cy="143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it-IT" altLang="de-DE"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I Metadati: </a:t>
            </a:r>
            <a:br>
              <a:rPr lang="it-IT" altLang="de-DE"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br>
            <a:r>
              <a:rPr lang="it-IT" altLang="it-IT"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l</a:t>
            </a:r>
            <a:r>
              <a:rPr lang="it-IT" altLang="de-DE"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e informazioni per capire i dati</a:t>
            </a:r>
          </a:p>
        </p:txBody>
      </p:sp>
    </p:spTree>
    <p:extLst>
      <p:ext uri="{BB962C8B-B14F-4D97-AF65-F5344CB8AC3E}">
        <p14:creationId xmlns:p14="http://schemas.microsoft.com/office/powerpoint/2010/main" val="1166458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30</a:t>
            </a:fld>
            <a:endParaRPr lang="it-IT"/>
          </a:p>
        </p:txBody>
      </p:sp>
      <p:sp>
        <p:nvSpPr>
          <p:cNvPr id="4" name="Rettangolo 3"/>
          <p:cNvSpPr/>
          <p:nvPr/>
        </p:nvSpPr>
        <p:spPr>
          <a:xfrm>
            <a:off x="791556" y="2716525"/>
            <a:ext cx="10220499" cy="1477328"/>
          </a:xfrm>
          <a:prstGeom prst="rect">
            <a:avLst/>
          </a:prstGeom>
          <a:ln w="19050">
            <a:solidFill>
              <a:srgbClr val="C00000"/>
            </a:solidFill>
          </a:ln>
        </p:spPr>
        <p:txBody>
          <a:bodyPr wrap="square">
            <a:spAutoFit/>
          </a:bodyPr>
          <a:lstStyle/>
          <a:p>
            <a:pPr algn="just"/>
            <a:r>
              <a:rPr lang="it-IT" dirty="0">
                <a:latin typeface="Times New Roman" panose="02020603050405020304" pitchFamily="18" charset="0"/>
                <a:cs typeface="Times New Roman" panose="02020603050405020304" pitchFamily="18" charset="0"/>
              </a:rPr>
              <a:t>I sistemi locali del lavoro sono aggregazioni di comuni che identificano mercati del lavoro omogenei. Non ci sono vincoli amministrativi, quindi un sistema locale può essere formato da comuni appartenenti a province o regioni diverse. I sistemi locali del lavoro sono individuati a partire dall’informazione sul pendolarismo (spostamenti dei componenti familiari tra comuni per motivi di lavoro) presente nel questionario del censimento della popolazione. </a:t>
            </a:r>
            <a:endParaRPr lang="en-GB" dirty="0">
              <a:latin typeface="Times New Roman" panose="02020603050405020304" pitchFamily="18" charset="0"/>
              <a:cs typeface="Times New Roman" panose="02020603050405020304" pitchFamily="18" charset="0"/>
            </a:endParaRPr>
          </a:p>
        </p:txBody>
      </p:sp>
      <p:sp>
        <p:nvSpPr>
          <p:cNvPr id="5" name="Rettangolo 4"/>
          <p:cNvSpPr/>
          <p:nvPr/>
        </p:nvSpPr>
        <p:spPr>
          <a:xfrm>
            <a:off x="725685" y="1387145"/>
            <a:ext cx="2715784" cy="646331"/>
          </a:xfrm>
          <a:prstGeom prst="rect">
            <a:avLst/>
          </a:prstGeom>
        </p:spPr>
        <p:txBody>
          <a:bodyPr wrap="square">
            <a:spAutoFit/>
          </a:bodyPr>
          <a:lstStyle/>
          <a:p>
            <a:r>
              <a:rPr lang="it-IT" b="1" dirty="0">
                <a:solidFill>
                  <a:srgbClr val="C00000"/>
                </a:solidFill>
                <a:latin typeface="Times New Roman" panose="02020603050405020304" pitchFamily="18" charset="0"/>
                <a:cs typeface="Times New Roman" panose="02020603050405020304" pitchFamily="18" charset="0"/>
              </a:rPr>
              <a:t>Sistemi Locali del Lavoro (SLL) </a:t>
            </a:r>
            <a:endParaRPr lang="en-GB" dirty="0"/>
          </a:p>
        </p:txBody>
      </p:sp>
      <p:sp>
        <p:nvSpPr>
          <p:cNvPr id="10" name="Rettangolo 9"/>
          <p:cNvSpPr/>
          <p:nvPr/>
        </p:nvSpPr>
        <p:spPr>
          <a:xfrm>
            <a:off x="742784" y="4821142"/>
            <a:ext cx="8429104" cy="923330"/>
          </a:xfrm>
          <a:prstGeom prst="rect">
            <a:avLst/>
          </a:prstGeom>
        </p:spPr>
        <p:txBody>
          <a:bodyPr wrap="square">
            <a:spAutoFit/>
          </a:bodyPr>
          <a:lstStyle/>
          <a:p>
            <a:pPr algn="just"/>
            <a:r>
              <a:rPr lang="it-IT" dirty="0">
                <a:solidFill>
                  <a:srgbClr val="C00000"/>
                </a:solidFill>
                <a:latin typeface="Times New Roman" panose="02020603050405020304" pitchFamily="18" charset="0"/>
                <a:cs typeface="Times New Roman" panose="02020603050405020304" pitchFamily="18" charset="0"/>
              </a:rPr>
              <a:t>Questo particolare modello organizzativo imprenditoriale consente di sviluppare delle sinergie che determinano una produzione più efficiente rispetto a quanto accadrebbe all’interno di un singolo grande stabilimento.</a:t>
            </a:r>
            <a:endParaRPr lang="en-GB" dirty="0">
              <a:solidFill>
                <a:srgbClr val="C00000"/>
              </a:solidFill>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4480559" y="1269730"/>
            <a:ext cx="6589686" cy="1200329"/>
          </a:xfrm>
          <a:prstGeom prst="rect">
            <a:avLst/>
          </a:prstGeom>
          <a:noFill/>
        </p:spPr>
        <p:txBody>
          <a:bodyPr wrap="square" rtlCol="0">
            <a:spAutoFit/>
          </a:bodyPr>
          <a:lstStyle/>
          <a:p>
            <a:pPr algn="just"/>
            <a:r>
              <a:rPr lang="it-IT" dirty="0">
                <a:latin typeface="Times New Roman" panose="02020603050405020304" pitchFamily="18" charset="0"/>
                <a:cs typeface="Times New Roman" panose="02020603050405020304" pitchFamily="18" charset="0"/>
              </a:rPr>
              <a:t>I Sistemi locali del lavoro (SLL), secondo la definizione dell’Istat, sono quei luoghi dove la popolazione risiede e lavora e dove quindi indirettamente tende a ad esercitare la maggior parte delle proprie relazioni sociali ed economiche. </a:t>
            </a:r>
            <a:endParaRPr lang="en-GB" dirty="0">
              <a:latin typeface="Times New Roman" panose="02020603050405020304" pitchFamily="18" charset="0"/>
              <a:cs typeface="Times New Roman" panose="02020603050405020304" pitchFamily="18" charset="0"/>
            </a:endParaRPr>
          </a:p>
        </p:txBody>
      </p:sp>
      <p:sp>
        <p:nvSpPr>
          <p:cNvPr id="7" name="Freccia a destra 6"/>
          <p:cNvSpPr/>
          <p:nvPr/>
        </p:nvSpPr>
        <p:spPr>
          <a:xfrm>
            <a:off x="3689224" y="1537855"/>
            <a:ext cx="432262" cy="2275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11"/>
          <p:cNvPicPr>
            <a:picLocks noChangeAspect="1"/>
          </p:cNvPicPr>
          <p:nvPr/>
        </p:nvPicPr>
        <p:blipFill>
          <a:blip r:embed="rId2"/>
          <a:stretch>
            <a:fillRect/>
          </a:stretch>
        </p:blipFill>
        <p:spPr>
          <a:xfrm>
            <a:off x="9935888" y="4273509"/>
            <a:ext cx="1426588" cy="2024047"/>
          </a:xfrm>
          <a:prstGeom prst="rect">
            <a:avLst/>
          </a:prstGeom>
        </p:spPr>
      </p:pic>
    </p:spTree>
    <p:extLst>
      <p:ext uri="{BB962C8B-B14F-4D97-AF65-F5344CB8AC3E}">
        <p14:creationId xmlns:p14="http://schemas.microsoft.com/office/powerpoint/2010/main" val="170512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11"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pPr/>
              <a:t>31</a:t>
            </a:fld>
            <a:endParaRPr lang="it-IT"/>
          </a:p>
        </p:txBody>
      </p:sp>
      <p:sp>
        <p:nvSpPr>
          <p:cNvPr id="7" name="Rettangolo 6"/>
          <p:cNvSpPr/>
          <p:nvPr/>
        </p:nvSpPr>
        <p:spPr>
          <a:xfrm>
            <a:off x="736780" y="3109608"/>
            <a:ext cx="10269270" cy="523220"/>
          </a:xfrm>
          <a:prstGeom prst="rect">
            <a:avLst/>
          </a:prstGeom>
        </p:spPr>
        <p:txBody>
          <a:bodyPr wrap="square">
            <a:spAutoFit/>
          </a:bodyPr>
          <a:lstStyle/>
          <a:p>
            <a:pPr algn="just"/>
            <a:r>
              <a:rPr lang="it-IT" sz="1400" dirty="0">
                <a:latin typeface="Times New Roman" panose="02020603050405020304" pitchFamily="18" charset="0"/>
                <a:cs typeface="Times New Roman" panose="02020603050405020304" pitchFamily="18" charset="0"/>
              </a:rPr>
              <a:t>I sistemi locali del 2011 sono stati delineati in base ai comuni esistenti al 15° Censimento generale della popolazione e delle abitazioni (9 ottobre 2011). </a:t>
            </a:r>
          </a:p>
        </p:txBody>
      </p:sp>
      <p:sp>
        <p:nvSpPr>
          <p:cNvPr id="8" name="Rettangolo 7"/>
          <p:cNvSpPr/>
          <p:nvPr/>
        </p:nvSpPr>
        <p:spPr>
          <a:xfrm>
            <a:off x="2889776" y="982542"/>
            <a:ext cx="8207715" cy="738664"/>
          </a:xfrm>
          <a:prstGeom prst="rect">
            <a:avLst/>
          </a:prstGeom>
        </p:spPr>
        <p:txBody>
          <a:bodyPr wrap="square">
            <a:spAutoFit/>
          </a:bodyPr>
          <a:lstStyle/>
          <a:p>
            <a:pPr lvl="0" algn="just"/>
            <a:r>
              <a:rPr lang="it-IT" sz="1400" dirty="0">
                <a:solidFill>
                  <a:prstClr val="black"/>
                </a:solidFill>
                <a:latin typeface="Times New Roman" panose="02020603050405020304" pitchFamily="18" charset="0"/>
                <a:cs typeface="Times New Roman" panose="02020603050405020304" pitchFamily="18" charset="0"/>
              </a:rPr>
              <a:t>I sistemi locali del lavoro derivano da una ricerca condotta da Istat ed </a:t>
            </a:r>
            <a:r>
              <a:rPr lang="it-IT" sz="1400" dirty="0" err="1">
                <a:solidFill>
                  <a:prstClr val="black"/>
                </a:solidFill>
                <a:latin typeface="Times New Roman" panose="02020603050405020304" pitchFamily="18" charset="0"/>
                <a:cs typeface="Times New Roman" panose="02020603050405020304" pitchFamily="18" charset="0"/>
              </a:rPr>
              <a:t>Irpet</a:t>
            </a:r>
            <a:r>
              <a:rPr lang="it-IT" sz="1400" dirty="0">
                <a:solidFill>
                  <a:prstClr val="black"/>
                </a:solidFill>
                <a:latin typeface="Times New Roman" panose="02020603050405020304" pitchFamily="18" charset="0"/>
                <a:cs typeface="Times New Roman" panose="02020603050405020304" pitchFamily="18" charset="0"/>
              </a:rPr>
              <a:t> in collaborazione con l'Università di Newcastle </a:t>
            </a:r>
            <a:r>
              <a:rPr lang="it-IT" sz="1400" dirty="0" err="1">
                <a:solidFill>
                  <a:prstClr val="black"/>
                </a:solidFill>
                <a:latin typeface="Times New Roman" panose="02020603050405020304" pitchFamily="18" charset="0"/>
                <a:cs typeface="Times New Roman" panose="02020603050405020304" pitchFamily="18" charset="0"/>
              </a:rPr>
              <a:t>Upon</a:t>
            </a:r>
            <a:r>
              <a:rPr lang="it-IT" sz="1400" dirty="0">
                <a:solidFill>
                  <a:prstClr val="black"/>
                </a:solidFill>
                <a:latin typeface="Times New Roman" panose="02020603050405020304" pitchFamily="18" charset="0"/>
                <a:cs typeface="Times New Roman" panose="02020603050405020304" pitchFamily="18" charset="0"/>
              </a:rPr>
              <a:t> </a:t>
            </a:r>
            <a:r>
              <a:rPr lang="it-IT" sz="1400" dirty="0" err="1">
                <a:solidFill>
                  <a:prstClr val="black"/>
                </a:solidFill>
                <a:latin typeface="Times New Roman" panose="02020603050405020304" pitchFamily="18" charset="0"/>
                <a:cs typeface="Times New Roman" panose="02020603050405020304" pitchFamily="18" charset="0"/>
              </a:rPr>
              <a:t>Tyne</a:t>
            </a:r>
            <a:r>
              <a:rPr lang="it-IT" sz="1400" dirty="0">
                <a:solidFill>
                  <a:prstClr val="black"/>
                </a:solidFill>
                <a:latin typeface="Times New Roman" panose="02020603050405020304" pitchFamily="18" charset="0"/>
                <a:cs typeface="Times New Roman" panose="02020603050405020304" pitchFamily="18" charset="0"/>
              </a:rPr>
              <a:t> a partire dai dati relativi al pendolarismo dei componenti delle famiglie per motivi di lavoro ricavati dagli appositi quesiti posti nel Censimento Generale della Popolazione del 1991. </a:t>
            </a:r>
          </a:p>
        </p:txBody>
      </p:sp>
      <p:sp>
        <p:nvSpPr>
          <p:cNvPr id="9" name="Rettangolo 8"/>
          <p:cNvSpPr/>
          <p:nvPr/>
        </p:nvSpPr>
        <p:spPr>
          <a:xfrm>
            <a:off x="2889775" y="1853222"/>
            <a:ext cx="8207715" cy="954107"/>
          </a:xfrm>
          <a:prstGeom prst="rect">
            <a:avLst/>
          </a:prstGeom>
        </p:spPr>
        <p:txBody>
          <a:bodyPr wrap="square">
            <a:spAutoFit/>
          </a:bodyPr>
          <a:lstStyle/>
          <a:p>
            <a:pPr lvl="0" algn="just"/>
            <a:r>
              <a:rPr lang="it-IT" sz="1400" dirty="0">
                <a:solidFill>
                  <a:prstClr val="black"/>
                </a:solidFill>
                <a:latin typeface="Times New Roman" panose="02020603050405020304" pitchFamily="18" charset="0"/>
                <a:cs typeface="Times New Roman" panose="02020603050405020304" pitchFamily="18" charset="0"/>
              </a:rPr>
              <a:t>L'obiettivo di base è la costruzione di una griglia sul territorio determinata dai movimenti dei soggetti per motivi di lavoro; l'ambito territoriale che ne discende rappresenta l'area geografica in cui maggiormente si addensano quei movimenti. In questo modo si aggregano unità amministrative elementari (Comuni) individuati sul territorio dalle relazioni socioeconomiche. </a:t>
            </a:r>
          </a:p>
        </p:txBody>
      </p:sp>
      <p:pic>
        <p:nvPicPr>
          <p:cNvPr id="1028" name="Picture 4" descr="Ascolta questa pagina usando ReadSpe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3981774"/>
            <a:ext cx="828675" cy="409576"/>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762670" y="3996091"/>
            <a:ext cx="3544496" cy="369332"/>
          </a:xfrm>
          <a:prstGeom prst="rect">
            <a:avLst/>
          </a:prstGeom>
        </p:spPr>
        <p:txBody>
          <a:bodyPr wrap="none">
            <a:spAutoFit/>
          </a:bodyPr>
          <a:lstStyle/>
          <a:p>
            <a:r>
              <a:rPr lang="en-GB" cap="all" dirty="0">
                <a:solidFill>
                  <a:srgbClr val="C00000"/>
                </a:solidFill>
                <a:latin typeface="Times New Roman" panose="02020603050405020304" pitchFamily="18" charset="0"/>
                <a:cs typeface="Times New Roman" panose="02020603050405020304" pitchFamily="18" charset="0"/>
              </a:rPr>
              <a:t>MATRICI DEL PENDOLARISMO</a:t>
            </a:r>
            <a:endParaRPr lang="en-GB" b="0" i="0" cap="all" dirty="0">
              <a:solidFill>
                <a:srgbClr val="C00000"/>
              </a:solidFill>
              <a:effectLst/>
              <a:latin typeface="Times New Roman" panose="02020603050405020304" pitchFamily="18" charset="0"/>
              <a:cs typeface="Times New Roman" panose="02020603050405020304" pitchFamily="18" charset="0"/>
            </a:endParaRPr>
          </a:p>
        </p:txBody>
      </p:sp>
      <p:sp>
        <p:nvSpPr>
          <p:cNvPr id="11" name="Rettangolo 10"/>
          <p:cNvSpPr/>
          <p:nvPr/>
        </p:nvSpPr>
        <p:spPr>
          <a:xfrm>
            <a:off x="762670" y="4321281"/>
            <a:ext cx="7392115" cy="830997"/>
          </a:xfrm>
          <a:prstGeom prst="rect">
            <a:avLst/>
          </a:prstGeom>
        </p:spPr>
        <p:txBody>
          <a:bodyPr wrap="square">
            <a:spAutoFit/>
          </a:bodyPr>
          <a:lstStyle/>
          <a:p>
            <a:pPr algn="just"/>
            <a:r>
              <a:rPr lang="it-IT" sz="1600" dirty="0">
                <a:solidFill>
                  <a:srgbClr val="222222"/>
                </a:solidFill>
                <a:latin typeface="Times New Roman" panose="02020603050405020304" pitchFamily="18" charset="0"/>
                <a:cs typeface="Times New Roman" panose="02020603050405020304" pitchFamily="18" charset="0"/>
              </a:rPr>
              <a:t>La matrice origine-destinazione degli spostamenti per motivi di lavoro o di studio si riferisce alla popolazione residente in famiglia o in convivenza rilevata al 15° Censimento generale della popolazione (data di riferimento: 9 ottobre 2011).</a:t>
            </a:r>
            <a:endParaRPr lang="en-GB" sz="1600" dirty="0">
              <a:latin typeface="Times New Roman" panose="02020603050405020304" pitchFamily="18" charset="0"/>
              <a:cs typeface="Times New Roman" panose="02020603050405020304" pitchFamily="18" charset="0"/>
            </a:endParaRPr>
          </a:p>
        </p:txBody>
      </p:sp>
      <p:sp>
        <p:nvSpPr>
          <p:cNvPr id="12" name="Freccia a destra 11"/>
          <p:cNvSpPr/>
          <p:nvPr/>
        </p:nvSpPr>
        <p:spPr>
          <a:xfrm>
            <a:off x="1016000" y="1163782"/>
            <a:ext cx="1087120" cy="3258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ccia a destra 17"/>
          <p:cNvSpPr/>
          <p:nvPr/>
        </p:nvSpPr>
        <p:spPr>
          <a:xfrm>
            <a:off x="1016000" y="2227910"/>
            <a:ext cx="1087120" cy="3258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p:cNvSpPr/>
          <p:nvPr/>
        </p:nvSpPr>
        <p:spPr>
          <a:xfrm>
            <a:off x="762670" y="5191493"/>
            <a:ext cx="10188915" cy="954107"/>
          </a:xfrm>
          <a:prstGeom prst="rect">
            <a:avLst/>
          </a:prstGeom>
        </p:spPr>
        <p:txBody>
          <a:bodyPr wrap="square">
            <a:spAutoFit/>
          </a:bodyPr>
          <a:lstStyle/>
          <a:p>
            <a:pPr algn="just"/>
            <a:r>
              <a:rPr lang="it-IT" sz="1400" dirty="0">
                <a:solidFill>
                  <a:srgbClr val="222222"/>
                </a:solidFill>
                <a:latin typeface="Times New Roman" panose="02020603050405020304" pitchFamily="18" charset="0"/>
                <a:cs typeface="Times New Roman" panose="02020603050405020304" pitchFamily="18" charset="0"/>
              </a:rPr>
              <a:t>Il file contiene i dati sul numero di persone che si spostano tra comuni – o all’interno dello stesso comune – classificate, oltre che per il motivo dello spostamento, per il sesso, il mezzo di trasporto utilizzato, la fascia oraria di partenza e la durata del tragitto. La base di calcolo sono le 28.871.447 persone che hanno dichiarato di recarsi giornalmente al luogo abituale di studio o di lavoro, partendo dall’alloggio di residenza, e di rientrarvi. </a:t>
            </a:r>
            <a:endParaRPr lang="en-GB" sz="1400" dirty="0">
              <a:latin typeface="Times New Roman" panose="02020603050405020304" pitchFamily="18" charset="0"/>
              <a:cs typeface="Times New Roman" panose="02020603050405020304" pitchFamily="18" charset="0"/>
            </a:endParaRPr>
          </a:p>
        </p:txBody>
      </p:sp>
      <p:pic>
        <p:nvPicPr>
          <p:cNvPr id="14" name="Immagine 13"/>
          <p:cNvPicPr>
            <a:picLocks noChangeAspect="1"/>
          </p:cNvPicPr>
          <p:nvPr/>
        </p:nvPicPr>
        <p:blipFill>
          <a:blip r:embed="rId3"/>
          <a:stretch>
            <a:fillRect/>
          </a:stretch>
        </p:blipFill>
        <p:spPr>
          <a:xfrm>
            <a:off x="8867861" y="4241255"/>
            <a:ext cx="1850967" cy="790517"/>
          </a:xfrm>
          <a:prstGeom prst="rect">
            <a:avLst/>
          </a:prstGeom>
        </p:spPr>
      </p:pic>
    </p:spTree>
    <p:extLst>
      <p:ext uri="{BB962C8B-B14F-4D97-AF65-F5344CB8AC3E}">
        <p14:creationId xmlns:p14="http://schemas.microsoft.com/office/powerpoint/2010/main" val="42329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8"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32</a:t>
            </a:fld>
            <a:endParaRPr lang="it-IT"/>
          </a:p>
        </p:txBody>
      </p:sp>
      <p:sp>
        <p:nvSpPr>
          <p:cNvPr id="7" name="Rettangolo 6"/>
          <p:cNvSpPr/>
          <p:nvPr/>
        </p:nvSpPr>
        <p:spPr>
          <a:xfrm>
            <a:off x="606831" y="5097993"/>
            <a:ext cx="10889673" cy="830997"/>
          </a:xfrm>
          <a:prstGeom prst="rect">
            <a:avLst/>
          </a:prstGeom>
        </p:spPr>
        <p:txBody>
          <a:bodyPr wrap="square">
            <a:spAutoFit/>
          </a:bodyPr>
          <a:lstStyle/>
          <a:p>
            <a:pPr algn="just"/>
            <a:r>
              <a:rPr lang="it-IT" sz="1600" dirty="0">
                <a:solidFill>
                  <a:prstClr val="black"/>
                </a:solidFill>
                <a:latin typeface="Times New Roman" panose="02020603050405020304" pitchFamily="18" charset="0"/>
                <a:cs typeface="Times New Roman" panose="02020603050405020304" pitchFamily="18" charset="0"/>
              </a:rPr>
              <a:t>Un territorio dotato di questa caratteristica si configura come un sistema locale, cioè come una entità socio-economica che riassume occupazione, acquisti, relazioni e opportunità sociali, attività, limitate nel tempo e nello spazio, oltreché delle tecnologie di trasporto disponibili, data una base residenziale individuale</a:t>
            </a:r>
            <a:endParaRPr lang="en-GB" sz="1600" dirty="0">
              <a:latin typeface="Times New Roman" panose="02020603050405020304" pitchFamily="18" charset="0"/>
              <a:cs typeface="Times New Roman" panose="02020603050405020304" pitchFamily="18" charset="0"/>
            </a:endParaRPr>
          </a:p>
        </p:txBody>
      </p:sp>
      <p:sp>
        <p:nvSpPr>
          <p:cNvPr id="8" name="Rettangolo 7"/>
          <p:cNvSpPr/>
          <p:nvPr/>
        </p:nvSpPr>
        <p:spPr>
          <a:xfrm>
            <a:off x="606831" y="1020120"/>
            <a:ext cx="3391591" cy="830997"/>
          </a:xfrm>
          <a:prstGeom prst="rect">
            <a:avLst/>
          </a:prstGeom>
        </p:spPr>
        <p:txBody>
          <a:bodyPr wrap="square">
            <a:spAutoFit/>
          </a:bodyPr>
          <a:lstStyle/>
          <a:p>
            <a:pPr lvl="0" algn="just"/>
            <a:r>
              <a:rPr lang="it-IT" sz="1600" dirty="0">
                <a:solidFill>
                  <a:prstClr val="black"/>
                </a:solidFill>
                <a:latin typeface="Times New Roman" panose="02020603050405020304" pitchFamily="18" charset="0"/>
                <a:cs typeface="Times New Roman" panose="02020603050405020304" pitchFamily="18" charset="0"/>
              </a:rPr>
              <a:t>I criteri adottati per la definizione dei Sistemi Locali del Lavoro sono i seguenti: </a:t>
            </a:r>
          </a:p>
        </p:txBody>
      </p:sp>
      <p:sp>
        <p:nvSpPr>
          <p:cNvPr id="5" name="Rettangolo 4"/>
          <p:cNvSpPr/>
          <p:nvPr/>
        </p:nvSpPr>
        <p:spPr>
          <a:xfrm>
            <a:off x="6084918" y="915175"/>
            <a:ext cx="2813591" cy="369332"/>
          </a:xfrm>
          <a:prstGeom prst="rect">
            <a:avLst/>
          </a:prstGeom>
        </p:spPr>
        <p:txBody>
          <a:bodyPr wrap="square">
            <a:spAutoFit/>
          </a:bodyPr>
          <a:lstStyle/>
          <a:p>
            <a:pPr marL="342900" lvl="0" indent="-342900">
              <a:buAutoNum type="arabicPeriod"/>
            </a:pPr>
            <a:r>
              <a:rPr lang="it-IT" dirty="0">
                <a:solidFill>
                  <a:prstClr val="black"/>
                </a:solidFill>
                <a:latin typeface="Times New Roman" panose="02020603050405020304" pitchFamily="18" charset="0"/>
                <a:cs typeface="Times New Roman" panose="02020603050405020304" pitchFamily="18" charset="0"/>
              </a:rPr>
              <a:t>Autocontenimento </a:t>
            </a:r>
          </a:p>
        </p:txBody>
      </p:sp>
      <p:sp>
        <p:nvSpPr>
          <p:cNvPr id="6" name="Rettangolo 5"/>
          <p:cNvSpPr/>
          <p:nvPr/>
        </p:nvSpPr>
        <p:spPr>
          <a:xfrm>
            <a:off x="6084918" y="1284507"/>
            <a:ext cx="2543694" cy="369332"/>
          </a:xfrm>
          <a:prstGeom prst="rect">
            <a:avLst/>
          </a:prstGeom>
        </p:spPr>
        <p:txBody>
          <a:bodyPr wrap="square">
            <a:spAutoFit/>
          </a:bodyPr>
          <a:lstStyle/>
          <a:p>
            <a:pPr marL="342900" lvl="0" indent="-342900">
              <a:buFont typeface="+mj-lt"/>
              <a:buAutoNum type="arabicPeriod" startAt="2"/>
            </a:pPr>
            <a:r>
              <a:rPr lang="it-IT" dirty="0">
                <a:solidFill>
                  <a:prstClr val="black"/>
                </a:solidFill>
                <a:latin typeface="Times New Roman" panose="02020603050405020304" pitchFamily="18" charset="0"/>
                <a:cs typeface="Times New Roman" panose="02020603050405020304" pitchFamily="18" charset="0"/>
              </a:rPr>
              <a:t>Contiguità </a:t>
            </a:r>
          </a:p>
        </p:txBody>
      </p:sp>
      <p:sp>
        <p:nvSpPr>
          <p:cNvPr id="9" name="Rettangolo 8"/>
          <p:cNvSpPr/>
          <p:nvPr/>
        </p:nvSpPr>
        <p:spPr>
          <a:xfrm>
            <a:off x="6084918" y="1653839"/>
            <a:ext cx="2813591" cy="369332"/>
          </a:xfrm>
          <a:prstGeom prst="rect">
            <a:avLst/>
          </a:prstGeom>
        </p:spPr>
        <p:txBody>
          <a:bodyPr wrap="none">
            <a:spAutoFit/>
          </a:bodyPr>
          <a:lstStyle/>
          <a:p>
            <a:pPr marL="342900" lvl="0" indent="-342900">
              <a:buFont typeface="+mj-lt"/>
              <a:buAutoNum type="arabicPeriod" startAt="3"/>
            </a:pPr>
            <a:r>
              <a:rPr lang="it-IT" dirty="0">
                <a:solidFill>
                  <a:prstClr val="black"/>
                </a:solidFill>
                <a:latin typeface="Times New Roman" panose="02020603050405020304" pitchFamily="18" charset="0"/>
                <a:cs typeface="Times New Roman" panose="02020603050405020304" pitchFamily="18" charset="0"/>
              </a:rPr>
              <a:t>Relazione spazio-tempo </a:t>
            </a:r>
          </a:p>
        </p:txBody>
      </p:sp>
      <p:sp>
        <p:nvSpPr>
          <p:cNvPr id="10" name="Freccia a destra 9"/>
          <p:cNvSpPr/>
          <p:nvPr/>
        </p:nvSpPr>
        <p:spPr>
          <a:xfrm>
            <a:off x="4372269" y="1099841"/>
            <a:ext cx="1147157" cy="43186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p:cNvSpPr/>
          <p:nvPr/>
        </p:nvSpPr>
        <p:spPr>
          <a:xfrm>
            <a:off x="5283123" y="2719132"/>
            <a:ext cx="6433590" cy="830997"/>
          </a:xfrm>
          <a:prstGeom prst="rect">
            <a:avLst/>
          </a:prstGeom>
        </p:spPr>
        <p:txBody>
          <a:bodyPr wrap="square">
            <a:spAutoFit/>
          </a:bodyPr>
          <a:lstStyle/>
          <a:p>
            <a:pPr marL="285750" indent="-285750" algn="just">
              <a:buClr>
                <a:srgbClr val="C00000"/>
              </a:buClr>
              <a:buFont typeface="Wingdings" panose="05000000000000000000" pitchFamily="2" charset="2"/>
              <a:buChar char="Ø"/>
            </a:pPr>
            <a:r>
              <a:rPr lang="it-IT" sz="1600" dirty="0">
                <a:solidFill>
                  <a:prstClr val="black"/>
                </a:solidFill>
                <a:latin typeface="Times New Roman" panose="02020603050405020304" pitchFamily="18" charset="0"/>
                <a:cs typeface="Times New Roman" panose="02020603050405020304" pitchFamily="18" charset="0"/>
              </a:rPr>
              <a:t>si intende un territorio dove si concentrano attività produttive e servizi in quantità tali da offrire opportunità di lavoro e residenziali alla maggior parte della popolazione che vi è insediata</a:t>
            </a:r>
            <a:endParaRPr lang="en-GB" dirty="0"/>
          </a:p>
        </p:txBody>
      </p:sp>
      <p:sp>
        <p:nvSpPr>
          <p:cNvPr id="15" name="Rettangolo 14"/>
          <p:cNvSpPr/>
          <p:nvPr/>
        </p:nvSpPr>
        <p:spPr>
          <a:xfrm>
            <a:off x="606831" y="3289889"/>
            <a:ext cx="3345788" cy="369332"/>
          </a:xfrm>
          <a:prstGeom prst="rect">
            <a:avLst/>
          </a:prstGeom>
        </p:spPr>
        <p:txBody>
          <a:bodyPr wrap="none">
            <a:spAutoFit/>
          </a:bodyPr>
          <a:lstStyle/>
          <a:p>
            <a:r>
              <a:rPr lang="it-IT" dirty="0">
                <a:solidFill>
                  <a:prstClr val="black"/>
                </a:solidFill>
                <a:latin typeface="Times New Roman" panose="02020603050405020304" pitchFamily="18" charset="0"/>
                <a:cs typeface="Times New Roman" panose="02020603050405020304" pitchFamily="18" charset="0"/>
              </a:rPr>
              <a:t>Con il termine </a:t>
            </a:r>
            <a:r>
              <a:rPr lang="it-IT" b="1" dirty="0" err="1">
                <a:solidFill>
                  <a:srgbClr val="C00000"/>
                </a:solidFill>
                <a:latin typeface="Times New Roman" panose="02020603050405020304" pitchFamily="18" charset="0"/>
                <a:cs typeface="Times New Roman" panose="02020603050405020304" pitchFamily="18" charset="0"/>
              </a:rPr>
              <a:t>autocontenimento</a:t>
            </a:r>
            <a:endParaRPr lang="en-GB" dirty="0"/>
          </a:p>
        </p:txBody>
      </p:sp>
      <p:sp>
        <p:nvSpPr>
          <p:cNvPr id="16" name="Rettangolo 15"/>
          <p:cNvSpPr/>
          <p:nvPr/>
        </p:nvSpPr>
        <p:spPr>
          <a:xfrm>
            <a:off x="5283123" y="3724203"/>
            <a:ext cx="6433590" cy="1077218"/>
          </a:xfrm>
          <a:prstGeom prst="rect">
            <a:avLst/>
          </a:prstGeom>
        </p:spPr>
        <p:txBody>
          <a:bodyPr wrap="square">
            <a:spAutoFit/>
          </a:bodyPr>
          <a:lstStyle/>
          <a:p>
            <a:pPr marL="285750" indent="-285750" algn="just">
              <a:buClr>
                <a:srgbClr val="C00000"/>
              </a:buClr>
              <a:buFont typeface="Wingdings" panose="05000000000000000000" pitchFamily="2" charset="2"/>
              <a:buChar char="Ø"/>
            </a:pPr>
            <a:r>
              <a:rPr lang="it-IT" sz="1600" dirty="0">
                <a:solidFill>
                  <a:prstClr val="black"/>
                </a:solidFill>
                <a:latin typeface="Times New Roman" panose="02020603050405020304" pitchFamily="18" charset="0"/>
                <a:cs typeface="Times New Roman" panose="02020603050405020304" pitchFamily="18" charset="0"/>
              </a:rPr>
              <a:t>capacità di un territorio di comprendere al proprio interno la maggior parte delle relazioni umane che intervengono fra le sedi di attività di produzione (località di lavoro) e attività legate alle relazioni sociali (località di residenza)</a:t>
            </a:r>
            <a:endParaRPr lang="en-GB" sz="1600" dirty="0"/>
          </a:p>
        </p:txBody>
      </p:sp>
    </p:spTree>
    <p:extLst>
      <p:ext uri="{BB962C8B-B14F-4D97-AF65-F5344CB8AC3E}">
        <p14:creationId xmlns:p14="http://schemas.microsoft.com/office/powerpoint/2010/main" val="39061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9"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33</a:t>
            </a:fld>
            <a:endParaRPr lang="it-IT"/>
          </a:p>
        </p:txBody>
      </p:sp>
      <p:sp>
        <p:nvSpPr>
          <p:cNvPr id="4" name="Rettangolo 3"/>
          <p:cNvSpPr/>
          <p:nvPr/>
        </p:nvSpPr>
        <p:spPr>
          <a:xfrm>
            <a:off x="606831" y="2996527"/>
            <a:ext cx="10856422" cy="338554"/>
          </a:xfrm>
          <a:prstGeom prst="rect">
            <a:avLst/>
          </a:prstGeom>
        </p:spPr>
        <p:txBody>
          <a:bodyPr wrap="square">
            <a:spAutoFit/>
          </a:bodyPr>
          <a:lstStyle/>
          <a:p>
            <a:pPr algn="just"/>
            <a:r>
              <a:rPr lang="it-IT" sz="1600" dirty="0">
                <a:latin typeface="Times New Roman" panose="02020603050405020304" pitchFamily="18" charset="0"/>
                <a:cs typeface="Times New Roman" panose="02020603050405020304" pitchFamily="18" charset="0"/>
              </a:rPr>
              <a:t>Il vincolo di </a:t>
            </a:r>
            <a:r>
              <a:rPr lang="it-IT" sz="1600" b="1" dirty="0">
                <a:solidFill>
                  <a:srgbClr val="C00000"/>
                </a:solidFill>
                <a:latin typeface="Times New Roman" panose="02020603050405020304" pitchFamily="18" charset="0"/>
                <a:cs typeface="Times New Roman" panose="02020603050405020304" pitchFamily="18" charset="0"/>
              </a:rPr>
              <a:t>contiguità</a:t>
            </a:r>
            <a:r>
              <a:rPr lang="it-IT" sz="1600" dirty="0">
                <a:latin typeface="Times New Roman" panose="02020603050405020304" pitchFamily="18" charset="0"/>
                <a:cs typeface="Times New Roman" panose="02020603050405020304" pitchFamily="18" charset="0"/>
              </a:rPr>
              <a:t> invece significa che i comuni contenuti all'interno di un SLL devono essere contigui</a:t>
            </a:r>
            <a:endParaRPr lang="en-GB" sz="1600" dirty="0">
              <a:latin typeface="Times New Roman" panose="02020603050405020304" pitchFamily="18" charset="0"/>
              <a:cs typeface="Times New Roman" panose="02020603050405020304" pitchFamily="18" charset="0"/>
            </a:endParaRPr>
          </a:p>
        </p:txBody>
      </p:sp>
      <p:sp>
        <p:nvSpPr>
          <p:cNvPr id="8" name="Rettangolo 7"/>
          <p:cNvSpPr/>
          <p:nvPr/>
        </p:nvSpPr>
        <p:spPr>
          <a:xfrm>
            <a:off x="606831" y="1020120"/>
            <a:ext cx="3391591" cy="830997"/>
          </a:xfrm>
          <a:prstGeom prst="rect">
            <a:avLst/>
          </a:prstGeom>
        </p:spPr>
        <p:txBody>
          <a:bodyPr wrap="square">
            <a:spAutoFit/>
          </a:bodyPr>
          <a:lstStyle/>
          <a:p>
            <a:pPr lvl="0" algn="just"/>
            <a:r>
              <a:rPr lang="it-IT" sz="1600" dirty="0">
                <a:solidFill>
                  <a:prstClr val="black"/>
                </a:solidFill>
                <a:latin typeface="Times New Roman" panose="02020603050405020304" pitchFamily="18" charset="0"/>
                <a:cs typeface="Times New Roman" panose="02020603050405020304" pitchFamily="18" charset="0"/>
              </a:rPr>
              <a:t>I criteri adottati per la definizione dei Sistemi Locali del Lavoro sono i seguenti: </a:t>
            </a:r>
          </a:p>
        </p:txBody>
      </p:sp>
      <p:sp>
        <p:nvSpPr>
          <p:cNvPr id="5" name="Rettangolo 4"/>
          <p:cNvSpPr/>
          <p:nvPr/>
        </p:nvSpPr>
        <p:spPr>
          <a:xfrm>
            <a:off x="6084918" y="915175"/>
            <a:ext cx="2813591" cy="369332"/>
          </a:xfrm>
          <a:prstGeom prst="rect">
            <a:avLst/>
          </a:prstGeom>
        </p:spPr>
        <p:txBody>
          <a:bodyPr wrap="square">
            <a:spAutoFit/>
          </a:bodyPr>
          <a:lstStyle/>
          <a:p>
            <a:pPr marL="342900" lvl="0" indent="-342900">
              <a:buAutoNum type="arabicPeriod"/>
            </a:pPr>
            <a:r>
              <a:rPr lang="it-IT" dirty="0">
                <a:solidFill>
                  <a:prstClr val="black"/>
                </a:solidFill>
                <a:latin typeface="Times New Roman" panose="02020603050405020304" pitchFamily="18" charset="0"/>
                <a:cs typeface="Times New Roman" panose="02020603050405020304" pitchFamily="18" charset="0"/>
              </a:rPr>
              <a:t>Autocontenimento </a:t>
            </a:r>
          </a:p>
        </p:txBody>
      </p:sp>
      <p:sp>
        <p:nvSpPr>
          <p:cNvPr id="6" name="Rettangolo 5"/>
          <p:cNvSpPr/>
          <p:nvPr/>
        </p:nvSpPr>
        <p:spPr>
          <a:xfrm>
            <a:off x="6084918" y="1284507"/>
            <a:ext cx="2543694" cy="369332"/>
          </a:xfrm>
          <a:prstGeom prst="rect">
            <a:avLst/>
          </a:prstGeom>
        </p:spPr>
        <p:txBody>
          <a:bodyPr wrap="square">
            <a:spAutoFit/>
          </a:bodyPr>
          <a:lstStyle/>
          <a:p>
            <a:pPr marL="342900" lvl="0" indent="-342900">
              <a:buFont typeface="+mj-lt"/>
              <a:buAutoNum type="arabicPeriod" startAt="2"/>
            </a:pPr>
            <a:r>
              <a:rPr lang="it-IT" dirty="0">
                <a:solidFill>
                  <a:prstClr val="black"/>
                </a:solidFill>
                <a:latin typeface="Times New Roman" panose="02020603050405020304" pitchFamily="18" charset="0"/>
                <a:cs typeface="Times New Roman" panose="02020603050405020304" pitchFamily="18" charset="0"/>
              </a:rPr>
              <a:t>Contiguità </a:t>
            </a:r>
          </a:p>
        </p:txBody>
      </p:sp>
      <p:sp>
        <p:nvSpPr>
          <p:cNvPr id="9" name="Rettangolo 8"/>
          <p:cNvSpPr/>
          <p:nvPr/>
        </p:nvSpPr>
        <p:spPr>
          <a:xfrm>
            <a:off x="6084918" y="1653839"/>
            <a:ext cx="2813591" cy="369332"/>
          </a:xfrm>
          <a:prstGeom prst="rect">
            <a:avLst/>
          </a:prstGeom>
        </p:spPr>
        <p:txBody>
          <a:bodyPr wrap="none">
            <a:spAutoFit/>
          </a:bodyPr>
          <a:lstStyle/>
          <a:p>
            <a:pPr marL="342900" lvl="0" indent="-342900">
              <a:buFont typeface="+mj-lt"/>
              <a:buAutoNum type="arabicPeriod" startAt="3"/>
            </a:pPr>
            <a:r>
              <a:rPr lang="it-IT" dirty="0">
                <a:solidFill>
                  <a:prstClr val="black"/>
                </a:solidFill>
                <a:latin typeface="Times New Roman" panose="02020603050405020304" pitchFamily="18" charset="0"/>
                <a:cs typeface="Times New Roman" panose="02020603050405020304" pitchFamily="18" charset="0"/>
              </a:rPr>
              <a:t>Relazione spazio-tempo </a:t>
            </a:r>
          </a:p>
        </p:txBody>
      </p:sp>
      <p:sp>
        <p:nvSpPr>
          <p:cNvPr id="10" name="Freccia a destra 9"/>
          <p:cNvSpPr/>
          <p:nvPr/>
        </p:nvSpPr>
        <p:spPr>
          <a:xfrm>
            <a:off x="4372269" y="1099841"/>
            <a:ext cx="1147157" cy="43186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p:cNvSpPr/>
          <p:nvPr/>
        </p:nvSpPr>
        <p:spPr>
          <a:xfrm>
            <a:off x="606831" y="3548372"/>
            <a:ext cx="10546080" cy="830997"/>
          </a:xfrm>
          <a:prstGeom prst="rect">
            <a:avLst/>
          </a:prstGeom>
        </p:spPr>
        <p:txBody>
          <a:bodyPr wrap="square">
            <a:spAutoFit/>
          </a:bodyPr>
          <a:lstStyle/>
          <a:p>
            <a:pPr algn="just"/>
            <a:r>
              <a:rPr lang="it-IT" sz="1600" dirty="0">
                <a:solidFill>
                  <a:prstClr val="black"/>
                </a:solidFill>
                <a:latin typeface="Times New Roman" panose="02020603050405020304" pitchFamily="18" charset="0"/>
                <a:cs typeface="Times New Roman" panose="02020603050405020304" pitchFamily="18" charset="0"/>
              </a:rPr>
              <a:t>Con la dicitura </a:t>
            </a:r>
            <a:r>
              <a:rPr lang="it-IT" sz="1600" b="1" dirty="0">
                <a:solidFill>
                  <a:srgbClr val="C00000"/>
                </a:solidFill>
                <a:latin typeface="Times New Roman" panose="02020603050405020304" pitchFamily="18" charset="0"/>
                <a:cs typeface="Times New Roman" panose="02020603050405020304" pitchFamily="18" charset="0"/>
              </a:rPr>
              <a:t>relazione spazio-tempo</a:t>
            </a:r>
            <a:r>
              <a:rPr lang="it-IT" sz="1600" dirty="0">
                <a:solidFill>
                  <a:prstClr val="black"/>
                </a:solidFill>
                <a:latin typeface="Times New Roman" panose="02020603050405020304" pitchFamily="18" charset="0"/>
                <a:cs typeface="Times New Roman" panose="02020603050405020304" pitchFamily="18" charset="0"/>
              </a:rPr>
              <a:t> si intende la distanza e tempo di percorrenza tra la località di residenza e la località di lavoro (e la necessità di farvi ritorno alla fine della giornata); tale concetto è relativo ed è strettamente connesso alla presenza di servizi efficienti</a:t>
            </a:r>
            <a:endParaRPr lang="en-GB" sz="1600" dirty="0">
              <a:latin typeface="Times New Roman" panose="02020603050405020304" pitchFamily="18" charset="0"/>
              <a:cs typeface="Times New Roman" panose="02020603050405020304" pitchFamily="18" charset="0"/>
            </a:endParaRPr>
          </a:p>
        </p:txBody>
      </p:sp>
      <p:sp>
        <p:nvSpPr>
          <p:cNvPr id="12" name="Rettangolo 11"/>
          <p:cNvSpPr/>
          <p:nvPr/>
        </p:nvSpPr>
        <p:spPr>
          <a:xfrm>
            <a:off x="606831" y="4480528"/>
            <a:ext cx="10764979" cy="646331"/>
          </a:xfrm>
          <a:prstGeom prst="rect">
            <a:avLst/>
          </a:prstGeom>
        </p:spPr>
        <p:txBody>
          <a:bodyPr wrap="square">
            <a:spAutoFit/>
          </a:bodyPr>
          <a:lstStyle/>
          <a:p>
            <a:pPr lvl="0" algn="just"/>
            <a:r>
              <a:rPr lang="it-IT" sz="1600" dirty="0">
                <a:solidFill>
                  <a:prstClr val="black"/>
                </a:solidFill>
                <a:latin typeface="Times New Roman" panose="02020603050405020304" pitchFamily="18" charset="0"/>
                <a:cs typeface="Times New Roman" panose="02020603050405020304" pitchFamily="18" charset="0"/>
              </a:rPr>
              <a:t>In base a questi elementi si è giunti, nel 2015, a determinare, tramite apposite tecniche statistiche di cluster </a:t>
            </a:r>
            <a:r>
              <a:rPr lang="it-IT" sz="1600" dirty="0" err="1">
                <a:solidFill>
                  <a:prstClr val="black"/>
                </a:solidFill>
                <a:latin typeface="Times New Roman" panose="02020603050405020304" pitchFamily="18" charset="0"/>
                <a:cs typeface="Times New Roman" panose="02020603050405020304" pitchFamily="18" charset="0"/>
              </a:rPr>
              <a:t>analysis</a:t>
            </a:r>
            <a:r>
              <a:rPr lang="it-IT" sz="1600" dirty="0">
                <a:solidFill>
                  <a:prstClr val="black"/>
                </a:solidFill>
                <a:latin typeface="Times New Roman" panose="02020603050405020304" pitchFamily="18" charset="0"/>
                <a:cs typeface="Times New Roman" panose="02020603050405020304" pitchFamily="18" charset="0"/>
              </a:rPr>
              <a:t>, </a:t>
            </a:r>
            <a:r>
              <a:rPr lang="it-IT"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611 SLL </a:t>
            </a:r>
            <a:r>
              <a:rPr lang="it-IT" sz="1600" dirty="0">
                <a:solidFill>
                  <a:prstClr val="black"/>
                </a:solidFill>
                <a:latin typeface="Times New Roman" panose="02020603050405020304" pitchFamily="18" charset="0"/>
                <a:cs typeface="Times New Roman" panose="02020603050405020304" pitchFamily="18" charset="0"/>
              </a:rPr>
              <a:t>esaustivi dell'intero territorio nazionale. </a:t>
            </a:r>
            <a:endParaRPr lang="en-GB"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3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34</a:t>
            </a:fld>
            <a:endParaRPr lang="it-IT"/>
          </a:p>
        </p:txBody>
      </p:sp>
      <p:pic>
        <p:nvPicPr>
          <p:cNvPr id="4" name="Immagine 3"/>
          <p:cNvPicPr>
            <a:picLocks noChangeAspect="1"/>
          </p:cNvPicPr>
          <p:nvPr/>
        </p:nvPicPr>
        <p:blipFill>
          <a:blip r:embed="rId2"/>
          <a:stretch>
            <a:fillRect/>
          </a:stretch>
        </p:blipFill>
        <p:spPr>
          <a:xfrm>
            <a:off x="1221970" y="712989"/>
            <a:ext cx="9263149" cy="5362150"/>
          </a:xfrm>
          <a:prstGeom prst="rect">
            <a:avLst/>
          </a:prstGeom>
        </p:spPr>
      </p:pic>
    </p:spTree>
    <p:extLst>
      <p:ext uri="{BB962C8B-B14F-4D97-AF65-F5344CB8AC3E}">
        <p14:creationId xmlns:p14="http://schemas.microsoft.com/office/powerpoint/2010/main" val="1818898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35</a:t>
            </a:fld>
            <a:endParaRPr lang="it-IT"/>
          </a:p>
        </p:txBody>
      </p:sp>
      <p:sp>
        <p:nvSpPr>
          <p:cNvPr id="4" name="Rettangolo 3"/>
          <p:cNvSpPr/>
          <p:nvPr/>
        </p:nvSpPr>
        <p:spPr>
          <a:xfrm>
            <a:off x="818515" y="2944698"/>
            <a:ext cx="9337965" cy="830997"/>
          </a:xfrm>
          <a:prstGeom prst="rect">
            <a:avLst/>
          </a:prstGeom>
        </p:spPr>
        <p:txBody>
          <a:bodyPr wrap="square">
            <a:spAutoFit/>
          </a:bodyPr>
          <a:lstStyle/>
          <a:p>
            <a:pPr algn="just"/>
            <a:r>
              <a:rPr lang="it-IT" sz="1600" dirty="0">
                <a:latin typeface="Times New Roman" panose="02020603050405020304" pitchFamily="18" charset="0"/>
                <a:cs typeface="Times New Roman" panose="02020603050405020304" pitchFamily="18" charset="0"/>
              </a:rPr>
              <a:t>Ciascuna impresa è specializzata in prodotti, parti di prodotto o fasi del processo di produzione tipico del distretto. Le imprese del distretto si caratterizzano quindi per essere numerose e di modesta dimensione. Ciò non significa che non vi possano essere anche imprese abbastanza grandi.</a:t>
            </a:r>
            <a:endParaRPr lang="it-IT" sz="1600" b="0" i="0" dirty="0">
              <a:effectLst/>
              <a:latin typeface="Times New Roman" panose="02020603050405020304" pitchFamily="18" charset="0"/>
              <a:cs typeface="Times New Roman" panose="02020603050405020304" pitchFamily="18" charset="0"/>
            </a:endParaRPr>
          </a:p>
        </p:txBody>
      </p:sp>
      <p:sp>
        <p:nvSpPr>
          <p:cNvPr id="6" name="Rettangolo 5"/>
          <p:cNvSpPr/>
          <p:nvPr/>
        </p:nvSpPr>
        <p:spPr>
          <a:xfrm>
            <a:off x="990779" y="1506974"/>
            <a:ext cx="2168222" cy="369332"/>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Distretti Industriali </a:t>
            </a:r>
            <a:endParaRPr lang="en-GB" b="1" dirty="0">
              <a:solidFill>
                <a:srgbClr val="C00000"/>
              </a:solidFill>
              <a:latin typeface="Times New Roman" panose="02020603050405020304" pitchFamily="18" charset="0"/>
              <a:cs typeface="Times New Roman" panose="02020603050405020304" pitchFamily="18" charset="0"/>
            </a:endParaRPr>
          </a:p>
        </p:txBody>
      </p:sp>
      <p:sp>
        <p:nvSpPr>
          <p:cNvPr id="7" name="Rettangolo 6"/>
          <p:cNvSpPr/>
          <p:nvPr/>
        </p:nvSpPr>
        <p:spPr>
          <a:xfrm>
            <a:off x="3663141" y="1011165"/>
            <a:ext cx="6096000" cy="1477328"/>
          </a:xfrm>
          <a:prstGeom prst="rect">
            <a:avLst/>
          </a:prstGeom>
          <a:ln w="28575">
            <a:solidFill>
              <a:srgbClr val="C00000"/>
            </a:solidFill>
          </a:ln>
        </p:spPr>
        <p:txBody>
          <a:bodyPr>
            <a:spAutoFit/>
          </a:bodyPr>
          <a:lstStyle/>
          <a:p>
            <a:pPr algn="just"/>
            <a:r>
              <a:rPr lang="it-IT" dirty="0">
                <a:latin typeface="Times New Roman" panose="02020603050405020304" pitchFamily="18" charset="0"/>
                <a:cs typeface="Times New Roman" panose="02020603050405020304" pitchFamily="18" charset="0"/>
              </a:rPr>
              <a:t>sono entità socio-territoriali in cui una comunità di persone e una popolazione di imprese industriali si integrano reciprocamente. Le imprese del distretto appartengono prevalentemente a uno stesso settore industriale, che ne costituisce quindi l’industria principale. </a:t>
            </a:r>
            <a:endParaRPr lang="en-GB" dirty="0">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2"/>
          <a:stretch>
            <a:fillRect/>
          </a:stretch>
        </p:blipFill>
        <p:spPr>
          <a:xfrm>
            <a:off x="9174240" y="3775695"/>
            <a:ext cx="2202782" cy="2202782"/>
          </a:xfrm>
          <a:prstGeom prst="rect">
            <a:avLst/>
          </a:prstGeom>
        </p:spPr>
      </p:pic>
      <p:sp>
        <p:nvSpPr>
          <p:cNvPr id="10" name="Rettangolo 9"/>
          <p:cNvSpPr/>
          <p:nvPr/>
        </p:nvSpPr>
        <p:spPr>
          <a:xfrm>
            <a:off x="885372" y="5003472"/>
            <a:ext cx="6096000" cy="1077218"/>
          </a:xfrm>
          <a:prstGeom prst="rect">
            <a:avLst/>
          </a:prstGeom>
          <a:ln>
            <a:solidFill>
              <a:srgbClr val="C00000"/>
            </a:solidFill>
            <a:prstDash val="dash"/>
          </a:ln>
        </p:spPr>
        <p:txBody>
          <a:bodyPr>
            <a:spAutoFit/>
          </a:bodyPr>
          <a:lstStyle/>
          <a:p>
            <a:pPr algn="just"/>
            <a:r>
              <a:rPr lang="it-IT" sz="1600" dirty="0">
                <a:solidFill>
                  <a:srgbClr val="000000"/>
                </a:solidFill>
                <a:latin typeface="Times New Roman" panose="02020603050405020304" pitchFamily="18" charset="0"/>
                <a:cs typeface="Times New Roman" panose="02020603050405020304" pitchFamily="18" charset="0"/>
              </a:rPr>
              <a:t>Il distretto industriale è definito (</a:t>
            </a:r>
            <a:r>
              <a:rPr lang="it-IT" sz="1600" dirty="0" err="1">
                <a:solidFill>
                  <a:srgbClr val="000000"/>
                </a:solidFill>
                <a:latin typeface="Times New Roman" panose="02020603050405020304" pitchFamily="18" charset="0"/>
                <a:cs typeface="Times New Roman" panose="02020603050405020304" pitchFamily="18" charset="0"/>
              </a:rPr>
              <a:t>Becattini</a:t>
            </a:r>
            <a:r>
              <a:rPr lang="it-IT" sz="1600" dirty="0">
                <a:solidFill>
                  <a:srgbClr val="000000"/>
                </a:solidFill>
                <a:latin typeface="Times New Roman" panose="02020603050405020304" pitchFamily="18" charset="0"/>
                <a:cs typeface="Times New Roman" panose="02020603050405020304" pitchFamily="18" charset="0"/>
              </a:rPr>
              <a:t>, 1989) come: “un'entità socio-territoriale caratterizzata dalla compresenza attiva, in un'area territoriale circoscritta, naturalisticamente e storicamente determinata, di una comunità di persone e di una popolazione di imprese industriali”. </a:t>
            </a:r>
          </a:p>
        </p:txBody>
      </p:sp>
      <p:sp>
        <p:nvSpPr>
          <p:cNvPr id="5" name="Rettangolo 4"/>
          <p:cNvSpPr/>
          <p:nvPr/>
        </p:nvSpPr>
        <p:spPr>
          <a:xfrm>
            <a:off x="818515" y="3899736"/>
            <a:ext cx="7948639" cy="830997"/>
          </a:xfrm>
          <a:prstGeom prst="rect">
            <a:avLst/>
          </a:prstGeom>
        </p:spPr>
        <p:txBody>
          <a:bodyPr wrap="square">
            <a:spAutoFit/>
          </a:bodyPr>
          <a:lstStyle/>
          <a:p>
            <a:pPr algn="just"/>
            <a:r>
              <a:rPr lang="it-IT" sz="1600" dirty="0">
                <a:solidFill>
                  <a:srgbClr val="C00000"/>
                </a:solidFill>
                <a:latin typeface="Times New Roman" panose="02020603050405020304" pitchFamily="18" charset="0"/>
                <a:cs typeface="Times New Roman" panose="02020603050405020304" pitchFamily="18" charset="0"/>
              </a:rPr>
              <a:t>I distretti industriali sono sistemi locali del lavoro con specializzazione manifatturiera di piccola e media impresa. Sono individuati utilizzando i dati del censimento dell’industria e dei servizi ed elaborando coefficienti di localizzazione dell’occupazione manifatturiera. </a:t>
            </a:r>
            <a:endParaRPr lang="en-GB"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03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36</a:t>
            </a:fld>
            <a:endParaRPr lang="it-IT"/>
          </a:p>
        </p:txBody>
      </p:sp>
      <p:sp>
        <p:nvSpPr>
          <p:cNvPr id="4" name="Rettangolo 3"/>
          <p:cNvSpPr/>
          <p:nvPr/>
        </p:nvSpPr>
        <p:spPr>
          <a:xfrm>
            <a:off x="678590" y="660577"/>
            <a:ext cx="6543458" cy="369332"/>
          </a:xfrm>
          <a:prstGeom prst="rect">
            <a:avLst/>
          </a:prstGeom>
        </p:spPr>
        <p:txBody>
          <a:bodyPr wrap="none">
            <a:spAutoFit/>
          </a:bodyPr>
          <a:lstStyle/>
          <a:p>
            <a:r>
              <a:rPr lang="it-IT" b="1" dirty="0">
                <a:solidFill>
                  <a:srgbClr val="C00000"/>
                </a:solidFill>
                <a:latin typeface="Times New Roman" panose="02020603050405020304" pitchFamily="18" charset="0"/>
                <a:cs typeface="Times New Roman" panose="02020603050405020304" pitchFamily="18" charset="0"/>
              </a:rPr>
              <a:t>La procedura di individuazione dei distretti industriali dell’Istat</a:t>
            </a:r>
            <a:endParaRPr lang="en-GB" dirty="0">
              <a:solidFill>
                <a:srgbClr val="C0000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678590" y="1060889"/>
            <a:ext cx="10859475" cy="523220"/>
          </a:xfrm>
          <a:prstGeom prst="rect">
            <a:avLst/>
          </a:prstGeom>
        </p:spPr>
        <p:txBody>
          <a:bodyPr wrap="square">
            <a:spAutoFit/>
          </a:bodyPr>
          <a:lstStyle/>
          <a:p>
            <a:r>
              <a:rPr lang="it-IT" sz="1400" dirty="0">
                <a:latin typeface="Times New Roman" panose="02020603050405020304" pitchFamily="18" charset="0"/>
                <a:cs typeface="Times New Roman" panose="02020603050405020304" pitchFamily="18" charset="0"/>
              </a:rPr>
              <a:t>La procedura adottata per l’individuazione dei distretti industriali 2011 utilizza i criteri introdotti per l’identificazione dei distretti industriali 2001 (con qualche piccolissima modifica) basati sull’utilizzo </a:t>
            </a:r>
            <a:r>
              <a:rPr lang="it-IT" sz="1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del coefficiente di concentrazione territoriale</a:t>
            </a:r>
            <a:r>
              <a:rPr lang="it-IT" sz="1400" dirty="0">
                <a:latin typeface="Times New Roman" panose="02020603050405020304" pitchFamily="18" charset="0"/>
                <a:cs typeface="Times New Roman" panose="02020603050405020304" pitchFamily="18" charset="0"/>
              </a:rPr>
              <a:t>. </a:t>
            </a:r>
          </a:p>
        </p:txBody>
      </p:sp>
      <p:sp>
        <p:nvSpPr>
          <p:cNvPr id="6" name="Rettangolo 5"/>
          <p:cNvSpPr/>
          <p:nvPr/>
        </p:nvSpPr>
        <p:spPr>
          <a:xfrm>
            <a:off x="678590" y="1799553"/>
            <a:ext cx="8315781" cy="338554"/>
          </a:xfrm>
          <a:prstGeom prst="rect">
            <a:avLst/>
          </a:prstGeom>
        </p:spPr>
        <p:txBody>
          <a:bodyPr wrap="square">
            <a:spAutoFit/>
          </a:bodyPr>
          <a:lstStyle/>
          <a:p>
            <a:r>
              <a:rPr lang="it-IT" sz="1600" dirty="0">
                <a:latin typeface="Times New Roman" panose="02020603050405020304" pitchFamily="18" charset="0"/>
                <a:cs typeface="Times New Roman" panose="02020603050405020304" pitchFamily="18" charset="0"/>
              </a:rPr>
              <a:t>La procedura è di tipo gerarchico ed è costituita da quattro passi finalizzati a:</a:t>
            </a:r>
          </a:p>
        </p:txBody>
      </p:sp>
      <p:sp>
        <p:nvSpPr>
          <p:cNvPr id="8" name="Rettangolo 7"/>
          <p:cNvSpPr/>
          <p:nvPr/>
        </p:nvSpPr>
        <p:spPr>
          <a:xfrm>
            <a:off x="1967061" y="4408094"/>
            <a:ext cx="4100945" cy="369332"/>
          </a:xfrm>
          <a:prstGeom prst="rect">
            <a:avLst/>
          </a:prstGeom>
          <a:ln>
            <a:solidFill>
              <a:srgbClr val="C00000"/>
            </a:solidFill>
          </a:ln>
        </p:spPr>
        <p:txBody>
          <a:bodyPr wrap="square">
            <a:spAutoFit/>
          </a:bodyPr>
          <a:lstStyle/>
          <a:p>
            <a:r>
              <a:rPr lang="it-IT" dirty="0">
                <a:latin typeface="Times New Roman" panose="02020603050405020304" pitchFamily="18" charset="0"/>
                <a:cs typeface="Times New Roman" panose="02020603050405020304" pitchFamily="18" charset="0"/>
              </a:rPr>
              <a:t>4. individuazione dei distretti industriali</a:t>
            </a:r>
          </a:p>
        </p:txBody>
      </p:sp>
      <p:sp>
        <p:nvSpPr>
          <p:cNvPr id="9" name="Rettangolo 8"/>
          <p:cNvSpPr/>
          <p:nvPr/>
        </p:nvSpPr>
        <p:spPr>
          <a:xfrm>
            <a:off x="1967061" y="2324475"/>
            <a:ext cx="7384755" cy="369332"/>
          </a:xfrm>
          <a:prstGeom prst="rect">
            <a:avLst/>
          </a:prstGeom>
          <a:ln>
            <a:solidFill>
              <a:srgbClr val="C00000"/>
            </a:solidFill>
          </a:ln>
        </p:spPr>
        <p:txBody>
          <a:bodyPr wrap="square">
            <a:spAutoFit/>
          </a:bodyPr>
          <a:lstStyle/>
          <a:p>
            <a:r>
              <a:rPr lang="it-IT" dirty="0">
                <a:latin typeface="Times New Roman" panose="02020603050405020304" pitchFamily="18" charset="0"/>
                <a:cs typeface="Times New Roman" panose="02020603050405020304" pitchFamily="18" charset="0"/>
              </a:rPr>
              <a:t>1. individuazione dei sistemi locali prevalentemente manifatturieri;</a:t>
            </a:r>
          </a:p>
        </p:txBody>
      </p:sp>
      <p:sp>
        <p:nvSpPr>
          <p:cNvPr id="10" name="Rettangolo 9"/>
          <p:cNvSpPr/>
          <p:nvPr/>
        </p:nvSpPr>
        <p:spPr>
          <a:xfrm>
            <a:off x="1967061" y="2817133"/>
            <a:ext cx="7384755" cy="646331"/>
          </a:xfrm>
          <a:prstGeom prst="rect">
            <a:avLst/>
          </a:prstGeom>
          <a:ln>
            <a:solidFill>
              <a:srgbClr val="C00000"/>
            </a:solidFill>
          </a:ln>
        </p:spPr>
        <p:txBody>
          <a:bodyPr wrap="square">
            <a:spAutoFit/>
          </a:bodyPr>
          <a:lstStyle/>
          <a:p>
            <a:r>
              <a:rPr lang="it-IT" dirty="0">
                <a:latin typeface="Times New Roman" panose="02020603050405020304" pitchFamily="18" charset="0"/>
                <a:cs typeface="Times New Roman" panose="02020603050405020304" pitchFamily="18" charset="0"/>
              </a:rPr>
              <a:t>2. individuazione dei sistemi locali prevalentemente manifatturieri di piccola-media impresa;</a:t>
            </a:r>
          </a:p>
        </p:txBody>
      </p:sp>
      <p:sp>
        <p:nvSpPr>
          <p:cNvPr id="11" name="Rettangolo 10"/>
          <p:cNvSpPr/>
          <p:nvPr/>
        </p:nvSpPr>
        <p:spPr>
          <a:xfrm>
            <a:off x="1967062" y="3626218"/>
            <a:ext cx="7384754" cy="646331"/>
          </a:xfrm>
          <a:prstGeom prst="rect">
            <a:avLst/>
          </a:prstGeom>
          <a:ln>
            <a:solidFill>
              <a:srgbClr val="C00000"/>
            </a:solidFill>
          </a:ln>
        </p:spPr>
        <p:txBody>
          <a:bodyPr wrap="square">
            <a:spAutoFit/>
          </a:bodyPr>
          <a:lstStyle/>
          <a:p>
            <a:pPr lvl="0"/>
            <a:r>
              <a:rPr lang="it-IT" dirty="0">
                <a:latin typeface="Times New Roman" panose="02020603050405020304" pitchFamily="18" charset="0"/>
                <a:cs typeface="Times New Roman" panose="02020603050405020304" pitchFamily="18" charset="0"/>
              </a:rPr>
              <a:t>3. individuazione dell’industria principale dei sistemi locali prevalentemente </a:t>
            </a:r>
            <a:r>
              <a:rPr lang="it-IT" dirty="0">
                <a:solidFill>
                  <a:prstClr val="black"/>
                </a:solidFill>
                <a:latin typeface="Times New Roman" panose="02020603050405020304" pitchFamily="18" charset="0"/>
                <a:cs typeface="Times New Roman" panose="02020603050405020304" pitchFamily="18" charset="0"/>
              </a:rPr>
              <a:t>manifatturieri di </a:t>
            </a:r>
            <a:r>
              <a:rPr lang="en-GB" dirty="0" err="1">
                <a:solidFill>
                  <a:prstClr val="black"/>
                </a:solidFill>
                <a:latin typeface="Times New Roman" panose="02020603050405020304" pitchFamily="18" charset="0"/>
                <a:cs typeface="Times New Roman" panose="02020603050405020304" pitchFamily="18" charset="0"/>
              </a:rPr>
              <a:t>piccola</a:t>
            </a:r>
            <a:r>
              <a:rPr lang="en-GB" dirty="0">
                <a:solidFill>
                  <a:prstClr val="black"/>
                </a:solidFill>
                <a:latin typeface="Times New Roman" panose="02020603050405020304" pitchFamily="18" charset="0"/>
                <a:cs typeface="Times New Roman" panose="02020603050405020304" pitchFamily="18" charset="0"/>
              </a:rPr>
              <a:t>-media impresa;</a:t>
            </a:r>
          </a:p>
        </p:txBody>
      </p:sp>
      <p:sp>
        <p:nvSpPr>
          <p:cNvPr id="12" name="Freccia a destra 11"/>
          <p:cNvSpPr/>
          <p:nvPr/>
        </p:nvSpPr>
        <p:spPr>
          <a:xfrm>
            <a:off x="748145" y="2441575"/>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ccia a destra 12"/>
          <p:cNvSpPr/>
          <p:nvPr/>
        </p:nvSpPr>
        <p:spPr>
          <a:xfrm>
            <a:off x="748145" y="2901012"/>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ccia a destra 13"/>
          <p:cNvSpPr/>
          <p:nvPr/>
        </p:nvSpPr>
        <p:spPr>
          <a:xfrm>
            <a:off x="748145" y="3821943"/>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ccia a destra 14"/>
          <p:cNvSpPr/>
          <p:nvPr/>
        </p:nvSpPr>
        <p:spPr>
          <a:xfrm>
            <a:off x="748145" y="4494028"/>
            <a:ext cx="889462" cy="1627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87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37</a:t>
            </a:fld>
            <a:endParaRPr lang="it-IT"/>
          </a:p>
        </p:txBody>
      </p:sp>
      <p:sp>
        <p:nvSpPr>
          <p:cNvPr id="4" name="Rettangolo 3"/>
          <p:cNvSpPr/>
          <p:nvPr/>
        </p:nvSpPr>
        <p:spPr>
          <a:xfrm>
            <a:off x="820189" y="736707"/>
            <a:ext cx="6096000" cy="369332"/>
          </a:xfrm>
          <a:prstGeom prst="rect">
            <a:avLst/>
          </a:prstGeom>
        </p:spPr>
        <p:txBody>
          <a:bodyPr>
            <a:spAutoFit/>
          </a:bodyPr>
          <a:lstStyle/>
          <a:p>
            <a:r>
              <a:rPr lang="it-IT" dirty="0">
                <a:solidFill>
                  <a:srgbClr val="C00000"/>
                </a:solidFill>
                <a:latin typeface="Times New Roman" panose="02020603050405020304" pitchFamily="18" charset="0"/>
                <a:cs typeface="Times New Roman" panose="02020603050405020304" pitchFamily="18" charset="0"/>
              </a:rPr>
              <a:t>Aggregati parziali per passi della procedura (2011)</a:t>
            </a:r>
          </a:p>
        </p:txBody>
      </p:sp>
      <p:pic>
        <p:nvPicPr>
          <p:cNvPr id="5" name="Immagine 4"/>
          <p:cNvPicPr>
            <a:picLocks noChangeAspect="1"/>
          </p:cNvPicPr>
          <p:nvPr/>
        </p:nvPicPr>
        <p:blipFill>
          <a:blip r:embed="rId2"/>
          <a:stretch>
            <a:fillRect/>
          </a:stretch>
        </p:blipFill>
        <p:spPr>
          <a:xfrm>
            <a:off x="5057993" y="1565865"/>
            <a:ext cx="6997148" cy="3975652"/>
          </a:xfrm>
          <a:prstGeom prst="rect">
            <a:avLst/>
          </a:prstGeom>
        </p:spPr>
      </p:pic>
      <p:sp>
        <p:nvSpPr>
          <p:cNvPr id="6" name="Rettangolo 5"/>
          <p:cNvSpPr/>
          <p:nvPr/>
        </p:nvSpPr>
        <p:spPr>
          <a:xfrm>
            <a:off x="820189" y="1829431"/>
            <a:ext cx="2920538" cy="2585323"/>
          </a:xfrm>
          <a:prstGeom prst="rect">
            <a:avLst/>
          </a:prstGeom>
        </p:spPr>
        <p:txBody>
          <a:bodyPr wrap="square">
            <a:spAutoFit/>
          </a:bodyPr>
          <a:lstStyle/>
          <a:p>
            <a:pPr algn="just"/>
            <a:r>
              <a:rPr lang="it-IT" dirty="0">
                <a:solidFill>
                  <a:srgbClr val="000000"/>
                </a:solidFill>
                <a:latin typeface="Times New Roman" panose="02020603050405020304" pitchFamily="18" charset="0"/>
                <a:cs typeface="Times New Roman" panose="02020603050405020304" pitchFamily="18" charset="0"/>
              </a:rPr>
              <a:t>Per giungere alla definizione dei 141 distretti industriali, l’Istat ha applicato a ciascuno dei 611 SLL i dati relativi alle unità locali, alle attività economiche e agli addetti desunti dal 9° Censimento generale dell’industria e dei servizi.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08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38</a:t>
            </a:fld>
            <a:endParaRPr lang="it-IT"/>
          </a:p>
        </p:txBody>
      </p:sp>
      <p:pic>
        <p:nvPicPr>
          <p:cNvPr id="6" name="Immagine 5"/>
          <p:cNvPicPr>
            <a:picLocks noChangeAspect="1"/>
          </p:cNvPicPr>
          <p:nvPr/>
        </p:nvPicPr>
        <p:blipFill>
          <a:blip r:embed="rId2"/>
          <a:stretch>
            <a:fillRect/>
          </a:stretch>
        </p:blipFill>
        <p:spPr>
          <a:xfrm>
            <a:off x="1016000" y="648392"/>
            <a:ext cx="6600825" cy="2771775"/>
          </a:xfrm>
          <a:prstGeom prst="rect">
            <a:avLst/>
          </a:prstGeom>
        </p:spPr>
      </p:pic>
      <p:pic>
        <p:nvPicPr>
          <p:cNvPr id="8" name="Immagine 7"/>
          <p:cNvPicPr>
            <a:picLocks noChangeAspect="1"/>
          </p:cNvPicPr>
          <p:nvPr/>
        </p:nvPicPr>
        <p:blipFill>
          <a:blip r:embed="rId3"/>
          <a:stretch>
            <a:fillRect/>
          </a:stretch>
        </p:blipFill>
        <p:spPr>
          <a:xfrm>
            <a:off x="8289434" y="817851"/>
            <a:ext cx="3032501" cy="4362261"/>
          </a:xfrm>
          <a:prstGeom prst="rect">
            <a:avLst/>
          </a:prstGeom>
        </p:spPr>
      </p:pic>
    </p:spTree>
    <p:extLst>
      <p:ext uri="{BB962C8B-B14F-4D97-AF65-F5344CB8AC3E}">
        <p14:creationId xmlns:p14="http://schemas.microsoft.com/office/powerpoint/2010/main" val="2023719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39</a:t>
            </a:fld>
            <a:endParaRPr lang="it-IT"/>
          </a:p>
        </p:txBody>
      </p:sp>
      <p:pic>
        <p:nvPicPr>
          <p:cNvPr id="4" name="Immagine 3"/>
          <p:cNvPicPr>
            <a:picLocks noChangeAspect="1"/>
          </p:cNvPicPr>
          <p:nvPr/>
        </p:nvPicPr>
        <p:blipFill>
          <a:blip r:embed="rId2"/>
          <a:stretch>
            <a:fillRect/>
          </a:stretch>
        </p:blipFill>
        <p:spPr>
          <a:xfrm>
            <a:off x="1016001" y="473652"/>
            <a:ext cx="5725622" cy="5815459"/>
          </a:xfrm>
          <a:prstGeom prst="rect">
            <a:avLst/>
          </a:prstGeom>
        </p:spPr>
      </p:pic>
      <p:pic>
        <p:nvPicPr>
          <p:cNvPr id="5" name="Immagine 4"/>
          <p:cNvPicPr>
            <a:picLocks noChangeAspect="1"/>
          </p:cNvPicPr>
          <p:nvPr/>
        </p:nvPicPr>
        <p:blipFill>
          <a:blip r:embed="rId3"/>
          <a:stretch>
            <a:fillRect/>
          </a:stretch>
        </p:blipFill>
        <p:spPr>
          <a:xfrm>
            <a:off x="8119170" y="927528"/>
            <a:ext cx="3401863" cy="4907705"/>
          </a:xfrm>
          <a:prstGeom prst="rect">
            <a:avLst/>
          </a:prstGeom>
        </p:spPr>
      </p:pic>
    </p:spTree>
    <p:extLst>
      <p:ext uri="{BB962C8B-B14F-4D97-AF65-F5344CB8AC3E}">
        <p14:creationId xmlns:p14="http://schemas.microsoft.com/office/powerpoint/2010/main" val="2329127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4</a:t>
            </a:fld>
            <a:endParaRPr lang="it-IT"/>
          </a:p>
        </p:txBody>
      </p:sp>
      <p:sp>
        <p:nvSpPr>
          <p:cNvPr id="4" name="Rettangolo 3"/>
          <p:cNvSpPr/>
          <p:nvPr/>
        </p:nvSpPr>
        <p:spPr>
          <a:xfrm>
            <a:off x="1016000" y="828147"/>
            <a:ext cx="8100008" cy="369332"/>
          </a:xfrm>
          <a:prstGeom prst="rect">
            <a:avLst/>
          </a:prstGeom>
        </p:spPr>
        <p:txBody>
          <a:bodyPr wrap="square">
            <a:spAutoFit/>
          </a:bodyPr>
          <a:lstStyle/>
          <a:p>
            <a:pPr>
              <a:defRPr/>
            </a:pPr>
            <a:r>
              <a:rPr lang="it-IT"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Le dimensioni della qualità dell’informazione statistica </a:t>
            </a:r>
            <a:endParaRPr lang="en-GB" dirty="0">
              <a:solidFill>
                <a:srgbClr val="C00000"/>
              </a:solidFill>
              <a:latin typeface="Times New Roman" panose="02020603050405020304" pitchFamily="18" charset="0"/>
              <a:cs typeface="Times New Roman" panose="02020603050405020304" pitchFamily="18" charset="0"/>
            </a:endParaRPr>
          </a:p>
        </p:txBody>
      </p:sp>
      <p:sp>
        <p:nvSpPr>
          <p:cNvPr id="5" name="Rettangolo 4"/>
          <p:cNvSpPr/>
          <p:nvPr/>
        </p:nvSpPr>
        <p:spPr>
          <a:xfrm>
            <a:off x="883488" y="1762127"/>
            <a:ext cx="9482482" cy="1477328"/>
          </a:xfrm>
          <a:prstGeom prst="rect">
            <a:avLst/>
          </a:prstGeom>
        </p:spPr>
        <p:txBody>
          <a:bodyPr wrap="square">
            <a:spAutoFit/>
          </a:bodyPr>
          <a:lstStyle/>
          <a:p>
            <a:pPr marL="400050" indent="-400050" algn="just">
              <a:buFont typeface="+mj-lt"/>
              <a:buAutoNum type="romanUcPeriod" startAt="4"/>
            </a:pPr>
            <a:r>
              <a:rPr lang="it-IT" altLang="en-US" b="1" i="1" dirty="0">
                <a:solidFill>
                  <a:srgbClr val="C00000"/>
                </a:solidFill>
                <a:latin typeface="Times New Roman" panose="02020603050405020304" pitchFamily="18" charset="0"/>
                <a:cs typeface="Times New Roman" panose="02020603050405020304" pitchFamily="18" charset="0"/>
              </a:rPr>
              <a:t>Accessibilità</a:t>
            </a:r>
            <a:r>
              <a:rPr lang="it-IT" altLang="en-US" i="1" dirty="0">
                <a:latin typeface="Times New Roman" panose="02020603050405020304" pitchFamily="18" charset="0"/>
                <a:cs typeface="Times New Roman" panose="02020603050405020304" pitchFamily="18" charset="0"/>
              </a:rPr>
              <a:t> e </a:t>
            </a:r>
            <a:r>
              <a:rPr lang="it-IT" altLang="en-US" b="1" i="1" dirty="0">
                <a:solidFill>
                  <a:srgbClr val="C00000"/>
                </a:solidFill>
                <a:latin typeface="Times New Roman" panose="02020603050405020304" pitchFamily="18" charset="0"/>
                <a:cs typeface="Times New Roman" panose="02020603050405020304" pitchFamily="18" charset="0"/>
              </a:rPr>
              <a:t>chiarezza</a:t>
            </a:r>
            <a:r>
              <a:rPr lang="it-IT" altLang="en-US" dirty="0">
                <a:latin typeface="Times New Roman" panose="02020603050405020304" pitchFamily="18" charset="0"/>
                <a:cs typeface="Times New Roman" panose="02020603050405020304" pitchFamily="18" charset="0"/>
              </a:rPr>
              <a:t>: nota anche col nome di </a:t>
            </a:r>
            <a:r>
              <a:rPr lang="it-IT" altLang="en-US" i="1" dirty="0">
                <a:latin typeface="Times New Roman" panose="02020603050405020304" pitchFamily="18" charset="0"/>
                <a:cs typeface="Times New Roman" panose="02020603050405020304" pitchFamily="18" charset="0"/>
              </a:rPr>
              <a:t>trasparenza</a:t>
            </a:r>
            <a:r>
              <a:rPr lang="it-IT" altLang="en-US" dirty="0">
                <a:latin typeface="Times New Roman" panose="02020603050405020304" pitchFamily="18" charset="0"/>
                <a:cs typeface="Times New Roman" panose="02020603050405020304" pitchFamily="18" charset="0"/>
              </a:rPr>
              <a:t>, questa caratteristica corrisponde alla semplicità per l'utente di reperire, acquisire e comprendere l'informazione disponibile in relazione alle proprie finalità. Queste caratteristiche sono influenzate dal formato e dai mezzi di diffusione dell'informazione rilasciata nonché </a:t>
            </a:r>
            <a:r>
              <a:rPr lang="it-IT" altLang="en-US" dirty="0">
                <a:solidFill>
                  <a:srgbClr val="C00000"/>
                </a:solidFill>
                <a:latin typeface="Times New Roman" panose="02020603050405020304" pitchFamily="18" charset="0"/>
                <a:cs typeface="Times New Roman" panose="02020603050405020304" pitchFamily="18" charset="0"/>
              </a:rPr>
              <a:t>dalla disponibilità di meta-informazioni a suo corredo.  </a:t>
            </a:r>
          </a:p>
        </p:txBody>
      </p:sp>
      <p:pic>
        <p:nvPicPr>
          <p:cNvPr id="6" name="Immagine 5"/>
          <p:cNvPicPr>
            <a:picLocks noChangeAspect="1"/>
          </p:cNvPicPr>
          <p:nvPr/>
        </p:nvPicPr>
        <p:blipFill>
          <a:blip r:embed="rId2"/>
          <a:stretch>
            <a:fillRect/>
          </a:stretch>
        </p:blipFill>
        <p:spPr>
          <a:xfrm>
            <a:off x="7376057" y="4067360"/>
            <a:ext cx="2377646" cy="1316850"/>
          </a:xfrm>
          <a:prstGeom prst="rect">
            <a:avLst/>
          </a:prstGeom>
        </p:spPr>
      </p:pic>
      <p:sp>
        <p:nvSpPr>
          <p:cNvPr id="7" name="Rettangolo 6"/>
          <p:cNvSpPr/>
          <p:nvPr/>
        </p:nvSpPr>
        <p:spPr>
          <a:xfrm>
            <a:off x="1252451" y="4078109"/>
            <a:ext cx="4666211" cy="923330"/>
          </a:xfrm>
          <a:prstGeom prst="rect">
            <a:avLst/>
          </a:prstGeom>
          <a:ln>
            <a:solidFill>
              <a:srgbClr val="C00000"/>
            </a:solidFill>
          </a:ln>
        </p:spPr>
        <p:txBody>
          <a:bodyPr wrap="square">
            <a:spAutoFit/>
          </a:bodyPr>
          <a:lstStyle/>
          <a:p>
            <a:pPr algn="just"/>
            <a:r>
              <a:rPr lang="it-IT" altLang="it-IT" dirty="0">
                <a:latin typeface="Times New Roman" panose="02020603050405020304" pitchFamily="18" charset="0"/>
                <a:cs typeface="Times New Roman" panose="02020603050405020304" pitchFamily="18" charset="0"/>
              </a:rPr>
              <a:t>semplicità per l’utente di comprendere l’informazione disponibile in relazione alle proprie finalità</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950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40</a:t>
            </a:fld>
            <a:endParaRPr lang="it-IT"/>
          </a:p>
        </p:txBody>
      </p:sp>
      <p:sp>
        <p:nvSpPr>
          <p:cNvPr id="4" name="Rettangolo 3"/>
          <p:cNvSpPr/>
          <p:nvPr/>
        </p:nvSpPr>
        <p:spPr>
          <a:xfrm>
            <a:off x="755780" y="1073280"/>
            <a:ext cx="10758196" cy="4770537"/>
          </a:xfrm>
          <a:prstGeom prst="rect">
            <a:avLst/>
          </a:prstGeom>
        </p:spPr>
        <p:txBody>
          <a:bodyPr wrap="square">
            <a:spAutoFit/>
          </a:bodyPr>
          <a:lstStyle/>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Sono 141 i distretti industriali identificati dall’Istat a partire dai sistemi locali del lavoro (SLL) sulla base dell’analisi della loro specializzazione produttiva</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I distretti industriali costituiscono circa un quarto del sistema produttivo del Paese, in termini sia di numero di SLL (il 23,1% del totale), sia di addetti (il 24,5% del totale), sia  di unità locali produttive (il 24,4% del totale). </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L’occupazione manifatturiera distrettuale rappresenta oltre un terzo di quella complessiva italiana.  All’interno dei distretti industriali risiede circa il 22% della popolazione italiana.</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Ogni distretto, in media, è costituito da 15 comuni (13 nel 2001), abitato da 94.513 persone (67.828 nel 2001) e presidiato da 8.173 unità locali (6.103 nel 2001) che assorbono 34.663 addetti (26.531 nel 2001).</a:t>
            </a:r>
          </a:p>
          <a:p>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Il maggior numero di distretti (45) è localizzato al Nord-est, tradizionalmente l’area territoriale di riferimento del modello distrettuale italiano. Nel Nord-est oltre due terzi dei SLL corrispondono a distretti industriali. Il Nord-ovest presenta 37 distretti (il 58,7% dei propri SLL) e il Centro 38 (il 71,7%). Nel Sud sono presenti 17 distretti, mentre nelle Isole sono concentrati unicamente in Sardegna, dove tutti i sistemi locali manifatturieri hanno le caratteristiche distrettuali.</a:t>
            </a:r>
          </a:p>
          <a:p>
            <a:pPr marL="285750" indent="-285750">
              <a:buFont typeface="Wingdings" panose="05000000000000000000" pitchFamily="2" charset="2"/>
              <a:buChar char="Ø"/>
            </a:pPr>
            <a:endParaRPr lang="it-IT" sz="1600"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it-IT" sz="1600" dirty="0">
                <a:solidFill>
                  <a:srgbClr val="C00000"/>
                </a:solidFill>
                <a:latin typeface="Times New Roman" panose="02020603050405020304" pitchFamily="18" charset="0"/>
                <a:cs typeface="Times New Roman" panose="02020603050405020304" pitchFamily="18" charset="0"/>
              </a:rPr>
              <a:t>I distretti del </a:t>
            </a:r>
            <a:r>
              <a:rPr lang="it-IT" sz="1600" i="1" dirty="0">
                <a:solidFill>
                  <a:srgbClr val="C00000"/>
                </a:solidFill>
                <a:latin typeface="Times New Roman" panose="02020603050405020304" pitchFamily="18" charset="0"/>
                <a:cs typeface="Times New Roman" panose="02020603050405020304" pitchFamily="18" charset="0"/>
              </a:rPr>
              <a:t>Made in </a:t>
            </a:r>
            <a:r>
              <a:rPr lang="it-IT" sz="1600" i="1" dirty="0" err="1">
                <a:solidFill>
                  <a:srgbClr val="C00000"/>
                </a:solidFill>
                <a:latin typeface="Times New Roman" panose="02020603050405020304" pitchFamily="18" charset="0"/>
                <a:cs typeface="Times New Roman" panose="02020603050405020304" pitchFamily="18" charset="0"/>
              </a:rPr>
              <a:t>Italy</a:t>
            </a:r>
            <a:r>
              <a:rPr lang="it-IT" sz="1600" dirty="0">
                <a:solidFill>
                  <a:srgbClr val="C00000"/>
                </a:solidFill>
                <a:latin typeface="Times New Roman" panose="02020603050405020304" pitchFamily="18" charset="0"/>
                <a:cs typeface="Times New Roman" panose="02020603050405020304" pitchFamily="18" charset="0"/>
              </a:rPr>
              <a:t> sono 130, ben il 92,2% dei distretti industriali del Paese; sono maggiormente presenti nei settori della meccanica (il 27,0%), tessile-abbigliamento (22,7%), beni per la casa (17,0%) e pelli, cuoio e calzature (12,1%).</a:t>
            </a:r>
            <a:endParaRPr lang="it-IT" sz="1600" b="0" i="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22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t>5</a:t>
            </a:fld>
            <a:endParaRPr lang="it-IT"/>
          </a:p>
        </p:txBody>
      </p:sp>
      <p:sp>
        <p:nvSpPr>
          <p:cNvPr id="4" name="Rettangolo 3"/>
          <p:cNvSpPr/>
          <p:nvPr/>
        </p:nvSpPr>
        <p:spPr>
          <a:xfrm>
            <a:off x="764771" y="1118064"/>
            <a:ext cx="9875520" cy="1000274"/>
          </a:xfrm>
          <a:prstGeom prst="rect">
            <a:avLst/>
          </a:prstGeom>
        </p:spPr>
        <p:txBody>
          <a:bodyPr wrap="square">
            <a:spAutoFit/>
          </a:bodyPr>
          <a:lstStyle/>
          <a:p>
            <a:pPr>
              <a:spcBef>
                <a:spcPts val="600"/>
              </a:spcBef>
              <a:defRPr/>
            </a:pPr>
            <a:r>
              <a:rPr lang="it-IT" dirty="0">
                <a:latin typeface="Times New Roman" panose="02020603050405020304" pitchFamily="18" charset="0"/>
                <a:cs typeface="Times New Roman" panose="02020603050405020304" pitchFamily="18" charset="0"/>
              </a:rPr>
              <a:t>Per migliorare la qualità dei processi e dei prodotti statistici l’Istat ha sviluppato:</a:t>
            </a:r>
          </a:p>
          <a:p>
            <a:pPr marL="265113" indent="-265113">
              <a:spcBef>
                <a:spcPts val="600"/>
              </a:spcBef>
              <a:buFont typeface="Wingdings" pitchFamily="2" charset="2"/>
              <a:buChar char="ü"/>
              <a:defRPr/>
            </a:pPr>
            <a:r>
              <a:rPr lang="it-IT" dirty="0">
                <a:latin typeface="Times New Roman" panose="02020603050405020304" pitchFamily="18" charset="0"/>
                <a:cs typeface="Times New Roman" panose="02020603050405020304" pitchFamily="18" charset="0"/>
              </a:rPr>
              <a:t>il Sistema Informativo sulla Qualità - </a:t>
            </a:r>
            <a:r>
              <a:rPr lang="it-IT" dirty="0" err="1">
                <a:latin typeface="Times New Roman" panose="02020603050405020304" pitchFamily="18" charset="0"/>
                <a:cs typeface="Times New Roman" panose="02020603050405020304" pitchFamily="18" charset="0"/>
              </a:rPr>
              <a:t>SIQual</a:t>
            </a:r>
            <a:r>
              <a:rPr lang="it-IT" dirty="0">
                <a:latin typeface="Times New Roman" panose="02020603050405020304" pitchFamily="18" charset="0"/>
                <a:cs typeface="Times New Roman" panose="02020603050405020304" pitchFamily="18" charset="0"/>
              </a:rPr>
              <a:t>, che consente la consultazione dei metadati relativi ai processi produttivi statistici.</a:t>
            </a:r>
          </a:p>
        </p:txBody>
      </p:sp>
      <p:pic>
        <p:nvPicPr>
          <p:cNvPr id="5" name="Immagine 4"/>
          <p:cNvPicPr>
            <a:picLocks noChangeAspect="1"/>
          </p:cNvPicPr>
          <p:nvPr/>
        </p:nvPicPr>
        <p:blipFill rotWithShape="1">
          <a:blip r:embed="rId2"/>
          <a:srcRect l="18234" t="6172" r="19163"/>
          <a:stretch/>
        </p:blipFill>
        <p:spPr>
          <a:xfrm>
            <a:off x="7463481" y="2253599"/>
            <a:ext cx="4219346" cy="3557189"/>
          </a:xfrm>
          <a:prstGeom prst="rect">
            <a:avLst/>
          </a:prstGeom>
        </p:spPr>
      </p:pic>
      <p:sp>
        <p:nvSpPr>
          <p:cNvPr id="6" name="Rettangolo 5"/>
          <p:cNvSpPr/>
          <p:nvPr/>
        </p:nvSpPr>
        <p:spPr>
          <a:xfrm>
            <a:off x="822961" y="2845817"/>
            <a:ext cx="6176356" cy="2308324"/>
          </a:xfrm>
          <a:prstGeom prst="rect">
            <a:avLst/>
          </a:prstGeom>
        </p:spPr>
        <p:txBody>
          <a:bodyPr wrap="square">
            <a:spAutoFit/>
          </a:bodyPr>
          <a:lstStyle/>
          <a:p>
            <a:pPr algn="just"/>
            <a:r>
              <a:rPr lang="it-IT" sz="1600" dirty="0" err="1">
                <a:solidFill>
                  <a:srgbClr val="222222"/>
                </a:solidFill>
                <a:latin typeface="Times New Roman" panose="02020603050405020304" pitchFamily="18" charset="0"/>
                <a:cs typeface="Times New Roman" panose="02020603050405020304" pitchFamily="18" charset="0"/>
              </a:rPr>
              <a:t>SIQual</a:t>
            </a:r>
            <a:r>
              <a:rPr lang="it-IT" sz="1600" dirty="0">
                <a:solidFill>
                  <a:srgbClr val="222222"/>
                </a:solidFill>
                <a:latin typeface="Times New Roman" panose="02020603050405020304" pitchFamily="18" charset="0"/>
                <a:cs typeface="Times New Roman" panose="02020603050405020304" pitchFamily="18" charset="0"/>
              </a:rPr>
              <a:t>, contiene informazioni sulle modalità di esecuzione delle rilevazioni ed elaborazioni condotte dall’Istat e sulle attività svolte per garantire la qualità dell’informazione statistica prodotta.</a:t>
            </a:r>
          </a:p>
          <a:p>
            <a:pPr algn="just"/>
            <a:r>
              <a:rPr lang="it-IT" sz="1600" dirty="0">
                <a:solidFill>
                  <a:srgbClr val="222222"/>
                </a:solidFill>
                <a:latin typeface="Times New Roman" panose="02020603050405020304" pitchFamily="18" charset="0"/>
                <a:cs typeface="Times New Roman" panose="02020603050405020304" pitchFamily="18" charset="0"/>
              </a:rPr>
              <a:t>Il sistema è dedicato alla </a:t>
            </a:r>
            <a:r>
              <a:rPr lang="it-IT" sz="1600" b="1" dirty="0">
                <a:solidFill>
                  <a:srgbClr val="222222"/>
                </a:solidFill>
                <a:latin typeface="Times New Roman" panose="02020603050405020304" pitchFamily="18" charset="0"/>
                <a:cs typeface="Times New Roman" panose="02020603050405020304" pitchFamily="18" charset="0"/>
              </a:rPr>
              <a:t>navigazione dei metadati</a:t>
            </a:r>
            <a:r>
              <a:rPr lang="it-IT" sz="1600" dirty="0">
                <a:solidFill>
                  <a:srgbClr val="222222"/>
                </a:solidFill>
                <a:latin typeface="Times New Roman" panose="02020603050405020304" pitchFamily="18" charset="0"/>
                <a:cs typeface="Times New Roman" panose="02020603050405020304" pitchFamily="18" charset="0"/>
              </a:rPr>
              <a:t> che descrivono il processo produttivo e le sue caratteristiche: contenuto informativo, scomposizione in fasi e operazioni, attività di prevenzione, controllo e valutazione dell’errore.</a:t>
            </a:r>
          </a:p>
          <a:p>
            <a:pPr algn="just"/>
            <a:r>
              <a:rPr lang="it-IT" sz="1600" dirty="0">
                <a:solidFill>
                  <a:srgbClr val="222222"/>
                </a:solidFill>
                <a:latin typeface="Times New Roman" panose="02020603050405020304" pitchFamily="18" charset="0"/>
                <a:cs typeface="Times New Roman" panose="02020603050405020304" pitchFamily="18" charset="0"/>
              </a:rPr>
              <a:t>In </a:t>
            </a:r>
            <a:r>
              <a:rPr lang="it-IT" sz="1600" dirty="0" err="1">
                <a:solidFill>
                  <a:srgbClr val="222222"/>
                </a:solidFill>
                <a:latin typeface="Times New Roman" panose="02020603050405020304" pitchFamily="18" charset="0"/>
                <a:cs typeface="Times New Roman" panose="02020603050405020304" pitchFamily="18" charset="0"/>
              </a:rPr>
              <a:t>SIQual</a:t>
            </a:r>
            <a:r>
              <a:rPr lang="it-IT" sz="1600" dirty="0">
                <a:solidFill>
                  <a:srgbClr val="222222"/>
                </a:solidFill>
                <a:latin typeface="Times New Roman" panose="02020603050405020304" pitchFamily="18" charset="0"/>
                <a:cs typeface="Times New Roman" panose="02020603050405020304" pitchFamily="18" charset="0"/>
              </a:rPr>
              <a:t> le rilevazioni, le elaborazioni e i sistemi informativi statistici sono più genericamente indicati come </a:t>
            </a:r>
            <a:r>
              <a:rPr lang="it-IT" sz="1600" b="1" dirty="0">
                <a:solidFill>
                  <a:srgbClr val="222222"/>
                </a:solidFill>
                <a:latin typeface="Times New Roman" panose="02020603050405020304" pitchFamily="18" charset="0"/>
                <a:cs typeface="Times New Roman" panose="02020603050405020304" pitchFamily="18" charset="0"/>
              </a:rPr>
              <a:t>processi statistici</a:t>
            </a:r>
            <a:r>
              <a:rPr lang="it-IT" sz="1600" dirty="0">
                <a:solidFill>
                  <a:srgbClr val="222222"/>
                </a:solidFill>
                <a:latin typeface="Times New Roman" panose="02020603050405020304" pitchFamily="18" charset="0"/>
                <a:cs typeface="Times New Roman" panose="02020603050405020304" pitchFamily="18" charset="0"/>
              </a:rPr>
              <a:t>.</a:t>
            </a:r>
            <a:endParaRPr lang="it-IT" sz="1600" b="0" i="0" dirty="0">
              <a:solidFill>
                <a:srgbClr val="222222"/>
              </a:solidFill>
              <a:effectLst/>
              <a:latin typeface="Times New Roman" panose="02020603050405020304" pitchFamily="18" charset="0"/>
              <a:cs typeface="Times New Roman" panose="02020603050405020304" pitchFamily="18" charset="0"/>
            </a:endParaRPr>
          </a:p>
        </p:txBody>
      </p:sp>
      <p:sp>
        <p:nvSpPr>
          <p:cNvPr id="7" name="Ovale 6"/>
          <p:cNvSpPr/>
          <p:nvPr/>
        </p:nvSpPr>
        <p:spPr>
          <a:xfrm>
            <a:off x="3015212" y="3599411"/>
            <a:ext cx="2487814" cy="34237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87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6</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685338" y="1253706"/>
            <a:ext cx="11074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400">
                <a:solidFill>
                  <a:schemeClr val="tx1"/>
                </a:solidFill>
                <a:latin typeface="Times New Roman" panose="02020603050405020304" pitchFamily="18" charset="0"/>
              </a:defRPr>
            </a:lvl9pPr>
          </a:lstStyle>
          <a:p>
            <a:pPr algn="just" eaLnBrk="1" hangingPunct="1"/>
            <a:r>
              <a:rPr lang="it-IT" altLang="it-IT" sz="1800" dirty="0">
                <a:cs typeface="Times New Roman" panose="02020603050405020304" pitchFamily="18" charset="0"/>
              </a:rPr>
              <a:t>Condizione necessaria (anche se non sufficiente) per un “utilizzo cosciente” dell’informazione statistica è la conoscenza di definizioni e classificazioni inerenti i temi indagati. </a:t>
            </a:r>
            <a:r>
              <a:rPr lang="it-IT" sz="1800" dirty="0">
                <a:solidFill>
                  <a:srgbClr val="000000"/>
                </a:solidFill>
                <a:ea typeface="Times New Roman" panose="02020603050405020304" pitchFamily="18" charset="0"/>
              </a:rPr>
              <a:t>Nell’introduzione all’utilizzo dell’informazione statistica il tema delle </a:t>
            </a:r>
            <a:r>
              <a:rPr lang="it-IT" sz="1800" i="1" dirty="0">
                <a:solidFill>
                  <a:srgbClr val="000000"/>
                </a:solidFill>
                <a:ea typeface="Times New Roman" panose="02020603050405020304" pitchFamily="18" charset="0"/>
              </a:rPr>
              <a:t>meta-informazioni</a:t>
            </a:r>
            <a:r>
              <a:rPr lang="it-IT" sz="1800" dirty="0">
                <a:solidFill>
                  <a:srgbClr val="000000"/>
                </a:solidFill>
                <a:ea typeface="Times New Roman" panose="02020603050405020304" pitchFamily="18" charset="0"/>
              </a:rPr>
              <a:t>, per la sua rilevanza, deve ricoprire uno spazio a sé stante. </a:t>
            </a:r>
            <a:endParaRPr lang="it-IT" altLang="it-IT" sz="1800" dirty="0">
              <a:cs typeface="Times New Roman" panose="02020603050405020304" pitchFamily="18" charset="0"/>
            </a:endParaRPr>
          </a:p>
        </p:txBody>
      </p:sp>
      <p:sp>
        <p:nvSpPr>
          <p:cNvPr id="10" name="Text Box 3"/>
          <p:cNvSpPr txBox="1">
            <a:spLocks noChangeArrowheads="1"/>
          </p:cNvSpPr>
          <p:nvPr/>
        </p:nvSpPr>
        <p:spPr bwMode="auto">
          <a:xfrm>
            <a:off x="3362223" y="688789"/>
            <a:ext cx="5181227" cy="523220"/>
          </a:xfrm>
          <a:prstGeom prst="rect">
            <a:avLst/>
          </a:prstGeom>
          <a:noFill/>
          <a:ln w="9525">
            <a:noFill/>
            <a:miter lim="800000"/>
            <a:headEnd/>
            <a:tailEnd/>
          </a:ln>
          <a:effectLst/>
        </p:spPr>
        <p:txBody>
          <a:bodyPr wrap="none">
            <a:spAutoFit/>
          </a:bodyPr>
          <a:lstStyle/>
          <a:p>
            <a:pPr algn="l">
              <a:defRPr/>
            </a:pPr>
            <a:r>
              <a:rPr lang="it-IT" sz="28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Il ruolo dalla meta-informazione</a:t>
            </a:r>
          </a:p>
        </p:txBody>
      </p:sp>
      <p:sp>
        <p:nvSpPr>
          <p:cNvPr id="12" name="CasellaDiTesto 11"/>
          <p:cNvSpPr txBox="1"/>
          <p:nvPr/>
        </p:nvSpPr>
        <p:spPr>
          <a:xfrm>
            <a:off x="785091" y="2683948"/>
            <a:ext cx="3441968" cy="369332"/>
          </a:xfrm>
          <a:prstGeom prst="rect">
            <a:avLst/>
          </a:prstGeom>
          <a:noFill/>
        </p:spPr>
        <p:txBody>
          <a:bodyPr wrap="none" rtlCol="0">
            <a:spAutoFit/>
          </a:bodyPr>
          <a:lstStyle/>
          <a:p>
            <a:r>
              <a:rPr lang="it-IT" b="1" dirty="0">
                <a:solidFill>
                  <a:srgbClr val="C00000"/>
                </a:solidFill>
                <a:latin typeface="Times New Roman" panose="02020603050405020304" pitchFamily="18" charset="0"/>
                <a:cs typeface="Times New Roman" panose="02020603050405020304" pitchFamily="18" charset="0"/>
              </a:rPr>
              <a:t>Ma cosa è la meta-informazione?</a:t>
            </a:r>
            <a:endParaRPr lang="en-GB" b="1" dirty="0">
              <a:solidFill>
                <a:srgbClr val="C00000"/>
              </a:solidFill>
              <a:latin typeface="Times New Roman" panose="02020603050405020304" pitchFamily="18" charset="0"/>
              <a:cs typeface="Times New Roman" panose="02020603050405020304" pitchFamily="18" charset="0"/>
            </a:endParaRPr>
          </a:p>
        </p:txBody>
      </p:sp>
      <p:sp>
        <p:nvSpPr>
          <p:cNvPr id="13" name="Rettangolo 12"/>
          <p:cNvSpPr/>
          <p:nvPr/>
        </p:nvSpPr>
        <p:spPr>
          <a:xfrm>
            <a:off x="4874536" y="2372506"/>
            <a:ext cx="5790693" cy="1200329"/>
          </a:xfrm>
          <a:prstGeom prst="rect">
            <a:avLst/>
          </a:prstGeom>
          <a:ln>
            <a:solidFill>
              <a:srgbClr val="C00000"/>
            </a:solidFill>
          </a:ln>
        </p:spPr>
        <p:txBody>
          <a:bodyPr wrap="square">
            <a:spAutoFit/>
          </a:bodyPr>
          <a:lstStyle/>
          <a:p>
            <a:pPr algn="just"/>
            <a:r>
              <a:rPr lang="it-IT" dirty="0">
                <a:latin typeface="Times New Roman" panose="02020603050405020304" pitchFamily="18" charset="0"/>
                <a:cs typeface="Times New Roman" panose="02020603050405020304" pitchFamily="18" charset="0"/>
              </a:rPr>
              <a:t>Un </a:t>
            </a:r>
            <a:r>
              <a:rPr lang="it-IT" b="1" dirty="0">
                <a:solidFill>
                  <a:srgbClr val="C00000"/>
                </a:solidFill>
                <a:latin typeface="Times New Roman" panose="02020603050405020304" pitchFamily="18" charset="0"/>
                <a:cs typeface="Times New Roman" panose="02020603050405020304" pitchFamily="18" charset="0"/>
              </a:rPr>
              <a:t>metadato</a:t>
            </a:r>
            <a:r>
              <a:rPr lang="it-IT" dirty="0">
                <a:latin typeface="Times New Roman" panose="02020603050405020304" pitchFamily="18" charset="0"/>
                <a:cs typeface="Times New Roman" panose="02020603050405020304" pitchFamily="18" charset="0"/>
              </a:rPr>
              <a:t> (dal greco </a:t>
            </a:r>
            <a:r>
              <a:rPr lang="it-IT" dirty="0" err="1">
                <a:latin typeface="Times New Roman" panose="02020603050405020304" pitchFamily="18" charset="0"/>
                <a:cs typeface="Times New Roman" panose="02020603050405020304" pitchFamily="18" charset="0"/>
              </a:rPr>
              <a:t>μετὰ</a:t>
            </a:r>
            <a:r>
              <a:rPr lang="it-IT" dirty="0">
                <a:latin typeface="Times New Roman" panose="02020603050405020304" pitchFamily="18" charset="0"/>
                <a:cs typeface="Times New Roman" panose="02020603050405020304" pitchFamily="18" charset="0"/>
              </a:rPr>
              <a:t> "oltre, dopo, per mezzo" e dal latino </a:t>
            </a:r>
            <a:r>
              <a:rPr lang="it-IT" i="1" dirty="0" err="1">
                <a:latin typeface="Times New Roman" panose="02020603050405020304" pitchFamily="18" charset="0"/>
                <a:cs typeface="Times New Roman" panose="02020603050405020304" pitchFamily="18" charset="0"/>
              </a:rPr>
              <a:t>datum</a:t>
            </a:r>
            <a:r>
              <a:rPr lang="it-IT" dirty="0">
                <a:latin typeface="Times New Roman" panose="02020603050405020304" pitchFamily="18" charset="0"/>
                <a:cs typeface="Times New Roman" panose="02020603050405020304" pitchFamily="18" charset="0"/>
              </a:rPr>
              <a:t> "informazione" - plurale: </a:t>
            </a:r>
            <a:r>
              <a:rPr lang="it-IT" i="1" dirty="0">
                <a:latin typeface="Times New Roman" panose="02020603050405020304" pitchFamily="18" charset="0"/>
                <a:cs typeface="Times New Roman" panose="02020603050405020304" pitchFamily="18" charset="0"/>
              </a:rPr>
              <a:t>data</a:t>
            </a:r>
            <a:r>
              <a:rPr lang="it-IT" dirty="0">
                <a:latin typeface="Times New Roman" panose="02020603050405020304" pitchFamily="18" charset="0"/>
                <a:cs typeface="Times New Roman" panose="02020603050405020304" pitchFamily="18" charset="0"/>
              </a:rPr>
              <a:t>), letteralmente </a:t>
            </a:r>
            <a:r>
              <a:rPr lang="it-IT" b="1" dirty="0">
                <a:solidFill>
                  <a:srgbClr val="C00000"/>
                </a:solidFill>
                <a:latin typeface="Times New Roman" panose="02020603050405020304" pitchFamily="18" charset="0"/>
                <a:cs typeface="Times New Roman" panose="02020603050405020304" pitchFamily="18" charset="0"/>
              </a:rPr>
              <a:t>"(dato) per mezzo di un (altro) dato"</a:t>
            </a:r>
            <a:r>
              <a:rPr lang="it-IT" dirty="0">
                <a:latin typeface="Times New Roman" panose="02020603050405020304" pitchFamily="18" charset="0"/>
                <a:cs typeface="Times New Roman" panose="02020603050405020304" pitchFamily="18" charset="0"/>
              </a:rPr>
              <a:t>, è un'informazione che descrive un insieme di dati.</a:t>
            </a:r>
          </a:p>
        </p:txBody>
      </p:sp>
      <p:pic>
        <p:nvPicPr>
          <p:cNvPr id="6" name="Immagine 5"/>
          <p:cNvPicPr>
            <a:picLocks noChangeAspect="1"/>
          </p:cNvPicPr>
          <p:nvPr/>
        </p:nvPicPr>
        <p:blipFill>
          <a:blip r:embed="rId2"/>
          <a:stretch>
            <a:fillRect/>
          </a:stretch>
        </p:blipFill>
        <p:spPr>
          <a:xfrm>
            <a:off x="9951634" y="4553072"/>
            <a:ext cx="1644622" cy="856684"/>
          </a:xfrm>
          <a:prstGeom prst="rect">
            <a:avLst/>
          </a:prstGeom>
        </p:spPr>
      </p:pic>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91" y="3943021"/>
            <a:ext cx="714375" cy="619125"/>
          </a:xfrm>
          <a:prstGeom prst="rect">
            <a:avLst/>
          </a:prstGeom>
        </p:spPr>
      </p:pic>
      <p:sp>
        <p:nvSpPr>
          <p:cNvPr id="16" name="Rettangolo 15"/>
          <p:cNvSpPr/>
          <p:nvPr/>
        </p:nvSpPr>
        <p:spPr>
          <a:xfrm>
            <a:off x="1499466" y="3995523"/>
            <a:ext cx="8224059" cy="2308324"/>
          </a:xfrm>
          <a:prstGeom prst="rect">
            <a:avLst/>
          </a:prstGeom>
        </p:spPr>
        <p:txBody>
          <a:bodyPr wrap="square">
            <a:spAutoFit/>
          </a:bodyPr>
          <a:lstStyle/>
          <a:p>
            <a:pPr algn="just"/>
            <a:r>
              <a:rPr lang="it-IT" sz="1600" b="1" dirty="0">
                <a:solidFill>
                  <a:srgbClr val="000000"/>
                </a:solidFill>
                <a:latin typeface="Times New Roman" panose="02020603050405020304" pitchFamily="18" charset="0"/>
                <a:cs typeface="Times New Roman" panose="02020603050405020304" pitchFamily="18" charset="0"/>
              </a:rPr>
              <a:t>Biblioteca.</a:t>
            </a:r>
            <a:r>
              <a:rPr lang="it-IT" sz="1600" dirty="0">
                <a:solidFill>
                  <a:srgbClr val="000000"/>
                </a:solidFill>
                <a:latin typeface="Times New Roman" panose="02020603050405020304" pitchFamily="18" charset="0"/>
                <a:cs typeface="Times New Roman" panose="02020603050405020304" pitchFamily="18" charset="0"/>
              </a:rPr>
              <a:t> Un esempio di metadato è la collocazione di un libro in una biblioteca. I libri sono collocati in modo organizzato tra gli scaffali e le stanze. Gli utenti possono ricercare la collocazione dei libri in un archivio di schede cartacee in cui i</a:t>
            </a:r>
            <a:r>
              <a:rPr lang="it-IT" sz="1600" dirty="0">
                <a:latin typeface="Times New Roman" panose="02020603050405020304" pitchFamily="18" charset="0"/>
                <a:cs typeface="Times New Roman" panose="02020603050405020304" pitchFamily="18" charset="0"/>
              </a:rPr>
              <a:t> titoli sono organizzati in ordine alfabetico. </a:t>
            </a:r>
          </a:p>
          <a:p>
            <a:pPr algn="just"/>
            <a:r>
              <a:rPr lang="it-IT" sz="1600" dirty="0">
                <a:latin typeface="Times New Roman" panose="02020603050405020304" pitchFamily="18" charset="0"/>
                <a:cs typeface="Times New Roman" panose="02020603050405020304" pitchFamily="18" charset="0"/>
              </a:rPr>
              <a:t>Ogni scheda contiene le informazioni sul libro (titolo, autore, pubblicazione, edizione, codice ISBN, ecc.) e quelle della sua collocazione all'interno della biblioteca (piano, stanza, scaffale, ecc.). In un sistema bibliografia automatizzato le schede cartacee sono sostituite dai record di un database. L'utente digita il libro in un programma informatico che restituisce a video la collocazione del libro nella biblioteca. </a:t>
            </a:r>
            <a:endParaRPr lang="en-GB" sz="1600" dirty="0">
              <a:latin typeface="Times New Roman" panose="02020603050405020304" pitchFamily="18" charset="0"/>
              <a:cs typeface="Times New Roman" panose="02020603050405020304" pitchFamily="18" charset="0"/>
            </a:endParaRPr>
          </a:p>
        </p:txBody>
      </p:sp>
      <p:sp>
        <p:nvSpPr>
          <p:cNvPr id="7" name="Segnaposto piè di pagina 6"/>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218243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3" name="Segnaposto numero diapositiva 2"/>
          <p:cNvSpPr>
            <a:spLocks noGrp="1"/>
          </p:cNvSpPr>
          <p:nvPr>
            <p:ph type="sldNum" sz="quarter" idx="12"/>
          </p:nvPr>
        </p:nvSpPr>
        <p:spPr/>
        <p:txBody>
          <a:bodyPr/>
          <a:lstStyle/>
          <a:p>
            <a:fld id="{2933ED56-FB12-4384-AF6C-E94CA198BBEC}" type="slidenum">
              <a:rPr lang="it-IT" smtClean="0"/>
              <a:pPr/>
              <a:t>7</a:t>
            </a:fld>
            <a:endParaRPr lang="it-IT"/>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805515"/>
            <a:ext cx="714375" cy="619125"/>
          </a:xfrm>
          <a:prstGeom prst="rect">
            <a:avLst/>
          </a:prstGeom>
        </p:spPr>
      </p:pic>
      <p:sp>
        <p:nvSpPr>
          <p:cNvPr id="8" name="Rettangolo 7"/>
          <p:cNvSpPr/>
          <p:nvPr/>
        </p:nvSpPr>
        <p:spPr>
          <a:xfrm>
            <a:off x="2208414" y="805515"/>
            <a:ext cx="9155084" cy="830997"/>
          </a:xfrm>
          <a:prstGeom prst="rect">
            <a:avLst/>
          </a:prstGeom>
        </p:spPr>
        <p:txBody>
          <a:bodyPr wrap="square">
            <a:spAutoFit/>
          </a:bodyPr>
          <a:lstStyle/>
          <a:p>
            <a:pPr algn="just"/>
            <a:r>
              <a:rPr lang="it-IT" sz="1600" b="1" dirty="0">
                <a:solidFill>
                  <a:srgbClr val="000000"/>
                </a:solidFill>
                <a:latin typeface="Times New Roman" panose="02020603050405020304" pitchFamily="18" charset="0"/>
                <a:cs typeface="Times New Roman" panose="02020603050405020304" pitchFamily="18" charset="0"/>
              </a:rPr>
              <a:t>Fonti bibliografiche. </a:t>
            </a:r>
            <a:r>
              <a:rPr lang="it-IT" sz="1600" dirty="0">
                <a:solidFill>
                  <a:srgbClr val="000000"/>
                </a:solidFill>
                <a:latin typeface="Times New Roman" panose="02020603050405020304" pitchFamily="18" charset="0"/>
                <a:cs typeface="Times New Roman" panose="02020603050405020304" pitchFamily="18" charset="0"/>
              </a:rPr>
              <a:t>Un altro esempio di metadato è l'elenco delle fonti bibliografiche consultate da un autore per scrivere un capitolo di un libro. Le fonti che sono indicate nel libro, forniscono al lettore delle informazioni aggiuntive sull'</a:t>
            </a:r>
            <a:r>
              <a:rPr lang="en-GB" sz="1600" dirty="0">
                <a:solidFill>
                  <a:srgbClr val="000000"/>
                </a:solidFill>
                <a:latin typeface="Times New Roman" panose="02020603050405020304" pitchFamily="18" charset="0"/>
                <a:cs typeface="Times New Roman" panose="02020603050405020304" pitchFamily="18" charset="0"/>
              </a:rPr>
              <a:t>origine degli argomenti.</a:t>
            </a:r>
          </a:p>
        </p:txBody>
      </p:sp>
      <p:sp>
        <p:nvSpPr>
          <p:cNvPr id="10" name="Rettangolo 9"/>
          <p:cNvSpPr/>
          <p:nvPr/>
        </p:nvSpPr>
        <p:spPr>
          <a:xfrm>
            <a:off x="1016000" y="1856661"/>
            <a:ext cx="10347498" cy="646331"/>
          </a:xfrm>
          <a:prstGeom prst="rect">
            <a:avLst/>
          </a:prstGeom>
        </p:spPr>
        <p:txBody>
          <a:bodyPr wrap="square">
            <a:spAutoFit/>
          </a:bodyPr>
          <a:lstStyle/>
          <a:p>
            <a:pPr algn="just"/>
            <a:r>
              <a:rPr lang="it-IT" b="1" dirty="0">
                <a:solidFill>
                  <a:srgbClr val="C00000"/>
                </a:solidFill>
                <a:latin typeface="Times New Roman" panose="02020603050405020304" pitchFamily="18" charset="0"/>
                <a:cs typeface="Times New Roman" panose="02020603050405020304" pitchFamily="18" charset="0"/>
              </a:rPr>
              <a:t>IN CAMPO STATISTICO </a:t>
            </a:r>
            <a:r>
              <a:rPr lang="it-IT" dirty="0">
                <a:latin typeface="Times New Roman" panose="02020603050405020304" pitchFamily="18" charset="0"/>
                <a:cs typeface="Times New Roman" panose="02020603050405020304" pitchFamily="18" charset="0"/>
              </a:rPr>
              <a:t>la conoscenza dei metadati e del processo di produzione è un requisito fondamentale per destreggiarsi e </a:t>
            </a:r>
            <a:r>
              <a:rPr lang="it-IT" dirty="0">
                <a:solidFill>
                  <a:srgbClr val="C00000"/>
                </a:solidFill>
                <a:latin typeface="Times New Roman" panose="02020603050405020304" pitchFamily="18" charset="0"/>
                <a:cs typeface="Times New Roman" panose="02020603050405020304" pitchFamily="18" charset="0"/>
              </a:rPr>
              <a:t>interpretare correttamente </a:t>
            </a:r>
            <a:r>
              <a:rPr lang="it-IT" dirty="0">
                <a:latin typeface="Times New Roman" panose="02020603050405020304" pitchFamily="18" charset="0"/>
                <a:cs typeface="Times New Roman" panose="02020603050405020304" pitchFamily="18" charset="0"/>
              </a:rPr>
              <a:t>ogni dato statistico. </a:t>
            </a:r>
            <a:endParaRPr lang="en-GB" dirty="0">
              <a:latin typeface="Times New Roman" panose="02020603050405020304" pitchFamily="18" charset="0"/>
              <a:cs typeface="Times New Roman" panose="02020603050405020304" pitchFamily="18" charset="0"/>
            </a:endParaRPr>
          </a:p>
        </p:txBody>
      </p:sp>
      <p:sp>
        <p:nvSpPr>
          <p:cNvPr id="11" name="Rettangolo 10"/>
          <p:cNvSpPr/>
          <p:nvPr/>
        </p:nvSpPr>
        <p:spPr>
          <a:xfrm>
            <a:off x="1016000" y="2550737"/>
            <a:ext cx="10347498" cy="646331"/>
          </a:xfrm>
          <a:prstGeom prst="rect">
            <a:avLst/>
          </a:prstGeom>
        </p:spPr>
        <p:txBody>
          <a:bodyPr wrap="square">
            <a:spAutoFit/>
          </a:bodyPr>
          <a:lstStyle/>
          <a:p>
            <a:pPr algn="just"/>
            <a:r>
              <a:rPr lang="it-IT" dirty="0">
                <a:latin typeface="Times New Roman" panose="02020603050405020304" pitchFamily="18" charset="0"/>
                <a:cs typeface="Times New Roman" panose="02020603050405020304" pitchFamily="18" charset="0"/>
              </a:rPr>
              <a:t>Per questo motivo la statistica ufficiale rende sempre disponibili on line accanto ad ogni dato pubblicato i relativi metadati. </a:t>
            </a:r>
          </a:p>
        </p:txBody>
      </p:sp>
      <p:sp>
        <p:nvSpPr>
          <p:cNvPr id="12" name="Rettangolo 11"/>
          <p:cNvSpPr/>
          <p:nvPr/>
        </p:nvSpPr>
        <p:spPr>
          <a:xfrm>
            <a:off x="1016000" y="5242011"/>
            <a:ext cx="10347498" cy="923330"/>
          </a:xfrm>
          <a:prstGeom prst="rect">
            <a:avLst/>
          </a:prstGeom>
        </p:spPr>
        <p:txBody>
          <a:bodyPr wrap="square">
            <a:spAutoFit/>
          </a:bodyPr>
          <a:lstStyle/>
          <a:p>
            <a:pPr algn="just"/>
            <a:r>
              <a:rPr lang="it-IT" dirty="0">
                <a:latin typeface="Times New Roman" panose="02020603050405020304" pitchFamily="18" charset="0"/>
                <a:cs typeface="Times New Roman" panose="02020603050405020304" pitchFamily="18" charset="0"/>
              </a:rPr>
              <a:t>I metadati inoltre sono uno strumento indispensabile per effettuare elaborazioni a partire dai </a:t>
            </a:r>
            <a:r>
              <a:rPr lang="it-IT" dirty="0" err="1">
                <a:latin typeface="Times New Roman" panose="02020603050405020304" pitchFamily="18" charset="0"/>
                <a:cs typeface="Times New Roman" panose="02020603050405020304" pitchFamily="18" charset="0"/>
              </a:rPr>
              <a:t>microdati</a:t>
            </a:r>
            <a:r>
              <a:rPr lang="it-IT" dirty="0">
                <a:latin typeface="Times New Roman" panose="02020603050405020304" pitchFamily="18" charset="0"/>
                <a:cs typeface="Times New Roman" panose="02020603050405020304" pitchFamily="18" charset="0"/>
              </a:rPr>
              <a:t>, senza la padronanza di queste informazioni non possiamo produrre nessuna informazione statistica che abbia veramente significato. </a:t>
            </a:r>
            <a:endParaRPr lang="en-GB" dirty="0">
              <a:latin typeface="Times New Roman" panose="02020603050405020304" pitchFamily="18" charset="0"/>
              <a:cs typeface="Times New Roman" panose="02020603050405020304" pitchFamily="18" charset="0"/>
            </a:endParaRPr>
          </a:p>
        </p:txBody>
      </p:sp>
      <p:sp>
        <p:nvSpPr>
          <p:cNvPr id="4" name="Rettangolo 3"/>
          <p:cNvSpPr/>
          <p:nvPr/>
        </p:nvSpPr>
        <p:spPr>
          <a:xfrm>
            <a:off x="1016000" y="3282862"/>
            <a:ext cx="10347498" cy="923330"/>
          </a:xfrm>
          <a:prstGeom prst="rect">
            <a:avLst/>
          </a:prstGeom>
        </p:spPr>
        <p:txBody>
          <a:bodyPr wrap="square">
            <a:spAutoFit/>
          </a:bodyPr>
          <a:lstStyle/>
          <a:p>
            <a:pPr algn="just"/>
            <a:r>
              <a:rPr lang="it-IT" dirty="0">
                <a:solidFill>
                  <a:srgbClr val="212529"/>
                </a:solidFill>
                <a:latin typeface="Times New Roman" panose="02020603050405020304" pitchFamily="18" charset="0"/>
                <a:cs typeface="Times New Roman" panose="02020603050405020304" pitchFamily="18" charset="0"/>
              </a:rPr>
              <a:t>Per una corretta lettura dei dati statistici è necessaria la meta informazione, che consiste in informazioni sulle procedure seguite per la raccolta ed il trattamento dei dati, sulle definizioni e le classificazioni utilizzate, sulla tipologia dell’indagine (totale o campionaria), etc. </a:t>
            </a:r>
          </a:p>
        </p:txBody>
      </p:sp>
      <p:sp>
        <p:nvSpPr>
          <p:cNvPr id="13" name="Rettangolo 12"/>
          <p:cNvSpPr/>
          <p:nvPr/>
        </p:nvSpPr>
        <p:spPr>
          <a:xfrm>
            <a:off x="1016000" y="4268803"/>
            <a:ext cx="10289309" cy="923330"/>
          </a:xfrm>
          <a:prstGeom prst="rect">
            <a:avLst/>
          </a:prstGeom>
        </p:spPr>
        <p:txBody>
          <a:bodyPr wrap="square">
            <a:spAutoFit/>
          </a:bodyPr>
          <a:lstStyle/>
          <a:p>
            <a:pPr algn="just"/>
            <a:r>
              <a:rPr lang="it-IT" b="0" i="0" dirty="0">
                <a:solidFill>
                  <a:srgbClr val="212529"/>
                </a:solidFill>
                <a:effectLst/>
                <a:latin typeface="Times New Roman" panose="02020603050405020304" pitchFamily="18" charset="0"/>
                <a:cs typeface="Times New Roman" panose="02020603050405020304" pitchFamily="18" charset="0"/>
              </a:rPr>
              <a:t>Al di là dei numeri e delle sintesi che la statistica produce, assumono fondamentale importanza le informazioni “aggiuntive” che raccontano “come” si è arrivati a tali conclusioni, ad es.: quanti casi abbiamo osservato? Tutta la popolazione o solo una sua parte? Che elaborazioni? Quali calcoli sono stati effettuati?</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8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4"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 Bani - Elementi di statistica economica - LEZIONE 3</a:t>
            </a:r>
          </a:p>
        </p:txBody>
      </p:sp>
      <p:sp>
        <p:nvSpPr>
          <p:cNvPr id="5" name="Segnaposto numero diapositiva 4"/>
          <p:cNvSpPr>
            <a:spLocks noGrp="1"/>
          </p:cNvSpPr>
          <p:nvPr>
            <p:ph type="sldNum" sz="quarter" idx="12"/>
          </p:nvPr>
        </p:nvSpPr>
        <p:spPr/>
        <p:txBody>
          <a:bodyPr/>
          <a:lstStyle/>
          <a:p>
            <a:fld id="{2933ED56-FB12-4384-AF6C-E94CA198BBEC}" type="slidenum">
              <a:rPr lang="it-IT" smtClean="0"/>
              <a:pPr/>
              <a:t>8</a:t>
            </a:fld>
            <a:endParaRPr lang="it-IT" dirty="0"/>
          </a:p>
        </p:txBody>
      </p:sp>
      <p:sp>
        <p:nvSpPr>
          <p:cNvPr id="17" name="Rettangolo 16"/>
          <p:cNvSpPr/>
          <p:nvPr/>
        </p:nvSpPr>
        <p:spPr>
          <a:xfrm>
            <a:off x="810641" y="1304491"/>
            <a:ext cx="10577861" cy="1200329"/>
          </a:xfrm>
          <a:prstGeom prst="rect">
            <a:avLst/>
          </a:prstGeom>
          <a:ln>
            <a:solidFill>
              <a:srgbClr val="C00000"/>
            </a:solidFill>
          </a:ln>
        </p:spPr>
        <p:txBody>
          <a:bodyPr wrap="square">
            <a:spAutoFit/>
          </a:bodyPr>
          <a:lstStyle/>
          <a:p>
            <a:pPr algn="just">
              <a:spcBef>
                <a:spcPts val="600"/>
              </a:spcBef>
            </a:pPr>
            <a:r>
              <a:rPr lang="it-IT" dirty="0">
                <a:solidFill>
                  <a:srgbClr val="000000"/>
                </a:solidFill>
                <a:latin typeface="Times New Roman" panose="02020603050405020304" pitchFamily="18" charset="0"/>
                <a:ea typeface="Times New Roman" panose="02020603050405020304" pitchFamily="18" charset="0"/>
              </a:rPr>
              <a:t>Si intende in particolare per </a:t>
            </a:r>
            <a:r>
              <a:rPr lang="it-IT" i="1" dirty="0">
                <a:solidFill>
                  <a:srgbClr val="000000"/>
                </a:solidFill>
                <a:latin typeface="Times New Roman" panose="02020603050405020304" pitchFamily="18" charset="0"/>
                <a:ea typeface="Times New Roman" panose="02020603050405020304" pitchFamily="18" charset="0"/>
              </a:rPr>
              <a:t>metadati</a:t>
            </a:r>
            <a:r>
              <a:rPr lang="it-IT" dirty="0">
                <a:solidFill>
                  <a:srgbClr val="000000"/>
                </a:solidFill>
                <a:latin typeface="Times New Roman" panose="02020603050405020304" pitchFamily="18" charset="0"/>
                <a:ea typeface="Times New Roman" panose="02020603050405020304" pitchFamily="18" charset="0"/>
              </a:rPr>
              <a:t> tutto quell’insieme di “informazioni sulle informazioni”, ovvero tutto ciò che è necessario conoscere per utilizzare in modo completo e adeguato l’informazione in oggetto. </a:t>
            </a:r>
            <a:r>
              <a:rPr lang="it-IT" dirty="0">
                <a:latin typeface="Times New Roman" panose="02020603050405020304" pitchFamily="18" charset="0"/>
                <a:cs typeface="Times New Roman" panose="02020603050405020304" pitchFamily="18" charset="0"/>
              </a:rPr>
              <a:t>Tutte le informazioni o attributi che descrivono i dati per facilitarne l’individuazione e la comprensione, che permettono ai numeri di “parlare” di farci comprendere appieno il loro significato</a:t>
            </a:r>
            <a:endParaRPr lang="en-GB" dirty="0">
              <a:latin typeface="Times New Roman" panose="02020603050405020304" pitchFamily="18" charset="0"/>
              <a:ea typeface="Times New Roman" panose="02020603050405020304" pitchFamily="18" charset="0"/>
            </a:endParaRPr>
          </a:p>
        </p:txBody>
      </p:sp>
      <p:sp>
        <p:nvSpPr>
          <p:cNvPr id="18" name="Rettangolo 17"/>
          <p:cNvSpPr/>
          <p:nvPr/>
        </p:nvSpPr>
        <p:spPr>
          <a:xfrm>
            <a:off x="4893165" y="3254479"/>
            <a:ext cx="6096260" cy="1477328"/>
          </a:xfrm>
          <a:prstGeom prst="rect">
            <a:avLst/>
          </a:prstGeom>
        </p:spPr>
        <p:txBody>
          <a:bodyPr wrap="square">
            <a:spAutoFit/>
          </a:bodyPr>
          <a:lstStyle/>
          <a:p>
            <a:pPr algn="just">
              <a:spcBef>
                <a:spcPts val="600"/>
              </a:spcBef>
              <a:spcAft>
                <a:spcPts val="0"/>
              </a:spcAft>
            </a:pPr>
            <a:r>
              <a:rPr lang="it-IT" dirty="0">
                <a:solidFill>
                  <a:srgbClr val="000000"/>
                </a:solidFill>
                <a:latin typeface="Times New Roman" panose="02020603050405020304" pitchFamily="18" charset="0"/>
                <a:ea typeface="Times New Roman" panose="02020603050405020304" pitchFamily="18" charset="0"/>
              </a:rPr>
              <a:t>le </a:t>
            </a:r>
            <a:r>
              <a:rPr lang="it-IT" i="1" dirty="0">
                <a:solidFill>
                  <a:srgbClr val="C00000"/>
                </a:solidFill>
                <a:latin typeface="Times New Roman" panose="02020603050405020304" pitchFamily="18" charset="0"/>
                <a:ea typeface="Times New Roman" panose="02020603050405020304" pitchFamily="18" charset="0"/>
              </a:rPr>
              <a:t>definizioni</a:t>
            </a:r>
            <a:r>
              <a:rPr lang="it-IT" dirty="0">
                <a:solidFill>
                  <a:srgbClr val="000000"/>
                </a:solidFill>
                <a:latin typeface="Times New Roman" panose="02020603050405020304" pitchFamily="18" charset="0"/>
                <a:ea typeface="Times New Roman" panose="02020603050405020304" pitchFamily="18" charset="0"/>
              </a:rPr>
              <a:t> </a:t>
            </a:r>
            <a:r>
              <a:rPr lang="it-IT" i="1" dirty="0">
                <a:solidFill>
                  <a:srgbClr val="C00000"/>
                </a:solidFill>
                <a:latin typeface="Times New Roman" panose="02020603050405020304" pitchFamily="18" charset="0"/>
                <a:ea typeface="Times New Roman" panose="02020603050405020304" pitchFamily="18" charset="0"/>
              </a:rPr>
              <a:t>(glossari) </a:t>
            </a:r>
            <a:r>
              <a:rPr lang="it-IT" dirty="0">
                <a:solidFill>
                  <a:srgbClr val="000000"/>
                </a:solidFill>
                <a:latin typeface="Times New Roman" panose="02020603050405020304" pitchFamily="18" charset="0"/>
                <a:ea typeface="Times New Roman" panose="02020603050405020304" pitchFamily="18" charset="0"/>
              </a:rPr>
              <a:t>sottostanti i fenomeni indagati, così come le </a:t>
            </a:r>
            <a:r>
              <a:rPr lang="it-IT" i="1" dirty="0">
                <a:solidFill>
                  <a:srgbClr val="C00000"/>
                </a:solidFill>
                <a:latin typeface="Times New Roman" panose="02020603050405020304" pitchFamily="18" charset="0"/>
                <a:ea typeface="Times New Roman" panose="02020603050405020304" pitchFamily="18" charset="0"/>
              </a:rPr>
              <a:t>classificazioni</a:t>
            </a:r>
            <a:r>
              <a:rPr lang="it-IT" dirty="0">
                <a:solidFill>
                  <a:srgbClr val="000000"/>
                </a:solidFill>
                <a:latin typeface="Times New Roman" panose="02020603050405020304" pitchFamily="18" charset="0"/>
                <a:ea typeface="Times New Roman" panose="02020603050405020304" pitchFamily="18" charset="0"/>
              </a:rPr>
              <a:t> adottate per raggruppare le unità statistiche, ma rappresentano ovviamente meta-informazione anche i </a:t>
            </a:r>
            <a:r>
              <a:rPr lang="it-IT" i="1" dirty="0">
                <a:solidFill>
                  <a:srgbClr val="C00000"/>
                </a:solidFill>
                <a:latin typeface="Times New Roman" panose="02020603050405020304" pitchFamily="18" charset="0"/>
                <a:ea typeface="Times New Roman" panose="02020603050405020304" pitchFamily="18" charset="0"/>
              </a:rPr>
              <a:t>questionari di rilevazione</a:t>
            </a:r>
            <a:r>
              <a:rPr lang="it-IT" dirty="0">
                <a:solidFill>
                  <a:srgbClr val="000000"/>
                </a:solidFill>
                <a:latin typeface="Times New Roman" panose="02020603050405020304" pitchFamily="18" charset="0"/>
                <a:ea typeface="Times New Roman" panose="02020603050405020304" pitchFamily="18" charset="0"/>
              </a:rPr>
              <a:t>, piuttosto che l’indicazione delle </a:t>
            </a:r>
            <a:r>
              <a:rPr lang="it-IT" i="1" dirty="0">
                <a:solidFill>
                  <a:srgbClr val="C00000"/>
                </a:solidFill>
                <a:latin typeface="Times New Roman" panose="02020603050405020304" pitchFamily="18" charset="0"/>
                <a:ea typeface="Times New Roman" panose="02020603050405020304" pitchFamily="18" charset="0"/>
              </a:rPr>
              <a:t>fonti</a:t>
            </a:r>
            <a:r>
              <a:rPr lang="it-IT" dirty="0">
                <a:solidFill>
                  <a:srgbClr val="000000"/>
                </a:solidFill>
                <a:latin typeface="Times New Roman" panose="02020603050405020304" pitchFamily="18" charset="0"/>
                <a:ea typeface="Times New Roman" panose="02020603050405020304" pitchFamily="18" charset="0"/>
              </a:rPr>
              <a:t> o l’</a:t>
            </a:r>
            <a:r>
              <a:rPr lang="it-IT" i="1" dirty="0">
                <a:solidFill>
                  <a:srgbClr val="C00000"/>
                </a:solidFill>
                <a:latin typeface="Times New Roman" panose="02020603050405020304" pitchFamily="18" charset="0"/>
                <a:ea typeface="Times New Roman" panose="02020603050405020304" pitchFamily="18" charset="0"/>
              </a:rPr>
              <a:t>anno</a:t>
            </a:r>
            <a:r>
              <a:rPr lang="it-IT" dirty="0">
                <a:solidFill>
                  <a:srgbClr val="000000"/>
                </a:solidFill>
                <a:latin typeface="Times New Roman" panose="02020603050405020304" pitchFamily="18" charset="0"/>
                <a:ea typeface="Times New Roman" panose="02020603050405020304" pitchFamily="18" charset="0"/>
              </a:rPr>
              <a:t> di aggiornamento dei dati.</a:t>
            </a:r>
            <a:endParaRPr lang="en-GB" dirty="0">
              <a:latin typeface="Times New Roman" panose="02020603050405020304" pitchFamily="18" charset="0"/>
              <a:ea typeface="Times New Roman" panose="02020603050405020304" pitchFamily="18" charset="0"/>
            </a:endParaRPr>
          </a:p>
        </p:txBody>
      </p:sp>
      <p:sp>
        <p:nvSpPr>
          <p:cNvPr id="19" name="Rettangolo 18"/>
          <p:cNvSpPr/>
          <p:nvPr/>
        </p:nvSpPr>
        <p:spPr>
          <a:xfrm>
            <a:off x="1016000" y="3421884"/>
            <a:ext cx="2300630" cy="369332"/>
          </a:xfrm>
          <a:prstGeom prst="rect">
            <a:avLst/>
          </a:prstGeom>
        </p:spPr>
        <p:txBody>
          <a:bodyPr wrap="none">
            <a:spAutoFit/>
          </a:bodyPr>
          <a:lstStyle/>
          <a:p>
            <a:r>
              <a:rPr lang="it-IT" b="1" dirty="0">
                <a:solidFill>
                  <a:srgbClr val="C00000"/>
                </a:solidFill>
                <a:latin typeface="Times New Roman" panose="02020603050405020304" pitchFamily="18" charset="0"/>
                <a:ea typeface="Times New Roman" panose="02020603050405020304" pitchFamily="18" charset="0"/>
              </a:rPr>
              <a:t>Sono quindi metadati</a:t>
            </a:r>
            <a:endParaRPr lang="it-IT" b="1" dirty="0">
              <a:solidFill>
                <a:srgbClr val="C00000"/>
              </a:solidFill>
            </a:endParaRPr>
          </a:p>
        </p:txBody>
      </p:sp>
      <p:sp>
        <p:nvSpPr>
          <p:cNvPr id="20" name="Freccia a destra 19"/>
          <p:cNvSpPr/>
          <p:nvPr/>
        </p:nvSpPr>
        <p:spPr>
          <a:xfrm>
            <a:off x="3624349" y="3499659"/>
            <a:ext cx="723207" cy="2915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0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933ED56-FB12-4384-AF6C-E94CA198BBEC}" type="slidenum">
              <a:rPr lang="it-IT" smtClean="0">
                <a:solidFill>
                  <a:schemeClr val="tx1"/>
                </a:solidFill>
                <a:latin typeface="Times New Roman" panose="02020603050405020304" pitchFamily="18" charset="0"/>
                <a:cs typeface="Times New Roman" panose="02020603050405020304" pitchFamily="18" charset="0"/>
              </a:rPr>
              <a:t>9</a:t>
            </a:fld>
            <a:endParaRPr lang="it-IT" dirty="0">
              <a:solidFill>
                <a:schemeClr val="tx1"/>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82244" y="697639"/>
            <a:ext cx="1056700" cy="369332"/>
          </a:xfrm>
          <a:prstGeom prst="rect">
            <a:avLst/>
          </a:prstGeom>
          <a:noFill/>
        </p:spPr>
        <p:txBody>
          <a:bodyPr wrap="none" rtlCol="0">
            <a:spAutoFit/>
          </a:bodyPr>
          <a:lstStyle/>
          <a:p>
            <a:r>
              <a:rPr lang="it-IT" i="1" dirty="0">
                <a:solidFill>
                  <a:srgbClr val="D60000"/>
                </a:solidFill>
                <a:latin typeface="Times New Roman" panose="02020603050405020304" pitchFamily="18" charset="0"/>
                <a:cs typeface="Times New Roman" panose="02020603050405020304" pitchFamily="18" charset="0"/>
              </a:rPr>
              <a:t>Esempio:</a:t>
            </a:r>
            <a:endParaRPr lang="en-GB" i="1" dirty="0">
              <a:solidFill>
                <a:srgbClr val="D60000"/>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682244" y="963685"/>
            <a:ext cx="50892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400">
                <a:solidFill>
                  <a:schemeClr val="tx1"/>
                </a:solidFill>
                <a:latin typeface="Times New Roman" panose="02020603050405020304" pitchFamily="18" charset="0"/>
              </a:defRPr>
            </a:lvl9pPr>
          </a:lstStyle>
          <a:p>
            <a:pPr algn="just" eaLnBrk="1" hangingPunct="1"/>
            <a:r>
              <a:rPr lang="it-IT" dirty="0"/>
              <a:t>«Le imprese presenti sul territorio italiano nel 2017 sono 4 milioni e 398 mila per 4 milioni e 747 mila unità locali» </a:t>
            </a:r>
            <a:r>
              <a:rPr lang="it-IT" sz="1050" i="1" dirty="0"/>
              <a:t>(Fonte: Istat)</a:t>
            </a:r>
            <a:endParaRPr lang="it-IT" altLang="it-IT" sz="1050" i="1" dirty="0">
              <a:cs typeface="Times New Roman" panose="02020603050405020304" pitchFamily="18" charset="0"/>
            </a:endParaRPr>
          </a:p>
        </p:txBody>
      </p:sp>
      <p:sp>
        <p:nvSpPr>
          <p:cNvPr id="3" name="CasellaDiTesto 2"/>
          <p:cNvSpPr txBox="1"/>
          <p:nvPr/>
        </p:nvSpPr>
        <p:spPr>
          <a:xfrm>
            <a:off x="682244" y="1599062"/>
            <a:ext cx="3278909" cy="369332"/>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1) Cosa si intende per impresa?</a:t>
            </a:r>
            <a:endParaRPr lang="en-GB" dirty="0">
              <a:latin typeface="Times New Roman" panose="02020603050405020304" pitchFamily="18" charset="0"/>
              <a:cs typeface="Times New Roman" panose="02020603050405020304" pitchFamily="18" charset="0"/>
            </a:endParaRPr>
          </a:p>
        </p:txBody>
      </p:sp>
      <p:pic>
        <p:nvPicPr>
          <p:cNvPr id="2" name="Immagine 1"/>
          <p:cNvPicPr>
            <a:picLocks noChangeAspect="1"/>
          </p:cNvPicPr>
          <p:nvPr/>
        </p:nvPicPr>
        <p:blipFill rotWithShape="1">
          <a:blip r:embed="rId2"/>
          <a:srcRect l="18176" t="9009" r="18850" b="3424"/>
          <a:stretch/>
        </p:blipFill>
        <p:spPr>
          <a:xfrm>
            <a:off x="7056548" y="523099"/>
            <a:ext cx="4802660" cy="3756587"/>
          </a:xfrm>
          <a:prstGeom prst="rect">
            <a:avLst/>
          </a:prstGeom>
        </p:spPr>
      </p:pic>
      <p:pic>
        <p:nvPicPr>
          <p:cNvPr id="12" name="Immagine 11"/>
          <p:cNvPicPr>
            <a:picLocks noChangeAspect="1"/>
          </p:cNvPicPr>
          <p:nvPr/>
        </p:nvPicPr>
        <p:blipFill rotWithShape="1">
          <a:blip r:embed="rId3"/>
          <a:srcRect l="18335" t="8569" r="18930" b="4228"/>
          <a:stretch/>
        </p:blipFill>
        <p:spPr>
          <a:xfrm>
            <a:off x="1016000" y="2037791"/>
            <a:ext cx="5214552" cy="4077127"/>
          </a:xfrm>
          <a:prstGeom prst="rect">
            <a:avLst/>
          </a:prstGeom>
        </p:spPr>
      </p:pic>
      <p:sp>
        <p:nvSpPr>
          <p:cNvPr id="13" name="Freccia a destra 12"/>
          <p:cNvSpPr/>
          <p:nvPr/>
        </p:nvSpPr>
        <p:spPr>
          <a:xfrm>
            <a:off x="5008605" y="1726094"/>
            <a:ext cx="1342768" cy="1846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curva 14"/>
          <p:cNvSpPr/>
          <p:nvPr/>
        </p:nvSpPr>
        <p:spPr>
          <a:xfrm rot="10800000">
            <a:off x="7801232" y="4761470"/>
            <a:ext cx="840260" cy="897925"/>
          </a:xfrm>
          <a:prstGeom prst="ben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Segnaposto piè di pagina 7"/>
          <p:cNvSpPr>
            <a:spLocks noGrp="1"/>
          </p:cNvSpPr>
          <p:nvPr>
            <p:ph type="ftr" sz="quarter" idx="11"/>
          </p:nvPr>
        </p:nvSpPr>
        <p:spPr/>
        <p:txBody>
          <a:bodyPr/>
          <a:lstStyle/>
          <a:p>
            <a:r>
              <a:rPr lang="it-IT"/>
              <a:t>L. Bani - Elementi di statistica economica - LEZIONE 3</a:t>
            </a:r>
          </a:p>
        </p:txBody>
      </p:sp>
    </p:spTree>
    <p:extLst>
      <p:ext uri="{BB962C8B-B14F-4D97-AF65-F5344CB8AC3E}">
        <p14:creationId xmlns:p14="http://schemas.microsoft.com/office/powerpoint/2010/main" val="185354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5"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4606</Words>
  <Application>Microsoft Office PowerPoint</Application>
  <PresentationFormat>Widescreen</PresentationFormat>
  <Paragraphs>288</Paragraphs>
  <Slides>40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40</vt:i4>
      </vt:variant>
    </vt:vector>
  </HeadingPairs>
  <TitlesOfParts>
    <vt:vector size="47" baseType="lpstr">
      <vt:lpstr>Arial</vt:lpstr>
      <vt:lpstr>Calibri</vt:lpstr>
      <vt:lpstr>Calibri Light</vt:lpstr>
      <vt:lpstr>Times New Roman</vt:lpstr>
      <vt:lpstr>Times New Roman Grassetto</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Letizia Bani</dc:creator>
  <cp:lastModifiedBy>Letizia Bani</cp:lastModifiedBy>
  <cp:revision>166</cp:revision>
  <dcterms:created xsi:type="dcterms:W3CDTF">2022-03-01T15:11:34Z</dcterms:created>
  <dcterms:modified xsi:type="dcterms:W3CDTF">2025-03-19T11:19:28Z</dcterms:modified>
</cp:coreProperties>
</file>