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86" r:id="rId2"/>
    <p:sldId id="257" r:id="rId3"/>
    <p:sldId id="281" r:id="rId4"/>
    <p:sldId id="316" r:id="rId5"/>
    <p:sldId id="259" r:id="rId6"/>
    <p:sldId id="260" r:id="rId7"/>
    <p:sldId id="314" r:id="rId8"/>
    <p:sldId id="320" r:id="rId9"/>
    <p:sldId id="319" r:id="rId10"/>
    <p:sldId id="261" r:id="rId11"/>
    <p:sldId id="262" r:id="rId12"/>
    <p:sldId id="312" r:id="rId13"/>
    <p:sldId id="313" r:id="rId14"/>
    <p:sldId id="263" r:id="rId15"/>
    <p:sldId id="289" r:id="rId16"/>
    <p:sldId id="265" r:id="rId17"/>
    <p:sldId id="266" r:id="rId18"/>
    <p:sldId id="267" r:id="rId19"/>
    <p:sldId id="268" r:id="rId20"/>
    <p:sldId id="269" r:id="rId21"/>
    <p:sldId id="291" r:id="rId22"/>
    <p:sldId id="270" r:id="rId23"/>
    <p:sldId id="287" r:id="rId24"/>
    <p:sldId id="271" r:id="rId25"/>
    <p:sldId id="272" r:id="rId26"/>
    <p:sldId id="290" r:id="rId27"/>
    <p:sldId id="275" r:id="rId28"/>
    <p:sldId id="292" r:id="rId29"/>
    <p:sldId id="293" r:id="rId30"/>
    <p:sldId id="276" r:id="rId31"/>
    <p:sldId id="277" r:id="rId32"/>
    <p:sldId id="305" r:id="rId33"/>
    <p:sldId id="278" r:id="rId34"/>
    <p:sldId id="279" r:id="rId35"/>
    <p:sldId id="280" r:id="rId36"/>
    <p:sldId id="308" r:id="rId37"/>
    <p:sldId id="31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B2559-4A7A-4DE2-9876-8E70837503AC}" v="156" dt="2025-03-30T18:40:09.35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1A25C-E711-4FCA-9FF4-6D8FF02A9A17}" type="datetimeFigureOut">
              <a:rPr lang="en-GB" smtClean="0"/>
              <a:t>29/03/2025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53640D-EEEC-4895-B071-3D9B6FD448A6}" type="slidenum">
              <a:rPr lang="en-GB" smtClean="0"/>
              <a:t>‹N›</a:t>
            </a:fld>
            <a:endParaRPr lang="en-GB"/>
          </a:p>
        </p:txBody>
      </p:sp>
    </p:spTree>
    <p:extLst>
      <p:ext uri="{BB962C8B-B14F-4D97-AF65-F5344CB8AC3E}">
        <p14:creationId xmlns:p14="http://schemas.microsoft.com/office/powerpoint/2010/main" val="137278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it-IT">
              <a:latin typeface="Arial" panose="020B0604020202020204" pitchFamily="34" charset="0"/>
            </a:endParaRPr>
          </a:p>
        </p:txBody>
      </p:sp>
    </p:spTree>
    <p:extLst>
      <p:ext uri="{BB962C8B-B14F-4D97-AF65-F5344CB8AC3E}">
        <p14:creationId xmlns:p14="http://schemas.microsoft.com/office/powerpoint/2010/main" val="2953611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215922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340514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2971836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a:t>L. Bani - Elementi di statistica economica - LEZIONE 7</a:t>
            </a:r>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53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341314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7</a:t>
            </a:r>
            <a:endParaRPr lang="en-GB"/>
          </a:p>
        </p:txBody>
      </p:sp>
      <p:sp>
        <p:nvSpPr>
          <p:cNvPr id="6" name="Segnaposto numero diapositiva 5"/>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302187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7</a:t>
            </a:r>
            <a:endParaRPr lang="en-GB"/>
          </a:p>
        </p:txBody>
      </p:sp>
      <p:sp>
        <p:nvSpPr>
          <p:cNvPr id="7" name="Segnaposto numero diapositiva 6"/>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164424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a:t>L. Bani - Elementi di statistica economica - LEZIONE 7</a:t>
            </a:r>
            <a:endParaRPr lang="en-GB"/>
          </a:p>
        </p:txBody>
      </p:sp>
      <p:sp>
        <p:nvSpPr>
          <p:cNvPr id="9" name="Segnaposto numero diapositiva 8"/>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283134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a:t>L. Bani - Elementi di statistica economica - LEZIONE 7</a:t>
            </a:r>
            <a:endParaRPr lang="en-GB"/>
          </a:p>
        </p:txBody>
      </p:sp>
      <p:sp>
        <p:nvSpPr>
          <p:cNvPr id="5" name="Segnaposto numero diapositiva 4"/>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205473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a:t>L. Bani - Elementi di statistica economica - LEZIONE 7</a:t>
            </a:r>
            <a:endParaRPr lang="en-GB"/>
          </a:p>
        </p:txBody>
      </p:sp>
      <p:sp>
        <p:nvSpPr>
          <p:cNvPr id="4" name="Segnaposto numero diapositiva 3"/>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161379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7</a:t>
            </a:r>
            <a:endParaRPr lang="en-GB"/>
          </a:p>
        </p:txBody>
      </p:sp>
      <p:sp>
        <p:nvSpPr>
          <p:cNvPr id="7" name="Segnaposto numero diapositiva 6"/>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333521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7</a:t>
            </a:r>
            <a:endParaRPr lang="en-GB"/>
          </a:p>
        </p:txBody>
      </p:sp>
      <p:sp>
        <p:nvSpPr>
          <p:cNvPr id="7" name="Segnaposto numero diapositiva 6"/>
          <p:cNvSpPr>
            <a:spLocks noGrp="1"/>
          </p:cNvSpPr>
          <p:nvPr>
            <p:ph type="sldNum" sz="quarter" idx="12"/>
          </p:nvPr>
        </p:nvSpPr>
        <p:spPr/>
        <p:txBody>
          <a:bodyPr/>
          <a:lstStyle/>
          <a:p>
            <a:fld id="{8D9143DC-7113-4286-82DD-9435255E81F6}" type="slidenum">
              <a:rPr lang="en-GB" smtClean="0"/>
              <a:t>‹N›</a:t>
            </a:fld>
            <a:endParaRPr lang="en-GB"/>
          </a:p>
        </p:txBody>
      </p:sp>
    </p:spTree>
    <p:extLst>
      <p:ext uri="{BB962C8B-B14F-4D97-AF65-F5344CB8AC3E}">
        <p14:creationId xmlns:p14="http://schemas.microsoft.com/office/powerpoint/2010/main" val="93353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 Bani - Elementi di statistica economica - LEZIONE 7</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9143DC-7113-4286-82DD-9435255E81F6}" type="slidenum">
              <a:rPr lang="en-GB" smtClean="0"/>
              <a:t>‹N›</a:t>
            </a:fld>
            <a:endParaRPr lang="en-GB"/>
          </a:p>
        </p:txBody>
      </p:sp>
    </p:spTree>
    <p:extLst>
      <p:ext uri="{BB962C8B-B14F-4D97-AF65-F5344CB8AC3E}">
        <p14:creationId xmlns:p14="http://schemas.microsoft.com/office/powerpoint/2010/main" val="338081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2.bin"/><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9.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3.bin"/><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5.bin"/><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0.emf"/><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a:solidFill>
                  <a:srgbClr val="000000"/>
                </a:solidFill>
                <a:latin typeface="Times New Roman" panose="02020603050405020304" pitchFamily="18" charset="0"/>
                <a:cs typeface="Times New Roman" panose="02020603050405020304" pitchFamily="18" charset="0"/>
              </a:rPr>
              <a:t>Università degli Studi di Teramo</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a:latin typeface="Times New Roman" panose="02020603050405020304" pitchFamily="18" charset="0"/>
                <a:cs typeface="Times New Roman" panose="02020603050405020304" pitchFamily="18" charset="0"/>
              </a:rPr>
              <a:t>CORSO DI LAUREA IN SERVIZI GIURIDICI </a:t>
            </a:r>
            <a:r>
              <a:rPr lang="it-IT" b="1"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Elementi di statistica economica</a:t>
            </a:r>
            <a:endParaRPr lang="it-IT" sz="2400"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a.a</a:t>
            </a:r>
            <a:r>
              <a:rPr lang="it-IT" dirty="0">
                <a:latin typeface="Times New Roman" panose="02020603050405020304" pitchFamily="18" charset="0"/>
                <a:cs typeface="Times New Roman" panose="02020603050405020304" pitchFamily="18" charset="0"/>
              </a:rPr>
              <a:t>. </a:t>
            </a:r>
            <a:r>
              <a:rPr lang="it-IT">
                <a:latin typeface="Times New Roman" panose="02020603050405020304" pitchFamily="18" charset="0"/>
                <a:cs typeface="Times New Roman" panose="02020603050405020304" pitchFamily="18" charset="0"/>
              </a:rPr>
              <a:t>2024-2025</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u="sng" dirty="0">
                <a:solidFill>
                  <a:srgbClr val="C00000"/>
                </a:solidFill>
                <a:latin typeface="Times New Roman" panose="02020603050405020304" pitchFamily="18" charset="0"/>
                <a:cs typeface="Times New Roman" panose="02020603050405020304" pitchFamily="18" charset="0"/>
              </a:rPr>
              <a:t>Lezione 07</a:t>
            </a:r>
            <a:endParaRPr lang="it-IT" dirty="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br>
            <a:r>
              <a:rPr lang="it-IT" sz="1400" b="1" dirty="0">
                <a:solidFill>
                  <a:srgbClr val="000000"/>
                </a:solidFill>
                <a:latin typeface="Times New Roman" panose="02020603050405020304" pitchFamily="18" charset="0"/>
                <a:cs typeface="Times New Roman" panose="02020603050405020304" pitchFamily="18" charset="0"/>
              </a:rPr>
              <a:t>prof. Letizia Bani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7</a:t>
            </a:r>
          </a:p>
        </p:txBody>
      </p:sp>
    </p:spTree>
    <p:extLst>
      <p:ext uri="{BB962C8B-B14F-4D97-AF65-F5344CB8AC3E}">
        <p14:creationId xmlns:p14="http://schemas.microsoft.com/office/powerpoint/2010/main" val="7478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10</a:t>
            </a:fld>
            <a:endParaRPr lang="it-IT"/>
          </a:p>
        </p:txBody>
      </p:sp>
      <p:sp>
        <p:nvSpPr>
          <p:cNvPr id="4" name="Rettangolo 3"/>
          <p:cNvSpPr/>
          <p:nvPr/>
        </p:nvSpPr>
        <p:spPr>
          <a:xfrm>
            <a:off x="1016000" y="1530114"/>
            <a:ext cx="4993675" cy="369332"/>
          </a:xfrm>
          <a:prstGeom prst="rect">
            <a:avLst/>
          </a:prstGeom>
        </p:spPr>
        <p:txBody>
          <a:bodyPr wrap="none">
            <a:spAutoFit/>
          </a:bodyPr>
          <a:lstStyle/>
          <a:p>
            <a:r>
              <a:rPr lang="it-IT" dirty="0">
                <a:solidFill>
                  <a:srgbClr val="000000"/>
                </a:solidFill>
                <a:latin typeface="Times New Roman" panose="02020603050405020304" pitchFamily="18" charset="0"/>
              </a:rPr>
              <a:t>Si ottengono come sintesi di numeri indici semplici </a:t>
            </a:r>
            <a:endParaRPr lang="en-GB" dirty="0"/>
          </a:p>
        </p:txBody>
      </p:sp>
      <p:sp>
        <p:nvSpPr>
          <p:cNvPr id="5" name="Rettangolo 4"/>
          <p:cNvSpPr/>
          <p:nvPr/>
        </p:nvSpPr>
        <p:spPr>
          <a:xfrm>
            <a:off x="1016000" y="1990131"/>
            <a:ext cx="6096000" cy="646331"/>
          </a:xfrm>
          <a:prstGeom prst="rect">
            <a:avLst/>
          </a:prstGeom>
        </p:spPr>
        <p:txBody>
          <a:bodyPr>
            <a:spAutoFit/>
          </a:bodyPr>
          <a:lstStyle/>
          <a:p>
            <a:pPr marL="342900" marR="0" indent="-342900" algn="just">
              <a:buFont typeface="+mj-lt"/>
              <a:buAutoNum type="arabicPeriod"/>
            </a:pPr>
            <a:r>
              <a:rPr lang="en-GB" dirty="0">
                <a:solidFill>
                  <a:srgbClr val="000000"/>
                </a:solidFill>
                <a:latin typeface="Times New Roman" panose="02020603050405020304" pitchFamily="18" charset="0"/>
              </a:rPr>
              <a:t>media di </a:t>
            </a:r>
            <a:r>
              <a:rPr lang="en-GB" dirty="0" err="1">
                <a:solidFill>
                  <a:srgbClr val="000000"/>
                </a:solidFill>
                <a:latin typeface="Times New Roman" panose="02020603050405020304" pitchFamily="18" charset="0"/>
              </a:rPr>
              <a:t>rapporti</a:t>
            </a:r>
            <a:r>
              <a:rPr lang="en-GB" dirty="0">
                <a:solidFill>
                  <a:srgbClr val="000000"/>
                </a:solidFill>
                <a:latin typeface="Times New Roman" panose="02020603050405020304" pitchFamily="18" charset="0"/>
              </a:rPr>
              <a:t> </a:t>
            </a:r>
          </a:p>
          <a:p>
            <a:pPr marL="342900" marR="0" indent="-342900" algn="just">
              <a:buFont typeface="+mj-lt"/>
              <a:buAutoNum type="arabicPeriod"/>
            </a:pPr>
            <a:r>
              <a:rPr lang="en-GB" dirty="0" err="1">
                <a:solidFill>
                  <a:srgbClr val="000000"/>
                </a:solidFill>
                <a:latin typeface="Times New Roman" panose="02020603050405020304" pitchFamily="18" charset="0"/>
              </a:rPr>
              <a:t>rapporti</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tra</a:t>
            </a:r>
            <a:r>
              <a:rPr lang="en-GB" dirty="0">
                <a:solidFill>
                  <a:srgbClr val="000000"/>
                </a:solidFill>
                <a:latin typeface="Times New Roman" panose="02020603050405020304" pitchFamily="18" charset="0"/>
              </a:rPr>
              <a:t> </a:t>
            </a:r>
            <a:r>
              <a:rPr lang="en-GB" dirty="0" err="1">
                <a:solidFill>
                  <a:srgbClr val="000000"/>
                </a:solidFill>
                <a:latin typeface="Times New Roman" panose="02020603050405020304" pitchFamily="18" charset="0"/>
              </a:rPr>
              <a:t>medie</a:t>
            </a:r>
            <a:r>
              <a:rPr lang="en-GB" dirty="0">
                <a:solidFill>
                  <a:srgbClr val="000000"/>
                </a:solidFill>
                <a:latin typeface="Times New Roman" panose="02020603050405020304" pitchFamily="18" charset="0"/>
              </a:rPr>
              <a:t> </a:t>
            </a:r>
            <a:endParaRPr lang="en-GB" dirty="0"/>
          </a:p>
        </p:txBody>
      </p:sp>
      <p:pic>
        <p:nvPicPr>
          <p:cNvPr id="6" name="Immagine 5"/>
          <p:cNvPicPr>
            <a:picLocks noChangeAspect="1"/>
          </p:cNvPicPr>
          <p:nvPr/>
        </p:nvPicPr>
        <p:blipFill>
          <a:blip r:embed="rId2"/>
          <a:stretch>
            <a:fillRect/>
          </a:stretch>
        </p:blipFill>
        <p:spPr>
          <a:xfrm>
            <a:off x="979302" y="2821999"/>
            <a:ext cx="7633252" cy="2723322"/>
          </a:xfrm>
          <a:prstGeom prst="rect">
            <a:avLst/>
          </a:prstGeom>
        </p:spPr>
      </p:pic>
      <p:sp>
        <p:nvSpPr>
          <p:cNvPr id="7" name="Rettangolo 6">
            <a:extLst>
              <a:ext uri="{FF2B5EF4-FFF2-40B4-BE49-F238E27FC236}">
                <a16:creationId xmlns:a16="http://schemas.microsoft.com/office/drawing/2014/main" id="{6C01336D-0E72-B60B-9DEB-91C007E59E1D}"/>
              </a:ext>
            </a:extLst>
          </p:cNvPr>
          <p:cNvSpPr/>
          <p:nvPr/>
        </p:nvSpPr>
        <p:spPr>
          <a:xfrm>
            <a:off x="979302" y="719086"/>
            <a:ext cx="5605061" cy="458074"/>
          </a:xfrm>
          <a:prstGeom prst="rect">
            <a:avLst/>
          </a:prstGeom>
        </p:spPr>
        <p:txBody>
          <a:bodyPr wrap="none">
            <a:spAutoFit/>
          </a:bodyPr>
          <a:lstStyle/>
          <a:p>
            <a:pPr>
              <a:lnSpc>
                <a:spcPct val="150000"/>
              </a:lnSpc>
            </a:pPr>
            <a:r>
              <a:rPr lang="it-IT" b="1" dirty="0">
                <a:solidFill>
                  <a:srgbClr val="A80000"/>
                </a:solidFill>
                <a:latin typeface="Times New Roman" panose="02020603050405020304" pitchFamily="18" charset="0"/>
                <a:cs typeface="Times New Roman" panose="02020603050405020304" pitchFamily="18" charset="0"/>
              </a:rPr>
              <a:t>scelta del criterio di aggregazione (o scelta della media)</a:t>
            </a:r>
          </a:p>
        </p:txBody>
      </p:sp>
    </p:spTree>
    <p:extLst>
      <p:ext uri="{BB962C8B-B14F-4D97-AF65-F5344CB8AC3E}">
        <p14:creationId xmlns:p14="http://schemas.microsoft.com/office/powerpoint/2010/main" val="392625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11</a:t>
            </a:fld>
            <a:endParaRPr lang="it-IT"/>
          </a:p>
        </p:txBody>
      </p:sp>
      <p:sp>
        <p:nvSpPr>
          <p:cNvPr id="4" name="Rettangolo 3"/>
          <p:cNvSpPr/>
          <p:nvPr/>
        </p:nvSpPr>
        <p:spPr>
          <a:xfrm>
            <a:off x="996764" y="1004771"/>
            <a:ext cx="2178802" cy="369332"/>
          </a:xfrm>
          <a:prstGeom prst="rect">
            <a:avLst/>
          </a:prstGeom>
        </p:spPr>
        <p:txBody>
          <a:bodyPr wrap="none">
            <a:spAutoFit/>
          </a:bodyPr>
          <a:lstStyle/>
          <a:p>
            <a:pPr marL="342900" indent="-342900">
              <a:buFont typeface="+mj-lt"/>
              <a:buAutoNum type="arabicPeriod"/>
            </a:pPr>
            <a:r>
              <a:rPr lang="en-GB" dirty="0">
                <a:solidFill>
                  <a:srgbClr val="C00000"/>
                </a:solidFill>
                <a:latin typeface="Times New Roman" panose="02020603050405020304" pitchFamily="18" charset="0"/>
              </a:rPr>
              <a:t>media di </a:t>
            </a:r>
            <a:r>
              <a:rPr lang="en-GB" dirty="0" err="1">
                <a:solidFill>
                  <a:srgbClr val="C00000"/>
                </a:solidFill>
                <a:latin typeface="Times New Roman" panose="02020603050405020304" pitchFamily="18" charset="0"/>
              </a:rPr>
              <a:t>rapporti</a:t>
            </a:r>
            <a:r>
              <a:rPr lang="en-GB" dirty="0">
                <a:solidFill>
                  <a:srgbClr val="C00000"/>
                </a:solidFill>
                <a:latin typeface="Times New Roman" panose="02020603050405020304" pitchFamily="18" charset="0"/>
              </a:rPr>
              <a:t> </a:t>
            </a:r>
            <a:endParaRPr lang="en-GB" dirty="0">
              <a:solidFill>
                <a:srgbClr val="C00000"/>
              </a:solidFill>
            </a:endParaRPr>
          </a:p>
        </p:txBody>
      </p:sp>
      <p:sp>
        <p:nvSpPr>
          <p:cNvPr id="5" name="Rettangolo 4"/>
          <p:cNvSpPr/>
          <p:nvPr/>
        </p:nvSpPr>
        <p:spPr>
          <a:xfrm>
            <a:off x="996764" y="1321405"/>
            <a:ext cx="10239433" cy="646331"/>
          </a:xfrm>
          <a:prstGeom prst="rect">
            <a:avLst/>
          </a:prstGeom>
        </p:spPr>
        <p:txBody>
          <a:bodyPr wrap="square">
            <a:spAutoFit/>
          </a:bodyPr>
          <a:lstStyle/>
          <a:p>
            <a:pPr algn="just"/>
            <a:r>
              <a:rPr lang="it-IT" dirty="0">
                <a:solidFill>
                  <a:srgbClr val="000000"/>
                </a:solidFill>
                <a:latin typeface="Times New Roman" panose="02020603050405020304" pitchFamily="18" charset="0"/>
              </a:rPr>
              <a:t>Si calcolano i rapporti tra i prezzi di ciascuna merce avendo preventivamente scelto il tempo base. Si effettua successivamente la media di tutti questi rapporti </a:t>
            </a:r>
            <a:endParaRPr lang="en-GB" dirty="0"/>
          </a:p>
        </p:txBody>
      </p:sp>
      <p:pic>
        <p:nvPicPr>
          <p:cNvPr id="6" name="Immagine 5"/>
          <p:cNvPicPr>
            <a:picLocks noChangeAspect="1"/>
          </p:cNvPicPr>
          <p:nvPr/>
        </p:nvPicPr>
        <p:blipFill>
          <a:blip r:embed="rId2"/>
          <a:stretch>
            <a:fillRect/>
          </a:stretch>
        </p:blipFill>
        <p:spPr>
          <a:xfrm>
            <a:off x="1016000" y="2090114"/>
            <a:ext cx="2584174" cy="1520687"/>
          </a:xfrm>
          <a:prstGeom prst="rect">
            <a:avLst/>
          </a:prstGeom>
        </p:spPr>
      </p:pic>
      <p:sp>
        <p:nvSpPr>
          <p:cNvPr id="7" name="Rettangolo 6"/>
          <p:cNvSpPr/>
          <p:nvPr/>
        </p:nvSpPr>
        <p:spPr>
          <a:xfrm>
            <a:off x="938875" y="3874737"/>
            <a:ext cx="2242922" cy="369332"/>
          </a:xfrm>
          <a:prstGeom prst="rect">
            <a:avLst/>
          </a:prstGeom>
        </p:spPr>
        <p:txBody>
          <a:bodyPr wrap="none">
            <a:spAutoFit/>
          </a:bodyPr>
          <a:lstStyle/>
          <a:p>
            <a:pPr marL="342900" indent="-342900">
              <a:buFont typeface="+mj-lt"/>
              <a:buAutoNum type="arabicPeriod" startAt="2"/>
            </a:pPr>
            <a:r>
              <a:rPr lang="en-GB" dirty="0" err="1">
                <a:solidFill>
                  <a:srgbClr val="C00000"/>
                </a:solidFill>
                <a:latin typeface="Times New Roman" panose="02020603050405020304" pitchFamily="18" charset="0"/>
              </a:rPr>
              <a:t>rapporti</a:t>
            </a:r>
            <a:r>
              <a:rPr lang="en-GB" dirty="0">
                <a:solidFill>
                  <a:srgbClr val="C00000"/>
                </a:solidFill>
                <a:latin typeface="Times New Roman" panose="02020603050405020304" pitchFamily="18" charset="0"/>
              </a:rPr>
              <a:t> </a:t>
            </a:r>
            <a:r>
              <a:rPr lang="en-GB" dirty="0" err="1">
                <a:solidFill>
                  <a:srgbClr val="C00000"/>
                </a:solidFill>
                <a:latin typeface="Times New Roman" panose="02020603050405020304" pitchFamily="18" charset="0"/>
              </a:rPr>
              <a:t>tra</a:t>
            </a:r>
            <a:r>
              <a:rPr lang="en-GB" dirty="0">
                <a:solidFill>
                  <a:srgbClr val="C00000"/>
                </a:solidFill>
                <a:latin typeface="Times New Roman" panose="02020603050405020304" pitchFamily="18" charset="0"/>
              </a:rPr>
              <a:t> </a:t>
            </a:r>
            <a:r>
              <a:rPr lang="en-GB" dirty="0" err="1">
                <a:solidFill>
                  <a:srgbClr val="C00000"/>
                </a:solidFill>
                <a:latin typeface="Times New Roman" panose="02020603050405020304" pitchFamily="18" charset="0"/>
              </a:rPr>
              <a:t>medie</a:t>
            </a:r>
            <a:r>
              <a:rPr lang="en-GB" dirty="0">
                <a:solidFill>
                  <a:srgbClr val="C00000"/>
                </a:solidFill>
                <a:latin typeface="Times New Roman" panose="02020603050405020304" pitchFamily="18" charset="0"/>
              </a:rPr>
              <a:t> </a:t>
            </a:r>
            <a:endParaRPr lang="en-GB" dirty="0">
              <a:solidFill>
                <a:srgbClr val="C00000"/>
              </a:solidFill>
            </a:endParaRPr>
          </a:p>
        </p:txBody>
      </p:sp>
      <p:sp>
        <p:nvSpPr>
          <p:cNvPr id="8" name="Rettangolo 7"/>
          <p:cNvSpPr/>
          <p:nvPr/>
        </p:nvSpPr>
        <p:spPr>
          <a:xfrm>
            <a:off x="938875" y="4244069"/>
            <a:ext cx="8483528" cy="923330"/>
          </a:xfrm>
          <a:prstGeom prst="rect">
            <a:avLst/>
          </a:prstGeom>
        </p:spPr>
        <p:txBody>
          <a:bodyPr wrap="square">
            <a:spAutoFit/>
          </a:bodyPr>
          <a:lstStyle/>
          <a:p>
            <a:pPr algn="just"/>
            <a:r>
              <a:rPr lang="it-IT" dirty="0">
                <a:solidFill>
                  <a:srgbClr val="000000"/>
                </a:solidFill>
                <a:latin typeface="Times New Roman" panose="02020603050405020304" pitchFamily="18" charset="0"/>
              </a:rPr>
              <a:t>Si calcolano la media dei prezzi di tutte le merci nel periodo considerato e la media dei prezzi di tutte le merci nel periodo scelto come base. Si effettua successivamente il rapporto tra queste medie. </a:t>
            </a:r>
            <a:endParaRPr lang="en-GB" dirty="0"/>
          </a:p>
        </p:txBody>
      </p:sp>
      <p:pic>
        <p:nvPicPr>
          <p:cNvPr id="9" name="Immagine 8"/>
          <p:cNvPicPr>
            <a:picLocks noChangeAspect="1"/>
          </p:cNvPicPr>
          <p:nvPr/>
        </p:nvPicPr>
        <p:blipFill>
          <a:blip r:embed="rId3"/>
          <a:stretch>
            <a:fillRect/>
          </a:stretch>
        </p:blipFill>
        <p:spPr>
          <a:xfrm>
            <a:off x="9593086" y="4244069"/>
            <a:ext cx="2266122" cy="1908313"/>
          </a:xfrm>
          <a:prstGeom prst="rect">
            <a:avLst/>
          </a:prstGeom>
        </p:spPr>
      </p:pic>
      <p:sp>
        <p:nvSpPr>
          <p:cNvPr id="10" name="Rettangolo 9"/>
          <p:cNvSpPr/>
          <p:nvPr/>
        </p:nvSpPr>
        <p:spPr>
          <a:xfrm>
            <a:off x="4469477" y="2201585"/>
            <a:ext cx="6096000" cy="923330"/>
          </a:xfrm>
          <a:prstGeom prst="rect">
            <a:avLst/>
          </a:prstGeom>
          <a:ln>
            <a:solidFill>
              <a:srgbClr val="C00000"/>
            </a:solidFill>
          </a:ln>
        </p:spPr>
        <p:txBody>
          <a:bodyPr>
            <a:spAutoFit/>
          </a:bodyPr>
          <a:lstStyle/>
          <a:p>
            <a:pPr algn="just"/>
            <a:r>
              <a:rPr lang="it-IT" dirty="0">
                <a:solidFill>
                  <a:srgbClr val="262626"/>
                </a:solidFill>
                <a:latin typeface="Times New Roman" panose="02020603050405020304" pitchFamily="18" charset="0"/>
                <a:cs typeface="Times New Roman" panose="02020603050405020304" pitchFamily="18" charset="0"/>
              </a:rPr>
              <a:t>Tale metodo consiste nel calcolare, per ogni serie, e con riferimento alla stessa base, i numeri indici, e poi di questi, per ogni anno, la media aritmetica.</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938875" y="5310641"/>
            <a:ext cx="8483528" cy="923330"/>
          </a:xfrm>
          <a:prstGeom prst="rect">
            <a:avLst/>
          </a:prstGeom>
          <a:ln>
            <a:solidFill>
              <a:srgbClr val="C00000"/>
            </a:solidFill>
          </a:ln>
        </p:spPr>
        <p:txBody>
          <a:bodyPr wrap="square">
            <a:spAutoFit/>
          </a:bodyPr>
          <a:lstStyle/>
          <a:p>
            <a:pPr algn="just"/>
            <a:r>
              <a:rPr lang="it-IT" dirty="0">
                <a:latin typeface="Times New Roman" panose="02020603050405020304" pitchFamily="18" charset="0"/>
                <a:ea typeface="Microsoft YaHei UI Light" panose="020B0502040204020203" pitchFamily="34" charset="-122"/>
                <a:cs typeface="Times New Roman" panose="02020603050405020304" pitchFamily="18" charset="0"/>
              </a:rPr>
              <a:t>Questo metodo consiste, invece, nel calcolare prima le medie aritmetiche dei valori della serie in questione per ogni anno, e successivamente, scelto un determinato periodo come base, calcolare i numeri indici delle medie, che saranno i numeri indici cercati.</a:t>
            </a:r>
            <a:endParaRPr lang="en-GB" dirty="0">
              <a:latin typeface="Times New Roman" panose="02020603050405020304" pitchFamily="18" charset="0"/>
              <a:ea typeface="Microsoft YaHei UI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158429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12</a:t>
            </a:fld>
            <a:endParaRPr lang="it-IT"/>
          </a:p>
        </p:txBody>
      </p:sp>
      <p:sp>
        <p:nvSpPr>
          <p:cNvPr id="4" name="CasellaDiTesto 3"/>
          <p:cNvSpPr txBox="1"/>
          <p:nvPr/>
        </p:nvSpPr>
        <p:spPr>
          <a:xfrm>
            <a:off x="1016000" y="1105593"/>
            <a:ext cx="4046451" cy="369332"/>
          </a:xfrm>
          <a:prstGeom prst="rect">
            <a:avLst/>
          </a:prstGeom>
          <a:noFill/>
        </p:spPr>
        <p:txBody>
          <a:bodyPr wrap="square" rtlCol="0">
            <a:spAutoFit/>
          </a:bodyPr>
          <a:lstStyle/>
          <a:p>
            <a:r>
              <a:rPr lang="it-IT" dirty="0"/>
              <a:t>Ho 3 beni: latte, pane, acqua</a:t>
            </a:r>
            <a:endParaRPr lang="en-GB" dirty="0"/>
          </a:p>
        </p:txBody>
      </p:sp>
      <p:sp>
        <p:nvSpPr>
          <p:cNvPr id="5" name="CasellaDiTesto 4"/>
          <p:cNvSpPr txBox="1"/>
          <p:nvPr/>
        </p:nvSpPr>
        <p:spPr>
          <a:xfrm>
            <a:off x="4393738" y="1105593"/>
            <a:ext cx="4046451" cy="369332"/>
          </a:xfrm>
          <a:prstGeom prst="rect">
            <a:avLst/>
          </a:prstGeom>
          <a:noFill/>
        </p:spPr>
        <p:txBody>
          <a:bodyPr wrap="square" rtlCol="0">
            <a:spAutoFit/>
          </a:bodyPr>
          <a:lstStyle/>
          <a:p>
            <a:r>
              <a:rPr lang="it-IT" dirty="0"/>
              <a:t>Ho 3 periodi: 2021, 2022, e 2023</a:t>
            </a:r>
            <a:endParaRPr lang="en-GB" dirty="0"/>
          </a:p>
        </p:txBody>
      </p:sp>
      <p:pic>
        <p:nvPicPr>
          <p:cNvPr id="6" name="Immagine 5"/>
          <p:cNvPicPr>
            <a:picLocks noChangeAspect="1"/>
          </p:cNvPicPr>
          <p:nvPr/>
        </p:nvPicPr>
        <p:blipFill>
          <a:blip r:embed="rId2"/>
          <a:stretch>
            <a:fillRect/>
          </a:stretch>
        </p:blipFill>
        <p:spPr>
          <a:xfrm>
            <a:off x="9233753" y="1105593"/>
            <a:ext cx="2584174" cy="1520687"/>
          </a:xfrm>
          <a:prstGeom prst="rect">
            <a:avLst/>
          </a:prstGeom>
        </p:spPr>
      </p:pic>
      <p:pic>
        <p:nvPicPr>
          <p:cNvPr id="7" name="Immagine 6"/>
          <p:cNvPicPr>
            <a:picLocks noChangeAspect="1"/>
          </p:cNvPicPr>
          <p:nvPr/>
        </p:nvPicPr>
        <p:blipFill>
          <a:blip r:embed="rId3"/>
          <a:stretch>
            <a:fillRect/>
          </a:stretch>
        </p:blipFill>
        <p:spPr>
          <a:xfrm>
            <a:off x="1016000" y="1672499"/>
            <a:ext cx="3629025" cy="1495425"/>
          </a:xfrm>
          <a:prstGeom prst="rect">
            <a:avLst/>
          </a:prstGeom>
        </p:spPr>
      </p:pic>
      <p:sp>
        <p:nvSpPr>
          <p:cNvPr id="8" name="Rettangolo 7"/>
          <p:cNvSpPr/>
          <p:nvPr/>
        </p:nvSpPr>
        <p:spPr>
          <a:xfrm>
            <a:off x="929686" y="4211869"/>
            <a:ext cx="1497213" cy="487506"/>
          </a:xfrm>
          <a:prstGeom prst="rect">
            <a:avLst/>
          </a:prstGeom>
        </p:spPr>
        <p:txBody>
          <a:bodyPr wrap="square">
            <a:spAutoFit/>
          </a:bodyPr>
          <a:lstStyle/>
          <a:p>
            <a:pPr>
              <a:lnSpc>
                <a:spcPct val="107000"/>
              </a:lnSpc>
              <a:spcAft>
                <a:spcPts val="0"/>
              </a:spcAft>
            </a:pPr>
            <a:r>
              <a:rPr lang="it-IT"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2022</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it-IT"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ella 9"/>
          <p:cNvGraphicFramePr>
            <a:graphicFrameLocks noGrp="1"/>
          </p:cNvGraphicFramePr>
          <p:nvPr>
            <p:extLst>
              <p:ext uri="{D42A27DB-BD31-4B8C-83A1-F6EECF244321}">
                <p14:modId xmlns:p14="http://schemas.microsoft.com/office/powerpoint/2010/main" val="1059189454"/>
              </p:ext>
            </p:extLst>
          </p:nvPr>
        </p:nvGraphicFramePr>
        <p:xfrm>
          <a:off x="2435980" y="3760280"/>
          <a:ext cx="2781299" cy="590550"/>
        </p:xfrm>
        <a:graphic>
          <a:graphicData uri="http://schemas.openxmlformats.org/drawingml/2006/table">
            <a:tbl>
              <a:tblPr/>
              <a:tblGrid>
                <a:gridCol w="785606">
                  <a:extLst>
                    <a:ext uri="{9D8B030D-6E8A-4147-A177-3AD203B41FA5}">
                      <a16:colId xmlns:a16="http://schemas.microsoft.com/office/drawing/2014/main" val="641015617"/>
                    </a:ext>
                  </a:extLst>
                </a:gridCol>
                <a:gridCol w="354790">
                  <a:extLst>
                    <a:ext uri="{9D8B030D-6E8A-4147-A177-3AD203B41FA5}">
                      <a16:colId xmlns:a16="http://schemas.microsoft.com/office/drawing/2014/main" val="3400305109"/>
                    </a:ext>
                  </a:extLst>
                </a:gridCol>
                <a:gridCol w="636721">
                  <a:extLst>
                    <a:ext uri="{9D8B030D-6E8A-4147-A177-3AD203B41FA5}">
                      <a16:colId xmlns:a16="http://schemas.microsoft.com/office/drawing/2014/main" val="3161046500"/>
                    </a:ext>
                  </a:extLst>
                </a:gridCol>
                <a:gridCol w="367461">
                  <a:extLst>
                    <a:ext uri="{9D8B030D-6E8A-4147-A177-3AD203B41FA5}">
                      <a16:colId xmlns:a16="http://schemas.microsoft.com/office/drawing/2014/main" val="2451213602"/>
                    </a:ext>
                  </a:extLst>
                </a:gridCol>
                <a:gridCol w="636721">
                  <a:extLst>
                    <a:ext uri="{9D8B030D-6E8A-4147-A177-3AD203B41FA5}">
                      <a16:colId xmlns:a16="http://schemas.microsoft.com/office/drawing/2014/main" val="1831414819"/>
                    </a:ext>
                  </a:extLst>
                </a:gridCol>
              </a:tblGrid>
              <a:tr h="295275">
                <a:tc>
                  <a:txBody>
                    <a:bodyPr/>
                    <a:lstStyle/>
                    <a:p>
                      <a:pPr algn="l" fontAlgn="b"/>
                      <a:r>
                        <a:rPr lang="en-GB" sz="1800" b="0" i="0" u="none" strike="noStrike" dirty="0">
                          <a:solidFill>
                            <a:srgbClr val="000000"/>
                          </a:solidFill>
                          <a:effectLst/>
                          <a:latin typeface="Times New Roman" panose="02020603050405020304" pitchFamily="18" charset="0"/>
                        </a:rPr>
                        <a:t>    1.85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2.00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0.70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1368734"/>
                  </a:ext>
                </a:extLst>
              </a:tr>
              <a:tr h="295275">
                <a:tc>
                  <a:txBody>
                    <a:bodyPr/>
                    <a:lstStyle/>
                    <a:p>
                      <a:pPr algn="l" fontAlgn="b"/>
                      <a:r>
                        <a:rPr lang="en-GB" sz="1800" b="0" i="0" u="none" strike="noStrike" dirty="0">
                          <a:solidFill>
                            <a:srgbClr val="000000"/>
                          </a:solidFill>
                          <a:effectLst/>
                          <a:latin typeface="Times New Roman" panose="02020603050405020304" pitchFamily="18" charset="0"/>
                        </a:rPr>
                        <a:t>    1.50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1.50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a:noFill/>
                    </a:lnT>
                    <a:lnB>
                      <a:noFill/>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0.65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91342920"/>
                  </a:ext>
                </a:extLst>
              </a:tr>
            </a:tbl>
          </a:graphicData>
        </a:graphic>
      </p:graphicFrame>
      <p:cxnSp>
        <p:nvCxnSpPr>
          <p:cNvPr id="12" name="Connettore diritto 11"/>
          <p:cNvCxnSpPr/>
          <p:nvPr/>
        </p:nvCxnSpPr>
        <p:spPr>
          <a:xfrm flipV="1">
            <a:off x="2505252" y="4430684"/>
            <a:ext cx="2706830" cy="1662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3675786" y="4543790"/>
            <a:ext cx="415498"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  3</a:t>
            </a:r>
            <a:endParaRPr lang="en-GB" dirty="0">
              <a:latin typeface="Times New Roman" panose="02020603050405020304" pitchFamily="18" charset="0"/>
              <a:cs typeface="Times New Roman" panose="02020603050405020304" pitchFamily="18" charset="0"/>
            </a:endParaRPr>
          </a:p>
        </p:txBody>
      </p:sp>
      <p:sp>
        <p:nvSpPr>
          <p:cNvPr id="16" name="Rettangolo 15"/>
          <p:cNvSpPr/>
          <p:nvPr/>
        </p:nvSpPr>
        <p:spPr>
          <a:xfrm>
            <a:off x="5508572" y="4132457"/>
            <a:ext cx="742604" cy="646331"/>
          </a:xfrm>
          <a:prstGeom prst="rect">
            <a:avLst/>
          </a:prstGeom>
        </p:spPr>
        <p:txBody>
          <a:bodyPr wrap="square">
            <a:spAutoFit/>
          </a:bodyPr>
          <a:lstStyle/>
          <a:p>
            <a:r>
              <a:rPr lang="en-GB" u="sng" dirty="0">
                <a:latin typeface="Times New Roman" panose="02020603050405020304" pitchFamily="18" charset="0"/>
                <a:cs typeface="Times New Roman" panose="02020603050405020304" pitchFamily="18" charset="0"/>
              </a:rPr>
              <a:t>3.644  </a:t>
            </a:r>
          </a:p>
          <a:p>
            <a:pPr algn="ctr"/>
            <a:r>
              <a:rPr lang="en-GB" dirty="0">
                <a:latin typeface="Times New Roman" panose="02020603050405020304" pitchFamily="18" charset="0"/>
                <a:cs typeface="Times New Roman" panose="02020603050405020304" pitchFamily="18" charset="0"/>
              </a:rPr>
              <a:t>3</a:t>
            </a:r>
          </a:p>
        </p:txBody>
      </p:sp>
      <p:sp>
        <p:nvSpPr>
          <p:cNvPr id="17" name="Rettangolo 16"/>
          <p:cNvSpPr/>
          <p:nvPr/>
        </p:nvSpPr>
        <p:spPr>
          <a:xfrm>
            <a:off x="6411362" y="4204649"/>
            <a:ext cx="505267" cy="400110"/>
          </a:xfrm>
          <a:prstGeom prst="rect">
            <a:avLst/>
          </a:prstGeom>
        </p:spPr>
        <p:txBody>
          <a:bodyPr wrap="none">
            <a:spAutoFit/>
          </a:bodyPr>
          <a:lstStyle/>
          <a:p>
            <a:r>
              <a:rPr lang="en-GB" sz="2000" dirty="0">
                <a:latin typeface="Times New Roman" panose="02020603050405020304" pitchFamily="18" charset="0"/>
                <a:cs typeface="Times New Roman" panose="02020603050405020304" pitchFamily="18" charset="0"/>
              </a:rPr>
              <a:t>1.2</a:t>
            </a:r>
          </a:p>
        </p:txBody>
      </p:sp>
      <p:sp>
        <p:nvSpPr>
          <p:cNvPr id="18" name="CasellaDiTesto 17"/>
          <p:cNvSpPr txBox="1"/>
          <p:nvPr/>
        </p:nvSpPr>
        <p:spPr>
          <a:xfrm>
            <a:off x="5212083" y="4247255"/>
            <a:ext cx="301686" cy="400110"/>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
        <p:nvSpPr>
          <p:cNvPr id="19" name="CasellaDiTesto 18"/>
          <p:cNvSpPr txBox="1"/>
          <p:nvPr/>
        </p:nvSpPr>
        <p:spPr>
          <a:xfrm>
            <a:off x="6155053" y="4210935"/>
            <a:ext cx="301686" cy="400110"/>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
        <p:nvSpPr>
          <p:cNvPr id="21" name="Rettangolo 20"/>
          <p:cNvSpPr/>
          <p:nvPr/>
        </p:nvSpPr>
        <p:spPr>
          <a:xfrm>
            <a:off x="9398207" y="659076"/>
            <a:ext cx="2178802" cy="369332"/>
          </a:xfrm>
          <a:prstGeom prst="rect">
            <a:avLst/>
          </a:prstGeom>
        </p:spPr>
        <p:txBody>
          <a:bodyPr wrap="none">
            <a:spAutoFit/>
          </a:bodyPr>
          <a:lstStyle/>
          <a:p>
            <a:pPr marL="342900" indent="-342900">
              <a:buFont typeface="+mj-lt"/>
              <a:buAutoNum type="arabicPeriod"/>
            </a:pPr>
            <a:r>
              <a:rPr lang="en-GB" dirty="0">
                <a:solidFill>
                  <a:srgbClr val="C00000"/>
                </a:solidFill>
                <a:latin typeface="Times New Roman" panose="02020603050405020304" pitchFamily="18" charset="0"/>
              </a:rPr>
              <a:t>media di </a:t>
            </a:r>
            <a:r>
              <a:rPr lang="en-GB" dirty="0" err="1">
                <a:solidFill>
                  <a:srgbClr val="C00000"/>
                </a:solidFill>
                <a:latin typeface="Times New Roman" panose="02020603050405020304" pitchFamily="18" charset="0"/>
              </a:rPr>
              <a:t>rapporti</a:t>
            </a:r>
            <a:r>
              <a:rPr lang="en-GB" dirty="0">
                <a:solidFill>
                  <a:srgbClr val="C00000"/>
                </a:solidFill>
                <a:latin typeface="Times New Roman" panose="02020603050405020304" pitchFamily="18" charset="0"/>
              </a:rPr>
              <a:t> </a:t>
            </a:r>
            <a:endParaRPr lang="en-GB" dirty="0">
              <a:solidFill>
                <a:srgbClr val="C00000"/>
              </a:solidFill>
            </a:endParaRPr>
          </a:p>
        </p:txBody>
      </p:sp>
      <p:sp>
        <p:nvSpPr>
          <p:cNvPr id="23" name="Rettangolo 22"/>
          <p:cNvSpPr/>
          <p:nvPr/>
        </p:nvSpPr>
        <p:spPr>
          <a:xfrm>
            <a:off x="2360815" y="3682538"/>
            <a:ext cx="3002111" cy="668292"/>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ttangolo 23"/>
          <p:cNvSpPr/>
          <p:nvPr/>
        </p:nvSpPr>
        <p:spPr>
          <a:xfrm>
            <a:off x="10083338" y="1028408"/>
            <a:ext cx="1371600" cy="104977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246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par>
                                <p:cTn id="50" presetID="16" presetClass="entr" presetSubtype="21"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4" grpId="0"/>
      <p:bldP spid="16" grpId="0"/>
      <p:bldP spid="17" grpId="0"/>
      <p:bldP spid="18" grpId="0"/>
      <p:bldP spid="19" grpId="0"/>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13</a:t>
            </a:fld>
            <a:endParaRPr lang="it-IT"/>
          </a:p>
        </p:txBody>
      </p:sp>
      <p:sp>
        <p:nvSpPr>
          <p:cNvPr id="4" name="CasellaDiTesto 3"/>
          <p:cNvSpPr txBox="1"/>
          <p:nvPr/>
        </p:nvSpPr>
        <p:spPr>
          <a:xfrm>
            <a:off x="1016000" y="1105593"/>
            <a:ext cx="4046451" cy="369332"/>
          </a:xfrm>
          <a:prstGeom prst="rect">
            <a:avLst/>
          </a:prstGeom>
          <a:noFill/>
        </p:spPr>
        <p:txBody>
          <a:bodyPr wrap="square" rtlCol="0">
            <a:spAutoFit/>
          </a:bodyPr>
          <a:lstStyle/>
          <a:p>
            <a:r>
              <a:rPr lang="it-IT" dirty="0"/>
              <a:t>Ho 3 beni: latte, pane, acqua</a:t>
            </a:r>
            <a:endParaRPr lang="en-GB" dirty="0"/>
          </a:p>
        </p:txBody>
      </p:sp>
      <p:sp>
        <p:nvSpPr>
          <p:cNvPr id="5" name="CasellaDiTesto 4"/>
          <p:cNvSpPr txBox="1"/>
          <p:nvPr/>
        </p:nvSpPr>
        <p:spPr>
          <a:xfrm>
            <a:off x="4393738" y="1105593"/>
            <a:ext cx="4046451" cy="369332"/>
          </a:xfrm>
          <a:prstGeom prst="rect">
            <a:avLst/>
          </a:prstGeom>
          <a:noFill/>
        </p:spPr>
        <p:txBody>
          <a:bodyPr wrap="square" rtlCol="0">
            <a:spAutoFit/>
          </a:bodyPr>
          <a:lstStyle/>
          <a:p>
            <a:r>
              <a:rPr lang="it-IT" dirty="0"/>
              <a:t>Ho 3 periodi: 2021, 2022, e 2023</a:t>
            </a:r>
            <a:endParaRPr lang="en-GB" dirty="0"/>
          </a:p>
        </p:txBody>
      </p:sp>
      <p:pic>
        <p:nvPicPr>
          <p:cNvPr id="7" name="Immagine 6"/>
          <p:cNvPicPr>
            <a:picLocks noChangeAspect="1"/>
          </p:cNvPicPr>
          <p:nvPr/>
        </p:nvPicPr>
        <p:blipFill>
          <a:blip r:embed="rId2"/>
          <a:stretch>
            <a:fillRect/>
          </a:stretch>
        </p:blipFill>
        <p:spPr>
          <a:xfrm>
            <a:off x="1016000" y="1672499"/>
            <a:ext cx="3629025" cy="1495425"/>
          </a:xfrm>
          <a:prstGeom prst="rect">
            <a:avLst/>
          </a:prstGeom>
        </p:spPr>
      </p:pic>
      <p:sp>
        <p:nvSpPr>
          <p:cNvPr id="8" name="Rettangolo 7"/>
          <p:cNvSpPr/>
          <p:nvPr/>
        </p:nvSpPr>
        <p:spPr>
          <a:xfrm>
            <a:off x="929686" y="4211869"/>
            <a:ext cx="1497213" cy="487506"/>
          </a:xfrm>
          <a:prstGeom prst="rect">
            <a:avLst/>
          </a:prstGeom>
        </p:spPr>
        <p:txBody>
          <a:bodyPr wrap="square">
            <a:spAutoFit/>
          </a:bodyPr>
          <a:lstStyle/>
          <a:p>
            <a:pPr>
              <a:lnSpc>
                <a:spcPct val="107000"/>
              </a:lnSpc>
              <a:spcAft>
                <a:spcPts val="0"/>
              </a:spcAft>
            </a:pPr>
            <a:r>
              <a:rPr lang="it-IT"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2022</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a:t>
            </a:r>
            <a:r>
              <a:rPr lang="it-IT"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2023</a:t>
            </a:r>
            <a:r>
              <a:rPr lang="it-I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ttangolo 16"/>
          <p:cNvSpPr/>
          <p:nvPr/>
        </p:nvSpPr>
        <p:spPr>
          <a:xfrm>
            <a:off x="6411362" y="4204649"/>
            <a:ext cx="505267" cy="400110"/>
          </a:xfrm>
          <a:prstGeom prst="rect">
            <a:avLst/>
          </a:prstGeom>
        </p:spPr>
        <p:txBody>
          <a:bodyPr wrap="none">
            <a:spAutoFit/>
          </a:bodyPr>
          <a:lstStyle/>
          <a:p>
            <a:r>
              <a:rPr lang="en-GB" sz="2000" dirty="0">
                <a:latin typeface="Times New Roman" panose="02020603050405020304" pitchFamily="18" charset="0"/>
                <a:cs typeface="Times New Roman" panose="02020603050405020304" pitchFamily="18" charset="0"/>
              </a:rPr>
              <a:t>1.2</a:t>
            </a:r>
          </a:p>
        </p:txBody>
      </p:sp>
      <p:sp>
        <p:nvSpPr>
          <p:cNvPr id="18" name="CasellaDiTesto 17"/>
          <p:cNvSpPr txBox="1"/>
          <p:nvPr/>
        </p:nvSpPr>
        <p:spPr>
          <a:xfrm>
            <a:off x="5212083" y="4247255"/>
            <a:ext cx="301686" cy="400110"/>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sp>
        <p:nvSpPr>
          <p:cNvPr id="19" name="CasellaDiTesto 18"/>
          <p:cNvSpPr txBox="1"/>
          <p:nvPr/>
        </p:nvSpPr>
        <p:spPr>
          <a:xfrm>
            <a:off x="6196726" y="4255567"/>
            <a:ext cx="301686" cy="400110"/>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p:txBody>
      </p:sp>
      <p:pic>
        <p:nvPicPr>
          <p:cNvPr id="22" name="Immagine 21"/>
          <p:cNvPicPr>
            <a:picLocks noChangeAspect="1"/>
          </p:cNvPicPr>
          <p:nvPr/>
        </p:nvPicPr>
        <p:blipFill>
          <a:blip r:embed="rId3"/>
          <a:stretch>
            <a:fillRect/>
          </a:stretch>
        </p:blipFill>
        <p:spPr>
          <a:xfrm>
            <a:off x="9398207" y="952229"/>
            <a:ext cx="2266122" cy="1908313"/>
          </a:xfrm>
          <a:prstGeom prst="rect">
            <a:avLst/>
          </a:prstGeom>
        </p:spPr>
      </p:pic>
      <p:sp>
        <p:nvSpPr>
          <p:cNvPr id="9" name="Rettangolo 8"/>
          <p:cNvSpPr/>
          <p:nvPr/>
        </p:nvSpPr>
        <p:spPr>
          <a:xfrm>
            <a:off x="9366147" y="695472"/>
            <a:ext cx="2242922" cy="369332"/>
          </a:xfrm>
          <a:prstGeom prst="rect">
            <a:avLst/>
          </a:prstGeom>
        </p:spPr>
        <p:txBody>
          <a:bodyPr wrap="none">
            <a:spAutoFit/>
          </a:bodyPr>
          <a:lstStyle/>
          <a:p>
            <a:pPr marL="342900" indent="-342900">
              <a:buFont typeface="+mj-lt"/>
              <a:buAutoNum type="arabicPeriod" startAt="2"/>
            </a:pPr>
            <a:r>
              <a:rPr lang="en-GB" dirty="0" err="1">
                <a:solidFill>
                  <a:srgbClr val="C00000"/>
                </a:solidFill>
                <a:latin typeface="Times New Roman" panose="02020603050405020304" pitchFamily="18" charset="0"/>
              </a:rPr>
              <a:t>rapporti</a:t>
            </a:r>
            <a:r>
              <a:rPr lang="en-GB" dirty="0">
                <a:solidFill>
                  <a:srgbClr val="C00000"/>
                </a:solidFill>
                <a:latin typeface="Times New Roman" panose="02020603050405020304" pitchFamily="18" charset="0"/>
              </a:rPr>
              <a:t> </a:t>
            </a:r>
            <a:r>
              <a:rPr lang="en-GB" dirty="0" err="1">
                <a:solidFill>
                  <a:srgbClr val="C00000"/>
                </a:solidFill>
                <a:latin typeface="Times New Roman" panose="02020603050405020304" pitchFamily="18" charset="0"/>
              </a:rPr>
              <a:t>tra</a:t>
            </a:r>
            <a:r>
              <a:rPr lang="en-GB" dirty="0">
                <a:solidFill>
                  <a:srgbClr val="C00000"/>
                </a:solidFill>
                <a:latin typeface="Times New Roman" panose="02020603050405020304" pitchFamily="18" charset="0"/>
              </a:rPr>
              <a:t> </a:t>
            </a:r>
            <a:r>
              <a:rPr lang="en-GB" dirty="0" err="1">
                <a:solidFill>
                  <a:srgbClr val="C00000"/>
                </a:solidFill>
                <a:latin typeface="Times New Roman" panose="02020603050405020304" pitchFamily="18" charset="0"/>
              </a:rPr>
              <a:t>medie</a:t>
            </a:r>
            <a:r>
              <a:rPr lang="en-GB" dirty="0">
                <a:solidFill>
                  <a:srgbClr val="C00000"/>
                </a:solidFill>
                <a:latin typeface="Times New Roman" panose="02020603050405020304" pitchFamily="18" charset="0"/>
              </a:rPr>
              <a:t> </a:t>
            </a:r>
            <a:endParaRPr lang="en-GB" dirty="0">
              <a:solidFill>
                <a:srgbClr val="C00000"/>
              </a:solidFill>
            </a:endParaRPr>
          </a:p>
        </p:txBody>
      </p:sp>
      <p:graphicFrame>
        <p:nvGraphicFramePr>
          <p:cNvPr id="11" name="Tabella 10"/>
          <p:cNvGraphicFramePr>
            <a:graphicFrameLocks noGrp="1"/>
          </p:cNvGraphicFramePr>
          <p:nvPr>
            <p:extLst>
              <p:ext uri="{D42A27DB-BD31-4B8C-83A1-F6EECF244321}">
                <p14:modId xmlns:p14="http://schemas.microsoft.com/office/powerpoint/2010/main" val="3517432802"/>
              </p:ext>
            </p:extLst>
          </p:nvPr>
        </p:nvGraphicFramePr>
        <p:xfrm>
          <a:off x="2278841" y="3814154"/>
          <a:ext cx="2641601" cy="590550"/>
        </p:xfrm>
        <a:graphic>
          <a:graphicData uri="http://schemas.openxmlformats.org/drawingml/2006/table">
            <a:tbl>
              <a:tblPr/>
              <a:tblGrid>
                <a:gridCol w="634363">
                  <a:extLst>
                    <a:ext uri="{9D8B030D-6E8A-4147-A177-3AD203B41FA5}">
                      <a16:colId xmlns:a16="http://schemas.microsoft.com/office/drawing/2014/main" val="1273938317"/>
                    </a:ext>
                  </a:extLst>
                </a:gridCol>
                <a:gridCol w="369256">
                  <a:extLst>
                    <a:ext uri="{9D8B030D-6E8A-4147-A177-3AD203B41FA5}">
                      <a16:colId xmlns:a16="http://schemas.microsoft.com/office/drawing/2014/main" val="2198259776"/>
                    </a:ext>
                  </a:extLst>
                </a:gridCol>
                <a:gridCol w="634363">
                  <a:extLst>
                    <a:ext uri="{9D8B030D-6E8A-4147-A177-3AD203B41FA5}">
                      <a16:colId xmlns:a16="http://schemas.microsoft.com/office/drawing/2014/main" val="1284562094"/>
                    </a:ext>
                  </a:extLst>
                </a:gridCol>
                <a:gridCol w="369256">
                  <a:extLst>
                    <a:ext uri="{9D8B030D-6E8A-4147-A177-3AD203B41FA5}">
                      <a16:colId xmlns:a16="http://schemas.microsoft.com/office/drawing/2014/main" val="129546780"/>
                    </a:ext>
                  </a:extLst>
                </a:gridCol>
                <a:gridCol w="634363">
                  <a:extLst>
                    <a:ext uri="{9D8B030D-6E8A-4147-A177-3AD203B41FA5}">
                      <a16:colId xmlns:a16="http://schemas.microsoft.com/office/drawing/2014/main" val="1587267246"/>
                    </a:ext>
                  </a:extLst>
                </a:gridCol>
              </a:tblGrid>
              <a:tr h="295275">
                <a:tc>
                  <a:txBody>
                    <a:bodyPr/>
                    <a:lstStyle/>
                    <a:p>
                      <a:pPr algn="l" fontAlgn="b"/>
                      <a:r>
                        <a:rPr lang="en-GB" sz="1800" b="0" i="0" u="none" strike="noStrike">
                          <a:solidFill>
                            <a:srgbClr val="000000"/>
                          </a:solidFill>
                          <a:effectLst/>
                          <a:latin typeface="Times New Roman" panose="02020603050405020304" pitchFamily="18" charset="0"/>
                        </a:rPr>
                        <a:t>  1.85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2.00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dirty="0">
                          <a:solidFill>
                            <a:srgbClr val="000000"/>
                          </a:solidFill>
                          <a:effectLst/>
                          <a:latin typeface="Times New Roman" panose="02020603050405020304" pitchFamily="18" charset="0"/>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0.70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3802545"/>
                  </a:ext>
                </a:extLst>
              </a:tr>
              <a:tr h="295275">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800" b="0" i="0" u="none" strike="noStrike">
                          <a:solidFill>
                            <a:srgbClr val="000000"/>
                          </a:solidFill>
                          <a:effectLst/>
                          <a:latin typeface="Times New Roman" panose="02020603050405020304" pitchFamily="18" charset="0"/>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0068569"/>
                  </a:ext>
                </a:extLst>
              </a:tr>
            </a:tbl>
          </a:graphicData>
        </a:graphic>
      </p:graphicFrame>
      <p:graphicFrame>
        <p:nvGraphicFramePr>
          <p:cNvPr id="13" name="Tabella 12"/>
          <p:cNvGraphicFramePr>
            <a:graphicFrameLocks noGrp="1"/>
          </p:cNvGraphicFramePr>
          <p:nvPr>
            <p:extLst>
              <p:ext uri="{D42A27DB-BD31-4B8C-83A1-F6EECF244321}">
                <p14:modId xmlns:p14="http://schemas.microsoft.com/office/powerpoint/2010/main" val="3566823040"/>
              </p:ext>
            </p:extLst>
          </p:nvPr>
        </p:nvGraphicFramePr>
        <p:xfrm>
          <a:off x="2278841" y="4563388"/>
          <a:ext cx="2641601" cy="590550"/>
        </p:xfrm>
        <a:graphic>
          <a:graphicData uri="http://schemas.openxmlformats.org/drawingml/2006/table">
            <a:tbl>
              <a:tblPr/>
              <a:tblGrid>
                <a:gridCol w="634363">
                  <a:extLst>
                    <a:ext uri="{9D8B030D-6E8A-4147-A177-3AD203B41FA5}">
                      <a16:colId xmlns:a16="http://schemas.microsoft.com/office/drawing/2014/main" val="651438002"/>
                    </a:ext>
                  </a:extLst>
                </a:gridCol>
                <a:gridCol w="369256">
                  <a:extLst>
                    <a:ext uri="{9D8B030D-6E8A-4147-A177-3AD203B41FA5}">
                      <a16:colId xmlns:a16="http://schemas.microsoft.com/office/drawing/2014/main" val="1189440953"/>
                    </a:ext>
                  </a:extLst>
                </a:gridCol>
                <a:gridCol w="634363">
                  <a:extLst>
                    <a:ext uri="{9D8B030D-6E8A-4147-A177-3AD203B41FA5}">
                      <a16:colId xmlns:a16="http://schemas.microsoft.com/office/drawing/2014/main" val="1042656386"/>
                    </a:ext>
                  </a:extLst>
                </a:gridCol>
                <a:gridCol w="369256">
                  <a:extLst>
                    <a:ext uri="{9D8B030D-6E8A-4147-A177-3AD203B41FA5}">
                      <a16:colId xmlns:a16="http://schemas.microsoft.com/office/drawing/2014/main" val="358318056"/>
                    </a:ext>
                  </a:extLst>
                </a:gridCol>
                <a:gridCol w="634363">
                  <a:extLst>
                    <a:ext uri="{9D8B030D-6E8A-4147-A177-3AD203B41FA5}">
                      <a16:colId xmlns:a16="http://schemas.microsoft.com/office/drawing/2014/main" val="1754260232"/>
                    </a:ext>
                  </a:extLst>
                </a:gridCol>
              </a:tblGrid>
              <a:tr h="295275">
                <a:tc>
                  <a:txBody>
                    <a:bodyPr/>
                    <a:lstStyle/>
                    <a:p>
                      <a:pPr algn="l" fontAlgn="b"/>
                      <a:r>
                        <a:rPr lang="en-GB" sz="1800" b="0" i="0" u="none" strike="noStrike">
                          <a:solidFill>
                            <a:srgbClr val="000000"/>
                          </a:solidFill>
                          <a:effectLst/>
                          <a:latin typeface="Times New Roman" panose="02020603050405020304" pitchFamily="18" charset="0"/>
                        </a:rPr>
                        <a:t>  1.50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1.50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800" b="0" i="0" u="none" strike="noStrike">
                          <a:solidFill>
                            <a:srgbClr val="000000"/>
                          </a:solidFill>
                          <a:effectLst/>
                          <a:latin typeface="Times New Roman" panose="02020603050405020304" pitchFamily="18" charset="0"/>
                        </a:rPr>
                        <a:t>  0.65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6104146"/>
                  </a:ext>
                </a:extLst>
              </a:tr>
              <a:tr h="295275">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GB" sz="1800" b="0" i="0" u="none" strike="noStrike">
                          <a:solidFill>
                            <a:srgbClr val="000000"/>
                          </a:solidFill>
                          <a:effectLst/>
                          <a:latin typeface="Times New Roman" panose="02020603050405020304" pitchFamily="18" charset="0"/>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37272258"/>
                  </a:ext>
                </a:extLst>
              </a:tr>
            </a:tbl>
          </a:graphicData>
        </a:graphic>
      </p:graphicFrame>
      <p:cxnSp>
        <p:nvCxnSpPr>
          <p:cNvPr id="23" name="Connettore diritto 22"/>
          <p:cNvCxnSpPr/>
          <p:nvPr/>
        </p:nvCxnSpPr>
        <p:spPr>
          <a:xfrm>
            <a:off x="2278841" y="4447310"/>
            <a:ext cx="26416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Tabella 25"/>
          <p:cNvGraphicFramePr>
            <a:graphicFrameLocks noGrp="1"/>
          </p:cNvGraphicFramePr>
          <p:nvPr>
            <p:extLst>
              <p:ext uri="{D42A27DB-BD31-4B8C-83A1-F6EECF244321}">
                <p14:modId xmlns:p14="http://schemas.microsoft.com/office/powerpoint/2010/main" val="2072480181"/>
              </p:ext>
            </p:extLst>
          </p:nvPr>
        </p:nvGraphicFramePr>
        <p:xfrm>
          <a:off x="5561726" y="4152035"/>
          <a:ext cx="635000" cy="590550"/>
        </p:xfrm>
        <a:graphic>
          <a:graphicData uri="http://schemas.openxmlformats.org/drawingml/2006/table">
            <a:tbl>
              <a:tblPr/>
              <a:tblGrid>
                <a:gridCol w="635000">
                  <a:extLst>
                    <a:ext uri="{9D8B030D-6E8A-4147-A177-3AD203B41FA5}">
                      <a16:colId xmlns:a16="http://schemas.microsoft.com/office/drawing/2014/main" val="3739499474"/>
                    </a:ext>
                  </a:extLst>
                </a:gridCol>
              </a:tblGrid>
              <a:tr h="295275">
                <a:tc>
                  <a:txBody>
                    <a:bodyPr/>
                    <a:lstStyle/>
                    <a:p>
                      <a:pPr algn="l" fontAlgn="b"/>
                      <a:r>
                        <a:rPr lang="en-GB" sz="1800" b="0" i="0" u="none" strike="noStrike">
                          <a:solidFill>
                            <a:srgbClr val="000000"/>
                          </a:solidFill>
                          <a:effectLst/>
                          <a:latin typeface="Times New Roman" panose="02020603050405020304" pitchFamily="18" charset="0"/>
                        </a:rPr>
                        <a:t>1.517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340269"/>
                  </a:ext>
                </a:extLst>
              </a:tr>
              <a:tr h="295275">
                <a:tc>
                  <a:txBody>
                    <a:bodyPr/>
                    <a:lstStyle/>
                    <a:p>
                      <a:pPr algn="l" fontAlgn="b"/>
                      <a:r>
                        <a:rPr lang="en-GB" sz="1800" b="0" i="0" u="none" strike="noStrike" dirty="0">
                          <a:solidFill>
                            <a:srgbClr val="000000"/>
                          </a:solidFill>
                          <a:effectLst/>
                          <a:latin typeface="Times New Roman" panose="02020603050405020304" pitchFamily="18" charset="0"/>
                        </a:rPr>
                        <a:t>1.217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52386824"/>
                  </a:ext>
                </a:extLst>
              </a:tr>
            </a:tbl>
          </a:graphicData>
        </a:graphic>
      </p:graphicFrame>
      <p:pic>
        <p:nvPicPr>
          <p:cNvPr id="27" name="Immagine 26"/>
          <p:cNvPicPr>
            <a:picLocks noChangeAspect="1"/>
          </p:cNvPicPr>
          <p:nvPr/>
        </p:nvPicPr>
        <p:blipFill>
          <a:blip r:embed="rId4"/>
          <a:stretch>
            <a:fillRect/>
          </a:stretch>
        </p:blipFill>
        <p:spPr>
          <a:xfrm>
            <a:off x="2176012" y="3724906"/>
            <a:ext cx="3036071" cy="701101"/>
          </a:xfrm>
          <a:prstGeom prst="rect">
            <a:avLst/>
          </a:prstGeom>
        </p:spPr>
      </p:pic>
      <p:sp>
        <p:nvSpPr>
          <p:cNvPr id="28" name="Rettangolo 27"/>
          <p:cNvSpPr/>
          <p:nvPr/>
        </p:nvSpPr>
        <p:spPr>
          <a:xfrm>
            <a:off x="10083338" y="1028408"/>
            <a:ext cx="1371600" cy="82533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ttangolo 29"/>
          <p:cNvSpPr/>
          <p:nvPr/>
        </p:nvSpPr>
        <p:spPr>
          <a:xfrm>
            <a:off x="2176012" y="4526064"/>
            <a:ext cx="3036071" cy="661755"/>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ttangolo 30"/>
          <p:cNvSpPr/>
          <p:nvPr/>
        </p:nvSpPr>
        <p:spPr>
          <a:xfrm>
            <a:off x="10083338" y="1906385"/>
            <a:ext cx="1371600" cy="954157"/>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067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arn(inVertical)">
                                      <p:cBhvr>
                                        <p:cTn id="45" dur="500"/>
                                        <p:tgtEl>
                                          <p:spTgt spid="23"/>
                                        </p:tgtEl>
                                      </p:cBhvr>
                                    </p:animEffect>
                                  </p:childTnLst>
                                </p:cTn>
                              </p:par>
                              <p:par>
                                <p:cTn id="46" presetID="16" presetClass="entr" presetSubtype="21"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barn(inVertical)">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arn(inVertical)">
                                      <p:cBhvr>
                                        <p:cTn id="61" dur="500"/>
                                        <p:tgtEl>
                                          <p:spTgt spid="18"/>
                                        </p:tgtEl>
                                      </p:cBhvr>
                                    </p:animEffect>
                                  </p:childTnLst>
                                </p:cTn>
                              </p:par>
                              <p:par>
                                <p:cTn id="62" presetID="16" presetClass="entr" presetSubtype="21"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7" grpId="0"/>
      <p:bldP spid="18" grpId="0"/>
      <p:bldP spid="19" grpId="0"/>
      <p:bldP spid="28"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28936" y="750516"/>
            <a:ext cx="3730508"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scelta di un sistema di ponderazione</a:t>
            </a:r>
            <a:endParaRPr lang="en-GB" b="1" dirty="0">
              <a:solidFill>
                <a:srgbClr val="A80000"/>
              </a:solidFill>
            </a:endParaRPr>
          </a:p>
        </p:txBody>
      </p:sp>
      <p:sp>
        <p:nvSpPr>
          <p:cNvPr id="14" name="Rettangolo 13"/>
          <p:cNvSpPr/>
          <p:nvPr/>
        </p:nvSpPr>
        <p:spPr>
          <a:xfrm>
            <a:off x="928935" y="2146849"/>
            <a:ext cx="10265537" cy="646331"/>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Non si possono utilizzare indici semplici dei prezzi o delle quantità, in quanto i prezzi incidono sul valore complessivo secondo le quantità e le quantità incidono sul valore secondo i prezzi:</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928935" y="5346027"/>
            <a:ext cx="10265537" cy="646331"/>
          </a:xfrm>
          <a:prstGeom prst="rect">
            <a:avLst/>
          </a:prstGeom>
        </p:spPr>
        <p:txBody>
          <a:bodyPr wrap="square">
            <a:spAutoFit/>
          </a:bodyPr>
          <a:lstStyle/>
          <a:p>
            <a:pPr algn="ctr"/>
            <a:r>
              <a:rPr lang="it-IT"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Sono quindi necessari indici dei prezzi in cui i prezzi siano ponderati con le quantità, indici di quantità in cui le quantità siano ponderate con i prezzi</a:t>
            </a:r>
            <a:endParaRPr lang="en-GB"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ttangolo 6"/>
          <p:cNvSpPr/>
          <p:nvPr/>
        </p:nvSpPr>
        <p:spPr>
          <a:xfrm>
            <a:off x="3203412" y="3257644"/>
            <a:ext cx="7991059" cy="646331"/>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202122"/>
                </a:solidFill>
                <a:latin typeface="Times New Roman" panose="02020603050405020304" pitchFamily="18" charset="0"/>
                <a:cs typeface="Times New Roman" panose="02020603050405020304" pitchFamily="18" charset="0"/>
              </a:rPr>
              <a:t>una forte variazione di prezzo incide poco se relativa ad un bene la cui quantità acquistata o venduta è bassa, molto in caso contrario </a:t>
            </a:r>
            <a:endParaRPr lang="it-IT" dirty="0"/>
          </a:p>
        </p:txBody>
      </p:sp>
      <p:sp>
        <p:nvSpPr>
          <p:cNvPr id="8" name="Freccia a destra 7"/>
          <p:cNvSpPr/>
          <p:nvPr/>
        </p:nvSpPr>
        <p:spPr>
          <a:xfrm>
            <a:off x="1166416" y="3776717"/>
            <a:ext cx="1312752" cy="28971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193035" y="4079569"/>
            <a:ext cx="8001436" cy="646331"/>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202122"/>
                </a:solidFill>
                <a:latin typeface="Times New Roman" panose="02020603050405020304" pitchFamily="18" charset="0"/>
                <a:cs typeface="Times New Roman" panose="02020603050405020304" pitchFamily="18" charset="0"/>
              </a:rPr>
              <a:t>analogamente, una forte variazione di quantità incide poco se relativa ad un bene il cui prezzo è basso, molto in caso contrario </a:t>
            </a:r>
            <a:endParaRPr lang="it-IT" dirty="0"/>
          </a:p>
        </p:txBody>
      </p:sp>
      <p:sp>
        <p:nvSpPr>
          <p:cNvPr id="10" name="Rettangolo 9"/>
          <p:cNvSpPr/>
          <p:nvPr/>
        </p:nvSpPr>
        <p:spPr>
          <a:xfrm>
            <a:off x="928936" y="1288959"/>
            <a:ext cx="10265537" cy="646331"/>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Vi sono aggregati, quali i consumi delle famiglie o le vendite delle imprese, che possono variare in funzione sia delle </a:t>
            </a:r>
            <a:r>
              <a:rPr lang="it-IT" i="1" dirty="0">
                <a:solidFill>
                  <a:srgbClr val="202122"/>
                </a:solidFill>
                <a:latin typeface="Times New Roman" panose="02020603050405020304" pitchFamily="18" charset="0"/>
                <a:cs typeface="Times New Roman" panose="02020603050405020304" pitchFamily="18" charset="0"/>
              </a:rPr>
              <a:t>quantità</a:t>
            </a:r>
            <a:r>
              <a:rPr lang="it-IT" dirty="0">
                <a:solidFill>
                  <a:srgbClr val="202122"/>
                </a:solidFill>
                <a:latin typeface="Times New Roman" panose="02020603050405020304" pitchFamily="18" charset="0"/>
                <a:cs typeface="Times New Roman" panose="02020603050405020304" pitchFamily="18" charset="0"/>
              </a:rPr>
              <a:t> o </a:t>
            </a:r>
            <a:r>
              <a:rPr lang="it-IT" i="1" dirty="0">
                <a:solidFill>
                  <a:srgbClr val="202122"/>
                </a:solidFill>
                <a:latin typeface="Times New Roman" panose="02020603050405020304" pitchFamily="18" charset="0"/>
                <a:cs typeface="Times New Roman" panose="02020603050405020304" pitchFamily="18" charset="0"/>
              </a:rPr>
              <a:t>volumi</a:t>
            </a:r>
            <a:r>
              <a:rPr lang="it-IT" dirty="0">
                <a:solidFill>
                  <a:srgbClr val="202122"/>
                </a:solidFill>
                <a:latin typeface="Times New Roman" panose="02020603050405020304" pitchFamily="18" charset="0"/>
                <a:cs typeface="Times New Roman" panose="02020603050405020304" pitchFamily="18" charset="0"/>
              </a:rPr>
              <a:t> dei beni acquistati o venduti, sia dei loro </a:t>
            </a:r>
            <a:r>
              <a:rPr lang="it-IT" i="1" dirty="0">
                <a:solidFill>
                  <a:srgbClr val="202122"/>
                </a:solidFill>
                <a:latin typeface="Times New Roman" panose="02020603050405020304" pitchFamily="18" charset="0"/>
                <a:cs typeface="Times New Roman" panose="02020603050405020304" pitchFamily="18" charset="0"/>
              </a:rPr>
              <a:t>prezzi</a:t>
            </a:r>
            <a:r>
              <a:rPr lang="it-IT" dirty="0">
                <a:solidFill>
                  <a:srgbClr val="202122"/>
                </a:solidFill>
                <a:latin typeface="Times New Roman" panose="02020603050405020304" pitchFamily="18" charset="0"/>
                <a:cs typeface="Times New Roman" panose="02020603050405020304" pitchFamily="18" charset="0"/>
              </a:rPr>
              <a:t>. </a:t>
            </a:r>
          </a:p>
        </p:txBody>
      </p:sp>
      <p:sp>
        <p:nvSpPr>
          <p:cNvPr id="3" name="Segnaposto piè di pagina 2"/>
          <p:cNvSpPr>
            <a:spLocks noGrp="1"/>
          </p:cNvSpPr>
          <p:nvPr>
            <p:ph type="ftr" sz="quarter" idx="11"/>
          </p:nvPr>
        </p:nvSpPr>
        <p:spPr/>
        <p:txBody>
          <a:bodyPr/>
          <a:lstStyle/>
          <a:p>
            <a:r>
              <a:rPr lang="it-IT"/>
              <a:t>L. Bani - Elementi di statistica economica - LEZIONE 7</a:t>
            </a:r>
          </a:p>
        </p:txBody>
      </p:sp>
    </p:spTree>
    <p:extLst>
      <p:ext uri="{BB962C8B-B14F-4D97-AF65-F5344CB8AC3E}">
        <p14:creationId xmlns:p14="http://schemas.microsoft.com/office/powerpoint/2010/main" val="27504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P spid="8"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15</a:t>
            </a:fld>
            <a:endParaRPr lang="it-IT"/>
          </a:p>
        </p:txBody>
      </p:sp>
      <p:sp>
        <p:nvSpPr>
          <p:cNvPr id="10" name="Rettangolo 9"/>
          <p:cNvSpPr/>
          <p:nvPr/>
        </p:nvSpPr>
        <p:spPr>
          <a:xfrm>
            <a:off x="816831" y="1027996"/>
            <a:ext cx="10074582" cy="646331"/>
          </a:xfrm>
          <a:prstGeom prst="rect">
            <a:avLst/>
          </a:prstGeom>
        </p:spPr>
        <p:txBody>
          <a:bodyPr wrap="square">
            <a:spAutoFit/>
          </a:bodyPr>
          <a:lstStyle/>
          <a:p>
            <a:pPr algn="just"/>
            <a:r>
              <a:rPr lang="it-IT" sz="1800" dirty="0">
                <a:solidFill>
                  <a:srgbClr val="000000"/>
                </a:solidFill>
                <a:effectLst/>
                <a:latin typeface="Times New Roman" panose="02020603050405020304" pitchFamily="18" charset="0"/>
              </a:rPr>
              <a:t>Quindi, è necessario selezionare un adeguato sistema di </a:t>
            </a:r>
            <a:r>
              <a:rPr lang="it-IT" sz="1800" b="1" dirty="0">
                <a:solidFill>
                  <a:srgbClr val="A80000"/>
                </a:solidFill>
                <a:effectLst/>
                <a:latin typeface="Times New Roman" panose="02020603050405020304" pitchFamily="18" charset="0"/>
              </a:rPr>
              <a:t>"pesi"</a:t>
            </a:r>
            <a:r>
              <a:rPr lang="it-IT" sz="1800" dirty="0">
                <a:solidFill>
                  <a:srgbClr val="000000"/>
                </a:solidFill>
                <a:effectLst/>
                <a:latin typeface="Times New Roman" panose="02020603050405020304" pitchFamily="18" charset="0"/>
              </a:rPr>
              <a:t>. Per gli indici dei prezzi, di norma si utilizza un metodo di ponderazione che rappresenti l'importanza dei vari beni nel mercato. </a:t>
            </a:r>
            <a:endParaRPr lang="it-IT"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CasellaDiTesto 7">
            <a:extLst>
              <a:ext uri="{FF2B5EF4-FFF2-40B4-BE49-F238E27FC236}">
                <a16:creationId xmlns:a16="http://schemas.microsoft.com/office/drawing/2014/main" id="{78F17018-3B93-9E9A-1073-84FEDCB31CAA}"/>
              </a:ext>
            </a:extLst>
          </p:cNvPr>
          <p:cNvSpPr txBox="1"/>
          <p:nvPr/>
        </p:nvSpPr>
        <p:spPr>
          <a:xfrm>
            <a:off x="816831" y="2092280"/>
            <a:ext cx="10074581" cy="923330"/>
          </a:xfrm>
          <a:prstGeom prst="rect">
            <a:avLst/>
          </a:prstGeom>
          <a:noFill/>
        </p:spPr>
        <p:txBody>
          <a:bodyPr wrap="square">
            <a:spAutoFit/>
          </a:bodyPr>
          <a:lstStyle/>
          <a:p>
            <a:pPr algn="just"/>
            <a:r>
              <a:rPr lang="it-IT" sz="1800" dirty="0">
                <a:solidFill>
                  <a:srgbClr val="000000"/>
                </a:solidFill>
                <a:effectLst/>
                <a:latin typeface="Times New Roman" panose="02020603050405020304" pitchFamily="18" charset="0"/>
              </a:rPr>
              <a:t>I pesi possono pertanto corrispondere al valore delle quantità prodotte, consumate o importate, poiché ogni bene e servizio incluso nella realizzazione dell'indice deve avere una sua “rilevanza”, che si tradurrà in un impatto maggiore o minore sulla variazione complessiva dell'indice stesso che abbiamo creato.</a:t>
            </a:r>
            <a:endParaRPr lang="it-IT" dirty="0"/>
          </a:p>
        </p:txBody>
      </p:sp>
    </p:spTree>
    <p:extLst>
      <p:ext uri="{BB962C8B-B14F-4D97-AF65-F5344CB8AC3E}">
        <p14:creationId xmlns:p14="http://schemas.microsoft.com/office/powerpoint/2010/main" val="1506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16</a:t>
            </a:fld>
            <a:endParaRPr lang="it-IT"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194006093"/>
              </p:ext>
            </p:extLst>
          </p:nvPr>
        </p:nvGraphicFramePr>
        <p:xfrm>
          <a:off x="1299205" y="4055540"/>
          <a:ext cx="4429125" cy="561975"/>
        </p:xfrm>
        <a:graphic>
          <a:graphicData uri="http://schemas.openxmlformats.org/presentationml/2006/ole">
            <mc:AlternateContent xmlns:mc="http://schemas.openxmlformats.org/markup-compatibility/2006">
              <mc:Choice xmlns:v="urn:schemas-microsoft-com:vml" Requires="v">
                <p:oleObj r:id="rId2" imgW="4432300" imgH="558800" progId="Equation.3">
                  <p:embed/>
                </p:oleObj>
              </mc:Choice>
              <mc:Fallback>
                <p:oleObj r:id="rId2" imgW="4432300" imgH="558800" progId="Equation.3">
                  <p:embed/>
                  <p:pic>
                    <p:nvPicPr>
                      <p:cNvPr id="3" name="Ogget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205" y="4055540"/>
                        <a:ext cx="44291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811794" y="1346179"/>
            <a:ext cx="1056795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Supponiamo di aver rilevato il prezzo di due beni in due momenti temporali differenti (per comodità, 0 ed 1):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bene A passa, nel periodo considerato, da un prezzo pari a 1,5€ ad uno di 2€;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il bene B passa da 5€ a 6€. </a:t>
            </a:r>
          </a:p>
        </p:txBody>
      </p:sp>
      <p:sp>
        <p:nvSpPr>
          <p:cNvPr id="2" name="Rettangolo 1"/>
          <p:cNvSpPr/>
          <p:nvPr/>
        </p:nvSpPr>
        <p:spPr>
          <a:xfrm>
            <a:off x="811794" y="2589357"/>
            <a:ext cx="10262606" cy="923330"/>
          </a:xfrm>
          <a:prstGeom prst="rect">
            <a:avLst/>
          </a:prstGeom>
        </p:spPr>
        <p:txBody>
          <a:bodyPr wrap="square">
            <a:spAutoFit/>
          </a:bodyPr>
          <a:lstStyle/>
          <a:p>
            <a:pPr lvl="0" algn="just" eaLnBrk="0" fontAlgn="base" hangingPunct="0">
              <a:spcBef>
                <a:spcPct val="0"/>
              </a:spcBef>
              <a:spcAft>
                <a:spcPct val="0"/>
              </a:spcAft>
            </a:pP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Se ragionassimo nello stesso modo in cui abbiamo ragionato per i numeri indici semplici, potremmo calcolare la variazione di prezzo come somma dei prezzi all’anno 1, rapportata alla somma dei prezzi dell’anno 0, come sintetizzato di seguito:</a:t>
            </a:r>
            <a:endParaRPr lang="en-GB" altLang="en-US" sz="1400" dirty="0">
              <a:solidFill>
                <a:prstClr val="black"/>
              </a:solidFill>
              <a:latin typeface="Times New Roman" panose="02020603050405020304" pitchFamily="18" charset="0"/>
              <a:cs typeface="Times New Roman" panose="02020603050405020304" pitchFamily="18" charset="0"/>
            </a:endParaRPr>
          </a:p>
        </p:txBody>
      </p:sp>
      <p:sp>
        <p:nvSpPr>
          <p:cNvPr id="9" name="Rettangolo 8"/>
          <p:cNvSpPr/>
          <p:nvPr/>
        </p:nvSpPr>
        <p:spPr>
          <a:xfrm>
            <a:off x="7460644" y="3779702"/>
            <a:ext cx="3135517" cy="923330"/>
          </a:xfrm>
          <a:prstGeom prst="rect">
            <a:avLst/>
          </a:prstGeom>
          <a:ln w="38100">
            <a:solidFill>
              <a:srgbClr val="A80000"/>
            </a:solidFill>
          </a:ln>
          <a:effectLst/>
        </p:spPr>
        <p:txBody>
          <a:bodyPr wrap="square">
            <a:spAutoFit/>
          </a:bodyPr>
          <a:lstStyle/>
          <a:p>
            <a:pPr lvl="0" algn="just" eaLnBrk="0" fontAlgn="base" hangingPunct="0">
              <a:spcBef>
                <a:spcPct val="0"/>
              </a:spcBef>
              <a:spcAft>
                <a:spcPct val="0"/>
              </a:spcAft>
            </a:pPr>
            <a:r>
              <a:rPr lang="it-IT" altLang="en-US"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c’è stato un aumento (medio) dei prezzi del 23% circa rispetto all’anno precedente </a:t>
            </a:r>
            <a:endParaRPr lang="en-GB" altLang="en-US" b="1" dirty="0">
              <a:solidFill>
                <a:srgbClr val="A80000"/>
              </a:solidFill>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2855042" y="5251521"/>
            <a:ext cx="6741540" cy="461665"/>
          </a:xfrm>
          <a:prstGeom prst="rect">
            <a:avLst/>
          </a:prstGeom>
          <a:noFill/>
        </p:spPr>
        <p:txBody>
          <a:bodyPr wrap="square" rtlCol="0">
            <a:spAutoFit/>
          </a:bodyPr>
          <a:lstStyle/>
          <a:p>
            <a:r>
              <a:rPr lang="it-IT" sz="2400" b="1" dirty="0">
                <a:solidFill>
                  <a:srgbClr val="0070C0"/>
                </a:solidFill>
                <a:latin typeface="Times New Roman" panose="02020603050405020304" pitchFamily="18" charset="0"/>
                <a:cs typeface="Times New Roman" panose="02020603050405020304" pitchFamily="18" charset="0"/>
              </a:rPr>
              <a:t>NON E’ UN RAGIONAMENTO CORRETTO!</a:t>
            </a:r>
          </a:p>
        </p:txBody>
      </p:sp>
      <p:sp>
        <p:nvSpPr>
          <p:cNvPr id="6" name="Segnaposto piè di pagina 5"/>
          <p:cNvSpPr>
            <a:spLocks noGrp="1"/>
          </p:cNvSpPr>
          <p:nvPr>
            <p:ph type="ftr" sz="quarter" idx="11"/>
          </p:nvPr>
        </p:nvSpPr>
        <p:spPr/>
        <p:txBody>
          <a:bodyPr/>
          <a:lstStyle/>
          <a:p>
            <a:r>
              <a:rPr lang="it-IT"/>
              <a:t>L. Bani - Elementi di statistica economica - LEZIONE 7</a:t>
            </a:r>
          </a:p>
        </p:txBody>
      </p:sp>
      <p:sp>
        <p:nvSpPr>
          <p:cNvPr id="4" name="CasellaDiTesto 3">
            <a:extLst>
              <a:ext uri="{FF2B5EF4-FFF2-40B4-BE49-F238E27FC236}">
                <a16:creationId xmlns:a16="http://schemas.microsoft.com/office/drawing/2014/main" id="{6A5BAA34-178E-AEF2-FBCB-51F1ECF099F8}"/>
              </a:ext>
            </a:extLst>
          </p:cNvPr>
          <p:cNvSpPr txBox="1"/>
          <p:nvPr/>
        </p:nvSpPr>
        <p:spPr>
          <a:xfrm>
            <a:off x="811794" y="854903"/>
            <a:ext cx="5032825" cy="369332"/>
          </a:xfrm>
          <a:prstGeom prst="rect">
            <a:avLst/>
          </a:prstGeom>
          <a:noFill/>
        </p:spPr>
        <p:txBody>
          <a:bodyPr wrap="square" rtlCol="0">
            <a:spAutoFit/>
          </a:bodyPr>
          <a:lstStyle/>
          <a:p>
            <a:r>
              <a:rPr lang="it-IT" b="1" dirty="0">
                <a:solidFill>
                  <a:srgbClr val="A80000"/>
                </a:solidFill>
                <a:latin typeface="Times New Roman" panose="02020603050405020304" pitchFamily="18" charset="0"/>
                <a:cs typeface="Times New Roman" panose="02020603050405020304" pitchFamily="18" charset="0"/>
              </a:rPr>
              <a:t>La ponderazione o pesi nei numeri indici</a:t>
            </a:r>
          </a:p>
        </p:txBody>
      </p:sp>
    </p:spTree>
    <p:extLst>
      <p:ext uri="{BB962C8B-B14F-4D97-AF65-F5344CB8AC3E}">
        <p14:creationId xmlns:p14="http://schemas.microsoft.com/office/powerpoint/2010/main" val="313151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17</a:t>
            </a:fld>
            <a:endParaRPr lang="it-IT"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Oggetto 6"/>
          <p:cNvGraphicFramePr>
            <a:graphicFrameLocks noChangeAspect="1"/>
          </p:cNvGraphicFramePr>
          <p:nvPr/>
        </p:nvGraphicFramePr>
        <p:xfrm>
          <a:off x="4520129" y="3163674"/>
          <a:ext cx="2333625" cy="561975"/>
        </p:xfrm>
        <a:graphic>
          <a:graphicData uri="http://schemas.openxmlformats.org/presentationml/2006/ole">
            <mc:AlternateContent xmlns:mc="http://schemas.openxmlformats.org/markup-compatibility/2006">
              <mc:Choice xmlns:v="urn:schemas-microsoft-com:vml" Requires="v">
                <p:oleObj r:id="rId2" imgW="2336800" imgH="558800" progId="Equation.3">
                  <p:embed/>
                </p:oleObj>
              </mc:Choice>
              <mc:Fallback>
                <p:oleObj r:id="rId2" imgW="2336800" imgH="558800" progId="Equation.3">
                  <p:embed/>
                  <p:pic>
                    <p:nvPicPr>
                      <p:cNvPr id="7" name="Oggetto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129" y="3163674"/>
                        <a:ext cx="2333625"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ChangeArrowheads="1"/>
          </p:cNvSpPr>
          <p:nvPr/>
        </p:nvSpPr>
        <p:spPr bwMode="auto">
          <a:xfrm>
            <a:off x="928934" y="802714"/>
            <a:ext cx="104577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en-US" dirty="0">
                <a:latin typeface="Times New Roman" panose="02020603050405020304" pitchFamily="18" charset="0"/>
                <a:ea typeface="Times New Roman" panose="02020603050405020304" pitchFamily="18" charset="0"/>
                <a:cs typeface="Times New Roman" panose="02020603050405020304" pitchFamily="18" charset="0"/>
              </a:rPr>
              <a:t>Il fatto è c</a:t>
            </a:r>
            <a:r>
              <a:rPr kumimoji="0" lang="it-IT"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 i beni (e i servizi) scambiati sul mercato non hanno tutti la stessa importanza: l’aumento del prezzo del pane (bene di prima necessità, che viene scambiato giornalmente in grandi quantità) costituisce un problema ben più grande dell’aumento del prezzo di un  cappotto di cachemire (bene di lusso, scambiato in quantità ben minori sul mercato).</a:t>
            </a:r>
            <a:endParaRPr kumimoji="0" lang="en-GB"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ttangolo 2"/>
          <p:cNvSpPr/>
          <p:nvPr/>
        </p:nvSpPr>
        <p:spPr>
          <a:xfrm>
            <a:off x="928933" y="4128533"/>
            <a:ext cx="10457765" cy="646331"/>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Tale formula, inoltre, può essere generalizzata al caso in cui dobbiamo valutare la variazione complessiva nel prezzo di un gruppo di n beni e servizi:</a:t>
            </a:r>
          </a:p>
        </p:txBody>
      </p:sp>
      <p:pic>
        <p:nvPicPr>
          <p:cNvPr id="9" name="Immagine 8"/>
          <p:cNvPicPr>
            <a:picLocks noChangeAspect="1"/>
          </p:cNvPicPr>
          <p:nvPr/>
        </p:nvPicPr>
        <p:blipFill>
          <a:blip r:embed="rId4"/>
          <a:stretch>
            <a:fillRect/>
          </a:stretch>
        </p:blipFill>
        <p:spPr>
          <a:xfrm>
            <a:off x="1880182" y="5096322"/>
            <a:ext cx="1676190" cy="857143"/>
          </a:xfrm>
          <a:prstGeom prst="rect">
            <a:avLst/>
          </a:prstGeom>
        </p:spPr>
      </p:pic>
      <p:pic>
        <p:nvPicPr>
          <p:cNvPr id="2" name="Immagine 1"/>
          <p:cNvPicPr>
            <a:picLocks noChangeAspect="1"/>
          </p:cNvPicPr>
          <p:nvPr/>
        </p:nvPicPr>
        <p:blipFill>
          <a:blip r:embed="rId5"/>
          <a:stretch>
            <a:fillRect/>
          </a:stretch>
        </p:blipFill>
        <p:spPr>
          <a:xfrm>
            <a:off x="9413956" y="5388639"/>
            <a:ext cx="2147304" cy="820369"/>
          </a:xfrm>
          <a:prstGeom prst="rect">
            <a:avLst/>
          </a:prstGeom>
        </p:spPr>
      </p:pic>
      <p:sp>
        <p:nvSpPr>
          <p:cNvPr id="6" name="Rettangolo 5"/>
          <p:cNvSpPr/>
          <p:nvPr/>
        </p:nvSpPr>
        <p:spPr>
          <a:xfrm>
            <a:off x="928933" y="2147022"/>
            <a:ext cx="10457765" cy="923330"/>
          </a:xfrm>
          <a:prstGeom prst="rect">
            <a:avLst/>
          </a:prstGeom>
        </p:spPr>
        <p:txBody>
          <a:bodyPr wrap="square">
            <a:spAutoFit/>
          </a:bodyPr>
          <a:lstStyle/>
          <a:p>
            <a:pPr lvl="0" algn="just" eaLnBrk="0" fontAlgn="base" hangingPunct="0">
              <a:spcBef>
                <a:spcPct val="0"/>
              </a:spcBef>
              <a:spcAft>
                <a:spcPct val="0"/>
              </a:spcAft>
            </a:pP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Diventa, dunque, essenziale considerare anche le quantità scambiate dei beni (e dei servizi) inseriti nel nostro numero indice complesso, e, pertanto, la formula appena utilizzata dovrà essere parzialmente trasformata per tener conto di tale elemento: </a:t>
            </a:r>
            <a:endParaRPr lang="en-GB" altLang="en-US" dirty="0">
              <a:solidFill>
                <a:prstClr val="black"/>
              </a:solidFill>
            </a:endParaRPr>
          </a:p>
        </p:txBody>
      </p:sp>
      <p:sp>
        <p:nvSpPr>
          <p:cNvPr id="10" name="Segnaposto piè di pagina 9"/>
          <p:cNvSpPr>
            <a:spLocks noGrp="1"/>
          </p:cNvSpPr>
          <p:nvPr>
            <p:ph type="ftr" sz="quarter" idx="11"/>
          </p:nvPr>
        </p:nvSpPr>
        <p:spPr/>
        <p:txBody>
          <a:bodyPr/>
          <a:lstStyle/>
          <a:p>
            <a:r>
              <a:rPr lang="it-IT"/>
              <a:t>L. Bani - Elementi di statistica economica - LEZIONE 7</a:t>
            </a:r>
          </a:p>
        </p:txBody>
      </p:sp>
    </p:spTree>
    <p:extLst>
      <p:ext uri="{BB962C8B-B14F-4D97-AF65-F5344CB8AC3E}">
        <p14:creationId xmlns:p14="http://schemas.microsoft.com/office/powerpoint/2010/main" val="18620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18</a:t>
            </a:fld>
            <a:endParaRPr lang="it-IT"/>
          </a:p>
        </p:txBody>
      </p:sp>
      <p:pic>
        <p:nvPicPr>
          <p:cNvPr id="4" name="Immagine 3"/>
          <p:cNvPicPr>
            <a:picLocks noChangeAspect="1"/>
          </p:cNvPicPr>
          <p:nvPr/>
        </p:nvPicPr>
        <p:blipFill>
          <a:blip r:embed="rId2"/>
          <a:stretch>
            <a:fillRect/>
          </a:stretch>
        </p:blipFill>
        <p:spPr>
          <a:xfrm>
            <a:off x="741680" y="1360031"/>
            <a:ext cx="4389120" cy="1168400"/>
          </a:xfrm>
          <a:prstGeom prst="rect">
            <a:avLst/>
          </a:prstGeom>
        </p:spPr>
      </p:pic>
      <p:sp>
        <p:nvSpPr>
          <p:cNvPr id="5" name="CasellaDiTesto 4"/>
          <p:cNvSpPr txBox="1"/>
          <p:nvPr/>
        </p:nvSpPr>
        <p:spPr>
          <a:xfrm>
            <a:off x="741680" y="778598"/>
            <a:ext cx="6509442"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Consideriamo i seguenti prezzi e quantità per i due beni, A e B</a:t>
            </a:r>
          </a:p>
        </p:txBody>
      </p:sp>
      <p:sp>
        <p:nvSpPr>
          <p:cNvPr id="6" name="Rettangolo 5"/>
          <p:cNvSpPr/>
          <p:nvPr/>
        </p:nvSpPr>
        <p:spPr>
          <a:xfrm>
            <a:off x="639777" y="2740532"/>
            <a:ext cx="6530567" cy="507831"/>
          </a:xfrm>
          <a:prstGeom prst="rect">
            <a:avLst/>
          </a:prstGeom>
        </p:spPr>
        <p:txBody>
          <a:bodyPr wrap="square">
            <a:spAutoFit/>
          </a:bodyPr>
          <a:lstStyle/>
          <a:p>
            <a:pPr algn="just">
              <a:lnSpc>
                <a:spcPct val="150000"/>
              </a:lnSpc>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Il numero indice calcolato con la formula precedente sarà pari a :</a:t>
            </a:r>
            <a:endParaRPr lang="it-IT"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3"/>
          <a:stretch>
            <a:fillRect/>
          </a:stretch>
        </p:blipFill>
        <p:spPr>
          <a:xfrm>
            <a:off x="741680" y="3460464"/>
            <a:ext cx="6949440" cy="1696720"/>
          </a:xfrm>
          <a:prstGeom prst="rect">
            <a:avLst/>
          </a:prstGeom>
        </p:spPr>
      </p:pic>
      <p:sp>
        <p:nvSpPr>
          <p:cNvPr id="8" name="Rettangolo 7"/>
          <p:cNvSpPr/>
          <p:nvPr/>
        </p:nvSpPr>
        <p:spPr>
          <a:xfrm>
            <a:off x="8584186" y="3460464"/>
            <a:ext cx="2437724" cy="1477328"/>
          </a:xfrm>
          <a:prstGeom prst="rect">
            <a:avLst/>
          </a:prstGeom>
        </p:spPr>
        <p:txBody>
          <a:bodyPr wrap="square">
            <a:spAutoFit/>
          </a:bodyPr>
          <a:lstStyle/>
          <a:p>
            <a:pPr algn="just">
              <a:spcAft>
                <a:spcPts val="0"/>
              </a:spcAft>
            </a:pPr>
            <a:r>
              <a:rPr lang="it-IT"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Concludiamo che la variazione complessiva dei prezzi da un anno all’altro è stata del 4,6%.</a:t>
            </a:r>
            <a:endParaRPr lang="it-IT" sz="1200" dirty="0">
              <a:solidFill>
                <a:srgbClr val="A8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ttangolo 8"/>
          <p:cNvSpPr/>
          <p:nvPr/>
        </p:nvSpPr>
        <p:spPr>
          <a:xfrm>
            <a:off x="815722" y="5369285"/>
            <a:ext cx="3180679"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1</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815721" y="5735697"/>
            <a:ext cx="3180679" cy="369332"/>
          </a:xfrm>
          <a:prstGeom prst="rect">
            <a:avLst/>
          </a:prstGeom>
        </p:spPr>
        <p:txBody>
          <a:bodyPr wrap="none">
            <a:spAutoFit/>
          </a:bodyPr>
          <a:lstStyle/>
          <a:p>
            <a:r>
              <a:rPr lang="it-IT" dirty="0">
                <a:solidFill>
                  <a:srgbClr val="00B0F0"/>
                </a:solidFill>
                <a:latin typeface="Times New Roman" panose="02020603050405020304" pitchFamily="18" charset="0"/>
                <a:cs typeface="Times New Roman" panose="02020603050405020304" pitchFamily="18" charset="0"/>
              </a:rPr>
              <a:t>valore del paniere al tempo t = 0</a:t>
            </a:r>
            <a:endParaRPr lang="en-GB" dirty="0">
              <a:solidFill>
                <a:srgbClr val="00B0F0"/>
              </a:solidFill>
              <a:latin typeface="Times New Roman" panose="02020603050405020304" pitchFamily="18" charset="0"/>
              <a:cs typeface="Times New Roman" panose="02020603050405020304" pitchFamily="18" charset="0"/>
            </a:endParaRPr>
          </a:p>
        </p:txBody>
      </p:sp>
      <p:sp>
        <p:nvSpPr>
          <p:cNvPr id="11" name="Rettangolo 10"/>
          <p:cNvSpPr/>
          <p:nvPr/>
        </p:nvSpPr>
        <p:spPr>
          <a:xfrm>
            <a:off x="1379913" y="3614775"/>
            <a:ext cx="1986742" cy="33922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ttangolo 11"/>
          <p:cNvSpPr/>
          <p:nvPr/>
        </p:nvSpPr>
        <p:spPr>
          <a:xfrm>
            <a:off x="1379913" y="4029517"/>
            <a:ext cx="1986742" cy="33922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2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7</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19</a:t>
            </a:fld>
            <a:endParaRPr lang="it-IT" dirty="0"/>
          </a:p>
        </p:txBody>
      </p:sp>
      <p:sp>
        <p:nvSpPr>
          <p:cNvPr id="6" name="Rectangle 3"/>
          <p:cNvSpPr>
            <a:spLocks noChangeArrowheads="1"/>
          </p:cNvSpPr>
          <p:nvPr/>
        </p:nvSpPr>
        <p:spPr bwMode="auto">
          <a:xfrm>
            <a:off x="865446" y="896027"/>
            <a:ext cx="106391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Andiamo, tuttavia, ad osservare il risultato al quale siamo pervenuti: siamo sicuri che questo 4,6% sia dovuto (solo) ad un aumento dei prezzi? </a:t>
            </a:r>
            <a:endParaRPr kumimoji="0" lang="en-GB"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ttangolo 6"/>
          <p:cNvSpPr/>
          <p:nvPr/>
        </p:nvSpPr>
        <p:spPr>
          <a:xfrm>
            <a:off x="4865169" y="5188569"/>
            <a:ext cx="6573143" cy="923330"/>
          </a:xfrm>
          <a:prstGeom prst="rect">
            <a:avLst/>
          </a:prstGeom>
        </p:spPr>
        <p:txBody>
          <a:bodyPr wrap="square">
            <a:spAutoFit/>
          </a:bodyPr>
          <a:lstStyle/>
          <a:p>
            <a:pPr lvl="0" algn="just" eaLnBrk="0" fontAlgn="base" hangingPunct="0">
              <a:spcBef>
                <a:spcPct val="0"/>
              </a:spcBef>
              <a:spcAft>
                <a:spcPct val="0"/>
              </a:spcAft>
            </a:pPr>
            <a:r>
              <a:rPr lang="it-IT" altLang="en-US"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Come fare per costruire dei numeri indici complessi, considerando anche un sistema di pesi (ossia le quantità scambiate) ma senza che questi vadano ad “alterare” il risultato del nostro numero indice?</a:t>
            </a:r>
            <a:endParaRPr lang="it-IT" altLang="en-US" sz="2800" dirty="0">
              <a:solidFill>
                <a:srgbClr val="C00000"/>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2"/>
          <a:stretch>
            <a:fillRect/>
          </a:stretch>
        </p:blipFill>
        <p:spPr>
          <a:xfrm>
            <a:off x="741300" y="3233602"/>
            <a:ext cx="4389500" cy="1170533"/>
          </a:xfrm>
          <a:prstGeom prst="rect">
            <a:avLst/>
          </a:prstGeom>
        </p:spPr>
      </p:pic>
      <p:sp>
        <p:nvSpPr>
          <p:cNvPr id="3" name="Rettangolo 2"/>
          <p:cNvSpPr/>
          <p:nvPr/>
        </p:nvSpPr>
        <p:spPr>
          <a:xfrm>
            <a:off x="2898086" y="3776372"/>
            <a:ext cx="380728" cy="453044"/>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p:cNvSpPr/>
          <p:nvPr/>
        </p:nvSpPr>
        <p:spPr>
          <a:xfrm>
            <a:off x="4476674" y="3784153"/>
            <a:ext cx="380728" cy="453044"/>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865445" y="1542358"/>
            <a:ext cx="10572867" cy="369332"/>
          </a:xfrm>
          <a:prstGeom prst="rect">
            <a:avLst/>
          </a:prstGeom>
        </p:spPr>
        <p:txBody>
          <a:bodyPr wrap="square">
            <a:spAutoFit/>
          </a:bodyPr>
          <a:lstStyle/>
          <a:p>
            <a:pPr lvl="0" algn="just" eaLnBrk="0" fontAlgn="base" hangingPunct="0">
              <a:spcBef>
                <a:spcPct val="0"/>
              </a:spcBef>
              <a:spcAft>
                <a:spcPct val="0"/>
              </a:spcAft>
            </a:pP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 plausibile supporre che la “responsabilità” di tale risultato sia anche di altri elementi? </a:t>
            </a:r>
          </a:p>
        </p:txBody>
      </p:sp>
      <p:sp>
        <p:nvSpPr>
          <p:cNvPr id="10" name="CasellaDiTesto 9"/>
          <p:cNvSpPr txBox="1"/>
          <p:nvPr/>
        </p:nvSpPr>
        <p:spPr>
          <a:xfrm>
            <a:off x="1016000" y="5465568"/>
            <a:ext cx="2409685"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Allora la domanda è:</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865444" y="1943010"/>
            <a:ext cx="10504520" cy="923330"/>
          </a:xfrm>
          <a:prstGeom prst="rect">
            <a:avLst/>
          </a:prstGeom>
        </p:spPr>
        <p:txBody>
          <a:bodyPr wrap="square">
            <a:spAutoFit/>
          </a:bodyPr>
          <a:lstStyle/>
          <a:p>
            <a:pPr lvl="0" algn="just" eaLnBrk="0" fontAlgn="base" hangingPunct="0">
              <a:spcBef>
                <a:spcPct val="0"/>
              </a:spcBef>
              <a:spcAft>
                <a:spcPct val="0"/>
              </a:spcAft>
            </a:pP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ben vedere, infatti, nella formula che stiamo utilizzando, non è detto che siano solamente i prezzi a variare…</a:t>
            </a:r>
          </a:p>
          <a:p>
            <a:pPr lvl="0" algn="just" eaLnBrk="0" fontAlgn="base" hangingPunct="0">
              <a:spcBef>
                <a:spcPct val="0"/>
              </a:spcBef>
              <a:spcAft>
                <a:spcPct val="0"/>
              </a:spcAft>
            </a:pPr>
            <a:r>
              <a:rPr lang="it-IT" alt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Il risultato ottenuto potrebbe essere dovuto anche ad una variazione delle quantità scambiate nei due anni considerati</a:t>
            </a:r>
            <a:endParaRPr lang="en-GB" altLang="en-US" dirty="0">
              <a:solidFill>
                <a:prstClr val="black"/>
              </a:solidFill>
              <a:latin typeface="Times New Roman" panose="02020603050405020304" pitchFamily="18" charset="0"/>
              <a:cs typeface="Times New Roman" panose="02020603050405020304" pitchFamily="18" charset="0"/>
            </a:endParaRPr>
          </a:p>
        </p:txBody>
      </p:sp>
      <p:grpSp>
        <p:nvGrpSpPr>
          <p:cNvPr id="17" name="Gruppo 16"/>
          <p:cNvGrpSpPr/>
          <p:nvPr/>
        </p:nvGrpSpPr>
        <p:grpSpPr>
          <a:xfrm>
            <a:off x="5924728" y="2897660"/>
            <a:ext cx="5305961" cy="1619531"/>
            <a:chOff x="5924728" y="2897660"/>
            <a:chExt cx="5305961" cy="1619531"/>
          </a:xfrm>
        </p:grpSpPr>
        <p:sp>
          <p:nvSpPr>
            <p:cNvPr id="12" name="Rettangolo 11"/>
            <p:cNvSpPr/>
            <p:nvPr/>
          </p:nvSpPr>
          <p:spPr>
            <a:xfrm>
              <a:off x="5924728" y="3009520"/>
              <a:ext cx="1178528" cy="369332"/>
            </a:xfrm>
            <a:prstGeom prst="rect">
              <a:avLst/>
            </a:prstGeom>
          </p:spPr>
          <p:txBody>
            <a:bodyPr wrap="none">
              <a:spAutoFit/>
            </a:bodyPr>
            <a:lstStyle/>
            <a:p>
              <a:r>
                <a:rPr lang="en-GB" b="1" dirty="0">
                  <a:latin typeface="Times New Roman" panose="02020603050405020304" pitchFamily="18" charset="0"/>
                  <a:cs typeface="Times New Roman" panose="02020603050405020304" pitchFamily="18" charset="0"/>
                </a:rPr>
                <a:t>se p</a:t>
              </a:r>
              <a:r>
                <a:rPr lang="en-GB" b="1" baseline="-25000" dirty="0">
                  <a:latin typeface="Times New Roman" panose="02020603050405020304" pitchFamily="18" charset="0"/>
                  <a:cs typeface="Times New Roman" panose="02020603050405020304" pitchFamily="18" charset="0"/>
                </a:rPr>
                <a:t>i1</a:t>
              </a:r>
              <a:r>
                <a:rPr lang="en-GB" b="1" dirty="0">
                  <a:latin typeface="Times New Roman" panose="02020603050405020304" pitchFamily="18" charset="0"/>
                  <a:cs typeface="Times New Roman" panose="02020603050405020304" pitchFamily="18" charset="0"/>
                </a:rPr>
                <a:t> &gt; p</a:t>
              </a:r>
              <a:r>
                <a:rPr lang="en-GB" b="1" baseline="-25000" dirty="0">
                  <a:latin typeface="Times New Roman" panose="02020603050405020304" pitchFamily="18" charset="0"/>
                  <a:cs typeface="Times New Roman" panose="02020603050405020304" pitchFamily="18" charset="0"/>
                </a:rPr>
                <a:t>i0</a:t>
              </a:r>
              <a:endParaRPr lang="en-GB" baseline="-25000" dirty="0">
                <a:latin typeface="Times New Roman" panose="02020603050405020304" pitchFamily="18" charset="0"/>
                <a:cs typeface="Times New Roman" panose="02020603050405020304" pitchFamily="18" charset="0"/>
              </a:endParaRPr>
            </a:p>
          </p:txBody>
        </p:sp>
        <p:sp>
          <p:nvSpPr>
            <p:cNvPr id="13" name="Rettangolo 12"/>
            <p:cNvSpPr/>
            <p:nvPr/>
          </p:nvSpPr>
          <p:spPr>
            <a:xfrm>
              <a:off x="7181172" y="3017363"/>
              <a:ext cx="928459" cy="369332"/>
            </a:xfrm>
            <a:prstGeom prst="rect">
              <a:avLst/>
            </a:prstGeom>
          </p:spPr>
          <p:txBody>
            <a:bodyPr wrap="none">
              <a:spAutoFit/>
            </a:bodyPr>
            <a:lstStyle/>
            <a:p>
              <a:r>
                <a:rPr lang="it-IT" b="1" dirty="0">
                  <a:latin typeface="Times New Roman" panose="02020603050405020304" pitchFamily="18" charset="0"/>
                  <a:cs typeface="Times New Roman" panose="02020603050405020304" pitchFamily="18" charset="0"/>
                </a:rPr>
                <a:t>q</a:t>
              </a:r>
              <a:r>
                <a:rPr lang="it-IT" b="1" baseline="-25000" dirty="0">
                  <a:latin typeface="Times New Roman" panose="02020603050405020304" pitchFamily="18" charset="0"/>
                  <a:cs typeface="Times New Roman" panose="02020603050405020304" pitchFamily="18" charset="0"/>
                </a:rPr>
                <a:t>i1</a:t>
              </a:r>
              <a:r>
                <a:rPr lang="it-IT" b="1" dirty="0">
                  <a:latin typeface="Times New Roman" panose="02020603050405020304" pitchFamily="18" charset="0"/>
                  <a:cs typeface="Times New Roman" panose="02020603050405020304" pitchFamily="18" charset="0"/>
                </a:rPr>
                <a:t> &lt; q</a:t>
              </a:r>
              <a:r>
                <a:rPr lang="it-IT" b="1" baseline="-25000" dirty="0">
                  <a:latin typeface="Times New Roman" panose="02020603050405020304" pitchFamily="18" charset="0"/>
                  <a:cs typeface="Times New Roman" panose="02020603050405020304" pitchFamily="18" charset="0"/>
                </a:rPr>
                <a:t>i0</a:t>
              </a:r>
              <a:endParaRPr lang="en-GB" baseline="-25000" dirty="0">
                <a:latin typeface="Times New Roman" panose="02020603050405020304" pitchFamily="18" charset="0"/>
                <a:cs typeface="Times New Roman" panose="02020603050405020304" pitchFamily="18" charset="0"/>
              </a:endParaRPr>
            </a:p>
          </p:txBody>
        </p:sp>
        <p:sp>
          <p:nvSpPr>
            <p:cNvPr id="14" name="Rettangolo 13"/>
            <p:cNvSpPr/>
            <p:nvPr/>
          </p:nvSpPr>
          <p:spPr>
            <a:xfrm>
              <a:off x="9116008" y="2897660"/>
              <a:ext cx="2114681" cy="523220"/>
            </a:xfrm>
            <a:prstGeom prst="rect">
              <a:avLst/>
            </a:prstGeom>
          </p:spPr>
          <p:txBody>
            <a:bodyPr wrap="none">
              <a:spAutoFit/>
            </a:bodyPr>
            <a:lstStyle/>
            <a:p>
              <a:r>
                <a:rPr lang="it-IT" sz="2800" b="1" dirty="0">
                  <a:latin typeface="Times New Roman" panose="02020603050405020304" pitchFamily="18" charset="0"/>
                  <a:cs typeface="Times New Roman" panose="02020603050405020304" pitchFamily="18" charset="0"/>
                </a:rPr>
                <a:t>p</a:t>
              </a:r>
              <a:r>
                <a:rPr lang="it-IT" b="1" dirty="0">
                  <a:latin typeface="Times New Roman" panose="02020603050405020304" pitchFamily="18" charset="0"/>
                  <a:cs typeface="Times New Roman" panose="02020603050405020304" pitchFamily="18" charset="0"/>
                </a:rPr>
                <a:t>i1 </a:t>
              </a:r>
              <a:r>
                <a:rPr lang="it-IT" sz="2800" b="1" dirty="0">
                  <a:latin typeface="Times New Roman" panose="02020603050405020304" pitchFamily="18" charset="0"/>
                  <a:cs typeface="Times New Roman" panose="02020603050405020304" pitchFamily="18" charset="0"/>
                </a:rPr>
                <a:t>q</a:t>
              </a:r>
              <a:r>
                <a:rPr lang="it-IT" b="1" dirty="0">
                  <a:latin typeface="Times New Roman" panose="02020603050405020304" pitchFamily="18" charset="0"/>
                  <a:cs typeface="Times New Roman" panose="02020603050405020304" pitchFamily="18" charset="0"/>
                </a:rPr>
                <a:t>i0 </a:t>
              </a:r>
              <a:r>
                <a:rPr lang="it-IT" sz="2800" b="1" dirty="0">
                  <a:latin typeface="Times New Roman" panose="02020603050405020304" pitchFamily="18" charset="0"/>
                  <a:cs typeface="Times New Roman" panose="02020603050405020304" pitchFamily="18" charset="0"/>
                </a:rPr>
                <a:t>&gt; p</a:t>
              </a:r>
              <a:r>
                <a:rPr lang="it-IT" b="1" dirty="0">
                  <a:latin typeface="Times New Roman" panose="02020603050405020304" pitchFamily="18" charset="0"/>
                  <a:cs typeface="Times New Roman" panose="02020603050405020304" pitchFamily="18" charset="0"/>
                </a:rPr>
                <a:t>i1</a:t>
              </a:r>
              <a:r>
                <a:rPr lang="it-IT" sz="2800" b="1" dirty="0">
                  <a:latin typeface="Times New Roman" panose="02020603050405020304" pitchFamily="18" charset="0"/>
                  <a:cs typeface="Times New Roman" panose="02020603050405020304" pitchFamily="18" charset="0"/>
                </a:rPr>
                <a:t>q</a:t>
              </a:r>
              <a:r>
                <a:rPr lang="it-IT" b="1" dirty="0">
                  <a:latin typeface="Times New Roman" panose="02020603050405020304" pitchFamily="18" charset="0"/>
                  <a:cs typeface="Times New Roman" panose="02020603050405020304" pitchFamily="18" charset="0"/>
                </a:rPr>
                <a:t>i1</a:t>
              </a:r>
              <a:endParaRPr lang="en-GB" dirty="0">
                <a:latin typeface="Times New Roman" panose="02020603050405020304" pitchFamily="18" charset="0"/>
                <a:cs typeface="Times New Roman" panose="02020603050405020304" pitchFamily="18" charset="0"/>
              </a:endParaRPr>
            </a:p>
          </p:txBody>
        </p:sp>
        <p:sp>
          <p:nvSpPr>
            <p:cNvPr id="15" name="Rettangolo 14"/>
            <p:cNvSpPr/>
            <p:nvPr/>
          </p:nvSpPr>
          <p:spPr>
            <a:xfrm>
              <a:off x="5924728" y="3686194"/>
              <a:ext cx="5239265" cy="830997"/>
            </a:xfrm>
            <a:prstGeom prst="rect">
              <a:avLst/>
            </a:prstGeom>
          </p:spPr>
          <p:txBody>
            <a:bodyPr wrap="square">
              <a:spAutoFit/>
            </a:bodyPr>
            <a:lstStyle/>
            <a:p>
              <a:pPr algn="just"/>
              <a:r>
                <a:rPr lang="it-IT" sz="1600" dirty="0">
                  <a:latin typeface="Times New Roman" panose="02020603050405020304" pitchFamily="18" charset="0"/>
                  <a:cs typeface="Times New Roman" panose="02020603050405020304" pitchFamily="18" charset="0"/>
                </a:rPr>
                <a:t>Relazione inversa tra prezzi e quantità: quando prezzo aumenta, la quantità scambiata diminuisce (per la maggior parte dei beni)</a:t>
              </a:r>
              <a:endParaRPr lang="en-GB" sz="1600" dirty="0">
                <a:latin typeface="Times New Roman" panose="02020603050405020304" pitchFamily="18" charset="0"/>
                <a:cs typeface="Times New Roman" panose="02020603050405020304" pitchFamily="18" charset="0"/>
              </a:endParaRPr>
            </a:p>
          </p:txBody>
        </p:sp>
        <p:sp>
          <p:nvSpPr>
            <p:cNvPr id="16" name="Freccia a destra 15"/>
            <p:cNvSpPr/>
            <p:nvPr/>
          </p:nvSpPr>
          <p:spPr>
            <a:xfrm>
              <a:off x="8335481" y="3137645"/>
              <a:ext cx="497981" cy="156717"/>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ttangolo 17"/>
          <p:cNvSpPr/>
          <p:nvPr/>
        </p:nvSpPr>
        <p:spPr>
          <a:xfrm>
            <a:off x="5785658" y="2866340"/>
            <a:ext cx="5584306" cy="1813725"/>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83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9" grpId="0"/>
      <p:bldP spid="10" grpId="0"/>
      <p:bldP spid="11"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a:t>
            </a:fld>
            <a:endParaRPr lang="it-IT"/>
          </a:p>
        </p:txBody>
      </p:sp>
      <p:sp>
        <p:nvSpPr>
          <p:cNvPr id="4" name="Rettangolo 3"/>
          <p:cNvSpPr/>
          <p:nvPr/>
        </p:nvSpPr>
        <p:spPr>
          <a:xfrm>
            <a:off x="3864660" y="2846841"/>
            <a:ext cx="3962944" cy="523220"/>
          </a:xfrm>
          <a:prstGeom prst="rect">
            <a:avLst/>
          </a:prstGeom>
        </p:spPr>
        <p:txBody>
          <a:bodyPr wrap="none">
            <a:spAutoFit/>
          </a:bodyPr>
          <a:lstStyle/>
          <a:p>
            <a:r>
              <a:rPr lang="it-IT" sz="2800" b="1"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Numeri indici complessi </a:t>
            </a:r>
            <a:endParaRPr lang="en-GB" sz="2800" b="1" dirty="0">
              <a:solidFill>
                <a:srgbClr val="A8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65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7</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20</a:t>
            </a:fld>
            <a:endParaRPr lang="it-IT" dirty="0"/>
          </a:p>
        </p:txBody>
      </p:sp>
      <p:sp>
        <p:nvSpPr>
          <p:cNvPr id="2" name="Rettangolo 1"/>
          <p:cNvSpPr/>
          <p:nvPr/>
        </p:nvSpPr>
        <p:spPr>
          <a:xfrm>
            <a:off x="886690" y="842926"/>
            <a:ext cx="10868533"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soluzione sono </a:t>
            </a:r>
            <a:r>
              <a:rPr lang="it-IT" b="1" dirty="0">
                <a:latin typeface="Times New Roman" panose="02020603050405020304" pitchFamily="18" charset="0"/>
                <a:cs typeface="Times New Roman" panose="02020603050405020304" pitchFamily="18" charset="0"/>
              </a:rPr>
              <a:t>numeri</a:t>
            </a:r>
            <a:r>
              <a:rPr lang="it-IT" dirty="0">
                <a:latin typeface="Times New Roman" panose="02020603050405020304" pitchFamily="18" charset="0"/>
                <a:cs typeface="Times New Roman" panose="02020603050405020304" pitchFamily="18" charset="0"/>
              </a:rPr>
              <a:t> </a:t>
            </a:r>
            <a:r>
              <a:rPr lang="it-IT" b="1" dirty="0">
                <a:latin typeface="Times New Roman" panose="02020603050405020304" pitchFamily="18" charset="0"/>
                <a:cs typeface="Times New Roman" panose="02020603050405020304" pitchFamily="18" charset="0"/>
              </a:rPr>
              <a:t>indici complessi sintetici </a:t>
            </a:r>
            <a:r>
              <a:rPr lang="it-IT" dirty="0">
                <a:latin typeface="Times New Roman" panose="02020603050405020304" pitchFamily="18" charset="0"/>
                <a:cs typeface="Times New Roman" panose="02020603050405020304" pitchFamily="18" charset="0"/>
              </a:rPr>
              <a:t>costruibili con tali aggregati, ovvero sono due </a:t>
            </a:r>
            <a:r>
              <a:rPr lang="it-IT" b="1" dirty="0">
                <a:latin typeface="Times New Roman" panose="02020603050405020304" pitchFamily="18" charset="0"/>
                <a:cs typeface="Times New Roman" panose="02020603050405020304" pitchFamily="18" charset="0"/>
              </a:rPr>
              <a:t>indici dei prezzi </a:t>
            </a:r>
            <a:r>
              <a:rPr lang="it-IT" dirty="0">
                <a:latin typeface="Times New Roman" panose="02020603050405020304" pitchFamily="18" charset="0"/>
                <a:cs typeface="Times New Roman" panose="02020603050405020304" pitchFamily="18" charset="0"/>
              </a:rPr>
              <a:t>forniti dalle seguenti espressioni:</a:t>
            </a:r>
            <a:endParaRPr lang="en-GB" dirty="0">
              <a:latin typeface="Times New Roman" panose="02020603050405020304" pitchFamily="18" charset="0"/>
              <a:cs typeface="Times New Roman" panose="02020603050405020304" pitchFamily="18" charset="0"/>
            </a:endParaRPr>
          </a:p>
        </p:txBody>
      </p:sp>
      <p:sp>
        <p:nvSpPr>
          <p:cNvPr id="16" name="Rettangolo 15"/>
          <p:cNvSpPr/>
          <p:nvPr/>
        </p:nvSpPr>
        <p:spPr>
          <a:xfrm>
            <a:off x="886691" y="3642838"/>
            <a:ext cx="10868534"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primo rappresenta </a:t>
            </a:r>
            <a:r>
              <a:rPr lang="it-IT" dirty="0">
                <a:solidFill>
                  <a:srgbClr val="C00000"/>
                </a:solidFill>
                <a:latin typeface="Times New Roman" panose="02020603050405020304" pitchFamily="18" charset="0"/>
                <a:cs typeface="Times New Roman" panose="02020603050405020304" pitchFamily="18" charset="0"/>
              </a:rPr>
              <a:t>l’</a:t>
            </a:r>
            <a:r>
              <a:rPr lang="it-IT" b="1" dirty="0">
                <a:solidFill>
                  <a:srgbClr val="C00000"/>
                </a:solidFill>
                <a:latin typeface="Times New Roman" panose="02020603050405020304" pitchFamily="18" charset="0"/>
                <a:cs typeface="Times New Roman" panose="02020603050405020304" pitchFamily="18" charset="0"/>
              </a:rPr>
              <a:t>indice dei prezzi di </a:t>
            </a:r>
            <a:r>
              <a:rPr lang="it-IT" b="1" dirty="0" err="1">
                <a:solidFill>
                  <a:srgbClr val="C00000"/>
                </a:solidFill>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mentre il secondo rappresenta </a:t>
            </a:r>
            <a:r>
              <a:rPr lang="it-IT" dirty="0">
                <a:solidFill>
                  <a:srgbClr val="C00000"/>
                </a:solidFill>
                <a:latin typeface="Times New Roman" panose="02020603050405020304" pitchFamily="18" charset="0"/>
                <a:cs typeface="Times New Roman" panose="02020603050405020304" pitchFamily="18" charset="0"/>
              </a:rPr>
              <a:t>l’</a:t>
            </a:r>
            <a:r>
              <a:rPr lang="it-IT" b="1" dirty="0">
                <a:solidFill>
                  <a:srgbClr val="C00000"/>
                </a:solidFill>
                <a:latin typeface="Times New Roman" panose="02020603050405020304" pitchFamily="18" charset="0"/>
                <a:cs typeface="Times New Roman" panose="02020603050405020304" pitchFamily="18" charset="0"/>
              </a:rPr>
              <a:t>indice dei prezzi di </a:t>
            </a:r>
            <a:r>
              <a:rPr lang="it-IT" b="1" dirty="0" err="1">
                <a:solidFill>
                  <a:srgbClr val="C00000"/>
                </a:solidFill>
                <a:latin typeface="Times New Roman" panose="02020603050405020304" pitchFamily="18" charset="0"/>
                <a:cs typeface="Times New Roman" panose="02020603050405020304" pitchFamily="18" charset="0"/>
              </a:rPr>
              <a:t>Paasche</a:t>
            </a:r>
            <a:r>
              <a:rPr lang="it-IT" dirty="0">
                <a:solidFill>
                  <a:srgbClr val="C00000"/>
                </a:solidFill>
                <a:latin typeface="Times New Roman" panose="02020603050405020304" pitchFamily="18" charset="0"/>
                <a:cs typeface="Times New Roman" panose="02020603050405020304" pitchFamily="18" charset="0"/>
              </a:rPr>
              <a:t> </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18" name="Rectangle 2"/>
          <p:cNvSpPr>
            <a:spLocks noChangeArrowheads="1"/>
          </p:cNvSpPr>
          <p:nvPr/>
        </p:nvSpPr>
        <p:spPr bwMode="auto">
          <a:xfrm>
            <a:off x="1016000" y="17104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9" name="Oggetto 18"/>
          <p:cNvGraphicFramePr>
            <a:graphicFrameLocks noChangeAspect="1"/>
          </p:cNvGraphicFramePr>
          <p:nvPr/>
        </p:nvGraphicFramePr>
        <p:xfrm>
          <a:off x="1016000" y="1710492"/>
          <a:ext cx="1676400" cy="838200"/>
        </p:xfrm>
        <a:graphic>
          <a:graphicData uri="http://schemas.openxmlformats.org/presentationml/2006/ole">
            <mc:AlternateContent xmlns:mc="http://schemas.openxmlformats.org/markup-compatibility/2006">
              <mc:Choice xmlns:v="urn:schemas-microsoft-com:vml" Requires="v">
                <p:oleObj r:id="rId2" imgW="1676400" imgH="838200" progId="Equation.3">
                  <p:embed/>
                </p:oleObj>
              </mc:Choice>
              <mc:Fallback>
                <p:oleObj r:id="rId2" imgW="1676400" imgH="838200" progId="Equation.3">
                  <p:embed/>
                  <p:pic>
                    <p:nvPicPr>
                      <p:cNvPr id="19" name="Oggetto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710492"/>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Immagine 19"/>
          <p:cNvPicPr>
            <a:picLocks noChangeAspect="1"/>
          </p:cNvPicPr>
          <p:nvPr/>
        </p:nvPicPr>
        <p:blipFill>
          <a:blip r:embed="rId4"/>
          <a:stretch>
            <a:fillRect/>
          </a:stretch>
        </p:blipFill>
        <p:spPr>
          <a:xfrm>
            <a:off x="4057465" y="1710492"/>
            <a:ext cx="1657143" cy="847619"/>
          </a:xfrm>
          <a:prstGeom prst="rect">
            <a:avLst/>
          </a:prstGeom>
        </p:spPr>
      </p:pic>
      <p:sp>
        <p:nvSpPr>
          <p:cNvPr id="3" name="Rettangolo 2"/>
          <p:cNvSpPr/>
          <p:nvPr/>
        </p:nvSpPr>
        <p:spPr>
          <a:xfrm>
            <a:off x="1964237" y="1774479"/>
            <a:ext cx="235390" cy="706171"/>
          </a:xfrm>
          <a:prstGeom prst="rect">
            <a:avLst/>
          </a:prstGeom>
          <a:noFill/>
          <a:ln w="19050">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Times New Roman" panose="02020603050405020304" pitchFamily="18" charset="0"/>
              <a:cs typeface="Times New Roman" panose="02020603050405020304" pitchFamily="18" charset="0"/>
            </a:endParaRPr>
          </a:p>
        </p:txBody>
      </p:sp>
      <p:pic>
        <p:nvPicPr>
          <p:cNvPr id="14" name="Immagine 13"/>
          <p:cNvPicPr>
            <a:picLocks noChangeAspect="1"/>
          </p:cNvPicPr>
          <p:nvPr/>
        </p:nvPicPr>
        <p:blipFill>
          <a:blip r:embed="rId5"/>
          <a:stretch>
            <a:fillRect/>
          </a:stretch>
        </p:blipFill>
        <p:spPr>
          <a:xfrm>
            <a:off x="4876513" y="4945324"/>
            <a:ext cx="1676190" cy="857143"/>
          </a:xfrm>
          <a:prstGeom prst="rect">
            <a:avLst/>
          </a:prstGeom>
          <a:ln>
            <a:solidFill>
              <a:srgbClr val="C00000"/>
            </a:solidFill>
          </a:ln>
        </p:spPr>
      </p:pic>
      <p:pic>
        <p:nvPicPr>
          <p:cNvPr id="6" name="Immagine 5"/>
          <p:cNvPicPr>
            <a:picLocks noChangeAspect="1"/>
          </p:cNvPicPr>
          <p:nvPr/>
        </p:nvPicPr>
        <p:blipFill>
          <a:blip r:embed="rId6"/>
          <a:stretch>
            <a:fillRect/>
          </a:stretch>
        </p:blipFill>
        <p:spPr>
          <a:xfrm>
            <a:off x="4980201" y="1807791"/>
            <a:ext cx="256054" cy="725487"/>
          </a:xfrm>
          <a:prstGeom prst="rect">
            <a:avLst/>
          </a:prstGeom>
        </p:spPr>
      </p:pic>
      <p:sp>
        <p:nvSpPr>
          <p:cNvPr id="9" name="CasellaDiTesto 8"/>
          <p:cNvSpPr txBox="1"/>
          <p:nvPr/>
        </p:nvSpPr>
        <p:spPr>
          <a:xfrm>
            <a:off x="946911" y="5148525"/>
            <a:ext cx="3409908" cy="369332"/>
          </a:xfrm>
          <a:prstGeom prst="rect">
            <a:avLst/>
          </a:prstGeom>
          <a:noFill/>
        </p:spPr>
        <p:txBody>
          <a:bodyPr wrap="none" rtlCol="0">
            <a:spAutoFit/>
          </a:bodyPr>
          <a:lstStyle/>
          <a:p>
            <a:r>
              <a:rPr lang="it-IT" dirty="0">
                <a:latin typeface="Times New Roman" panose="02020603050405020304" pitchFamily="18" charset="0"/>
                <a:cs typeface="Times New Roman" panose="02020603050405020304" pitchFamily="18" charset="0"/>
              </a:rPr>
              <a:t>… che sono entrambi DIVERSI da</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59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21</a:t>
            </a:fld>
            <a:endParaRPr lang="it-IT"/>
          </a:p>
        </p:txBody>
      </p:sp>
      <p:sp>
        <p:nvSpPr>
          <p:cNvPr id="4" name="Rettangolo 3"/>
          <p:cNvSpPr/>
          <p:nvPr/>
        </p:nvSpPr>
        <p:spPr>
          <a:xfrm>
            <a:off x="1016000" y="796698"/>
            <a:ext cx="3087384"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Indice dei prezzi di </a:t>
            </a:r>
            <a:r>
              <a:rPr lang="it-IT" b="1" dirty="0" err="1">
                <a:solidFill>
                  <a:srgbClr val="C00000"/>
                </a:solidFill>
                <a:latin typeface="Times New Roman" panose="02020603050405020304" pitchFamily="18" charset="0"/>
                <a:cs typeface="Times New Roman" panose="02020603050405020304" pitchFamily="18" charset="0"/>
              </a:rPr>
              <a:t>Laspeyres</a:t>
            </a:r>
            <a:endParaRPr lang="it-IT" dirty="0">
              <a:solidFill>
                <a:srgbClr val="C00000"/>
              </a:solidFill>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647405117"/>
              </p:ext>
            </p:extLst>
          </p:nvPr>
        </p:nvGraphicFramePr>
        <p:xfrm>
          <a:off x="1145309" y="1263083"/>
          <a:ext cx="1676400" cy="838200"/>
        </p:xfrm>
        <a:graphic>
          <a:graphicData uri="http://schemas.openxmlformats.org/presentationml/2006/ole">
            <mc:AlternateContent xmlns:mc="http://schemas.openxmlformats.org/markup-compatibility/2006">
              <mc:Choice xmlns:v="urn:schemas-microsoft-com:vml" Requires="v">
                <p:oleObj r:id="rId2" imgW="1676400" imgH="838200" progId="Equation.3">
                  <p:embed/>
                </p:oleObj>
              </mc:Choice>
              <mc:Fallback>
                <p:oleObj r:id="rId2" imgW="1676400" imgH="838200" progId="Equation.3">
                  <p:embed/>
                  <p:pic>
                    <p:nvPicPr>
                      <p:cNvPr id="19" name="Oggetto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309" y="1263083"/>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ttangolo 7"/>
          <p:cNvSpPr/>
          <p:nvPr/>
        </p:nvSpPr>
        <p:spPr>
          <a:xfrm>
            <a:off x="997065" y="3843207"/>
            <a:ext cx="10549314"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Nella formula di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il numeratore rappresenta il valore “fittizio” dell’aggregato ottenuto moltiplicando i prezzi al tempo corrente per le quantità al tempo base, mentre il denominatore rappresenta il valore dell’aggregato al tempo base (realmente verificatasi al tempo 0). </a:t>
            </a:r>
          </a:p>
        </p:txBody>
      </p:sp>
      <p:sp>
        <p:nvSpPr>
          <p:cNvPr id="9" name="Rettangolo 8"/>
          <p:cNvSpPr/>
          <p:nvPr/>
        </p:nvSpPr>
        <p:spPr>
          <a:xfrm>
            <a:off x="1568335" y="5425320"/>
            <a:ext cx="9125528" cy="369332"/>
          </a:xfrm>
          <a:prstGeom prst="rect">
            <a:avLst/>
          </a:prstGeom>
        </p:spPr>
        <p:txBody>
          <a:bodyPr wrap="squar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utilizza come sistema di pesi le quantità dei beni (e/o dei servizi) scambiati all’anno base</a:t>
            </a:r>
            <a:endParaRPr lang="en-GB" b="1" dirty="0">
              <a:solidFill>
                <a:srgbClr val="C00000"/>
              </a:solidFill>
              <a:latin typeface="Times New Roman" panose="02020603050405020304" pitchFamily="18" charset="0"/>
              <a:cs typeface="Times New Roman" panose="02020603050405020304" pitchFamily="18" charset="0"/>
            </a:endParaRPr>
          </a:p>
        </p:txBody>
      </p:sp>
      <p:sp>
        <p:nvSpPr>
          <p:cNvPr id="10" name="Freccia in giù 9"/>
          <p:cNvSpPr/>
          <p:nvPr/>
        </p:nvSpPr>
        <p:spPr>
          <a:xfrm>
            <a:off x="5863071" y="4757047"/>
            <a:ext cx="258618" cy="58067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ttangolo 10"/>
          <p:cNvSpPr/>
          <p:nvPr/>
        </p:nvSpPr>
        <p:spPr>
          <a:xfrm>
            <a:off x="3073400" y="5865807"/>
            <a:ext cx="6759748" cy="369332"/>
          </a:xfrm>
          <a:prstGeom prst="rect">
            <a:avLst/>
          </a:prstGeom>
        </p:spPr>
        <p:txBody>
          <a:bodyPr wrap="square">
            <a:spAutoFit/>
          </a:bodyPr>
          <a:lstStyle/>
          <a:p>
            <a:pPr algn="just">
              <a:spcAft>
                <a:spcPts val="600"/>
              </a:spcAft>
              <a:defRPr/>
            </a:pPr>
            <a:r>
              <a:rPr lang="it-IT" sz="1800" dirty="0">
                <a:latin typeface="Times New Roman" panose="02020603050405020304" pitchFamily="18" charset="0"/>
                <a:cs typeface="Times New Roman" panose="02020603050405020304" pitchFamily="18" charset="0"/>
              </a:rPr>
              <a:t>Un importante esempio di indice di </a:t>
            </a:r>
            <a:r>
              <a:rPr lang="it-IT" b="1" dirty="0" err="1">
                <a:latin typeface="Times New Roman" panose="02020603050405020304" pitchFamily="18" charset="0"/>
                <a:cs typeface="Times New Roman" panose="02020603050405020304" pitchFamily="18" charset="0"/>
              </a:rPr>
              <a:t>Laspeyres</a:t>
            </a:r>
            <a:r>
              <a:rPr lang="it-IT" b="1" dirty="0">
                <a:latin typeface="Times New Roman" panose="02020603050405020304" pitchFamily="18" charset="0"/>
                <a:cs typeface="Times New Roman" panose="02020603050405020304" pitchFamily="18" charset="0"/>
              </a:rPr>
              <a:t> </a:t>
            </a:r>
            <a:r>
              <a:rPr lang="it-IT" sz="1800" dirty="0">
                <a:latin typeface="Times New Roman" panose="02020603050405020304" pitchFamily="18" charset="0"/>
                <a:cs typeface="Times New Roman" panose="02020603050405020304" pitchFamily="18" charset="0"/>
              </a:rPr>
              <a:t>è il NIC</a:t>
            </a:r>
          </a:p>
        </p:txBody>
      </p:sp>
      <p:pic>
        <p:nvPicPr>
          <p:cNvPr id="7" name="Immagine 6"/>
          <p:cNvPicPr>
            <a:picLocks noChangeAspect="1"/>
          </p:cNvPicPr>
          <p:nvPr/>
        </p:nvPicPr>
        <p:blipFill>
          <a:blip r:embed="rId4"/>
          <a:stretch>
            <a:fillRect/>
          </a:stretch>
        </p:blipFill>
        <p:spPr>
          <a:xfrm>
            <a:off x="2094242" y="1370370"/>
            <a:ext cx="256054" cy="725487"/>
          </a:xfrm>
          <a:prstGeom prst="rect">
            <a:avLst/>
          </a:prstGeom>
        </p:spPr>
      </p:pic>
      <p:sp>
        <p:nvSpPr>
          <p:cNvPr id="12" name="Rettangolo 11"/>
          <p:cNvSpPr/>
          <p:nvPr/>
        </p:nvSpPr>
        <p:spPr>
          <a:xfrm>
            <a:off x="4202904" y="1312851"/>
            <a:ext cx="7508787"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1 considerando le quantità scambiate al tempo 0</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3" name="Freccia a destra 12"/>
          <p:cNvSpPr/>
          <p:nvPr/>
        </p:nvSpPr>
        <p:spPr>
          <a:xfrm>
            <a:off x="3562748" y="1437642"/>
            <a:ext cx="337486" cy="1417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4202904" y="1789313"/>
            <a:ext cx="7508787"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0 considerando le quantità scambiate al tempo 0</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5" name="Freccia a destra 14"/>
          <p:cNvSpPr/>
          <p:nvPr/>
        </p:nvSpPr>
        <p:spPr>
          <a:xfrm>
            <a:off x="3562748" y="1914104"/>
            <a:ext cx="337486" cy="1417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ttangolo 25"/>
          <p:cNvSpPr/>
          <p:nvPr/>
        </p:nvSpPr>
        <p:spPr>
          <a:xfrm>
            <a:off x="1015999" y="3119160"/>
            <a:ext cx="10598727"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Numero indice complesso dei prezzi espresso dal rapporto tra le medie di prezzi di beni (o servizi) diversi calcolati nei due periodi 1 e </a:t>
            </a:r>
            <a:r>
              <a:rPr lang="it-IT" i="1" dirty="0">
                <a:latin typeface="Times New Roman" panose="02020603050405020304" pitchFamily="18" charset="0"/>
                <a:cs typeface="Times New Roman" panose="02020603050405020304" pitchFamily="18" charset="0"/>
              </a:rPr>
              <a:t>0</a:t>
            </a:r>
            <a:r>
              <a:rPr lang="it-IT" dirty="0">
                <a:latin typeface="Times New Roman" panose="02020603050405020304" pitchFamily="18" charset="0"/>
                <a:cs typeface="Times New Roman" panose="02020603050405020304" pitchFamily="18" charset="0"/>
              </a:rPr>
              <a:t>, ponderati con le quantità al tempo 0. </a:t>
            </a:r>
            <a:endParaRPr lang="en-GB" dirty="0">
              <a:latin typeface="Times New Roman" panose="02020603050405020304" pitchFamily="18" charset="0"/>
              <a:cs typeface="Times New Roman" panose="02020603050405020304" pitchFamily="18" charset="0"/>
            </a:endParaRPr>
          </a:p>
        </p:txBody>
      </p:sp>
      <p:sp>
        <p:nvSpPr>
          <p:cNvPr id="33" name="Rettangolo 32"/>
          <p:cNvSpPr/>
          <p:nvPr/>
        </p:nvSpPr>
        <p:spPr>
          <a:xfrm>
            <a:off x="1015999" y="2253395"/>
            <a:ext cx="10530379" cy="830997"/>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Dove </a:t>
            </a:r>
            <a:r>
              <a:rPr lang="it-IT" sz="2400" b="1" dirty="0">
                <a:solidFill>
                  <a:srgbClr val="000000"/>
                </a:solidFill>
                <a:latin typeface="Times New Roman" panose="02020603050405020304" pitchFamily="18" charset="0"/>
                <a:cs typeface="Times New Roman" panose="02020603050405020304" pitchFamily="18" charset="0"/>
              </a:rPr>
              <a:t>p</a:t>
            </a:r>
            <a:r>
              <a:rPr lang="it-IT" sz="2400" b="1" baseline="-25000" dirty="0">
                <a:solidFill>
                  <a:srgbClr val="000000"/>
                </a:solidFill>
                <a:latin typeface="Times New Roman" panose="02020603050405020304" pitchFamily="18" charset="0"/>
                <a:cs typeface="Times New Roman" panose="02020603050405020304" pitchFamily="18" charset="0"/>
              </a:rPr>
              <a:t>i0</a:t>
            </a:r>
            <a:r>
              <a:rPr lang="it-IT" sz="2400" dirty="0">
                <a:solidFill>
                  <a:srgbClr val="0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è il prezzo della merce </a:t>
            </a:r>
            <a:r>
              <a:rPr lang="it-IT" i="1" dirty="0">
                <a:solidFill>
                  <a:srgbClr val="000000"/>
                </a:solidFill>
                <a:latin typeface="Times New Roman" panose="02020603050405020304" pitchFamily="18" charset="0"/>
                <a:cs typeface="Times New Roman" panose="02020603050405020304" pitchFamily="18" charset="0"/>
              </a:rPr>
              <a:t>i </a:t>
            </a:r>
            <a:r>
              <a:rPr lang="it-IT" dirty="0">
                <a:solidFill>
                  <a:srgbClr val="000000"/>
                </a:solidFill>
                <a:latin typeface="Times New Roman" panose="02020603050405020304" pitchFamily="18" charset="0"/>
                <a:cs typeface="Times New Roman" panose="02020603050405020304" pitchFamily="18" charset="0"/>
              </a:rPr>
              <a:t>nell'anno base (0),</a:t>
            </a:r>
            <a:r>
              <a:rPr lang="it-IT" b="1" dirty="0">
                <a:solidFill>
                  <a:srgbClr val="000000"/>
                </a:solidFill>
                <a:latin typeface="Times New Roman" panose="02020603050405020304" pitchFamily="18" charset="0"/>
                <a:cs typeface="Times New Roman" panose="02020603050405020304" pitchFamily="18" charset="0"/>
              </a:rPr>
              <a:t> </a:t>
            </a:r>
            <a:r>
              <a:rPr lang="it-IT" sz="2400" b="1" dirty="0">
                <a:solidFill>
                  <a:srgbClr val="000000"/>
                </a:solidFill>
                <a:latin typeface="Times New Roman" panose="02020603050405020304" pitchFamily="18" charset="0"/>
                <a:cs typeface="Times New Roman" panose="02020603050405020304" pitchFamily="18" charset="0"/>
              </a:rPr>
              <a:t>q</a:t>
            </a:r>
            <a:r>
              <a:rPr lang="it-IT" sz="2400" b="1" baseline="-25000" dirty="0">
                <a:solidFill>
                  <a:srgbClr val="000000"/>
                </a:solidFill>
                <a:latin typeface="Times New Roman" panose="02020603050405020304" pitchFamily="18" charset="0"/>
                <a:cs typeface="Times New Roman" panose="02020603050405020304" pitchFamily="18" charset="0"/>
              </a:rPr>
              <a:t>i0</a:t>
            </a:r>
            <a:r>
              <a:rPr lang="it-IT" dirty="0">
                <a:solidFill>
                  <a:srgbClr val="000000"/>
                </a:solidFill>
                <a:latin typeface="Times New Roman" panose="02020603050405020304" pitchFamily="18" charset="0"/>
                <a:cs typeface="Times New Roman" panose="02020603050405020304" pitchFamily="18" charset="0"/>
              </a:rPr>
              <a:t> è la quantità scambiata o prodotta di </a:t>
            </a:r>
            <a:r>
              <a:rPr lang="it-IT" i="1" dirty="0">
                <a:solidFill>
                  <a:srgbClr val="000000"/>
                </a:solidFill>
                <a:latin typeface="Times New Roman" panose="02020603050405020304" pitchFamily="18" charset="0"/>
                <a:cs typeface="Times New Roman" panose="02020603050405020304" pitchFamily="18" charset="0"/>
              </a:rPr>
              <a:t>i </a:t>
            </a:r>
            <a:r>
              <a:rPr lang="it-IT" dirty="0">
                <a:solidFill>
                  <a:srgbClr val="000000"/>
                </a:solidFill>
                <a:latin typeface="Times New Roman" panose="02020603050405020304" pitchFamily="18" charset="0"/>
                <a:cs typeface="Times New Roman" panose="02020603050405020304" pitchFamily="18" charset="0"/>
              </a:rPr>
              <a:t>nello stesso periodo e </a:t>
            </a:r>
            <a:r>
              <a:rPr lang="it-IT" sz="2400" b="1" dirty="0">
                <a:solidFill>
                  <a:srgbClr val="000000"/>
                </a:solidFill>
                <a:latin typeface="Times New Roman" panose="02020603050405020304" pitchFamily="18" charset="0"/>
                <a:cs typeface="Times New Roman" panose="02020603050405020304" pitchFamily="18" charset="0"/>
              </a:rPr>
              <a:t>p</a:t>
            </a:r>
            <a:r>
              <a:rPr lang="it-IT" sz="2400" b="1" baseline="-25000" dirty="0">
                <a:solidFill>
                  <a:srgbClr val="000000"/>
                </a:solidFill>
                <a:latin typeface="Times New Roman" panose="02020603050405020304" pitchFamily="18" charset="0"/>
                <a:cs typeface="Times New Roman" panose="02020603050405020304" pitchFamily="18" charset="0"/>
              </a:rPr>
              <a:t>i1</a:t>
            </a:r>
            <a:r>
              <a:rPr lang="it-IT" dirty="0">
                <a:solidFill>
                  <a:srgbClr val="000000"/>
                </a:solidFill>
                <a:latin typeface="Times New Roman" panose="02020603050405020304" pitchFamily="18" charset="0"/>
                <a:cs typeface="Times New Roman" panose="02020603050405020304" pitchFamily="18" charset="0"/>
              </a:rPr>
              <a:t> è il prezzo della merce al tempo 1.</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42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2" grpId="0"/>
      <p:bldP spid="13" grpId="0" animBg="1"/>
      <p:bldP spid="14" grpId="0"/>
      <p:bldP spid="1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7</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22</a:t>
            </a:fld>
            <a:endParaRPr lang="it-IT" dirty="0"/>
          </a:p>
        </p:txBody>
      </p:sp>
      <p:pic>
        <p:nvPicPr>
          <p:cNvPr id="7" name="Immagine 6"/>
          <p:cNvPicPr>
            <a:picLocks noChangeAspect="1"/>
          </p:cNvPicPr>
          <p:nvPr/>
        </p:nvPicPr>
        <p:blipFill>
          <a:blip r:embed="rId2"/>
          <a:stretch>
            <a:fillRect/>
          </a:stretch>
        </p:blipFill>
        <p:spPr>
          <a:xfrm>
            <a:off x="1016000" y="1253678"/>
            <a:ext cx="1657143" cy="847619"/>
          </a:xfrm>
          <a:prstGeom prst="rect">
            <a:avLst/>
          </a:prstGeom>
        </p:spPr>
      </p:pic>
      <p:sp>
        <p:nvSpPr>
          <p:cNvPr id="2" name="Rettangolo 1"/>
          <p:cNvSpPr/>
          <p:nvPr/>
        </p:nvSpPr>
        <p:spPr>
          <a:xfrm>
            <a:off x="2165929" y="5483177"/>
            <a:ext cx="7370618" cy="369332"/>
          </a:xfrm>
          <a:prstGeom prst="rect">
            <a:avLst/>
          </a:prstGeom>
        </p:spPr>
        <p:txBody>
          <a:bodyPr wrap="squar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utilizza come sistema di pesi le quantità scambiate nell’anno più recente </a:t>
            </a:r>
            <a:endParaRPr lang="en-GB"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Freccia in giù 7"/>
          <p:cNvSpPr/>
          <p:nvPr/>
        </p:nvSpPr>
        <p:spPr>
          <a:xfrm>
            <a:off x="5851238" y="4799230"/>
            <a:ext cx="258618" cy="58067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8"/>
          <p:cNvSpPr/>
          <p:nvPr/>
        </p:nvSpPr>
        <p:spPr>
          <a:xfrm>
            <a:off x="2818361" y="5898760"/>
            <a:ext cx="5594696" cy="369887"/>
          </a:xfrm>
          <a:prstGeom prst="rect">
            <a:avLst/>
          </a:prstGeom>
        </p:spPr>
        <p:txBody>
          <a:bodyPr wrap="square">
            <a:spAutoFit/>
          </a:bodyPr>
          <a:lstStyle/>
          <a:p>
            <a:pPr algn="just" eaLnBrk="1" hangingPunct="1">
              <a:spcAft>
                <a:spcPts val="600"/>
              </a:spcAft>
              <a:defRPr/>
            </a:pPr>
            <a:r>
              <a:rPr lang="it-IT" sz="1800" dirty="0">
                <a:latin typeface="Times New Roman" panose="02020603050405020304" pitchFamily="18" charset="0"/>
                <a:cs typeface="Times New Roman" panose="02020603050405020304" pitchFamily="18" charset="0"/>
              </a:rPr>
              <a:t>Un importante esempio di indice di </a:t>
            </a:r>
            <a:r>
              <a:rPr lang="it-IT" sz="1800" b="1" dirty="0" err="1">
                <a:latin typeface="Times New Roman" panose="02020603050405020304" pitchFamily="18" charset="0"/>
                <a:cs typeface="Times New Roman" panose="02020603050405020304" pitchFamily="18" charset="0"/>
              </a:rPr>
              <a:t>Paasche</a:t>
            </a:r>
            <a:r>
              <a:rPr lang="it-IT" sz="1800" dirty="0">
                <a:latin typeface="Times New Roman" panose="02020603050405020304" pitchFamily="18" charset="0"/>
                <a:cs typeface="Times New Roman" panose="02020603050405020304" pitchFamily="18" charset="0"/>
              </a:rPr>
              <a:t> è il MIBTEL</a:t>
            </a:r>
          </a:p>
        </p:txBody>
      </p:sp>
      <p:sp>
        <p:nvSpPr>
          <p:cNvPr id="10" name="Rettangolo 9"/>
          <p:cNvSpPr/>
          <p:nvPr/>
        </p:nvSpPr>
        <p:spPr>
          <a:xfrm>
            <a:off x="915448" y="754158"/>
            <a:ext cx="2886368"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Indice dei prezzi di </a:t>
            </a:r>
            <a:r>
              <a:rPr lang="it-IT" b="1" dirty="0" err="1">
                <a:solidFill>
                  <a:srgbClr val="C00000"/>
                </a:solidFill>
                <a:latin typeface="Times New Roman" panose="02020603050405020304" pitchFamily="18" charset="0"/>
                <a:cs typeface="Times New Roman" panose="02020603050405020304" pitchFamily="18" charset="0"/>
              </a:rPr>
              <a:t>Paasche</a:t>
            </a:r>
            <a:endParaRPr lang="it-IT" b="1" dirty="0">
              <a:solidFill>
                <a:srgbClr val="C00000"/>
              </a:solidFill>
              <a:latin typeface="Times New Roman" panose="02020603050405020304" pitchFamily="18" charset="0"/>
              <a:cs typeface="Times New Roman" panose="02020603050405020304" pitchFamily="18" charset="0"/>
            </a:endParaRPr>
          </a:p>
        </p:txBody>
      </p:sp>
      <p:sp>
        <p:nvSpPr>
          <p:cNvPr id="11" name="Rettangolo 10"/>
          <p:cNvSpPr/>
          <p:nvPr/>
        </p:nvSpPr>
        <p:spPr>
          <a:xfrm>
            <a:off x="824982" y="4015643"/>
            <a:ext cx="10647147"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sommatoria al numeratore rappresenta il valore dell’aggregato al tempo corrente (realmente verificatosi al tempo 1) mentre il denominatore è invece il valore “fittizio” dell’aggregato ottenuto applicando ai prezzi del tempo base le quantità del tempo corrente</a:t>
            </a:r>
          </a:p>
        </p:txBody>
      </p:sp>
      <p:pic>
        <p:nvPicPr>
          <p:cNvPr id="3" name="Immagine 2"/>
          <p:cNvPicPr>
            <a:picLocks noChangeAspect="1"/>
          </p:cNvPicPr>
          <p:nvPr/>
        </p:nvPicPr>
        <p:blipFill>
          <a:blip r:embed="rId3"/>
          <a:stretch>
            <a:fillRect/>
          </a:stretch>
        </p:blipFill>
        <p:spPr>
          <a:xfrm>
            <a:off x="1944613" y="1331369"/>
            <a:ext cx="256054" cy="725487"/>
          </a:xfrm>
          <a:prstGeom prst="rect">
            <a:avLst/>
          </a:prstGeom>
        </p:spPr>
      </p:pic>
      <p:sp>
        <p:nvSpPr>
          <p:cNvPr id="12" name="Rettangolo 11"/>
          <p:cNvSpPr/>
          <p:nvPr/>
        </p:nvSpPr>
        <p:spPr>
          <a:xfrm>
            <a:off x="4202904" y="1312851"/>
            <a:ext cx="7508787"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1 considerando le quantità scambiate al tempo 1</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3" name="Freccia a destra 12"/>
          <p:cNvSpPr/>
          <p:nvPr/>
        </p:nvSpPr>
        <p:spPr>
          <a:xfrm>
            <a:off x="3562748" y="1437642"/>
            <a:ext cx="337486" cy="1417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4202904" y="1789313"/>
            <a:ext cx="7508787" cy="369332"/>
          </a:xfrm>
          <a:prstGeom prst="rect">
            <a:avLst/>
          </a:prstGeom>
        </p:spPr>
        <p:txBody>
          <a:bodyPr wrap="none">
            <a:spAutoFit/>
          </a:bodyPr>
          <a:lstStyle/>
          <a:p>
            <a:r>
              <a:rPr lang="it-IT" dirty="0">
                <a:solidFill>
                  <a:srgbClr val="00B050"/>
                </a:solidFill>
                <a:latin typeface="Times New Roman" panose="02020603050405020304" pitchFamily="18" charset="0"/>
                <a:cs typeface="Times New Roman" panose="02020603050405020304" pitchFamily="18" charset="0"/>
              </a:rPr>
              <a:t>valore del paniere al tempo t = 0 considerando le quantità scambiate al tempo 1</a:t>
            </a:r>
            <a:endParaRPr lang="en-GB" dirty="0">
              <a:solidFill>
                <a:srgbClr val="00B050"/>
              </a:solidFill>
              <a:latin typeface="Times New Roman" panose="02020603050405020304" pitchFamily="18" charset="0"/>
              <a:cs typeface="Times New Roman" panose="02020603050405020304" pitchFamily="18" charset="0"/>
            </a:endParaRPr>
          </a:p>
        </p:txBody>
      </p:sp>
      <p:sp>
        <p:nvSpPr>
          <p:cNvPr id="15" name="Freccia a destra 14"/>
          <p:cNvSpPr/>
          <p:nvPr/>
        </p:nvSpPr>
        <p:spPr>
          <a:xfrm>
            <a:off x="3562748" y="1914104"/>
            <a:ext cx="337486" cy="14175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20"/>
          <p:cNvSpPr/>
          <p:nvPr/>
        </p:nvSpPr>
        <p:spPr>
          <a:xfrm>
            <a:off x="824982" y="3311964"/>
            <a:ext cx="10647147"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Numero indice  complesso dei prezzi espresso dal rapporto tra le medie di prezzi di beni (o servizi) diversi calcolati nei due periodi 1 e 0, ponderati con le quantità al tempo 1.</a:t>
            </a:r>
            <a:endParaRPr lang="en-GB" dirty="0">
              <a:latin typeface="Times New Roman" panose="02020603050405020304" pitchFamily="18" charset="0"/>
              <a:cs typeface="Times New Roman" panose="02020603050405020304" pitchFamily="18" charset="0"/>
            </a:endParaRPr>
          </a:p>
        </p:txBody>
      </p:sp>
      <p:sp>
        <p:nvSpPr>
          <p:cNvPr id="24" name="Rettangolo 23"/>
          <p:cNvSpPr/>
          <p:nvPr/>
        </p:nvSpPr>
        <p:spPr>
          <a:xfrm>
            <a:off x="817540" y="2405643"/>
            <a:ext cx="10654589" cy="830997"/>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Dove </a:t>
            </a:r>
            <a:r>
              <a:rPr lang="it-IT" sz="2400" b="1" dirty="0">
                <a:solidFill>
                  <a:srgbClr val="000000"/>
                </a:solidFill>
                <a:latin typeface="Times New Roman" panose="02020603050405020304" pitchFamily="18" charset="0"/>
                <a:cs typeface="Times New Roman" panose="02020603050405020304" pitchFamily="18" charset="0"/>
              </a:rPr>
              <a:t>p</a:t>
            </a:r>
            <a:r>
              <a:rPr lang="it-IT" sz="2400" b="1" baseline="-25000" dirty="0">
                <a:solidFill>
                  <a:srgbClr val="000000"/>
                </a:solidFill>
                <a:latin typeface="Times New Roman" panose="02020603050405020304" pitchFamily="18" charset="0"/>
                <a:cs typeface="Times New Roman" panose="02020603050405020304" pitchFamily="18" charset="0"/>
              </a:rPr>
              <a:t>i1</a:t>
            </a:r>
            <a:r>
              <a:rPr lang="it-IT" sz="2400" dirty="0">
                <a:solidFill>
                  <a:srgbClr val="00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è il prezzo della merce </a:t>
            </a:r>
            <a:r>
              <a:rPr lang="it-IT" i="1" dirty="0">
                <a:solidFill>
                  <a:srgbClr val="000000"/>
                </a:solidFill>
                <a:latin typeface="Times New Roman" panose="02020603050405020304" pitchFamily="18" charset="0"/>
                <a:cs typeface="Times New Roman" panose="02020603050405020304" pitchFamily="18" charset="0"/>
              </a:rPr>
              <a:t>i </a:t>
            </a:r>
            <a:r>
              <a:rPr lang="it-IT" dirty="0">
                <a:solidFill>
                  <a:srgbClr val="000000"/>
                </a:solidFill>
                <a:latin typeface="Times New Roman" panose="02020603050405020304" pitchFamily="18" charset="0"/>
                <a:cs typeface="Times New Roman" panose="02020603050405020304" pitchFamily="18" charset="0"/>
              </a:rPr>
              <a:t>nel periodo 1,</a:t>
            </a:r>
            <a:r>
              <a:rPr lang="it-IT" b="1" dirty="0">
                <a:solidFill>
                  <a:srgbClr val="000000"/>
                </a:solidFill>
                <a:latin typeface="Times New Roman" panose="02020603050405020304" pitchFamily="18" charset="0"/>
                <a:cs typeface="Times New Roman" panose="02020603050405020304" pitchFamily="18" charset="0"/>
              </a:rPr>
              <a:t> </a:t>
            </a:r>
            <a:r>
              <a:rPr lang="it-IT" sz="2400" b="1" dirty="0">
                <a:solidFill>
                  <a:srgbClr val="000000"/>
                </a:solidFill>
                <a:latin typeface="Times New Roman" panose="02020603050405020304" pitchFamily="18" charset="0"/>
                <a:cs typeface="Times New Roman" panose="02020603050405020304" pitchFamily="18" charset="0"/>
              </a:rPr>
              <a:t>q</a:t>
            </a:r>
            <a:r>
              <a:rPr lang="it-IT" sz="2400" b="1" baseline="-25000" dirty="0">
                <a:solidFill>
                  <a:srgbClr val="000000"/>
                </a:solidFill>
                <a:latin typeface="Times New Roman" panose="02020603050405020304" pitchFamily="18" charset="0"/>
                <a:cs typeface="Times New Roman" panose="02020603050405020304" pitchFamily="18" charset="0"/>
              </a:rPr>
              <a:t>i1</a:t>
            </a:r>
            <a:r>
              <a:rPr lang="it-IT" dirty="0">
                <a:solidFill>
                  <a:srgbClr val="000000"/>
                </a:solidFill>
                <a:latin typeface="Times New Roman" panose="02020603050405020304" pitchFamily="18" charset="0"/>
                <a:cs typeface="Times New Roman" panose="02020603050405020304" pitchFamily="18" charset="0"/>
              </a:rPr>
              <a:t> è la quantità scambiata o prodotta di </a:t>
            </a:r>
            <a:r>
              <a:rPr lang="it-IT" i="1" dirty="0">
                <a:solidFill>
                  <a:srgbClr val="000000"/>
                </a:solidFill>
                <a:latin typeface="Times New Roman" panose="02020603050405020304" pitchFamily="18" charset="0"/>
                <a:cs typeface="Times New Roman" panose="02020603050405020304" pitchFamily="18" charset="0"/>
              </a:rPr>
              <a:t>i </a:t>
            </a:r>
            <a:r>
              <a:rPr lang="it-IT" dirty="0">
                <a:solidFill>
                  <a:srgbClr val="000000"/>
                </a:solidFill>
                <a:latin typeface="Times New Roman" panose="02020603050405020304" pitchFamily="18" charset="0"/>
                <a:cs typeface="Times New Roman" panose="02020603050405020304" pitchFamily="18" charset="0"/>
              </a:rPr>
              <a:t>nello stesso periodo e </a:t>
            </a:r>
            <a:r>
              <a:rPr lang="it-IT" sz="2400" b="1" dirty="0">
                <a:solidFill>
                  <a:srgbClr val="000000"/>
                </a:solidFill>
                <a:latin typeface="Times New Roman" panose="02020603050405020304" pitchFamily="18" charset="0"/>
                <a:cs typeface="Times New Roman" panose="02020603050405020304" pitchFamily="18" charset="0"/>
              </a:rPr>
              <a:t>p</a:t>
            </a:r>
            <a:r>
              <a:rPr lang="it-IT" sz="2400" b="1" baseline="-25000" dirty="0">
                <a:solidFill>
                  <a:srgbClr val="000000"/>
                </a:solidFill>
                <a:latin typeface="Times New Roman" panose="02020603050405020304" pitchFamily="18" charset="0"/>
                <a:cs typeface="Times New Roman" panose="02020603050405020304" pitchFamily="18" charset="0"/>
              </a:rPr>
              <a:t>i0</a:t>
            </a:r>
            <a:r>
              <a:rPr lang="it-IT" dirty="0">
                <a:solidFill>
                  <a:srgbClr val="000000"/>
                </a:solidFill>
                <a:latin typeface="Times New Roman" panose="02020603050405020304" pitchFamily="18" charset="0"/>
                <a:cs typeface="Times New Roman" panose="02020603050405020304" pitchFamily="18" charset="0"/>
              </a:rPr>
              <a:t> è il prezzo della merce </a:t>
            </a:r>
            <a:r>
              <a:rPr lang="it-IT" i="1" dirty="0">
                <a:solidFill>
                  <a:srgbClr val="000000"/>
                </a:solidFill>
                <a:latin typeface="Times New Roman" panose="02020603050405020304" pitchFamily="18" charset="0"/>
                <a:cs typeface="Times New Roman" panose="02020603050405020304" pitchFamily="18" charset="0"/>
              </a:rPr>
              <a:t>i </a:t>
            </a:r>
            <a:r>
              <a:rPr lang="it-IT" dirty="0">
                <a:solidFill>
                  <a:srgbClr val="000000"/>
                </a:solidFill>
                <a:latin typeface="Times New Roman" panose="02020603050405020304" pitchFamily="18" charset="0"/>
                <a:cs typeface="Times New Roman" panose="02020603050405020304" pitchFamily="18" charset="0"/>
              </a:rPr>
              <a:t>nell’anno base (0).</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1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11" grpId="0"/>
      <p:bldP spid="12" grpId="0"/>
      <p:bldP spid="13" grpId="0" animBg="1"/>
      <p:bldP spid="14" grpId="0"/>
      <p:bldP spid="15"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sp>
        <p:nvSpPr>
          <p:cNvPr id="4" name="Rettangolo 3"/>
          <p:cNvSpPr/>
          <p:nvPr/>
        </p:nvSpPr>
        <p:spPr>
          <a:xfrm>
            <a:off x="762600" y="3465570"/>
            <a:ext cx="10700652" cy="369332"/>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Questi due indici complessi individuati si differenziano per il sistema di pesi utilizzato: </a:t>
            </a:r>
          </a:p>
        </p:txBody>
      </p:sp>
      <p:sp>
        <p:nvSpPr>
          <p:cNvPr id="5" name="Rettangolo 4"/>
          <p:cNvSpPr/>
          <p:nvPr/>
        </p:nvSpPr>
        <p:spPr>
          <a:xfrm>
            <a:off x="762599" y="718831"/>
            <a:ext cx="3948838" cy="369332"/>
          </a:xfrm>
          <a:prstGeom prst="rect">
            <a:avLst/>
          </a:prstGeom>
        </p:spPr>
        <p:txBody>
          <a:bodyPr wrap="non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Numero indice dei prezzi di </a:t>
            </a:r>
            <a:r>
              <a:rPr lang="it-IT"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Laspeyres</a:t>
            </a:r>
            <a:endParaRPr lang="en-GB" dirty="0">
              <a:solidFill>
                <a:srgbClr val="C00000"/>
              </a:solidFill>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864524" y="1125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ggetto 6"/>
          <p:cNvGraphicFramePr>
            <a:graphicFrameLocks noChangeAspect="1"/>
          </p:cNvGraphicFramePr>
          <p:nvPr>
            <p:extLst>
              <p:ext uri="{D42A27DB-BD31-4B8C-83A1-F6EECF244321}">
                <p14:modId xmlns:p14="http://schemas.microsoft.com/office/powerpoint/2010/main" val="111812398"/>
              </p:ext>
            </p:extLst>
          </p:nvPr>
        </p:nvGraphicFramePr>
        <p:xfrm>
          <a:off x="864524" y="1125350"/>
          <a:ext cx="1676400" cy="838200"/>
        </p:xfrm>
        <a:graphic>
          <a:graphicData uri="http://schemas.openxmlformats.org/presentationml/2006/ole">
            <mc:AlternateContent xmlns:mc="http://schemas.openxmlformats.org/markup-compatibility/2006">
              <mc:Choice xmlns:v="urn:schemas-microsoft-com:vml" Requires="v">
                <p:oleObj r:id="rId2" imgW="1676400" imgH="838200" progId="Equation.3">
                  <p:embed/>
                </p:oleObj>
              </mc:Choice>
              <mc:Fallback>
                <p:oleObj r:id="rId2" imgW="1676400" imgH="8382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24" y="1125350"/>
                        <a:ext cx="1676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ttangolo 7"/>
          <p:cNvSpPr/>
          <p:nvPr/>
        </p:nvSpPr>
        <p:spPr>
          <a:xfrm>
            <a:off x="6148170" y="756018"/>
            <a:ext cx="3840795" cy="369332"/>
          </a:xfrm>
          <a:prstGeom prst="rect">
            <a:avLst/>
          </a:prstGeom>
        </p:spPr>
        <p:txBody>
          <a:bodyPr wrap="none">
            <a:spAutoFit/>
          </a:bodyPr>
          <a:lstStyle/>
          <a:p>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Numero indice dei prezzi di </a:t>
            </a:r>
            <a:r>
              <a:rPr lang="it-IT"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Paasche</a:t>
            </a:r>
            <a:endParaRPr lang="en-GB"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4"/>
          <p:cNvSpPr>
            <a:spLocks noChangeArrowheads="1"/>
          </p:cNvSpPr>
          <p:nvPr/>
        </p:nvSpPr>
        <p:spPr bwMode="auto">
          <a:xfrm>
            <a:off x="7240386" y="12552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Oggetto 9"/>
          <p:cNvGraphicFramePr>
            <a:graphicFrameLocks noChangeAspect="1"/>
          </p:cNvGraphicFramePr>
          <p:nvPr>
            <p:extLst>
              <p:ext uri="{D42A27DB-BD31-4B8C-83A1-F6EECF244321}">
                <p14:modId xmlns:p14="http://schemas.microsoft.com/office/powerpoint/2010/main" val="2367136475"/>
              </p:ext>
            </p:extLst>
          </p:nvPr>
        </p:nvGraphicFramePr>
        <p:xfrm>
          <a:off x="7240386" y="1255221"/>
          <a:ext cx="1647825" cy="838200"/>
        </p:xfrm>
        <a:graphic>
          <a:graphicData uri="http://schemas.openxmlformats.org/presentationml/2006/ole">
            <mc:AlternateContent xmlns:mc="http://schemas.openxmlformats.org/markup-compatibility/2006">
              <mc:Choice xmlns:v="urn:schemas-microsoft-com:vml" Requires="v">
                <p:oleObj r:id="rId4" imgW="1651000" imgH="838200" progId="Equation.3">
                  <p:embed/>
                </p:oleObj>
              </mc:Choice>
              <mc:Fallback>
                <p:oleObj r:id="rId4" imgW="1651000" imgH="838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0386" y="1255221"/>
                        <a:ext cx="16478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Immagine 11"/>
          <p:cNvPicPr>
            <a:picLocks noChangeAspect="1"/>
          </p:cNvPicPr>
          <p:nvPr/>
        </p:nvPicPr>
        <p:blipFill>
          <a:blip r:embed="rId6"/>
          <a:stretch>
            <a:fillRect/>
          </a:stretch>
        </p:blipFill>
        <p:spPr>
          <a:xfrm>
            <a:off x="1803296" y="1207077"/>
            <a:ext cx="256054" cy="725487"/>
          </a:xfrm>
          <a:prstGeom prst="rect">
            <a:avLst/>
          </a:prstGeom>
        </p:spPr>
      </p:pic>
      <p:pic>
        <p:nvPicPr>
          <p:cNvPr id="13" name="Immagine 12"/>
          <p:cNvPicPr>
            <a:picLocks noChangeAspect="1"/>
          </p:cNvPicPr>
          <p:nvPr/>
        </p:nvPicPr>
        <p:blipFill>
          <a:blip r:embed="rId6"/>
          <a:stretch>
            <a:fillRect/>
          </a:stretch>
        </p:blipFill>
        <p:spPr>
          <a:xfrm>
            <a:off x="8179158" y="1346991"/>
            <a:ext cx="256054" cy="725487"/>
          </a:xfrm>
          <a:prstGeom prst="rect">
            <a:avLst/>
          </a:prstGeom>
        </p:spPr>
      </p:pic>
      <p:sp>
        <p:nvSpPr>
          <p:cNvPr id="14" name="Rettangolo 13"/>
          <p:cNvSpPr/>
          <p:nvPr/>
        </p:nvSpPr>
        <p:spPr>
          <a:xfrm>
            <a:off x="716337" y="3914859"/>
            <a:ext cx="10698480" cy="369332"/>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  il primo (</a:t>
            </a:r>
            <a:r>
              <a:rPr lang="it-IT"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ea typeface="Times New Roman" panose="02020603050405020304" pitchFamily="18" charset="0"/>
                <a:cs typeface="Times New Roman" panose="02020603050405020304" pitchFamily="18" charset="0"/>
              </a:rPr>
              <a:t>), utilizza come sistema di pesi le quantità dei beni (e/o dei servizi) scambiati all’anno base; </a:t>
            </a:r>
          </a:p>
        </p:txBody>
      </p:sp>
      <p:sp>
        <p:nvSpPr>
          <p:cNvPr id="15" name="Rettangolo 14"/>
          <p:cNvSpPr/>
          <p:nvPr/>
        </p:nvSpPr>
        <p:spPr>
          <a:xfrm>
            <a:off x="762598" y="4226567"/>
            <a:ext cx="10948245" cy="369332"/>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 il secondo (</a:t>
            </a:r>
            <a:r>
              <a:rPr lang="it-IT"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Paasche</a:t>
            </a:r>
            <a:r>
              <a:rPr lang="it-IT" dirty="0">
                <a:latin typeface="Times New Roman" panose="02020603050405020304" pitchFamily="18" charset="0"/>
                <a:ea typeface="Times New Roman" panose="02020603050405020304" pitchFamily="18" charset="0"/>
                <a:cs typeface="Times New Roman" panose="02020603050405020304" pitchFamily="18" charset="0"/>
              </a:rPr>
              <a:t>), propone, invece, di utilizzare come sistema di pesi le quantità scambiate all’anno più  recente.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ttangolo 15"/>
          <p:cNvSpPr/>
          <p:nvPr/>
        </p:nvSpPr>
        <p:spPr>
          <a:xfrm>
            <a:off x="762599" y="4880797"/>
            <a:ext cx="10948244" cy="1200329"/>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Come è possibile notare, in entrambi i casi le quantità scambiate sono le stesse sia a numeratore che a denominatore (sono entrambe al tempo zero, per quanto riguarda il numero indice di </a:t>
            </a:r>
            <a:r>
              <a:rPr lang="it-IT" dirty="0" err="1">
                <a:latin typeface="Times New Roman" panose="02020603050405020304" pitchFamily="18" charset="0"/>
                <a:ea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ea typeface="Times New Roman" panose="02020603050405020304" pitchFamily="18" charset="0"/>
                <a:cs typeface="Times New Roman" panose="02020603050405020304" pitchFamily="18" charset="0"/>
              </a:rPr>
              <a:t>, ed entrambe al tempo uno per quanto riguarda il numero indice di </a:t>
            </a:r>
            <a:r>
              <a:rPr lang="it-IT" dirty="0" err="1">
                <a:latin typeface="Times New Roman" panose="02020603050405020304" pitchFamily="18" charset="0"/>
                <a:ea typeface="Times New Roman" panose="02020603050405020304" pitchFamily="18" charset="0"/>
                <a:cs typeface="Times New Roman" panose="02020603050405020304" pitchFamily="18" charset="0"/>
              </a:rPr>
              <a:t>Paasche</a:t>
            </a:r>
            <a:r>
              <a:rPr lang="it-IT" dirty="0">
                <a:latin typeface="Times New Roman" panose="02020603050405020304" pitchFamily="18" charset="0"/>
                <a:ea typeface="Times New Roman" panose="02020603050405020304" pitchFamily="18" charset="0"/>
                <a:cs typeface="Times New Roman" panose="02020603050405020304" pitchFamily="18" charset="0"/>
              </a:rPr>
              <a:t>); questo significa che ogni variazione riscontrata sarà dovuta </a:t>
            </a:r>
            <a:r>
              <a:rPr lang="it-IT"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esclusivamente a variazioni nei prezzi dei beni e/o dei servizi considerati</a:t>
            </a:r>
            <a:r>
              <a:rPr lang="it-IT" dirty="0">
                <a:latin typeface="Times New Roman" panose="02020603050405020304" pitchFamily="18" charset="0"/>
                <a:ea typeface="Times New Roman" panose="02020603050405020304" pitchFamily="18" charset="0"/>
                <a:cs typeface="Times New Roman" panose="02020603050405020304" pitchFamily="18" charset="0"/>
              </a:rPr>
              <a:t>, e non delle quantità.</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ttangolo 16"/>
          <p:cNvSpPr/>
          <p:nvPr/>
        </p:nvSpPr>
        <p:spPr>
          <a:xfrm>
            <a:off x="762600" y="2153752"/>
            <a:ext cx="4446710" cy="1077218"/>
          </a:xfrm>
          <a:prstGeom prst="rect">
            <a:avLst/>
          </a:prstGeom>
        </p:spPr>
        <p:txBody>
          <a:bodyPr wrap="square">
            <a:spAutoFit/>
          </a:bodyPr>
          <a:lstStyle/>
          <a:p>
            <a:pPr algn="just"/>
            <a:r>
              <a:rPr lang="it-IT" sz="1600" dirty="0">
                <a:solidFill>
                  <a:srgbClr val="444444"/>
                </a:solidFill>
                <a:latin typeface="Times New Roman" panose="02020603050405020304" pitchFamily="18" charset="0"/>
                <a:cs typeface="Times New Roman" panose="02020603050405020304" pitchFamily="18" charset="0"/>
              </a:rPr>
              <a:t>come rapporto tra il valore “fittizio” dell’aggregato ottenuto moltiplicando i prezzi al tempo corrente per le quantità al tempo base, e il valore dell’aggregato al tempo base</a:t>
            </a:r>
            <a:endParaRPr lang="it-IT" sz="1600" dirty="0">
              <a:latin typeface="Times New Roman" panose="02020603050405020304" pitchFamily="18" charset="0"/>
              <a:cs typeface="Times New Roman" panose="02020603050405020304" pitchFamily="18" charset="0"/>
            </a:endParaRPr>
          </a:p>
        </p:txBody>
      </p:sp>
      <p:sp>
        <p:nvSpPr>
          <p:cNvPr id="11" name="Rettangolo 10"/>
          <p:cNvSpPr/>
          <p:nvPr/>
        </p:nvSpPr>
        <p:spPr>
          <a:xfrm>
            <a:off x="6065577" y="2093421"/>
            <a:ext cx="5645267" cy="830997"/>
          </a:xfrm>
          <a:prstGeom prst="rect">
            <a:avLst/>
          </a:prstGeom>
        </p:spPr>
        <p:txBody>
          <a:bodyPr wrap="square">
            <a:spAutoFit/>
          </a:bodyPr>
          <a:lstStyle/>
          <a:p>
            <a:pPr algn="just"/>
            <a:r>
              <a:rPr lang="it-IT" sz="1600" dirty="0">
                <a:solidFill>
                  <a:srgbClr val="444444"/>
                </a:solidFill>
                <a:latin typeface="Times New Roman" panose="02020603050405020304" pitchFamily="18" charset="0"/>
                <a:cs typeface="Times New Roman" panose="02020603050405020304" pitchFamily="18" charset="0"/>
              </a:rPr>
              <a:t>rapporto tra il valore dell’aggregato al tempo corrente, e il valore “fittizio” dell’aggregato ottenuto applicando ai prezzi del tempo base le quantità del tempo corrente</a:t>
            </a:r>
            <a:endParaRPr lang="it-IT"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30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24</a:t>
            </a:fld>
            <a:endParaRPr lang="it-IT"/>
          </a:p>
        </p:txBody>
      </p:sp>
      <p:pic>
        <p:nvPicPr>
          <p:cNvPr id="4" name="Immagine 3"/>
          <p:cNvPicPr>
            <a:picLocks noChangeAspect="1"/>
          </p:cNvPicPr>
          <p:nvPr/>
        </p:nvPicPr>
        <p:blipFill>
          <a:blip r:embed="rId2"/>
          <a:stretch>
            <a:fillRect/>
          </a:stretch>
        </p:blipFill>
        <p:spPr>
          <a:xfrm>
            <a:off x="885429" y="2542867"/>
            <a:ext cx="5242560" cy="1808480"/>
          </a:xfrm>
          <a:prstGeom prst="rect">
            <a:avLst/>
          </a:prstGeom>
        </p:spPr>
      </p:pic>
      <p:pic>
        <p:nvPicPr>
          <p:cNvPr id="5" name="Immagine 4"/>
          <p:cNvPicPr>
            <a:picLocks noChangeAspect="1"/>
          </p:cNvPicPr>
          <p:nvPr/>
        </p:nvPicPr>
        <p:blipFill>
          <a:blip r:embed="rId3"/>
          <a:stretch>
            <a:fillRect/>
          </a:stretch>
        </p:blipFill>
        <p:spPr>
          <a:xfrm>
            <a:off x="949821" y="948480"/>
            <a:ext cx="4389500" cy="1170533"/>
          </a:xfrm>
          <a:prstGeom prst="rect">
            <a:avLst/>
          </a:prstGeom>
        </p:spPr>
      </p:pic>
      <p:pic>
        <p:nvPicPr>
          <p:cNvPr id="6" name="Immagine 5"/>
          <p:cNvPicPr>
            <a:picLocks noChangeAspect="1"/>
          </p:cNvPicPr>
          <p:nvPr/>
        </p:nvPicPr>
        <p:blipFill>
          <a:blip r:embed="rId4"/>
          <a:stretch>
            <a:fillRect/>
          </a:stretch>
        </p:blipFill>
        <p:spPr>
          <a:xfrm>
            <a:off x="1016000" y="4512659"/>
            <a:ext cx="4795520" cy="1656080"/>
          </a:xfrm>
          <a:prstGeom prst="rect">
            <a:avLst/>
          </a:prstGeom>
        </p:spPr>
      </p:pic>
      <p:sp>
        <p:nvSpPr>
          <p:cNvPr id="7" name="Ovale 6"/>
          <p:cNvSpPr/>
          <p:nvPr/>
        </p:nvSpPr>
        <p:spPr>
          <a:xfrm>
            <a:off x="4227618" y="3685493"/>
            <a:ext cx="912176" cy="380245"/>
          </a:xfrm>
          <a:prstGeom prst="ellipse">
            <a:avLst/>
          </a:prstGeom>
          <a:noFill/>
          <a:ln w="38100">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p:nvPicPr>
        <p:blipFill>
          <a:blip r:embed="rId5"/>
          <a:stretch>
            <a:fillRect/>
          </a:stretch>
        </p:blipFill>
        <p:spPr>
          <a:xfrm>
            <a:off x="4056233" y="5578763"/>
            <a:ext cx="951058" cy="402365"/>
          </a:xfrm>
          <a:prstGeom prst="rect">
            <a:avLst/>
          </a:prstGeom>
        </p:spPr>
      </p:pic>
      <p:sp>
        <p:nvSpPr>
          <p:cNvPr id="9" name="Rettangolo 8"/>
          <p:cNvSpPr/>
          <p:nvPr/>
        </p:nvSpPr>
        <p:spPr>
          <a:xfrm>
            <a:off x="7424152" y="2818821"/>
            <a:ext cx="3228448"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l’</a:t>
            </a:r>
            <a:r>
              <a:rPr lang="it-IT" b="1" dirty="0">
                <a:latin typeface="Times New Roman" panose="02020603050405020304" pitchFamily="18" charset="0"/>
                <a:cs typeface="Times New Roman" panose="02020603050405020304" pitchFamily="18" charset="0"/>
              </a:rPr>
              <a:t>indice dei prezzi di </a:t>
            </a:r>
            <a:r>
              <a:rPr lang="it-IT" b="1" dirty="0" err="1">
                <a:latin typeface="Times New Roman" panose="02020603050405020304" pitchFamily="18" charset="0"/>
                <a:cs typeface="Times New Roman" panose="02020603050405020304" pitchFamily="18" charset="0"/>
              </a:rPr>
              <a:t>Laspeyres</a:t>
            </a:r>
            <a:endParaRPr lang="it-IT" dirty="0"/>
          </a:p>
        </p:txBody>
      </p:sp>
      <p:sp>
        <p:nvSpPr>
          <p:cNvPr id="10" name="Rettangolo 9"/>
          <p:cNvSpPr/>
          <p:nvPr/>
        </p:nvSpPr>
        <p:spPr>
          <a:xfrm>
            <a:off x="7424152" y="4984516"/>
            <a:ext cx="3027432" cy="369332"/>
          </a:xfrm>
          <a:prstGeom prst="rect">
            <a:avLst/>
          </a:prstGeom>
        </p:spPr>
        <p:txBody>
          <a:bodyPr wrap="none">
            <a:spAutoFit/>
          </a:bodyPr>
          <a:lstStyle/>
          <a:p>
            <a:r>
              <a:rPr lang="it-IT" dirty="0">
                <a:solidFill>
                  <a:prstClr val="black"/>
                </a:solidFill>
                <a:latin typeface="Times New Roman" panose="02020603050405020304" pitchFamily="18" charset="0"/>
                <a:cs typeface="Times New Roman" panose="02020603050405020304" pitchFamily="18" charset="0"/>
              </a:rPr>
              <a:t>l’</a:t>
            </a:r>
            <a:r>
              <a:rPr lang="it-IT" b="1" dirty="0">
                <a:solidFill>
                  <a:prstClr val="black"/>
                </a:solidFill>
                <a:latin typeface="Times New Roman" panose="02020603050405020304" pitchFamily="18" charset="0"/>
                <a:cs typeface="Times New Roman" panose="02020603050405020304" pitchFamily="18" charset="0"/>
              </a:rPr>
              <a:t>indice dei prezzi di </a:t>
            </a:r>
            <a:r>
              <a:rPr lang="it-IT" b="1" dirty="0" err="1">
                <a:solidFill>
                  <a:prstClr val="black"/>
                </a:solidFill>
                <a:latin typeface="Times New Roman" panose="02020603050405020304" pitchFamily="18" charset="0"/>
                <a:cs typeface="Times New Roman" panose="02020603050405020304" pitchFamily="18" charset="0"/>
              </a:rPr>
              <a:t>Paasche</a:t>
            </a:r>
            <a:endParaRPr lang="it-IT" dirty="0"/>
          </a:p>
        </p:txBody>
      </p:sp>
    </p:spTree>
    <p:extLst>
      <p:ext uri="{BB962C8B-B14F-4D97-AF65-F5344CB8AC3E}">
        <p14:creationId xmlns:p14="http://schemas.microsoft.com/office/powerpoint/2010/main" val="306034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782256" y="879349"/>
            <a:ext cx="9966037" cy="923330"/>
          </a:xfrm>
          <a:prstGeom prst="rect">
            <a:avLst/>
          </a:prstGeom>
        </p:spPr>
        <p:txBody>
          <a:bodyPr wrap="square">
            <a:spAutoFit/>
          </a:bodyPr>
          <a:lstStyle/>
          <a:p>
            <a:pPr algn="just">
              <a:spcAft>
                <a:spcPts val="0"/>
              </a:spcAft>
            </a:pPr>
            <a:r>
              <a:rPr lang="it-IT" dirty="0">
                <a:latin typeface="Times New Roman" panose="02020603050405020304" pitchFamily="18" charset="0"/>
                <a:cs typeface="Times New Roman" panose="02020603050405020304" pitchFamily="18" charset="0"/>
              </a:rPr>
              <a:t>In entrambi i casi le quantità scambiate sono le stesse sia a numeratore che a denominatore (sono entrambe al tempo zero, per quanto riguarda il numero indice di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ed entrambe al tempo uno per quanto riguarda il numero indice di </a:t>
            </a:r>
            <a:r>
              <a:rPr lang="it-IT" dirty="0" err="1">
                <a:latin typeface="Times New Roman" panose="02020603050405020304" pitchFamily="18" charset="0"/>
                <a:cs typeface="Times New Roman" panose="02020603050405020304" pitchFamily="18" charset="0"/>
              </a:rPr>
              <a:t>Paasche</a:t>
            </a:r>
            <a:r>
              <a:rPr lang="it-I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2199543" y="2410017"/>
            <a:ext cx="7131461" cy="1077218"/>
          </a:xfrm>
          <a:prstGeom prst="rect">
            <a:avLst/>
          </a:prstGeom>
          <a:ln w="28575">
            <a:solidFill>
              <a:srgbClr val="A80000"/>
            </a:solidFill>
            <a:prstDash val="lgDash"/>
          </a:ln>
        </p:spPr>
        <p:txBody>
          <a:bodyPr wrap="square">
            <a:spAutoFit/>
          </a:bodyPr>
          <a:lstStyle/>
          <a:p>
            <a:pPr algn="just">
              <a:spcAft>
                <a:spcPts val="0"/>
              </a:spcAft>
            </a:pPr>
            <a:r>
              <a:rPr lang="it-IT" sz="2000" b="1" dirty="0">
                <a:latin typeface="Times New Roman" panose="02020603050405020304" pitchFamily="18" charset="0"/>
                <a:cs typeface="Times New Roman" panose="02020603050405020304" pitchFamily="18" charset="0"/>
              </a:rPr>
              <a:t>questo significa che ogni variazione riscontrata sarà dovuta </a:t>
            </a:r>
            <a:r>
              <a:rPr lang="it-IT" sz="2400" b="1" dirty="0">
                <a:solidFill>
                  <a:srgbClr val="C00000"/>
                </a:solidFill>
                <a:latin typeface="Times New Roman" panose="02020603050405020304" pitchFamily="18" charset="0"/>
                <a:cs typeface="Times New Roman" panose="02020603050405020304" pitchFamily="18" charset="0"/>
              </a:rPr>
              <a:t>esclusivamente</a:t>
            </a:r>
            <a:r>
              <a:rPr lang="it-IT" sz="2000" b="1" dirty="0">
                <a:solidFill>
                  <a:srgbClr val="C00000"/>
                </a:solidFill>
                <a:latin typeface="Times New Roman" panose="02020603050405020304" pitchFamily="18" charset="0"/>
                <a:cs typeface="Times New Roman" panose="02020603050405020304" pitchFamily="18" charset="0"/>
              </a:rPr>
              <a:t> </a:t>
            </a:r>
            <a:r>
              <a:rPr lang="it-IT" sz="2000" b="1" dirty="0">
                <a:latin typeface="Times New Roman" panose="02020603050405020304" pitchFamily="18" charset="0"/>
                <a:cs typeface="Times New Roman" panose="02020603050405020304" pitchFamily="18" charset="0"/>
              </a:rPr>
              <a:t>a variazioni nei prezzi dei beni e/o dei servizi considerati, e non delle quantità</a:t>
            </a:r>
            <a:endParaRPr lang="en-GB" sz="2000" b="1"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7</a:t>
            </a:r>
          </a:p>
        </p:txBody>
      </p:sp>
    </p:spTree>
    <p:extLst>
      <p:ext uri="{BB962C8B-B14F-4D97-AF65-F5344CB8AC3E}">
        <p14:creationId xmlns:p14="http://schemas.microsoft.com/office/powerpoint/2010/main" val="241902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12" name="Rettangolo 11"/>
          <p:cNvSpPr/>
          <p:nvPr/>
        </p:nvSpPr>
        <p:spPr>
          <a:xfrm>
            <a:off x="4197847" y="1767972"/>
            <a:ext cx="7420863" cy="830997"/>
          </a:xfrm>
          <a:prstGeom prst="rect">
            <a:avLst/>
          </a:prstGeom>
          <a:ln>
            <a:solidFill>
              <a:srgbClr val="C00000"/>
            </a:solidFill>
          </a:ln>
        </p:spPr>
        <p:txBody>
          <a:bodyPr wrap="square">
            <a:spAutoFit/>
          </a:bodyPr>
          <a:lstStyle/>
          <a:p>
            <a:pPr algn="just"/>
            <a:r>
              <a:rPr lang="it-IT" sz="1600" dirty="0">
                <a:latin typeface="Times New Roman" panose="02020603050405020304" pitchFamily="18" charset="0"/>
                <a:cs typeface="Times New Roman" panose="02020603050405020304" pitchFamily="18" charset="0"/>
              </a:rPr>
              <a:t>La formula di </a:t>
            </a:r>
            <a:r>
              <a:rPr lang="it-IT" sz="1600" dirty="0" err="1">
                <a:latin typeface="Times New Roman" panose="02020603050405020304" pitchFamily="18" charset="0"/>
                <a:cs typeface="Times New Roman" panose="02020603050405020304" pitchFamily="18" charset="0"/>
              </a:rPr>
              <a:t>Laspeyres</a:t>
            </a:r>
            <a:r>
              <a:rPr lang="it-IT" sz="1600" dirty="0">
                <a:latin typeface="Times New Roman" panose="02020603050405020304" pitchFamily="18" charset="0"/>
                <a:cs typeface="Times New Roman" panose="02020603050405020304" pitchFamily="18" charset="0"/>
              </a:rPr>
              <a:t> confronta il valore di un aggregato di prodotti rilevato nell'occasione base con il valore che lo stesso aggregato avrebbe avuto se le quantità al tempo 0 fossero valutate con i prezzi al tempo 1</a:t>
            </a:r>
            <a:endParaRPr lang="en-GB" sz="1600" dirty="0">
              <a:latin typeface="Times New Roman" panose="02020603050405020304" pitchFamily="18" charset="0"/>
              <a:cs typeface="Times New Roman" panose="02020603050405020304" pitchFamily="18" charset="0"/>
            </a:endParaRPr>
          </a:p>
        </p:txBody>
      </p:sp>
      <p:sp>
        <p:nvSpPr>
          <p:cNvPr id="16" name="Rettangolo 15"/>
          <p:cNvSpPr/>
          <p:nvPr/>
        </p:nvSpPr>
        <p:spPr>
          <a:xfrm>
            <a:off x="989696" y="828124"/>
            <a:ext cx="10629014" cy="923330"/>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L'</a:t>
            </a:r>
            <a:r>
              <a:rPr lang="it-IT" b="1" dirty="0">
                <a:solidFill>
                  <a:srgbClr val="202122"/>
                </a:solidFill>
                <a:latin typeface="Times New Roman" panose="02020603050405020304" pitchFamily="18" charset="0"/>
                <a:cs typeface="Times New Roman" panose="02020603050405020304" pitchFamily="18" charset="0"/>
              </a:rPr>
              <a:t>indice dei prezzi di </a:t>
            </a:r>
            <a:r>
              <a:rPr lang="it-IT" b="1" dirty="0" err="1">
                <a:solidFill>
                  <a:srgbClr val="202122"/>
                </a:solidFill>
                <a:latin typeface="Times New Roman" panose="02020603050405020304" pitchFamily="18" charset="0"/>
                <a:cs typeface="Times New Roman" panose="02020603050405020304" pitchFamily="18" charset="0"/>
              </a:rPr>
              <a:t>Laspeyres</a:t>
            </a:r>
            <a:r>
              <a:rPr lang="it-IT" dirty="0">
                <a:solidFill>
                  <a:srgbClr val="202122"/>
                </a:solidFill>
                <a:latin typeface="Times New Roman" panose="02020603050405020304" pitchFamily="18" charset="0"/>
                <a:cs typeface="Times New Roman" panose="02020603050405020304" pitchFamily="18" charset="0"/>
              </a:rPr>
              <a:t> è utilizzato per il calcolo delle variazioni nel livello generale dei prezzi. </a:t>
            </a:r>
            <a:r>
              <a:rPr lang="it-IT" dirty="0">
                <a:solidFill>
                  <a:srgbClr val="333333"/>
                </a:solidFill>
                <a:latin typeface="Times New Roman" panose="02020603050405020304" pitchFamily="18" charset="0"/>
                <a:cs typeface="Times New Roman" panose="02020603050405020304" pitchFamily="18" charset="0"/>
              </a:rPr>
              <a:t>L'indice dei prezzi di </a:t>
            </a:r>
            <a:r>
              <a:rPr lang="it-IT" dirty="0" err="1">
                <a:solidFill>
                  <a:srgbClr val="333333"/>
                </a:solidFill>
                <a:latin typeface="Times New Roman" panose="02020603050405020304" pitchFamily="18" charset="0"/>
                <a:cs typeface="Times New Roman" panose="02020603050405020304" pitchFamily="18" charset="0"/>
              </a:rPr>
              <a:t>Laspeyres</a:t>
            </a:r>
            <a:r>
              <a:rPr lang="it-IT" dirty="0">
                <a:solidFill>
                  <a:srgbClr val="333333"/>
                </a:solidFill>
                <a:latin typeface="Times New Roman" panose="02020603050405020304" pitchFamily="18" charset="0"/>
                <a:cs typeface="Times New Roman" panose="02020603050405020304" pitchFamily="18" charset="0"/>
              </a:rPr>
              <a:t> è utilizzato dall'ISTAT per il calcolo </a:t>
            </a:r>
            <a:r>
              <a:rPr lang="it-IT" b="1" dirty="0">
                <a:solidFill>
                  <a:srgbClr val="333333"/>
                </a:solidFill>
                <a:latin typeface="Times New Roman" panose="02020603050405020304" pitchFamily="18" charset="0"/>
                <a:cs typeface="Times New Roman" panose="02020603050405020304" pitchFamily="18" charset="0"/>
              </a:rPr>
              <a:t>dell'Indice dei prezzi al consumo</a:t>
            </a:r>
            <a:r>
              <a:rPr lang="it-IT" dirty="0">
                <a:solidFill>
                  <a:srgbClr val="333333"/>
                </a:solidFill>
                <a:latin typeface="Times New Roman" panose="02020603050405020304" pitchFamily="18" charset="0"/>
                <a:cs typeface="Times New Roman" panose="02020603050405020304" pitchFamily="18" charset="0"/>
              </a:rPr>
              <a:t> che misura l'inflazione</a:t>
            </a:r>
            <a:endParaRPr lang="it-IT" dirty="0">
              <a:solidFill>
                <a:srgbClr val="202122"/>
              </a:solidFill>
              <a:latin typeface="Times New Roman" panose="02020603050405020304" pitchFamily="18" charset="0"/>
              <a:cs typeface="Times New Roman" panose="02020603050405020304" pitchFamily="18" charset="0"/>
            </a:endParaRPr>
          </a:p>
        </p:txBody>
      </p:sp>
      <p:graphicFrame>
        <p:nvGraphicFramePr>
          <p:cNvPr id="21" name="Oggetto 20"/>
          <p:cNvGraphicFramePr>
            <a:graphicFrameLocks noChangeAspect="1"/>
          </p:cNvGraphicFramePr>
          <p:nvPr>
            <p:extLst>
              <p:ext uri="{D42A27DB-BD31-4B8C-83A1-F6EECF244321}">
                <p14:modId xmlns:p14="http://schemas.microsoft.com/office/powerpoint/2010/main" val="52858393"/>
              </p:ext>
            </p:extLst>
          </p:nvPr>
        </p:nvGraphicFramePr>
        <p:xfrm>
          <a:off x="1197086" y="1767972"/>
          <a:ext cx="1849898" cy="924949"/>
        </p:xfrm>
        <a:graphic>
          <a:graphicData uri="http://schemas.openxmlformats.org/presentationml/2006/ole">
            <mc:AlternateContent xmlns:mc="http://schemas.openxmlformats.org/markup-compatibility/2006">
              <mc:Choice xmlns:v="urn:schemas-microsoft-com:vml" Requires="v">
                <p:oleObj r:id="rId2" imgW="1676400" imgH="838200" progId="Equation.3">
                  <p:embed/>
                </p:oleObj>
              </mc:Choice>
              <mc:Fallback>
                <p:oleObj r:id="rId2" imgW="1676400" imgH="838200" progId="Equation.3">
                  <p:embed/>
                  <p:pic>
                    <p:nvPicPr>
                      <p:cNvPr id="21" name="Oggetto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086" y="1767972"/>
                        <a:ext cx="1849898" cy="924949"/>
                      </a:xfrm>
                      <a:prstGeom prst="rect">
                        <a:avLst/>
                      </a:prstGeom>
                      <a:noFill/>
                    </p:spPr>
                  </p:pic>
                </p:oleObj>
              </mc:Fallback>
            </mc:AlternateContent>
          </a:graphicData>
        </a:graphic>
      </p:graphicFrame>
      <p:sp>
        <p:nvSpPr>
          <p:cNvPr id="6" name="Rettangolo 5"/>
          <p:cNvSpPr/>
          <p:nvPr/>
        </p:nvSpPr>
        <p:spPr>
          <a:xfrm>
            <a:off x="989696" y="3028155"/>
            <a:ext cx="10629014" cy="313932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La circostanza di considerare un sistema di quantità fissato alla situazione 0 qualunque sia l’andamento dei prezzi agevola moltissimo il calcolo ripetuto dell’indice. </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In ogni caso, diventa di fondamentale importanza modificare i pesi nel momento in cui inizino a dimostrarsi non più rappresentativi della realtà. </a:t>
            </a:r>
            <a:r>
              <a:rPr lang="it-IT" dirty="0">
                <a:solidFill>
                  <a:srgbClr val="000000"/>
                </a:solidFill>
                <a:latin typeface="Times New Roman" panose="02020603050405020304" pitchFamily="18" charset="0"/>
              </a:rPr>
              <a:t>Si è osservato che questo indice mostra una certa inclinazione positiva rispetto a quello di </a:t>
            </a:r>
            <a:r>
              <a:rPr lang="it-IT" dirty="0" err="1">
                <a:solidFill>
                  <a:srgbClr val="000000"/>
                </a:solidFill>
                <a:latin typeface="Times New Roman" panose="02020603050405020304" pitchFamily="18" charset="0"/>
              </a:rPr>
              <a:t>Paasche</a:t>
            </a:r>
            <a:r>
              <a:rPr lang="it-IT" dirty="0">
                <a:solidFill>
                  <a:srgbClr val="000000"/>
                </a:solidFill>
                <a:latin typeface="Times New Roman" panose="02020603050405020304" pitchFamily="18" charset="0"/>
              </a:rPr>
              <a:t>, in quanto, durante i periodi di aumento dei prezzi, tende a generare un valore più elevato rispetto all'indice dei prezzi di </a:t>
            </a:r>
            <a:r>
              <a:rPr lang="it-IT" dirty="0" err="1">
                <a:solidFill>
                  <a:srgbClr val="000000"/>
                </a:solidFill>
                <a:latin typeface="Times New Roman" panose="02020603050405020304" pitchFamily="18" charset="0"/>
              </a:rPr>
              <a:t>Paasche</a:t>
            </a:r>
            <a:r>
              <a:rPr lang="it-IT" dirty="0">
                <a:solidFill>
                  <a:srgbClr val="000000"/>
                </a:solidFill>
                <a:latin typeface="Times New Roman" panose="02020603050405020304" pitchFamily="18" charset="0"/>
              </a:rPr>
              <a:t>. </a:t>
            </a:r>
          </a:p>
          <a:p>
            <a:pPr marL="285750" indent="-285750" algn="just">
              <a:buFont typeface="Wingdings" panose="05000000000000000000" pitchFamily="2" charset="2"/>
              <a:buChar char="q"/>
            </a:pPr>
            <a:r>
              <a:rPr lang="it-IT" dirty="0">
                <a:solidFill>
                  <a:srgbClr val="000000"/>
                </a:solidFill>
                <a:latin typeface="Times New Roman" panose="02020603050405020304" pitchFamily="18" charset="0"/>
              </a:rPr>
              <a:t>Ciò accade perché non riesce a tenere in considerazione l'evidenza economica comune, che consiste nel tentativo di contrastare l'aumento dei prezzi attraverso modifiche nella quantità richiesta. </a:t>
            </a:r>
            <a:r>
              <a:rPr lang="it-IT" dirty="0">
                <a:solidFill>
                  <a:srgbClr val="202122"/>
                </a:solidFill>
                <a:latin typeface="Times New Roman" panose="02020603050405020304" pitchFamily="18" charset="0"/>
              </a:rPr>
              <a:t>In altre parole, supponendo che le persone continuino a consumare la stessa combinazione di beni nonostante le variazioni di prezzo, si ignora il fatto che tendono a sostituire i beni che diventano relativamente più costosi con alternative più accessibili.</a:t>
            </a:r>
            <a:endParaRPr lang="it-IT"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7</a:t>
            </a:r>
          </a:p>
        </p:txBody>
      </p:sp>
    </p:spTree>
    <p:extLst>
      <p:ext uri="{BB962C8B-B14F-4D97-AF65-F5344CB8AC3E}">
        <p14:creationId xmlns:p14="http://schemas.microsoft.com/office/powerpoint/2010/main" val="194127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6000" y="742507"/>
            <a:ext cx="10076872" cy="369332"/>
          </a:xfrm>
          <a:prstGeom prst="rect">
            <a:avLst/>
          </a:prstGeom>
        </p:spPr>
        <p:txBody>
          <a:bodyPr wrap="square">
            <a:spAutoFit/>
          </a:bodyPr>
          <a:lstStyle/>
          <a:p>
            <a:pPr algn="ctr"/>
            <a:r>
              <a:rPr lang="en-GB" b="1" dirty="0" err="1">
                <a:solidFill>
                  <a:srgbClr val="C00000"/>
                </a:solidFill>
                <a:latin typeface="Times New Roman" panose="02020603050405020304" pitchFamily="18" charset="0"/>
                <a:cs typeface="Times New Roman" panose="02020603050405020304" pitchFamily="18" charset="0"/>
              </a:rPr>
              <a:t>Confronto</a:t>
            </a:r>
            <a:r>
              <a:rPr lang="en-GB" b="1" dirty="0">
                <a:solidFill>
                  <a:srgbClr val="C00000"/>
                </a:solidFill>
                <a:latin typeface="Times New Roman" panose="02020603050405020304" pitchFamily="18" charset="0"/>
                <a:cs typeface="Times New Roman" panose="02020603050405020304" pitchFamily="18" charset="0"/>
              </a:rPr>
              <a:t> </a:t>
            </a:r>
            <a:r>
              <a:rPr lang="en-GB" b="1" dirty="0" err="1">
                <a:solidFill>
                  <a:srgbClr val="C00000"/>
                </a:solidFill>
                <a:latin typeface="Times New Roman" panose="02020603050405020304" pitchFamily="18" charset="0"/>
                <a:cs typeface="Times New Roman" panose="02020603050405020304" pitchFamily="18" charset="0"/>
              </a:rPr>
              <a:t>Paasche</a:t>
            </a:r>
            <a:r>
              <a:rPr lang="en-GB" b="1" dirty="0">
                <a:solidFill>
                  <a:srgbClr val="C00000"/>
                </a:solidFill>
                <a:latin typeface="Times New Roman" panose="02020603050405020304" pitchFamily="18" charset="0"/>
                <a:cs typeface="Times New Roman" panose="02020603050405020304" pitchFamily="18" charset="0"/>
              </a:rPr>
              <a:t> - </a:t>
            </a:r>
            <a:r>
              <a:rPr lang="en-GB" b="1" dirty="0" err="1">
                <a:solidFill>
                  <a:srgbClr val="C00000"/>
                </a:solidFill>
                <a:latin typeface="Times New Roman" panose="02020603050405020304" pitchFamily="18" charset="0"/>
                <a:cs typeface="Times New Roman" panose="02020603050405020304" pitchFamily="18" charset="0"/>
              </a:rPr>
              <a:t>Laspeyres</a:t>
            </a:r>
            <a:endParaRPr lang="en-GB" b="1" dirty="0">
              <a:solidFill>
                <a:srgbClr val="C00000"/>
              </a:solidFill>
              <a:latin typeface="Times New Roman" panose="02020603050405020304" pitchFamily="18" charset="0"/>
              <a:cs typeface="Times New Roman" panose="02020603050405020304" pitchFamily="18" charset="0"/>
            </a:endParaRPr>
          </a:p>
        </p:txBody>
      </p:sp>
      <p:cxnSp>
        <p:nvCxnSpPr>
          <p:cNvPr id="8" name="Connettore diritto 7"/>
          <p:cNvCxnSpPr/>
          <p:nvPr/>
        </p:nvCxnSpPr>
        <p:spPr>
          <a:xfrm flipH="1">
            <a:off x="5901892" y="1596209"/>
            <a:ext cx="1" cy="373149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1245797" y="1480188"/>
            <a:ext cx="2347759" cy="369332"/>
          </a:xfrm>
          <a:prstGeom prst="rect">
            <a:avLst/>
          </a:prstGeom>
        </p:spPr>
        <p:txBody>
          <a:bodyPr wrap="none">
            <a:spAutoFit/>
          </a:bodyPr>
          <a:lstStyle/>
          <a:p>
            <a:r>
              <a:rPr lang="en-GB" b="1" dirty="0">
                <a:latin typeface="Times New Roman" panose="02020603050405020304" pitchFamily="18" charset="0"/>
                <a:cs typeface="Times New Roman" panose="02020603050405020304" pitchFamily="18" charset="0"/>
              </a:rPr>
              <a:t>Formula di </a:t>
            </a:r>
            <a:r>
              <a:rPr lang="en-GB" b="1" dirty="0" err="1">
                <a:latin typeface="Times New Roman" panose="02020603050405020304" pitchFamily="18" charset="0"/>
                <a:cs typeface="Times New Roman" panose="02020603050405020304" pitchFamily="18" charset="0"/>
              </a:rPr>
              <a:t>Laspeyres</a:t>
            </a:r>
            <a:endParaRPr lang="en-GB" dirty="0">
              <a:latin typeface="Times New Roman" panose="02020603050405020304" pitchFamily="18" charset="0"/>
              <a:cs typeface="Times New Roman" panose="02020603050405020304" pitchFamily="18" charset="0"/>
            </a:endParaRPr>
          </a:p>
        </p:txBody>
      </p:sp>
      <p:sp>
        <p:nvSpPr>
          <p:cNvPr id="12" name="Rettangolo 11"/>
          <p:cNvSpPr/>
          <p:nvPr/>
        </p:nvSpPr>
        <p:spPr>
          <a:xfrm>
            <a:off x="1016000" y="1777930"/>
            <a:ext cx="3466013" cy="338554"/>
          </a:xfrm>
          <a:prstGeom prst="rect">
            <a:avLst/>
          </a:prstGeom>
        </p:spPr>
        <p:txBody>
          <a:bodyPr wrap="none">
            <a:spAutoFit/>
          </a:bodyPr>
          <a:lstStyle/>
          <a:p>
            <a:r>
              <a:rPr lang="it-IT" sz="1600" b="1" dirty="0">
                <a:latin typeface="Times New Roman" panose="02020603050405020304" pitchFamily="18" charset="0"/>
                <a:cs typeface="Times New Roman" panose="02020603050405020304" pitchFamily="18" charset="0"/>
              </a:rPr>
              <a:t>La struttura dei pesi è fissa (stabilità)</a:t>
            </a:r>
            <a:endParaRPr lang="en-GB" sz="1600" dirty="0">
              <a:latin typeface="Times New Roman" panose="02020603050405020304" pitchFamily="18" charset="0"/>
              <a:cs typeface="Times New Roman" panose="02020603050405020304" pitchFamily="18" charset="0"/>
            </a:endParaRPr>
          </a:p>
        </p:txBody>
      </p:sp>
      <p:sp>
        <p:nvSpPr>
          <p:cNvPr id="13" name="Rettangolo 12"/>
          <p:cNvSpPr/>
          <p:nvPr/>
        </p:nvSpPr>
        <p:spPr>
          <a:xfrm>
            <a:off x="640746" y="2409585"/>
            <a:ext cx="4230645" cy="369332"/>
          </a:xfrm>
          <a:prstGeom prst="rect">
            <a:avLst/>
          </a:prstGeom>
        </p:spPr>
        <p:txBody>
          <a:bodyPr wrap="non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Si aggiorna rilevando solo i nuovi prezzi</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572589" y="4298853"/>
            <a:ext cx="4605509"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Tende a sovrastimare gli aumenti di </a:t>
            </a:r>
            <a:r>
              <a:rPr lang="en-GB" dirty="0" err="1">
                <a:latin typeface="Times New Roman" panose="02020603050405020304" pitchFamily="18" charset="0"/>
                <a:cs typeface="Times New Roman" panose="02020603050405020304" pitchFamily="18" charset="0"/>
              </a:rPr>
              <a:t>prezzo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tendenziosità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positiva</a:t>
            </a:r>
            <a:r>
              <a:rPr lang="en-GB" dirty="0">
                <a:latin typeface="Times New Roman" panose="02020603050405020304" pitchFamily="18" charset="0"/>
                <a:cs typeface="Times New Roman" panose="02020603050405020304" pitchFamily="18" charset="0"/>
              </a:rPr>
              <a:t>)</a:t>
            </a:r>
          </a:p>
        </p:txBody>
      </p:sp>
      <p:sp>
        <p:nvSpPr>
          <p:cNvPr id="15" name="Rettangolo 14"/>
          <p:cNvSpPr/>
          <p:nvPr/>
        </p:nvSpPr>
        <p:spPr>
          <a:xfrm>
            <a:off x="640745" y="2854867"/>
            <a:ext cx="4896287" cy="646331"/>
          </a:xfrm>
          <a:prstGeom prst="rect">
            <a:avLst/>
          </a:prstGeom>
        </p:spPr>
        <p:txBody>
          <a:bodyPr wrap="squar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E' poco significativo per occasioni lontane dalla base (a meno di cambiare base)</a:t>
            </a:r>
          </a:p>
        </p:txBody>
      </p:sp>
      <p:sp>
        <p:nvSpPr>
          <p:cNvPr id="16" name="Rettangolo 15"/>
          <p:cNvSpPr/>
          <p:nvPr/>
        </p:nvSpPr>
        <p:spPr>
          <a:xfrm>
            <a:off x="572589" y="3576860"/>
            <a:ext cx="4984199" cy="646331"/>
          </a:xfrm>
          <a:prstGeom prst="rect">
            <a:avLst/>
          </a:prstGeom>
        </p:spPr>
        <p:txBody>
          <a:bodyPr wrap="squar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Produce valori più alti in fase di aumento dei prezzi e valori più bassi in fase di </a:t>
            </a:r>
            <a:r>
              <a:rPr lang="en-GB" dirty="0" err="1">
                <a:latin typeface="Times New Roman" panose="02020603050405020304" pitchFamily="18" charset="0"/>
                <a:cs typeface="Times New Roman" panose="02020603050405020304" pitchFamily="18" charset="0"/>
              </a:rPr>
              <a:t>calo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prezzi</a:t>
            </a:r>
            <a:endParaRPr lang="en-GB" dirty="0">
              <a:latin typeface="Times New Roman" panose="02020603050405020304" pitchFamily="18" charset="0"/>
              <a:cs typeface="Times New Roman" panose="02020603050405020304" pitchFamily="18" charset="0"/>
            </a:endParaRPr>
          </a:p>
        </p:txBody>
      </p:sp>
      <p:sp>
        <p:nvSpPr>
          <p:cNvPr id="17" name="Rettangolo 16"/>
          <p:cNvSpPr/>
          <p:nvPr/>
        </p:nvSpPr>
        <p:spPr>
          <a:xfrm>
            <a:off x="6644455" y="1521755"/>
            <a:ext cx="2146742" cy="369332"/>
          </a:xfrm>
          <a:prstGeom prst="rect">
            <a:avLst/>
          </a:prstGeom>
        </p:spPr>
        <p:txBody>
          <a:bodyPr wrap="none">
            <a:spAutoFit/>
          </a:bodyPr>
          <a:lstStyle/>
          <a:p>
            <a:r>
              <a:rPr lang="en-GB" b="1" dirty="0">
                <a:latin typeface="Times New Roman" panose="02020603050405020304" pitchFamily="18" charset="0"/>
                <a:cs typeface="Times New Roman" panose="02020603050405020304" pitchFamily="18" charset="0"/>
              </a:rPr>
              <a:t>Formula di </a:t>
            </a:r>
            <a:r>
              <a:rPr lang="en-GB" b="1" dirty="0" err="1">
                <a:latin typeface="Times New Roman" panose="02020603050405020304" pitchFamily="18" charset="0"/>
                <a:cs typeface="Times New Roman" panose="02020603050405020304" pitchFamily="18" charset="0"/>
              </a:rPr>
              <a:t>Paasche</a:t>
            </a:r>
            <a:endParaRPr lang="en-GB" b="1" dirty="0">
              <a:latin typeface="Times New Roman" panose="02020603050405020304" pitchFamily="18" charset="0"/>
              <a:cs typeface="Times New Roman" panose="02020603050405020304" pitchFamily="18" charset="0"/>
            </a:endParaRPr>
          </a:p>
        </p:txBody>
      </p:sp>
      <p:sp>
        <p:nvSpPr>
          <p:cNvPr id="18" name="Rettangolo 17"/>
          <p:cNvSpPr/>
          <p:nvPr/>
        </p:nvSpPr>
        <p:spPr>
          <a:xfrm>
            <a:off x="6266753" y="1808083"/>
            <a:ext cx="3618298" cy="338554"/>
          </a:xfrm>
          <a:prstGeom prst="rect">
            <a:avLst/>
          </a:prstGeom>
        </p:spPr>
        <p:txBody>
          <a:bodyPr wrap="none">
            <a:spAutoFit/>
          </a:bodyPr>
          <a:lstStyle/>
          <a:p>
            <a:r>
              <a:rPr lang="it-IT" sz="1600" b="1" dirty="0">
                <a:latin typeface="Times New Roman" panose="02020603050405020304" pitchFamily="18" charset="0"/>
                <a:cs typeface="Times New Roman" panose="02020603050405020304" pitchFamily="18" charset="0"/>
              </a:rPr>
              <a:t>La struttura dei pesi varia (dinamicità)</a:t>
            </a:r>
            <a:endParaRPr lang="en-GB" sz="1600" dirty="0">
              <a:latin typeface="Times New Roman" panose="02020603050405020304" pitchFamily="18" charset="0"/>
              <a:cs typeface="Times New Roman" panose="02020603050405020304" pitchFamily="18" charset="0"/>
            </a:endParaRPr>
          </a:p>
        </p:txBody>
      </p:sp>
      <p:sp>
        <p:nvSpPr>
          <p:cNvPr id="19" name="Rettangolo 18"/>
          <p:cNvSpPr/>
          <p:nvPr/>
        </p:nvSpPr>
        <p:spPr>
          <a:xfrm>
            <a:off x="6039404" y="2451152"/>
            <a:ext cx="5718343" cy="369332"/>
          </a:xfrm>
          <a:prstGeom prst="rect">
            <a:avLst/>
          </a:prstGeom>
        </p:spPr>
        <p:txBody>
          <a:bodyPr wrap="squar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Si aggiorna rilevando i nuovi prezzi e le </a:t>
            </a:r>
            <a:r>
              <a:rPr lang="en-GB" dirty="0" err="1">
                <a:latin typeface="Times New Roman" panose="02020603050405020304" pitchFamily="18" charset="0"/>
                <a:cs typeface="Times New Roman" panose="02020603050405020304" pitchFamily="18" charset="0"/>
              </a:rPr>
              <a:t>nuove</a:t>
            </a:r>
            <a:r>
              <a:rPr lang="en-GB" dirty="0">
                <a:latin typeface="Times New Roman" panose="02020603050405020304" pitchFamily="18" charset="0"/>
                <a:cs typeface="Times New Roman" panose="02020603050405020304" pitchFamily="18" charset="0"/>
              </a:rPr>
              <a:t> quantità</a:t>
            </a:r>
          </a:p>
        </p:txBody>
      </p:sp>
      <p:sp>
        <p:nvSpPr>
          <p:cNvPr id="20" name="Rettangolo 19"/>
          <p:cNvSpPr/>
          <p:nvPr/>
        </p:nvSpPr>
        <p:spPr>
          <a:xfrm>
            <a:off x="6054436" y="4263366"/>
            <a:ext cx="5866267"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Tende a sottostimare gli aumenti di prezzo</a:t>
            </a:r>
          </a:p>
          <a:p>
            <a:pPr algn="just"/>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tendenziosità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negativa</a:t>
            </a:r>
            <a:r>
              <a:rPr lang="en-GB" dirty="0">
                <a:latin typeface="Times New Roman" panose="02020603050405020304" pitchFamily="18" charset="0"/>
                <a:cs typeface="Times New Roman" panose="02020603050405020304" pitchFamily="18" charset="0"/>
              </a:rPr>
              <a:t>)</a:t>
            </a:r>
          </a:p>
        </p:txBody>
      </p:sp>
      <p:sp>
        <p:nvSpPr>
          <p:cNvPr id="21" name="Rettangolo 20"/>
          <p:cNvSpPr/>
          <p:nvPr/>
        </p:nvSpPr>
        <p:spPr>
          <a:xfrm>
            <a:off x="6039404" y="2933052"/>
            <a:ext cx="6096000" cy="369332"/>
          </a:xfrm>
          <a:prstGeom prst="rect">
            <a:avLst/>
          </a:prstGeom>
        </p:spPr>
        <p:txBody>
          <a:bodyPr>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Il cambiamento della base produce risultati </a:t>
            </a:r>
            <a:r>
              <a:rPr lang="en-GB" dirty="0" err="1">
                <a:latin typeface="Times New Roman" panose="02020603050405020304" pitchFamily="18" charset="0"/>
                <a:cs typeface="Times New Roman" panose="02020603050405020304" pitchFamily="18" charset="0"/>
              </a:rPr>
              <a:t>approssimativi</a:t>
            </a:r>
            <a:endParaRPr lang="en-GB" dirty="0">
              <a:latin typeface="Times New Roman" panose="02020603050405020304" pitchFamily="18" charset="0"/>
              <a:cs typeface="Times New Roman" panose="02020603050405020304" pitchFamily="18" charset="0"/>
            </a:endParaRPr>
          </a:p>
        </p:txBody>
      </p:sp>
      <p:sp>
        <p:nvSpPr>
          <p:cNvPr id="22" name="Rettangolo 21"/>
          <p:cNvSpPr/>
          <p:nvPr/>
        </p:nvSpPr>
        <p:spPr>
          <a:xfrm>
            <a:off x="6076954" y="3502063"/>
            <a:ext cx="5428485" cy="646331"/>
          </a:xfrm>
          <a:prstGeom prst="rect">
            <a:avLst/>
          </a:prstGeom>
        </p:spPr>
        <p:txBody>
          <a:bodyPr wrap="square">
            <a:spAutoFit/>
          </a:bodyPr>
          <a:lstStyle/>
          <a:p>
            <a:pPr marL="285750" indent="-285750">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Produce valori più bassi in fase di aumento dei prezzi e valori più alti in fase di calo </a:t>
            </a:r>
            <a:r>
              <a:rPr lang="en-GB" dirty="0" err="1">
                <a:latin typeface="Times New Roman" panose="02020603050405020304" pitchFamily="18" charset="0"/>
                <a:cs typeface="Times New Roman" panose="02020603050405020304" pitchFamily="18" charset="0"/>
              </a:rPr>
              <a:t>dei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prezzi</a:t>
            </a:r>
            <a:endParaRPr lang="en-GB" dirty="0">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7</a:t>
            </a:r>
          </a:p>
        </p:txBody>
      </p:sp>
    </p:spTree>
    <p:extLst>
      <p:ext uri="{BB962C8B-B14F-4D97-AF65-F5344CB8AC3E}">
        <p14:creationId xmlns:p14="http://schemas.microsoft.com/office/powerpoint/2010/main" val="9935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28</a:t>
            </a:fld>
            <a:endParaRPr lang="it-IT"/>
          </a:p>
        </p:txBody>
      </p:sp>
      <p:sp>
        <p:nvSpPr>
          <p:cNvPr id="4" name="Rettangolo 3"/>
          <p:cNvSpPr/>
          <p:nvPr/>
        </p:nvSpPr>
        <p:spPr>
          <a:xfrm>
            <a:off x="1016000" y="704334"/>
            <a:ext cx="3533981"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Qual è il migliore indice sintetico?</a:t>
            </a:r>
          </a:p>
        </p:txBody>
      </p:sp>
      <p:sp>
        <p:nvSpPr>
          <p:cNvPr id="5" name="Rettangolo 4"/>
          <p:cNvSpPr/>
          <p:nvPr/>
        </p:nvSpPr>
        <p:spPr>
          <a:xfrm>
            <a:off x="1016000" y="1245490"/>
            <a:ext cx="10363200" cy="1754326"/>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L’indice di </a:t>
            </a:r>
            <a:r>
              <a:rPr lang="it-IT" b="1" dirty="0" err="1">
                <a:solidFill>
                  <a:srgbClr val="A80000"/>
                </a:solidFill>
                <a:latin typeface="Times New Roman" panose="02020603050405020304" pitchFamily="18" charset="0"/>
                <a:cs typeface="Times New Roman" panose="02020603050405020304" pitchFamily="18" charset="0"/>
              </a:rPr>
              <a:t>Paasche</a:t>
            </a:r>
            <a:r>
              <a:rPr lang="it-IT" dirty="0">
                <a:latin typeface="Times New Roman" panose="02020603050405020304" pitchFamily="18" charset="0"/>
                <a:cs typeface="Times New Roman" panose="02020603050405020304" pitchFamily="18" charset="0"/>
              </a:rPr>
              <a:t> non soddisfa il maggior numero di proprietà possibile. </a:t>
            </a:r>
          </a:p>
          <a:p>
            <a:pPr algn="just"/>
            <a:r>
              <a:rPr lang="it-IT" b="1" dirty="0">
                <a:latin typeface="Times New Roman" panose="02020603050405020304" pitchFamily="18" charset="0"/>
                <a:cs typeface="Times New Roman" panose="02020603050405020304" pitchFamily="18" charset="0"/>
              </a:rPr>
              <a:t>Punti deboli: </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Oneroso e complesso da costruire (struttura dei pesi varia nel tempo: sono necessari i dati più recenti riguardanti tutte le quantità </a:t>
            </a:r>
            <a:r>
              <a:rPr lang="it-IT" dirty="0" err="1">
                <a:latin typeface="Times New Roman" panose="02020603050405020304" pitchFamily="18" charset="0"/>
                <a:cs typeface="Times New Roman" panose="02020603050405020304" pitchFamily="18" charset="0"/>
              </a:rPr>
              <a:t>q</a:t>
            </a:r>
            <a:r>
              <a:rPr lang="it-IT" baseline="-25000" dirty="0" err="1">
                <a:latin typeface="Times New Roman" panose="02020603050405020304" pitchFamily="18" charset="0"/>
                <a:cs typeface="Times New Roman" panose="02020603050405020304" pitchFamily="18" charset="0"/>
              </a:rPr>
              <a:t>t</a:t>
            </a:r>
            <a:r>
              <a:rPr lang="it-IT"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Tendenziosità negativa</a:t>
            </a:r>
          </a:p>
          <a:p>
            <a:pPr marL="285750" indent="-285750">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Non soddisfa alcune proprietà (transitività)</a:t>
            </a:r>
          </a:p>
        </p:txBody>
      </p:sp>
      <p:sp>
        <p:nvSpPr>
          <p:cNvPr id="6" name="Rettangolo 5"/>
          <p:cNvSpPr/>
          <p:nvPr/>
        </p:nvSpPr>
        <p:spPr>
          <a:xfrm>
            <a:off x="1016000" y="3171640"/>
            <a:ext cx="10363200" cy="286232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L’indice di </a:t>
            </a:r>
            <a:r>
              <a:rPr lang="it-IT" b="1" dirty="0" err="1">
                <a:solidFill>
                  <a:srgbClr val="A80000"/>
                </a:solidFill>
                <a:latin typeface="Times New Roman" panose="02020603050405020304" pitchFamily="18" charset="0"/>
                <a:cs typeface="Times New Roman" panose="02020603050405020304" pitchFamily="18" charset="0"/>
              </a:rPr>
              <a:t>Laspeyres</a:t>
            </a:r>
            <a:r>
              <a:rPr lang="it-IT" dirty="0">
                <a:solidFill>
                  <a:srgbClr val="A8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è il più comunemente utilizzato </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Semplice ed “economico” da calcolare: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richiede solo la conoscenza dei valori prezzi e quantità del tempo base e…</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 solamente dei prezzi del tempo corrente;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la base rimane costante</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Disponibilità e interpretazione immediate: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 consente di evidenziare in modo diretto il comportamento di spinte inflazionistiche </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Consente di ottenere una maggiore informazione: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 non solo la variazione intervenuta tra il tempo base e il tempo t, ma anche…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 … la variazione a breve tra il tempo t e t-1</a:t>
            </a:r>
          </a:p>
        </p:txBody>
      </p:sp>
    </p:spTree>
    <p:extLst>
      <p:ext uri="{BB962C8B-B14F-4D97-AF65-F5344CB8AC3E}">
        <p14:creationId xmlns:p14="http://schemas.microsoft.com/office/powerpoint/2010/main" val="4011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29</a:t>
            </a:fld>
            <a:endParaRPr lang="it-IT"/>
          </a:p>
        </p:txBody>
      </p:sp>
      <p:sp>
        <p:nvSpPr>
          <p:cNvPr id="4" name="Rettangolo 3"/>
          <p:cNvSpPr/>
          <p:nvPr/>
        </p:nvSpPr>
        <p:spPr>
          <a:xfrm>
            <a:off x="923635" y="972419"/>
            <a:ext cx="10649529" cy="2031325"/>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L’indice di </a:t>
            </a:r>
            <a:r>
              <a:rPr lang="it-IT" b="1" dirty="0" err="1">
                <a:solidFill>
                  <a:srgbClr val="A80000"/>
                </a:solidFill>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è il più comunemente utilizzato, tuttavia… </a:t>
            </a:r>
          </a:p>
          <a:p>
            <a:pPr algn="just"/>
            <a:r>
              <a:rPr lang="it-IT" b="1" dirty="0">
                <a:latin typeface="Times New Roman" panose="02020603050405020304" pitchFamily="18" charset="0"/>
                <a:cs typeface="Times New Roman" panose="02020603050405020304" pitchFamily="18" charset="0"/>
              </a:rPr>
              <a:t>Punti deboli: </a:t>
            </a:r>
          </a:p>
          <a:p>
            <a:pPr marL="285750" indent="-285750" algn="jus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Invecchiamento precoce (logoramento della base): necessità di aggiornamento periodico della base nel caso di modifiche di mercato per…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comparsa di nuovi prodotti</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scomparsa di prodotti non più commercializzati </a:t>
            </a:r>
          </a:p>
          <a:p>
            <a:pPr marL="742950" lvl="1"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variazione del sistema di pesi</a:t>
            </a:r>
          </a:p>
        </p:txBody>
      </p:sp>
      <p:sp>
        <p:nvSpPr>
          <p:cNvPr id="6" name="Rettangolo 5"/>
          <p:cNvSpPr/>
          <p:nvPr/>
        </p:nvSpPr>
        <p:spPr>
          <a:xfrm>
            <a:off x="858981" y="3228805"/>
            <a:ext cx="10515602" cy="1200329"/>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SOLUZIONI POSSIBILI: </a:t>
            </a:r>
          </a:p>
          <a:p>
            <a:pPr marL="285750" indent="-285750">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utilizzo di versioni “modificate” dell’indice di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frequente cambio (ad es. ogni 5 anni, ogni anno, …) della base di riferimento </a:t>
            </a:r>
          </a:p>
          <a:p>
            <a:pPr marL="285750" indent="-285750">
              <a:buFont typeface="Wingdings" panose="05000000000000000000" pitchFamily="2" charset="2"/>
              <a:buChar char="Ø"/>
            </a:pPr>
            <a:r>
              <a:rPr lang="it-IT" dirty="0">
                <a:latin typeface="Times New Roman" panose="02020603050405020304" pitchFamily="18" charset="0"/>
                <a:cs typeface="Times New Roman" panose="02020603050405020304" pitchFamily="18" charset="0"/>
              </a:rPr>
              <a:t>aggiornamento del sistema di pesi, etc. </a:t>
            </a:r>
          </a:p>
        </p:txBody>
      </p:sp>
    </p:spTree>
    <p:extLst>
      <p:ext uri="{BB962C8B-B14F-4D97-AF65-F5344CB8AC3E}">
        <p14:creationId xmlns:p14="http://schemas.microsoft.com/office/powerpoint/2010/main" val="25965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a:t>L. Bani - Elementi di statistica economica - LEZIONE 7</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a:t>
            </a:fld>
            <a:endParaRPr lang="it-IT" dirty="0"/>
          </a:p>
        </p:txBody>
      </p:sp>
      <p:sp>
        <p:nvSpPr>
          <p:cNvPr id="3" name="Rettangolo 2"/>
          <p:cNvSpPr/>
          <p:nvPr/>
        </p:nvSpPr>
        <p:spPr>
          <a:xfrm>
            <a:off x="5200516" y="1647452"/>
            <a:ext cx="5513523" cy="923330"/>
          </a:xfrm>
          <a:prstGeom prst="rect">
            <a:avLst/>
          </a:prstGeom>
          <a:ln>
            <a:solidFill>
              <a:srgbClr val="C00000"/>
            </a:solidFill>
          </a:ln>
        </p:spPr>
        <p:txBody>
          <a:bodyPr wrap="square">
            <a:spAutoFit/>
          </a:bodyPr>
          <a:lstStyle/>
          <a:p>
            <a:pPr algn="just">
              <a:defRPr/>
            </a:pPr>
            <a:r>
              <a:rPr lang="it-IT"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vengono utilizzati per studiare come un determinato fenomeno si evolve nel tempo oppure da un luogo ad un altro</a:t>
            </a:r>
          </a:p>
        </p:txBody>
      </p:sp>
      <p:sp>
        <p:nvSpPr>
          <p:cNvPr id="7" name="Rettangolo 6"/>
          <p:cNvSpPr/>
          <p:nvPr/>
        </p:nvSpPr>
        <p:spPr>
          <a:xfrm>
            <a:off x="913654" y="1655189"/>
            <a:ext cx="2159746" cy="461665"/>
          </a:xfrm>
          <a:prstGeom prst="rect">
            <a:avLst/>
          </a:prstGeom>
        </p:spPr>
        <p:txBody>
          <a:bodyPr wrap="square">
            <a:spAutoFit/>
          </a:bodyPr>
          <a:lstStyle/>
          <a:p>
            <a:r>
              <a:rPr lang="it-IT" sz="24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Numeri indici </a:t>
            </a:r>
            <a:endParaRPr lang="it-IT" dirty="0"/>
          </a:p>
        </p:txBody>
      </p:sp>
      <p:sp>
        <p:nvSpPr>
          <p:cNvPr id="8" name="Rettangolo 7"/>
          <p:cNvSpPr/>
          <p:nvPr/>
        </p:nvSpPr>
        <p:spPr>
          <a:xfrm>
            <a:off x="5200516" y="790787"/>
            <a:ext cx="5491722" cy="646331"/>
          </a:xfrm>
          <a:prstGeom prst="rect">
            <a:avLst/>
          </a:prstGeom>
          <a:ln>
            <a:solidFill>
              <a:srgbClr val="C00000"/>
            </a:solidFill>
          </a:ln>
        </p:spPr>
        <p:txBody>
          <a:bodyPr wrap="square">
            <a:spAutoFit/>
          </a:bodyPr>
          <a:lstStyle/>
          <a:p>
            <a:pPr algn="just"/>
            <a:r>
              <a:rPr lang="it-IT" dirty="0">
                <a:latin typeface="Times New Roman" panose="02020603050405020304" pitchFamily="18" charset="0"/>
                <a:ea typeface="Times New Roman" panose="02020603050405020304" pitchFamily="18" charset="0"/>
                <a:cs typeface="Times New Roman" panose="02020603050405020304" pitchFamily="18" charset="0"/>
              </a:rPr>
              <a:t>sono dei particolari rapporti statistici che permettono un più immediato confronto tra gli aggregati</a:t>
            </a:r>
            <a:endParaRPr lang="it-IT" dirty="0"/>
          </a:p>
        </p:txBody>
      </p:sp>
      <p:sp>
        <p:nvSpPr>
          <p:cNvPr id="12" name="Freccia a destra 11"/>
          <p:cNvSpPr/>
          <p:nvPr/>
        </p:nvSpPr>
        <p:spPr>
          <a:xfrm>
            <a:off x="3480975" y="1704952"/>
            <a:ext cx="1311966" cy="3621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contenuto 2"/>
          <p:cNvSpPr txBox="1">
            <a:spLocks/>
          </p:cNvSpPr>
          <p:nvPr/>
        </p:nvSpPr>
        <p:spPr>
          <a:xfrm>
            <a:off x="913654" y="3057433"/>
            <a:ext cx="10398983" cy="8752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it-IT" altLang="it-IT" sz="1800" b="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numeri indice temporali </a:t>
            </a:r>
            <a:r>
              <a:rPr lang="it-IT" sz="1800">
                <a:latin typeface="Times New Roman" panose="02020603050405020304" pitchFamily="18" charset="0"/>
                <a:cs typeface="Times New Roman" panose="02020603050405020304" pitchFamily="18" charset="0"/>
              </a:rPr>
              <a:t>se consentono di esaminare la dinamica temporale di un fenomeno quantitativo, attraverso l’esame delle variazioni </a:t>
            </a:r>
            <a:r>
              <a:rPr lang="en-GB" sz="1800">
                <a:latin typeface="Times New Roman" panose="02020603050405020304" pitchFamily="18" charset="0"/>
                <a:cs typeface="Times New Roman" panose="02020603050405020304" pitchFamily="18" charset="0"/>
              </a:rPr>
              <a:t>relative</a:t>
            </a:r>
          </a:p>
          <a:p>
            <a:pPr algn="just">
              <a:buFont typeface="Wingdings" panose="05000000000000000000" pitchFamily="2" charset="2"/>
              <a:buChar char="ü"/>
            </a:pPr>
            <a:r>
              <a:rPr lang="it-IT" altLang="it-IT" sz="1800" b="1">
                <a:solidFill>
                  <a:srgbClr val="C00000"/>
                </a:solidFill>
                <a:latin typeface="Times New Roman" panose="02020603050405020304" pitchFamily="18" charset="0"/>
                <a:ea typeface="ＭＳ Ｐゴシック" panose="020B0600070205080204" pitchFamily="34" charset="-128"/>
                <a:cs typeface="Times New Roman" panose="02020603050405020304" pitchFamily="18" charset="0"/>
              </a:rPr>
              <a:t>numeri indice territoriali </a:t>
            </a:r>
            <a:r>
              <a:rPr lang="it-IT" sz="1800">
                <a:latin typeface="Times New Roman" panose="02020603050405020304" pitchFamily="18" charset="0"/>
                <a:cs typeface="Times New Roman" panose="02020603050405020304" pitchFamily="18" charset="0"/>
              </a:rPr>
              <a:t>se consentono di confrontare fenomeni </a:t>
            </a:r>
            <a:r>
              <a:rPr lang="en-GB" sz="1800">
                <a:latin typeface="Times New Roman" panose="02020603050405020304" pitchFamily="18" charset="0"/>
                <a:cs typeface="Times New Roman" panose="02020603050405020304" pitchFamily="18" charset="0"/>
              </a:rPr>
              <a:t>in situazioni spaziali differenti</a:t>
            </a:r>
            <a:endParaRPr lang="en-GB" sz="1800" dirty="0">
              <a:latin typeface="Times New Roman" panose="02020603050405020304" pitchFamily="18" charset="0"/>
              <a:cs typeface="Times New Roman" panose="02020603050405020304" pitchFamily="18" charset="0"/>
            </a:endParaRPr>
          </a:p>
        </p:txBody>
      </p:sp>
      <p:sp>
        <p:nvSpPr>
          <p:cNvPr id="11" name="Rettangolo 10"/>
          <p:cNvSpPr/>
          <p:nvPr/>
        </p:nvSpPr>
        <p:spPr>
          <a:xfrm>
            <a:off x="913654" y="4273145"/>
            <a:ext cx="10398983" cy="1200329"/>
          </a:xfrm>
          <a:prstGeom prst="rect">
            <a:avLst/>
          </a:prstGeom>
        </p:spPr>
        <p:txBody>
          <a:bodyPr wrap="square">
            <a:spAutoFit/>
          </a:bodyPr>
          <a:lstStyle/>
          <a:p>
            <a:pPr algn="just">
              <a:spcAft>
                <a:spcPts val="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Il numero indice, generalmente costruito prendendo una determinata “situazione” (che può essere un determinato anno, un territorio, </a:t>
            </a:r>
            <a:r>
              <a:rPr lang="it-IT" dirty="0" err="1">
                <a:latin typeface="Times New Roman" panose="02020603050405020304" pitchFamily="18" charset="0"/>
                <a:ea typeface="Times New Roman" panose="02020603050405020304" pitchFamily="18" charset="0"/>
                <a:cs typeface="Times New Roman" panose="02020603050405020304" pitchFamily="18" charset="0"/>
              </a:rPr>
              <a:t>ecc</a:t>
            </a:r>
            <a:r>
              <a:rPr lang="it-IT" dirty="0">
                <a:latin typeface="Times New Roman" panose="02020603050405020304" pitchFamily="18" charset="0"/>
                <a:ea typeface="Times New Roman" panose="02020603050405020304" pitchFamily="18" charset="0"/>
                <a:cs typeface="Times New Roman" panose="02020603050405020304" pitchFamily="18" charset="0"/>
              </a:rPr>
              <a:t>…) come base, permette di valutare immediatamente le variazioni (o, detto in termini più generali, le “differenze”) tra detta base e il “momento” (o il territorio) che stiamo analizzando, consentendo un rapido confronto tra i differenti aggregati.</a:t>
            </a:r>
          </a:p>
        </p:txBody>
      </p:sp>
      <p:sp>
        <p:nvSpPr>
          <p:cNvPr id="14" name="Rettangolo 13"/>
          <p:cNvSpPr/>
          <p:nvPr/>
        </p:nvSpPr>
        <p:spPr>
          <a:xfrm>
            <a:off x="913655" y="5730245"/>
            <a:ext cx="8637670" cy="369332"/>
          </a:xfrm>
          <a:prstGeom prst="rect">
            <a:avLst/>
          </a:prstGeom>
        </p:spPr>
        <p:txBody>
          <a:bodyPr wrap="square">
            <a:spAutoFit/>
          </a:bodyPr>
          <a:lstStyle/>
          <a:p>
            <a:r>
              <a:rPr lang="it-IT" altLang="it-IT" dirty="0">
                <a:latin typeface="Times New Roman" panose="02020603050405020304" pitchFamily="18" charset="0"/>
                <a:ea typeface="ＭＳ Ｐゴシック" panose="020B0600070205080204" pitchFamily="34" charset="-128"/>
                <a:cs typeface="Times New Roman" panose="02020603050405020304" pitchFamily="18" charset="0"/>
              </a:rPr>
              <a:t>Il termine con il quale vengono messi a rapporto (denominatore) si dice </a:t>
            </a:r>
            <a:r>
              <a:rPr lang="it-IT" altLang="it-IT" b="1" dirty="0">
                <a:latin typeface="Times New Roman" panose="02020603050405020304" pitchFamily="18" charset="0"/>
                <a:ea typeface="ＭＳ Ｐゴシック" panose="020B0600070205080204" pitchFamily="34" charset="-128"/>
                <a:cs typeface="Times New Roman" panose="02020603050405020304" pitchFamily="18" charset="0"/>
              </a:rPr>
              <a:t>base degli indici</a:t>
            </a:r>
            <a:endParaRPr lang="en-GB" dirty="0"/>
          </a:p>
        </p:txBody>
      </p:sp>
      <p:pic>
        <p:nvPicPr>
          <p:cNvPr id="2" name="Immagine 1"/>
          <p:cNvPicPr>
            <a:picLocks noChangeAspect="1"/>
          </p:cNvPicPr>
          <p:nvPr/>
        </p:nvPicPr>
        <p:blipFill>
          <a:blip r:embed="rId2"/>
          <a:stretch>
            <a:fillRect/>
          </a:stretch>
        </p:blipFill>
        <p:spPr>
          <a:xfrm>
            <a:off x="10487608" y="5293870"/>
            <a:ext cx="914479" cy="914479"/>
          </a:xfrm>
          <a:prstGeom prst="rect">
            <a:avLst/>
          </a:prstGeom>
        </p:spPr>
      </p:pic>
    </p:spTree>
    <p:extLst>
      <p:ext uri="{BB962C8B-B14F-4D97-AF65-F5344CB8AC3E}">
        <p14:creationId xmlns:p14="http://schemas.microsoft.com/office/powerpoint/2010/main" val="5299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2" grpId="0" animBg="1"/>
      <p:bldP spid="10" grpId="0"/>
      <p:bldP spid="11"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piè di pagina 11"/>
          <p:cNvSpPr>
            <a:spLocks noGrp="1"/>
          </p:cNvSpPr>
          <p:nvPr>
            <p:ph type="ftr" sz="quarter" idx="11"/>
          </p:nvPr>
        </p:nvSpPr>
        <p:spPr/>
        <p:txBody>
          <a:bodyPr/>
          <a:lstStyle/>
          <a:p>
            <a:r>
              <a:rPr lang="it-IT"/>
              <a:t>L. Bani - Elementi di statistica economica - LEZIONE 7</a:t>
            </a:r>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30</a:t>
            </a:fld>
            <a:endParaRPr lang="it-IT" dirty="0"/>
          </a:p>
        </p:txBody>
      </p:sp>
      <p:sp>
        <p:nvSpPr>
          <p:cNvPr id="2" name="Rettangolo 1"/>
          <p:cNvSpPr/>
          <p:nvPr/>
        </p:nvSpPr>
        <p:spPr>
          <a:xfrm>
            <a:off x="849745" y="759665"/>
            <a:ext cx="10261600" cy="1477328"/>
          </a:xfrm>
          <a:prstGeom prst="rect">
            <a:avLst/>
          </a:prstGeom>
        </p:spPr>
        <p:txBody>
          <a:bodyPr wrap="square">
            <a:spAutoFit/>
          </a:bodyPr>
          <a:lstStyle/>
          <a:p>
            <a:pPr algn="just">
              <a:spcAft>
                <a:spcPts val="0"/>
              </a:spcAft>
            </a:pPr>
            <a:r>
              <a:rPr lang="it-IT">
                <a:latin typeface="Times New Roman" panose="02020603050405020304" pitchFamily="18" charset="0"/>
                <a:cs typeface="Times New Roman" panose="02020603050405020304" pitchFamily="18" charset="0"/>
              </a:rPr>
              <a:t>Allo scopo di neutralizzare gli specifici inconvenienti legati al calcolo dei precedenti numeri indici nonché per ottenere un algoritmo in grado di soddisfare alcune delle proprietà dei numeri indici complessi Fisher propose una sorta di incrocio geometrico tra gli indici di Laspeyres e Paasche.</a:t>
            </a:r>
          </a:p>
          <a:p>
            <a:pPr algn="just">
              <a:spcAft>
                <a:spcPts val="0"/>
              </a:spcAft>
            </a:pPr>
            <a:r>
              <a:rPr lang="it-IT">
                <a:latin typeface="Times New Roman" panose="02020603050405020304" pitchFamily="18" charset="0"/>
                <a:ea typeface="Times New Roman" panose="02020603050405020304" pitchFamily="18" charset="0"/>
                <a:cs typeface="Times New Roman" panose="02020603050405020304" pitchFamily="18" charset="0"/>
              </a:rPr>
              <a:t>La formula proposta da Fisher, invece (detta anche formula ideale, dal momento che gode di alcune particolari proprietà) è data dalla media geometrica dei due valori precedenti:</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2699309740"/>
              </p:ext>
            </p:extLst>
          </p:nvPr>
        </p:nvGraphicFramePr>
        <p:xfrm>
          <a:off x="1016000" y="2562703"/>
          <a:ext cx="2686867" cy="740475"/>
        </p:xfrm>
        <a:graphic>
          <a:graphicData uri="http://schemas.openxmlformats.org/presentationml/2006/ole">
            <mc:AlternateContent xmlns:mc="http://schemas.openxmlformats.org/markup-compatibility/2006">
              <mc:Choice xmlns:v="urn:schemas-microsoft-com:vml" Requires="v">
                <p:oleObj r:id="rId2" imgW="1206500" imgH="330200" progId="Equation.3">
                  <p:embed/>
                </p:oleObj>
              </mc:Choice>
              <mc:Fallback>
                <p:oleObj r:id="rId2" imgW="1206500" imgH="330200" progId="Equation.3">
                  <p:embed/>
                  <p:pic>
                    <p:nvPicPr>
                      <p:cNvPr id="6" name="Oggetto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562703"/>
                        <a:ext cx="2686867" cy="740475"/>
                      </a:xfrm>
                      <a:prstGeom prst="rect">
                        <a:avLst/>
                      </a:prstGeom>
                      <a:noFill/>
                    </p:spPr>
                  </p:pic>
                </p:oleObj>
              </mc:Fallback>
            </mc:AlternateContent>
          </a:graphicData>
        </a:graphic>
      </p:graphicFrame>
      <p:sp>
        <p:nvSpPr>
          <p:cNvPr id="7" name="Rettangolo 6"/>
          <p:cNvSpPr/>
          <p:nvPr/>
        </p:nvSpPr>
        <p:spPr>
          <a:xfrm>
            <a:off x="849745" y="3503337"/>
            <a:ext cx="10150764" cy="646331"/>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Date </a:t>
            </a:r>
            <a:r>
              <a:rPr lang="it-IT" dirty="0">
                <a:latin typeface="Times New Roman" panose="02020603050405020304" pitchFamily="18" charset="0"/>
                <a:cs typeface="Times New Roman" panose="02020603050405020304" pitchFamily="18" charset="0"/>
              </a:rPr>
              <a:t>alcune sue rilevanti proprietà trova sempre maggiore applicazione nella contabilità nazionale per la costruzione di </a:t>
            </a:r>
            <a:r>
              <a:rPr lang="it-IT" u="sng" dirty="0">
                <a:latin typeface="Times New Roman" panose="02020603050405020304" pitchFamily="18" charset="0"/>
                <a:cs typeface="Times New Roman" panose="02020603050405020304" pitchFamily="18" charset="0"/>
              </a:rPr>
              <a:t>indici a catena</a:t>
            </a:r>
            <a:endParaRPr lang="en-GB" dirty="0">
              <a:latin typeface="Times New Roman" panose="02020603050405020304" pitchFamily="18" charset="0"/>
              <a:cs typeface="Times New Roman" panose="02020603050405020304" pitchFamily="18" charset="0"/>
            </a:endParaRPr>
          </a:p>
        </p:txBody>
      </p:sp>
      <p:pic>
        <p:nvPicPr>
          <p:cNvPr id="9" name="Immagine 8"/>
          <p:cNvPicPr>
            <a:picLocks noChangeAspect="1"/>
          </p:cNvPicPr>
          <p:nvPr/>
        </p:nvPicPr>
        <p:blipFill>
          <a:blip r:embed="rId4"/>
          <a:stretch>
            <a:fillRect/>
          </a:stretch>
        </p:blipFill>
        <p:spPr>
          <a:xfrm>
            <a:off x="849745" y="4910559"/>
            <a:ext cx="4876800" cy="528320"/>
          </a:xfrm>
          <a:prstGeom prst="rect">
            <a:avLst/>
          </a:prstGeom>
        </p:spPr>
      </p:pic>
      <p:sp>
        <p:nvSpPr>
          <p:cNvPr id="10" name="Rettangolo 9"/>
          <p:cNvSpPr/>
          <p:nvPr/>
        </p:nvSpPr>
        <p:spPr>
          <a:xfrm>
            <a:off x="7424152" y="4984516"/>
            <a:ext cx="2959143" cy="369332"/>
          </a:xfrm>
          <a:prstGeom prst="rect">
            <a:avLst/>
          </a:prstGeom>
        </p:spPr>
        <p:txBody>
          <a:bodyPr wrap="none">
            <a:spAutoFit/>
          </a:bodyPr>
          <a:lstStyle/>
          <a:p>
            <a:r>
              <a:rPr lang="it-IT" dirty="0">
                <a:solidFill>
                  <a:prstClr val="black"/>
                </a:solidFill>
                <a:latin typeface="Times New Roman" panose="02020603050405020304" pitchFamily="18" charset="0"/>
                <a:cs typeface="Times New Roman" panose="02020603050405020304" pitchFamily="18" charset="0"/>
              </a:rPr>
              <a:t>l’</a:t>
            </a:r>
            <a:r>
              <a:rPr lang="it-IT" b="1" dirty="0">
                <a:solidFill>
                  <a:prstClr val="black"/>
                </a:solidFill>
                <a:latin typeface="Times New Roman" panose="02020603050405020304" pitchFamily="18" charset="0"/>
                <a:cs typeface="Times New Roman" panose="02020603050405020304" pitchFamily="18" charset="0"/>
              </a:rPr>
              <a:t>indice dei prezzi di Fisher</a:t>
            </a:r>
            <a:endParaRPr lang="it-IT" dirty="0"/>
          </a:p>
        </p:txBody>
      </p:sp>
      <p:pic>
        <p:nvPicPr>
          <p:cNvPr id="11" name="Immagine 10"/>
          <p:cNvPicPr>
            <a:picLocks noChangeAspect="1"/>
          </p:cNvPicPr>
          <p:nvPr/>
        </p:nvPicPr>
        <p:blipFill>
          <a:blip r:embed="rId5"/>
          <a:stretch>
            <a:fillRect/>
          </a:stretch>
        </p:blipFill>
        <p:spPr>
          <a:xfrm>
            <a:off x="4561214" y="4939283"/>
            <a:ext cx="997613" cy="434857"/>
          </a:xfrm>
          <a:prstGeom prst="rect">
            <a:avLst/>
          </a:prstGeom>
        </p:spPr>
      </p:pic>
      <p:pic>
        <p:nvPicPr>
          <p:cNvPr id="8" name="Immagine 7"/>
          <p:cNvPicPr>
            <a:picLocks noChangeAspect="1"/>
          </p:cNvPicPr>
          <p:nvPr/>
        </p:nvPicPr>
        <p:blipFill>
          <a:blip r:embed="rId6"/>
          <a:stretch>
            <a:fillRect/>
          </a:stretch>
        </p:blipFill>
        <p:spPr>
          <a:xfrm>
            <a:off x="10360055" y="2291713"/>
            <a:ext cx="1020618" cy="1113703"/>
          </a:xfrm>
          <a:prstGeom prst="rect">
            <a:avLst/>
          </a:prstGeom>
        </p:spPr>
      </p:pic>
      <p:sp>
        <p:nvSpPr>
          <p:cNvPr id="3" name="CasellaDiTesto 2"/>
          <p:cNvSpPr txBox="1"/>
          <p:nvPr/>
        </p:nvSpPr>
        <p:spPr>
          <a:xfrm>
            <a:off x="849745" y="4466085"/>
            <a:ext cx="3622502"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Nel nostro esempio: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88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5"/>
          <p:cNvSpPr>
            <a:spLocks noGrp="1"/>
          </p:cNvSpPr>
          <p:nvPr>
            <p:ph type="ftr" sz="quarter" idx="11"/>
          </p:nvPr>
        </p:nvSpPr>
        <p:spPr/>
        <p:txBody>
          <a:bodyPr/>
          <a:lstStyle/>
          <a:p>
            <a:r>
              <a:rPr lang="it-IT"/>
              <a:t>L. Bani - Elementi di statistica economica - LEZIONE 7</a:t>
            </a:r>
          </a:p>
        </p:txBody>
      </p:sp>
      <p:sp>
        <p:nvSpPr>
          <p:cNvPr id="5" name="Segnaposto numero diapositiva 4"/>
          <p:cNvSpPr>
            <a:spLocks noGrp="1"/>
          </p:cNvSpPr>
          <p:nvPr>
            <p:ph type="sldNum" sz="quarter" idx="12"/>
          </p:nvPr>
        </p:nvSpPr>
        <p:spPr/>
        <p:txBody>
          <a:bodyPr/>
          <a:lstStyle/>
          <a:p>
            <a:fld id="{2933ED56-FB12-4384-AF6C-E94CA198BBEC}" type="slidenum">
              <a:rPr lang="it-IT" smtClean="0"/>
              <a:pPr/>
              <a:t>31</a:t>
            </a:fld>
            <a:endParaRPr lang="it-IT" dirty="0"/>
          </a:p>
        </p:txBody>
      </p:sp>
      <p:sp>
        <p:nvSpPr>
          <p:cNvPr id="10" name="Rettangolo 9"/>
          <p:cNvSpPr/>
          <p:nvPr/>
        </p:nvSpPr>
        <p:spPr>
          <a:xfrm>
            <a:off x="925668" y="823565"/>
            <a:ext cx="4211409" cy="369332"/>
          </a:xfrm>
          <a:prstGeom prst="rect">
            <a:avLst/>
          </a:prstGeom>
        </p:spPr>
        <p:txBody>
          <a:bodyPr wrap="none">
            <a:spAutoFit/>
          </a:bodyPr>
          <a:lstStyle/>
          <a:p>
            <a:r>
              <a:rPr lang="it-IT" b="1" dirty="0">
                <a:latin typeface="Helvetica-Bold"/>
              </a:rPr>
              <a:t>Formula di </a:t>
            </a:r>
            <a:r>
              <a:rPr lang="it-IT" b="1" dirty="0" err="1">
                <a:latin typeface="Helvetica-Bold"/>
              </a:rPr>
              <a:t>Laspeyres</a:t>
            </a:r>
            <a:r>
              <a:rPr lang="it-IT" b="1" dirty="0">
                <a:latin typeface="Helvetica-Bold"/>
              </a:rPr>
              <a:t> per le quantità</a:t>
            </a:r>
            <a:endParaRPr lang="en-GB" dirty="0"/>
          </a:p>
        </p:txBody>
      </p:sp>
      <p:sp>
        <p:nvSpPr>
          <p:cNvPr id="17" name="Rettangolo 16"/>
          <p:cNvSpPr/>
          <p:nvPr/>
        </p:nvSpPr>
        <p:spPr>
          <a:xfrm>
            <a:off x="884707" y="2164322"/>
            <a:ext cx="10669984" cy="923330"/>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L’unica differenza è nel numeratore che ora moltiplica le quantità correnti per </a:t>
            </a:r>
            <a:r>
              <a:rPr lang="en-GB" dirty="0" err="1">
                <a:latin typeface="Times New Roman" panose="02020603050405020304" pitchFamily="18" charset="0"/>
                <a:cs typeface="Times New Roman" panose="02020603050405020304" pitchFamily="18" charset="0"/>
              </a:rPr>
              <a: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prezzi</a:t>
            </a:r>
            <a:r>
              <a:rPr lang="en-GB" dirty="0">
                <a:latin typeface="Times New Roman" panose="02020603050405020304" pitchFamily="18" charset="0"/>
                <a:cs typeface="Times New Roman" panose="02020603050405020304" pitchFamily="18" charset="0"/>
              </a:rPr>
              <a:t> al tempo base</a:t>
            </a:r>
          </a:p>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Valore del paniere di oggi se fosse valutato ai prezzi </a:t>
            </a:r>
            <a:r>
              <a:rPr lang="en-GB" dirty="0">
                <a:latin typeface="Times New Roman" panose="02020603050405020304" pitchFamily="18" charset="0"/>
                <a:cs typeface="Times New Roman" panose="02020603050405020304" pitchFamily="18" charset="0"/>
              </a:rPr>
              <a:t>al tempo base </a:t>
            </a:r>
            <a:r>
              <a:rPr lang="it-IT" dirty="0">
                <a:latin typeface="Times New Roman" panose="02020603050405020304" pitchFamily="18" charset="0"/>
                <a:cs typeface="Times New Roman" panose="02020603050405020304" pitchFamily="18" charset="0"/>
              </a:rPr>
              <a:t>rapportato al </a:t>
            </a:r>
            <a:r>
              <a:rPr lang="en-GB" dirty="0">
                <a:latin typeface="Times New Roman" panose="02020603050405020304" pitchFamily="18" charset="0"/>
                <a:cs typeface="Times New Roman" panose="02020603050405020304" pitchFamily="18" charset="0"/>
              </a:rPr>
              <a:t>valore </a:t>
            </a:r>
            <a:r>
              <a:rPr lang="en-GB" dirty="0" err="1">
                <a:latin typeface="Times New Roman" panose="02020603050405020304" pitchFamily="18" charset="0"/>
                <a:cs typeface="Times New Roman" panose="02020603050405020304" pitchFamily="18" charset="0"/>
              </a:rPr>
              <a:t>complessivo</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allora</a:t>
            </a:r>
            <a:r>
              <a:rPr lang="en-GB"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Serve per costruire indici della produzione, del fatturato, della criminalità, </a:t>
            </a:r>
            <a:r>
              <a:rPr lang="en-GB" dirty="0">
                <a:latin typeface="Times New Roman" panose="02020603050405020304" pitchFamily="18" charset="0"/>
                <a:cs typeface="Times New Roman" panose="02020603050405020304" pitchFamily="18" charset="0"/>
              </a:rPr>
              <a:t>etc.</a:t>
            </a:r>
          </a:p>
        </p:txBody>
      </p:sp>
      <p:sp>
        <p:nvSpPr>
          <p:cNvPr id="18" name="Rettangolo 17"/>
          <p:cNvSpPr/>
          <p:nvPr/>
        </p:nvSpPr>
        <p:spPr>
          <a:xfrm>
            <a:off x="905168" y="4985891"/>
            <a:ext cx="10474036" cy="1200329"/>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La sola differenza è nel denominatore che ora moltiplica le quantità base per i prezzi correnti invece delle quantità correnti per i prezzi </a:t>
            </a:r>
            <a:r>
              <a:rPr lang="en-GB" dirty="0">
                <a:latin typeface="Times New Roman" panose="02020603050405020304" pitchFamily="18" charset="0"/>
                <a:cs typeface="Times New Roman" panose="02020603050405020304" pitchFamily="18" charset="0"/>
              </a:rPr>
              <a:t>al tempo base </a:t>
            </a:r>
            <a:r>
              <a:rPr lang="it-IT"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Valore del paniere di oggi fosse rapportato al valore del paniere composto con le quantità </a:t>
            </a:r>
            <a:r>
              <a:rPr lang="en-GB" dirty="0">
                <a:latin typeface="Times New Roman" panose="02020603050405020304" pitchFamily="18" charset="0"/>
                <a:cs typeface="Times New Roman" panose="02020603050405020304" pitchFamily="18" charset="0"/>
              </a:rPr>
              <a:t>al tempo base</a:t>
            </a:r>
            <a:r>
              <a:rPr lang="it-IT" dirty="0">
                <a:latin typeface="Times New Roman" panose="02020603050405020304" pitchFamily="18" charset="0"/>
                <a:cs typeface="Times New Roman" panose="02020603050405020304" pitchFamily="18" charset="0"/>
              </a:rPr>
              <a:t>, ma valutate ai prezzi attuali</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5283204" y="1284799"/>
            <a:ext cx="6096000" cy="646331"/>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in cui sono costanti i prezzi dei beni del tempo 0, essendo variabili le quantità</a:t>
            </a:r>
          </a:p>
        </p:txBody>
      </p:sp>
      <p:grpSp>
        <p:nvGrpSpPr>
          <p:cNvPr id="8" name="Gruppo 7"/>
          <p:cNvGrpSpPr/>
          <p:nvPr/>
        </p:nvGrpSpPr>
        <p:grpSpPr>
          <a:xfrm>
            <a:off x="1016000" y="1321748"/>
            <a:ext cx="2692208" cy="795275"/>
            <a:chOff x="1030288" y="1284800"/>
            <a:chExt cx="2692208" cy="795275"/>
          </a:xfrm>
        </p:grpSpPr>
        <p:pic>
          <p:nvPicPr>
            <p:cNvPr id="15" name="Immagine 14"/>
            <p:cNvPicPr>
              <a:picLocks noChangeAspect="1"/>
            </p:cNvPicPr>
            <p:nvPr/>
          </p:nvPicPr>
          <p:blipFill>
            <a:blip r:embed="rId2"/>
            <a:stretch>
              <a:fillRect/>
            </a:stretch>
          </p:blipFill>
          <p:spPr>
            <a:xfrm>
              <a:off x="1030288" y="1302326"/>
              <a:ext cx="2692208" cy="777749"/>
            </a:xfrm>
            <a:prstGeom prst="rect">
              <a:avLst/>
            </a:prstGeom>
          </p:spPr>
        </p:pic>
        <p:sp>
          <p:nvSpPr>
            <p:cNvPr id="13" name="Rettangolo 12"/>
            <p:cNvSpPr/>
            <p:nvPr/>
          </p:nvSpPr>
          <p:spPr>
            <a:xfrm rot="16200000">
              <a:off x="2330432" y="1099125"/>
              <a:ext cx="406400" cy="7777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4" name="Rettangolo 13"/>
          <p:cNvSpPr/>
          <p:nvPr/>
        </p:nvSpPr>
        <p:spPr>
          <a:xfrm>
            <a:off x="5283205" y="1284799"/>
            <a:ext cx="6096000" cy="646331"/>
          </a:xfrm>
          <a:prstGeom prst="rect">
            <a:avLst/>
          </a:prstGeom>
        </p:spPr>
        <p:txBody>
          <a:bodyPr>
            <a:spAutoFit/>
          </a:bodyPr>
          <a:lstStyle/>
          <a:p>
            <a:pPr algn="just"/>
            <a:r>
              <a:rPr lang="it-IT" dirty="0">
                <a:latin typeface="Times New Roman" panose="02020603050405020304" pitchFamily="18" charset="0"/>
                <a:cs typeface="Times New Roman" panose="02020603050405020304" pitchFamily="18" charset="0"/>
              </a:rPr>
              <a:t>in cui sono costanti i prezzi dei beni del tempo 0, essendo variabili le quantità</a:t>
            </a:r>
          </a:p>
        </p:txBody>
      </p:sp>
      <p:sp>
        <p:nvSpPr>
          <p:cNvPr id="19" name="Rettangolo 18"/>
          <p:cNvSpPr/>
          <p:nvPr/>
        </p:nvSpPr>
        <p:spPr>
          <a:xfrm>
            <a:off x="903111" y="3603361"/>
            <a:ext cx="4006225" cy="369332"/>
          </a:xfrm>
          <a:prstGeom prst="rect">
            <a:avLst/>
          </a:prstGeom>
        </p:spPr>
        <p:txBody>
          <a:bodyPr wrap="none">
            <a:spAutoFit/>
          </a:bodyPr>
          <a:lstStyle/>
          <a:p>
            <a:r>
              <a:rPr lang="it-IT" b="1" dirty="0">
                <a:latin typeface="Helvetica-Bold"/>
              </a:rPr>
              <a:t>Formula di </a:t>
            </a:r>
            <a:r>
              <a:rPr lang="it-IT" b="1" dirty="0" err="1">
                <a:latin typeface="Helvetica-Bold"/>
              </a:rPr>
              <a:t>Paasche</a:t>
            </a:r>
            <a:r>
              <a:rPr lang="it-IT" b="1" dirty="0">
                <a:latin typeface="Helvetica-Bold"/>
              </a:rPr>
              <a:t> per la quantità</a:t>
            </a:r>
            <a:endParaRPr lang="en-GB" dirty="0"/>
          </a:p>
        </p:txBody>
      </p:sp>
      <p:grpSp>
        <p:nvGrpSpPr>
          <p:cNvPr id="4" name="Gruppo 3"/>
          <p:cNvGrpSpPr/>
          <p:nvPr/>
        </p:nvGrpSpPr>
        <p:grpSpPr>
          <a:xfrm>
            <a:off x="1074627" y="4059077"/>
            <a:ext cx="2574954" cy="802183"/>
            <a:chOff x="1074627" y="4059077"/>
            <a:chExt cx="2574954" cy="802183"/>
          </a:xfrm>
        </p:grpSpPr>
        <p:sp>
          <p:nvSpPr>
            <p:cNvPr id="21" name="Rettangolo 20"/>
            <p:cNvSpPr/>
            <p:nvPr/>
          </p:nvSpPr>
          <p:spPr>
            <a:xfrm rot="16200000">
              <a:off x="2314147" y="4269185"/>
              <a:ext cx="406400" cy="77774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3"/>
            <a:stretch>
              <a:fillRect/>
            </a:stretch>
          </p:blipFill>
          <p:spPr>
            <a:xfrm>
              <a:off x="1074627" y="4059077"/>
              <a:ext cx="2574954" cy="761150"/>
            </a:xfrm>
            <a:prstGeom prst="rect">
              <a:avLst/>
            </a:prstGeom>
          </p:spPr>
        </p:pic>
      </p:grpSp>
    </p:spTree>
    <p:extLst>
      <p:ext uri="{BB962C8B-B14F-4D97-AF65-F5344CB8AC3E}">
        <p14:creationId xmlns:p14="http://schemas.microsoft.com/office/powerpoint/2010/main" val="161831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32</a:t>
            </a:fld>
            <a:endParaRPr lang="it-IT"/>
          </a:p>
        </p:txBody>
      </p:sp>
      <p:sp>
        <p:nvSpPr>
          <p:cNvPr id="4" name="Rettangolo 3"/>
          <p:cNvSpPr/>
          <p:nvPr/>
        </p:nvSpPr>
        <p:spPr>
          <a:xfrm>
            <a:off x="3903297" y="2712319"/>
            <a:ext cx="3615092"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Altri esempi sul calcolo degli indici</a:t>
            </a:r>
          </a:p>
        </p:txBody>
      </p:sp>
    </p:spTree>
    <p:extLst>
      <p:ext uri="{BB962C8B-B14F-4D97-AF65-F5344CB8AC3E}">
        <p14:creationId xmlns:p14="http://schemas.microsoft.com/office/powerpoint/2010/main" val="919500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32871" y="611063"/>
            <a:ext cx="10710604" cy="338554"/>
          </a:xfrm>
          <a:prstGeom prst="rect">
            <a:avLst/>
          </a:prstGeom>
        </p:spPr>
        <p:txBody>
          <a:bodyPr wrap="square">
            <a:spAutoFit/>
          </a:bodyPr>
          <a:lstStyle/>
          <a:p>
            <a:r>
              <a:rPr lang="it-IT" sz="1600" dirty="0">
                <a:latin typeface="Times New Roman" panose="02020603050405020304" pitchFamily="18" charset="0"/>
                <a:cs typeface="Times New Roman" panose="02020603050405020304" pitchFamily="18" charset="0"/>
              </a:rPr>
              <a:t>La tabella seguente riporta i prezzi (in euro) di quattro prodotti venduti in un supermercato nei mesi di gennaio e dicembre 2007:</a:t>
            </a:r>
            <a:endParaRPr lang="en-GB" sz="1600" dirty="0">
              <a:latin typeface="Times New Roman" panose="02020603050405020304" pitchFamily="18"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1016000" y="1165021"/>
            <a:ext cx="5446643" cy="2007704"/>
          </a:xfrm>
          <a:prstGeom prst="rect">
            <a:avLst/>
          </a:prstGeom>
        </p:spPr>
      </p:pic>
      <p:sp>
        <p:nvSpPr>
          <p:cNvPr id="8" name="Rettangolo 7"/>
          <p:cNvSpPr/>
          <p:nvPr/>
        </p:nvSpPr>
        <p:spPr>
          <a:xfrm>
            <a:off x="932871" y="3286926"/>
            <a:ext cx="8183137"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Per il </a:t>
            </a:r>
            <a:r>
              <a:rPr lang="it-IT" dirty="0">
                <a:solidFill>
                  <a:srgbClr val="C00000"/>
                </a:solidFill>
                <a:latin typeface="Times New Roman" panose="02020603050405020304" pitchFamily="18" charset="0"/>
                <a:cs typeface="Times New Roman" panose="02020603050405020304" pitchFamily="18" charset="0"/>
              </a:rPr>
              <a:t>calcolo dell’indice dei prezzi di </a:t>
            </a:r>
            <a:r>
              <a:rPr lang="it-IT" dirty="0" err="1">
                <a:solidFill>
                  <a:srgbClr val="C00000"/>
                </a:solidFill>
                <a:latin typeface="Times New Roman" panose="02020603050405020304" pitchFamily="18" charset="0"/>
                <a:cs typeface="Times New Roman" panose="02020603050405020304" pitchFamily="18" charset="0"/>
              </a:rPr>
              <a:t>Laspeyres</a:t>
            </a:r>
            <a:r>
              <a:rPr lang="it-IT" dirty="0">
                <a:solidFill>
                  <a:srgbClr val="C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si considerano</a:t>
            </a:r>
            <a:endParaRPr lang="en-GB" dirty="0">
              <a:latin typeface="Times New Roman" panose="02020603050405020304" pitchFamily="18" charset="0"/>
              <a:cs typeface="Times New Roman" panose="02020603050405020304" pitchFamily="18" charset="0"/>
            </a:endParaRPr>
          </a:p>
        </p:txBody>
      </p:sp>
      <p:pic>
        <p:nvPicPr>
          <p:cNvPr id="12" name="Immagine 11"/>
          <p:cNvPicPr>
            <a:picLocks noChangeAspect="1"/>
          </p:cNvPicPr>
          <p:nvPr/>
        </p:nvPicPr>
        <p:blipFill>
          <a:blip r:embed="rId3"/>
          <a:stretch>
            <a:fillRect/>
          </a:stretch>
        </p:blipFill>
        <p:spPr>
          <a:xfrm>
            <a:off x="932871" y="4950691"/>
            <a:ext cx="6392230" cy="866238"/>
          </a:xfrm>
          <a:prstGeom prst="rect">
            <a:avLst/>
          </a:prstGeom>
        </p:spPr>
      </p:pic>
      <p:sp>
        <p:nvSpPr>
          <p:cNvPr id="13" name="Rettangolo 12"/>
          <p:cNvSpPr/>
          <p:nvPr/>
        </p:nvSpPr>
        <p:spPr>
          <a:xfrm>
            <a:off x="7277972" y="4889737"/>
            <a:ext cx="4581236" cy="1200329"/>
          </a:xfrm>
          <a:prstGeom prst="rect">
            <a:avLst/>
          </a:prstGeom>
          <a:ln w="19050">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Da gennaio a dicembre i prezzi dei quattro prodotti sono aumentati del:  </a:t>
            </a:r>
            <a:r>
              <a:rPr lang="en-GB" dirty="0">
                <a:latin typeface="Times New Roman" panose="02020603050405020304" pitchFamily="18" charset="0"/>
                <a:cs typeface="Times New Roman" panose="02020603050405020304" pitchFamily="18" charset="0"/>
              </a:rPr>
              <a:t>(1,0432 – 1) x 100 = 4,32% </a:t>
            </a:r>
            <a:r>
              <a:rPr lang="it-IT" dirty="0">
                <a:latin typeface="Times New Roman" panose="02020603050405020304" pitchFamily="18" charset="0"/>
                <a:cs typeface="Times New Roman" panose="02020603050405020304" pitchFamily="18" charset="0"/>
              </a:rPr>
              <a:t>assumendo che le quantità siano rimaste quelle di gennaio.</a:t>
            </a:r>
            <a:endParaRPr lang="en-GB" dirty="0">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4"/>
          <a:stretch>
            <a:fillRect/>
          </a:stretch>
        </p:blipFill>
        <p:spPr>
          <a:xfrm>
            <a:off x="816107" y="3665246"/>
            <a:ext cx="10827368" cy="814233"/>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7</a:t>
            </a:r>
          </a:p>
        </p:txBody>
      </p:sp>
    </p:spTree>
    <p:extLst>
      <p:ext uri="{BB962C8B-B14F-4D97-AF65-F5344CB8AC3E}">
        <p14:creationId xmlns:p14="http://schemas.microsoft.com/office/powerpoint/2010/main" val="8040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34</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1016000" y="1119970"/>
            <a:ext cx="5446643" cy="2007704"/>
          </a:xfrm>
          <a:prstGeom prst="rect">
            <a:avLst/>
          </a:prstGeom>
        </p:spPr>
      </p:pic>
      <p:sp>
        <p:nvSpPr>
          <p:cNvPr id="7" name="Rettangolo 6"/>
          <p:cNvSpPr/>
          <p:nvPr/>
        </p:nvSpPr>
        <p:spPr>
          <a:xfrm>
            <a:off x="932872" y="3286926"/>
            <a:ext cx="6185554"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Per il </a:t>
            </a:r>
            <a:r>
              <a:rPr lang="it-IT" dirty="0">
                <a:solidFill>
                  <a:srgbClr val="C00000"/>
                </a:solidFill>
                <a:latin typeface="Times New Roman" panose="02020603050405020304" pitchFamily="18" charset="0"/>
                <a:cs typeface="Times New Roman" panose="02020603050405020304" pitchFamily="18" charset="0"/>
              </a:rPr>
              <a:t>calcolo dell’indice dei prezzi di </a:t>
            </a:r>
            <a:r>
              <a:rPr lang="it-IT" dirty="0" err="1">
                <a:solidFill>
                  <a:srgbClr val="C00000"/>
                </a:solidFill>
                <a:latin typeface="Times New Roman" panose="02020603050405020304" pitchFamily="18" charset="0"/>
                <a:cs typeface="Times New Roman" panose="02020603050405020304" pitchFamily="18" charset="0"/>
              </a:rPr>
              <a:t>Paasche</a:t>
            </a:r>
            <a:r>
              <a:rPr lang="it-IT" dirty="0">
                <a:solidFill>
                  <a:srgbClr val="C0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si considerano</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7118425" y="4477552"/>
            <a:ext cx="4581236" cy="1200329"/>
          </a:xfrm>
          <a:prstGeom prst="rect">
            <a:avLst/>
          </a:prstGeom>
          <a:ln w="19050">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Da gennaio a dicembre i prezzi dei quattro prodotti sono aumentati del: (1,0408 – 1) x 100 = 4,08% assumendo che le quantità vendute siano quelle di dicembre.</a:t>
            </a:r>
          </a:p>
        </p:txBody>
      </p:sp>
      <p:sp>
        <p:nvSpPr>
          <p:cNvPr id="11" name="Rettangolo 10"/>
          <p:cNvSpPr/>
          <p:nvPr/>
        </p:nvSpPr>
        <p:spPr>
          <a:xfrm>
            <a:off x="932871" y="4349742"/>
            <a:ext cx="2722220" cy="338554"/>
          </a:xfrm>
          <a:prstGeom prst="rect">
            <a:avLst/>
          </a:prstGeom>
        </p:spPr>
        <p:txBody>
          <a:bodyPr wrap="none">
            <a:spAutoFit/>
          </a:bodyPr>
          <a:lstStyle/>
          <a:p>
            <a:r>
              <a:rPr lang="en-GB" sz="1600" dirty="0" err="1">
                <a:latin typeface="Times New Roman" panose="02020603050405020304" pitchFamily="18" charset="0"/>
                <a:cs typeface="Times New Roman" panose="02020603050405020304" pitchFamily="18" charset="0"/>
              </a:rPr>
              <a:t>Quindi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applicando</a:t>
            </a:r>
            <a:r>
              <a:rPr lang="en-GB" sz="1600" dirty="0">
                <a:latin typeface="Times New Roman" panose="02020603050405020304" pitchFamily="18" charset="0"/>
                <a:cs typeface="Times New Roman" panose="02020603050405020304" pitchFamily="18" charset="0"/>
              </a:rPr>
              <a:t> la formula:</a:t>
            </a:r>
          </a:p>
        </p:txBody>
      </p:sp>
      <p:pic>
        <p:nvPicPr>
          <p:cNvPr id="12" name="Immagine 11"/>
          <p:cNvPicPr>
            <a:picLocks noChangeAspect="1"/>
          </p:cNvPicPr>
          <p:nvPr/>
        </p:nvPicPr>
        <p:blipFill>
          <a:blip r:embed="rId3"/>
          <a:stretch>
            <a:fillRect/>
          </a:stretch>
        </p:blipFill>
        <p:spPr>
          <a:xfrm>
            <a:off x="932871" y="4842991"/>
            <a:ext cx="4495385" cy="789084"/>
          </a:xfrm>
          <a:prstGeom prst="rect">
            <a:avLst/>
          </a:prstGeom>
        </p:spPr>
      </p:pic>
      <p:sp>
        <p:nvSpPr>
          <p:cNvPr id="13" name="Rettangolo 12"/>
          <p:cNvSpPr/>
          <p:nvPr/>
        </p:nvSpPr>
        <p:spPr>
          <a:xfrm>
            <a:off x="2751729" y="5809546"/>
            <a:ext cx="7421827" cy="369332"/>
          </a:xfrm>
          <a:prstGeom prst="rect">
            <a:avLst/>
          </a:prstGeom>
        </p:spPr>
        <p:txBody>
          <a:bodyPr wrap="square">
            <a:spAutoFit/>
          </a:bodyPr>
          <a:lstStyle/>
          <a:p>
            <a:r>
              <a:rPr lang="it-IT" dirty="0">
                <a:solidFill>
                  <a:srgbClr val="C00000"/>
                </a:solidFill>
                <a:latin typeface="Times New Roman" panose="02020603050405020304" pitchFamily="18" charset="0"/>
                <a:cs typeface="Times New Roman" panose="02020603050405020304" pitchFamily="18" charset="0"/>
              </a:rPr>
              <a:t>I due indici (</a:t>
            </a:r>
            <a:r>
              <a:rPr lang="it-IT" dirty="0" err="1">
                <a:solidFill>
                  <a:srgbClr val="C00000"/>
                </a:solidFill>
                <a:latin typeface="Times New Roman" panose="02020603050405020304" pitchFamily="18" charset="0"/>
                <a:cs typeface="Times New Roman" panose="02020603050405020304" pitchFamily="18" charset="0"/>
              </a:rPr>
              <a:t>Laspeyres</a:t>
            </a:r>
            <a:r>
              <a:rPr lang="it-IT" dirty="0">
                <a:solidFill>
                  <a:srgbClr val="C00000"/>
                </a:solidFill>
                <a:latin typeface="Times New Roman" panose="02020603050405020304" pitchFamily="18" charset="0"/>
                <a:cs typeface="Times New Roman" panose="02020603050405020304" pitchFamily="18" charset="0"/>
              </a:rPr>
              <a:t> e </a:t>
            </a:r>
            <a:r>
              <a:rPr lang="it-IT" dirty="0" err="1">
                <a:solidFill>
                  <a:srgbClr val="C00000"/>
                </a:solidFill>
                <a:latin typeface="Times New Roman" panose="02020603050405020304" pitchFamily="18" charset="0"/>
                <a:cs typeface="Times New Roman" panose="02020603050405020304" pitchFamily="18" charset="0"/>
              </a:rPr>
              <a:t>Paasche</a:t>
            </a:r>
            <a:r>
              <a:rPr lang="it-IT" dirty="0">
                <a:solidFill>
                  <a:srgbClr val="C00000"/>
                </a:solidFill>
                <a:latin typeface="Times New Roman" panose="02020603050405020304" pitchFamily="18" charset="0"/>
                <a:cs typeface="Times New Roman" panose="02020603050405020304" pitchFamily="18" charset="0"/>
              </a:rPr>
              <a:t>) danno luogo ad un risultato diverso</a:t>
            </a:r>
            <a:endParaRPr lang="en-GB" dirty="0">
              <a:solidFill>
                <a:srgbClr val="C00000"/>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4"/>
          <a:stretch>
            <a:fillRect/>
          </a:stretch>
        </p:blipFill>
        <p:spPr>
          <a:xfrm>
            <a:off x="893155" y="3637642"/>
            <a:ext cx="5883715" cy="557405"/>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7</a:t>
            </a:r>
          </a:p>
        </p:txBody>
      </p:sp>
    </p:spTree>
    <p:extLst>
      <p:ext uri="{BB962C8B-B14F-4D97-AF65-F5344CB8AC3E}">
        <p14:creationId xmlns:p14="http://schemas.microsoft.com/office/powerpoint/2010/main" val="7249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35</a:t>
            </a:fld>
            <a:endParaRPr lang="it-IT"/>
          </a:p>
        </p:txBody>
      </p:sp>
      <p:sp>
        <p:nvSpPr>
          <p:cNvPr id="4" name="Rettangolo 3"/>
          <p:cNvSpPr/>
          <p:nvPr/>
        </p:nvSpPr>
        <p:spPr>
          <a:xfrm>
            <a:off x="953192" y="764462"/>
            <a:ext cx="10435243" cy="646331"/>
          </a:xfrm>
          <a:prstGeom prst="rect">
            <a:avLst/>
          </a:prstGeom>
        </p:spPr>
        <p:txBody>
          <a:bodyPr wrap="square">
            <a:spAutoFit/>
          </a:bodyPr>
          <a:lstStyle/>
          <a:p>
            <a:r>
              <a:rPr lang="it-IT" dirty="0">
                <a:solidFill>
                  <a:srgbClr val="000000"/>
                </a:solidFill>
                <a:latin typeface="Times New Roman" panose="02020603050405020304" pitchFamily="18" charset="0"/>
              </a:rPr>
              <a:t>Nella seguente tabella per i 4 titoli (A,B,C,D) vengono riportati le quotazioni ed il numero di titoli trattati in due giorni differenti: </a:t>
            </a:r>
            <a:endParaRPr lang="en-GB" dirty="0"/>
          </a:p>
        </p:txBody>
      </p:sp>
      <p:pic>
        <p:nvPicPr>
          <p:cNvPr id="5" name="Immagine 4"/>
          <p:cNvPicPr>
            <a:picLocks noChangeAspect="1"/>
          </p:cNvPicPr>
          <p:nvPr/>
        </p:nvPicPr>
        <p:blipFill>
          <a:blip r:embed="rId2"/>
          <a:stretch>
            <a:fillRect/>
          </a:stretch>
        </p:blipFill>
        <p:spPr>
          <a:xfrm>
            <a:off x="953191" y="1410793"/>
            <a:ext cx="6977150" cy="2128031"/>
          </a:xfrm>
          <a:prstGeom prst="rect">
            <a:avLst/>
          </a:prstGeom>
        </p:spPr>
      </p:pic>
      <p:sp>
        <p:nvSpPr>
          <p:cNvPr id="6" name="Rettangolo 5"/>
          <p:cNvSpPr/>
          <p:nvPr/>
        </p:nvSpPr>
        <p:spPr>
          <a:xfrm>
            <a:off x="953191" y="3789633"/>
            <a:ext cx="10559935" cy="646331"/>
          </a:xfrm>
          <a:prstGeom prst="rect">
            <a:avLst/>
          </a:prstGeom>
        </p:spPr>
        <p:txBody>
          <a:bodyPr wrap="square">
            <a:spAutoFit/>
          </a:bodyPr>
          <a:lstStyle/>
          <a:p>
            <a:r>
              <a:rPr lang="it-IT" dirty="0">
                <a:solidFill>
                  <a:srgbClr val="000000"/>
                </a:solidFill>
                <a:latin typeface="Times New Roman" panose="02020603050405020304" pitchFamily="18" charset="0"/>
              </a:rPr>
              <a:t>Prendendo come tempo base il 9/9/97 </a:t>
            </a:r>
            <a:r>
              <a:rPr lang="it-IT" dirty="0">
                <a:solidFill>
                  <a:srgbClr val="C00000"/>
                </a:solidFill>
                <a:latin typeface="Times New Roman" panose="02020603050405020304" pitchFamily="18" charset="0"/>
              </a:rPr>
              <a:t>calcolare il numero indice di </a:t>
            </a:r>
            <a:r>
              <a:rPr lang="it-IT" dirty="0" err="1">
                <a:solidFill>
                  <a:srgbClr val="C00000"/>
                </a:solidFill>
                <a:latin typeface="Times New Roman" panose="02020603050405020304" pitchFamily="18" charset="0"/>
              </a:rPr>
              <a:t>Laspeyres</a:t>
            </a:r>
            <a:r>
              <a:rPr lang="it-IT" dirty="0">
                <a:solidFill>
                  <a:srgbClr val="C00000"/>
                </a:solidFill>
                <a:latin typeface="Times New Roman" panose="02020603050405020304" pitchFamily="18" charset="0"/>
              </a:rPr>
              <a:t> </a:t>
            </a:r>
            <a:r>
              <a:rPr lang="it-IT" dirty="0">
                <a:solidFill>
                  <a:srgbClr val="000000"/>
                </a:solidFill>
                <a:latin typeface="Times New Roman" panose="02020603050405020304" pitchFamily="18" charset="0"/>
              </a:rPr>
              <a:t>delle quotazioni e si commenti il risultato </a:t>
            </a:r>
            <a:endParaRPr lang="en-GB" dirty="0"/>
          </a:p>
        </p:txBody>
      </p:sp>
      <p:sp>
        <p:nvSpPr>
          <p:cNvPr id="7" name="Rettangolo 6"/>
          <p:cNvSpPr/>
          <p:nvPr/>
        </p:nvSpPr>
        <p:spPr>
          <a:xfrm>
            <a:off x="953191" y="4426660"/>
            <a:ext cx="8864140" cy="369332"/>
          </a:xfrm>
          <a:prstGeom prst="rect">
            <a:avLst/>
          </a:prstGeom>
        </p:spPr>
        <p:txBody>
          <a:bodyPr wrap="square">
            <a:spAutoFit/>
          </a:bodyPr>
          <a:lstStyle/>
          <a:p>
            <a:r>
              <a:rPr lang="it-IT" dirty="0">
                <a:solidFill>
                  <a:srgbClr val="000000"/>
                </a:solidFill>
                <a:latin typeface="Times New Roman" panose="02020603050405020304" pitchFamily="18" charset="0"/>
              </a:rPr>
              <a:t>Il numero indice di </a:t>
            </a:r>
            <a:r>
              <a:rPr lang="it-IT" dirty="0" err="1">
                <a:solidFill>
                  <a:srgbClr val="000000"/>
                </a:solidFill>
                <a:latin typeface="Times New Roman" panose="02020603050405020304" pitchFamily="18" charset="0"/>
              </a:rPr>
              <a:t>Laspeyres</a:t>
            </a:r>
            <a:r>
              <a:rPr lang="it-IT" dirty="0">
                <a:solidFill>
                  <a:srgbClr val="000000"/>
                </a:solidFill>
                <a:latin typeface="Times New Roman" panose="02020603050405020304" pitchFamily="18" charset="0"/>
              </a:rPr>
              <a:t> delle quotazioni relativo al tempo 4/12/97 con base 9/9/97 è: </a:t>
            </a:r>
            <a:endParaRPr lang="en-GB" dirty="0"/>
          </a:p>
        </p:txBody>
      </p:sp>
      <p:pic>
        <p:nvPicPr>
          <p:cNvPr id="8" name="Immagine 7"/>
          <p:cNvPicPr>
            <a:picLocks noChangeAspect="1"/>
          </p:cNvPicPr>
          <p:nvPr/>
        </p:nvPicPr>
        <p:blipFill>
          <a:blip r:embed="rId3"/>
          <a:stretch>
            <a:fillRect/>
          </a:stretch>
        </p:blipFill>
        <p:spPr>
          <a:xfrm>
            <a:off x="953191" y="5163696"/>
            <a:ext cx="6321287" cy="824948"/>
          </a:xfrm>
          <a:prstGeom prst="rect">
            <a:avLst/>
          </a:prstGeom>
        </p:spPr>
      </p:pic>
      <p:sp>
        <p:nvSpPr>
          <p:cNvPr id="9" name="Rettangolo 8"/>
          <p:cNvSpPr/>
          <p:nvPr/>
        </p:nvSpPr>
        <p:spPr>
          <a:xfrm>
            <a:off x="7068306" y="5026535"/>
            <a:ext cx="4790902" cy="1077218"/>
          </a:xfrm>
          <a:prstGeom prst="rect">
            <a:avLst/>
          </a:prstGeom>
        </p:spPr>
        <p:txBody>
          <a:bodyPr wrap="square">
            <a:spAutoFit/>
          </a:bodyPr>
          <a:lstStyle/>
          <a:p>
            <a:pPr algn="just"/>
            <a:r>
              <a:rPr lang="it-IT" sz="1600" dirty="0">
                <a:solidFill>
                  <a:srgbClr val="000000"/>
                </a:solidFill>
                <a:latin typeface="Times New Roman" panose="02020603050405020304" pitchFamily="18" charset="0"/>
              </a:rPr>
              <a:t>il cambiamento delle quotazioni dal 9/9/97 al 4/12/97 è stato tale che, se il numero di titoli trattati fosse rimasto invariato, il valore delle contrattazioni avrebbe guadagnato 6 punti percentuali </a:t>
            </a:r>
            <a:endParaRPr lang="en-GB" sz="1600" dirty="0"/>
          </a:p>
        </p:txBody>
      </p:sp>
    </p:spTree>
    <p:extLst>
      <p:ext uri="{BB962C8B-B14F-4D97-AF65-F5344CB8AC3E}">
        <p14:creationId xmlns:p14="http://schemas.microsoft.com/office/powerpoint/2010/main" val="373616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36</a:t>
            </a:fld>
            <a:endParaRPr lang="it-IT"/>
          </a:p>
        </p:txBody>
      </p:sp>
      <p:sp>
        <p:nvSpPr>
          <p:cNvPr id="4" name="Rettangolo 3"/>
          <p:cNvSpPr/>
          <p:nvPr/>
        </p:nvSpPr>
        <p:spPr>
          <a:xfrm>
            <a:off x="781999" y="623329"/>
            <a:ext cx="8635076"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Calcolo dell’indice dei prezzi di </a:t>
            </a:r>
            <a:r>
              <a:rPr lang="it-IT" dirty="0" err="1">
                <a:latin typeface="Times New Roman" panose="02020603050405020304" pitchFamily="18" charset="0"/>
                <a:cs typeface="Times New Roman" panose="02020603050405020304" pitchFamily="18" charset="0"/>
              </a:rPr>
              <a:t>Laspeyres</a:t>
            </a:r>
            <a:r>
              <a:rPr lang="it-IT" dirty="0">
                <a:latin typeface="Times New Roman" panose="02020603050405020304" pitchFamily="18" charset="0"/>
                <a:cs typeface="Times New Roman" panose="02020603050405020304" pitchFamily="18" charset="0"/>
              </a:rPr>
              <a:t> (tra il 2004 ed il 2005)</a:t>
            </a:r>
            <a:endParaRPr lang="en-GB" dirty="0">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606347" y="4465870"/>
            <a:ext cx="7989013" cy="1665579"/>
          </a:xfrm>
          <a:prstGeom prst="rect">
            <a:avLst/>
          </a:prstGeom>
        </p:spPr>
      </p:pic>
      <p:pic>
        <p:nvPicPr>
          <p:cNvPr id="7" name="Immagine 6"/>
          <p:cNvPicPr>
            <a:picLocks noChangeAspect="1"/>
          </p:cNvPicPr>
          <p:nvPr/>
        </p:nvPicPr>
        <p:blipFill rotWithShape="1">
          <a:blip r:embed="rId3"/>
          <a:srcRect r="46945"/>
          <a:stretch/>
        </p:blipFill>
        <p:spPr>
          <a:xfrm>
            <a:off x="781999" y="992661"/>
            <a:ext cx="5552299" cy="3144913"/>
          </a:xfrm>
          <a:prstGeom prst="rect">
            <a:avLst/>
          </a:prstGeom>
        </p:spPr>
      </p:pic>
      <p:pic>
        <p:nvPicPr>
          <p:cNvPr id="8" name="Immagine 7"/>
          <p:cNvPicPr>
            <a:picLocks noChangeAspect="1"/>
          </p:cNvPicPr>
          <p:nvPr/>
        </p:nvPicPr>
        <p:blipFill rotWithShape="1">
          <a:blip r:embed="rId3"/>
          <a:srcRect l="52976"/>
          <a:stretch/>
        </p:blipFill>
        <p:spPr>
          <a:xfrm>
            <a:off x="6334298" y="992660"/>
            <a:ext cx="4921133" cy="3144913"/>
          </a:xfrm>
          <a:prstGeom prst="rect">
            <a:avLst/>
          </a:prstGeom>
        </p:spPr>
      </p:pic>
      <p:sp>
        <p:nvSpPr>
          <p:cNvPr id="9" name="Rettangolo 8"/>
          <p:cNvSpPr/>
          <p:nvPr/>
        </p:nvSpPr>
        <p:spPr>
          <a:xfrm>
            <a:off x="8595360" y="4714937"/>
            <a:ext cx="2976239" cy="1084912"/>
          </a:xfrm>
          <a:prstGeom prst="rect">
            <a:avLst/>
          </a:prstGeom>
        </p:spPr>
        <p:txBody>
          <a:bodyPr wrap="square">
            <a:spAutoFit/>
          </a:bodyPr>
          <a:lstStyle/>
          <a:p>
            <a:endParaRPr lang="en-GB" sz="1050" dirty="0">
              <a:solidFill>
                <a:srgbClr val="000000"/>
              </a:solidFill>
              <a:latin typeface="Verdana" panose="020B0604030504040204" pitchFamily="34" charset="0"/>
            </a:endParaRPr>
          </a:p>
          <a:p>
            <a:pPr algn="just"/>
            <a:r>
              <a:rPr lang="it-IT" dirty="0">
                <a:solidFill>
                  <a:srgbClr val="C00000"/>
                </a:solidFill>
                <a:latin typeface="Times New Roman" panose="02020603050405020304" pitchFamily="18" charset="0"/>
                <a:cs typeface="Times New Roman" panose="02020603050405020304" pitchFamily="18" charset="0"/>
              </a:rPr>
              <a:t>Dal 2004 (anno base) al 2005 i prezzi dei tre beni sono cresciuti del 13,3%</a:t>
            </a:r>
            <a:endParaRPr lang="en-GB"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94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sp>
        <p:nvSpPr>
          <p:cNvPr id="4" name="Rettangolo 3"/>
          <p:cNvSpPr/>
          <p:nvPr/>
        </p:nvSpPr>
        <p:spPr>
          <a:xfrm>
            <a:off x="781999" y="623329"/>
            <a:ext cx="8635076"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Calcolo dell’indice dei prezzi di </a:t>
            </a:r>
            <a:r>
              <a:rPr lang="it-IT" dirty="0" err="1">
                <a:latin typeface="Times New Roman" panose="02020603050405020304" pitchFamily="18" charset="0"/>
                <a:cs typeface="Times New Roman" panose="02020603050405020304" pitchFamily="18" charset="0"/>
              </a:rPr>
              <a:t>Paasche</a:t>
            </a:r>
            <a:r>
              <a:rPr lang="it-IT" dirty="0">
                <a:latin typeface="Times New Roman" panose="02020603050405020304" pitchFamily="18" charset="0"/>
                <a:cs typeface="Times New Roman" panose="02020603050405020304" pitchFamily="18" charset="0"/>
              </a:rPr>
              <a:t> (tra il 2004 ed il 2006)</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8882969" y="4618530"/>
            <a:ext cx="2976239" cy="1084912"/>
          </a:xfrm>
          <a:prstGeom prst="rect">
            <a:avLst/>
          </a:prstGeom>
        </p:spPr>
        <p:txBody>
          <a:bodyPr wrap="square">
            <a:spAutoFit/>
          </a:bodyPr>
          <a:lstStyle/>
          <a:p>
            <a:endParaRPr lang="en-GB" sz="1050" dirty="0">
              <a:solidFill>
                <a:srgbClr val="000000"/>
              </a:solidFill>
              <a:latin typeface="Verdana" panose="020B0604030504040204" pitchFamily="34" charset="0"/>
            </a:endParaRPr>
          </a:p>
          <a:p>
            <a:pPr algn="just"/>
            <a:r>
              <a:rPr lang="it-IT" dirty="0">
                <a:solidFill>
                  <a:srgbClr val="C00000"/>
                </a:solidFill>
                <a:latin typeface="Times New Roman" panose="02020603050405020304" pitchFamily="18" charset="0"/>
                <a:cs typeface="Times New Roman" panose="02020603050405020304" pitchFamily="18" charset="0"/>
              </a:rPr>
              <a:t>Dal 2004 (anno base) al 2006 i prezzi dei tre beni sono cresciuti del 21,7%</a:t>
            </a:r>
            <a:endParaRPr lang="en-GB" dirty="0">
              <a:solidFill>
                <a:srgbClr val="C00000"/>
              </a:solidFill>
              <a:latin typeface="Times New Roman" panose="02020603050405020304" pitchFamily="18" charset="0"/>
              <a:cs typeface="Times New Roman" panose="02020603050405020304" pitchFamily="18" charset="0"/>
            </a:endParaRPr>
          </a:p>
        </p:txBody>
      </p:sp>
      <p:pic>
        <p:nvPicPr>
          <p:cNvPr id="5" name="Immagine 4"/>
          <p:cNvPicPr>
            <a:picLocks noChangeAspect="1"/>
          </p:cNvPicPr>
          <p:nvPr/>
        </p:nvPicPr>
        <p:blipFill>
          <a:blip r:embed="rId2"/>
          <a:stretch>
            <a:fillRect/>
          </a:stretch>
        </p:blipFill>
        <p:spPr>
          <a:xfrm>
            <a:off x="860360" y="1102966"/>
            <a:ext cx="4426080" cy="3072650"/>
          </a:xfrm>
          <a:prstGeom prst="rect">
            <a:avLst/>
          </a:prstGeom>
        </p:spPr>
      </p:pic>
      <p:pic>
        <p:nvPicPr>
          <p:cNvPr id="10" name="Immagine 9"/>
          <p:cNvPicPr>
            <a:picLocks noChangeAspect="1"/>
          </p:cNvPicPr>
          <p:nvPr/>
        </p:nvPicPr>
        <p:blipFill>
          <a:blip r:embed="rId3"/>
          <a:stretch>
            <a:fillRect/>
          </a:stretch>
        </p:blipFill>
        <p:spPr>
          <a:xfrm>
            <a:off x="5286440" y="1102966"/>
            <a:ext cx="5303980" cy="3072650"/>
          </a:xfrm>
          <a:prstGeom prst="rect">
            <a:avLst/>
          </a:prstGeom>
        </p:spPr>
      </p:pic>
      <p:pic>
        <p:nvPicPr>
          <p:cNvPr id="11" name="Immagine 10"/>
          <p:cNvPicPr>
            <a:picLocks noChangeAspect="1"/>
          </p:cNvPicPr>
          <p:nvPr/>
        </p:nvPicPr>
        <p:blipFill>
          <a:blip r:embed="rId4"/>
          <a:stretch>
            <a:fillRect/>
          </a:stretch>
        </p:blipFill>
        <p:spPr>
          <a:xfrm>
            <a:off x="781999" y="4522124"/>
            <a:ext cx="8019762" cy="1277725"/>
          </a:xfrm>
          <a:prstGeom prst="rect">
            <a:avLst/>
          </a:prstGeom>
        </p:spPr>
      </p:pic>
    </p:spTree>
    <p:extLst>
      <p:ext uri="{BB962C8B-B14F-4D97-AF65-F5344CB8AC3E}">
        <p14:creationId xmlns:p14="http://schemas.microsoft.com/office/powerpoint/2010/main" val="9484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076E9-E35E-5DFF-D832-7D92616440F6}"/>
            </a:ext>
          </a:extLst>
        </p:cNvPr>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69E975DC-3269-174A-2F0E-A191B2300EB6}"/>
              </a:ext>
            </a:extLst>
          </p:cNvPr>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a:extLst>
              <a:ext uri="{FF2B5EF4-FFF2-40B4-BE49-F238E27FC236}">
                <a16:creationId xmlns:a16="http://schemas.microsoft.com/office/drawing/2014/main" id="{AAC37D00-E668-8AE0-1BA0-C42E214AFAFF}"/>
              </a:ext>
            </a:extLst>
          </p:cNvPr>
          <p:cNvSpPr/>
          <p:nvPr/>
        </p:nvSpPr>
        <p:spPr>
          <a:xfrm>
            <a:off x="849746" y="1211165"/>
            <a:ext cx="10605192"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Una prima distinzione tra numeri indici è operata rispetto al </a:t>
            </a:r>
            <a:r>
              <a:rPr lang="it-IT" b="1" dirty="0">
                <a:latin typeface="Times New Roman" panose="02020603050405020304" pitchFamily="18" charset="0"/>
                <a:cs typeface="Times New Roman" panose="02020603050405020304" pitchFamily="18" charset="0"/>
              </a:rPr>
              <a:t>numero dei fenomeni analizzati</a:t>
            </a:r>
            <a:r>
              <a:rPr lang="it-IT" dirty="0">
                <a:latin typeface="Times New Roman" panose="02020603050405020304" pitchFamily="18" charset="0"/>
                <a:cs typeface="Times New Roman" panose="02020603050405020304" pitchFamily="18" charset="0"/>
              </a:rPr>
              <a:t>. Infatti, si distingue tra:</a:t>
            </a:r>
          </a:p>
        </p:txBody>
      </p:sp>
      <p:sp>
        <p:nvSpPr>
          <p:cNvPr id="6" name="Rettangolo 5">
            <a:extLst>
              <a:ext uri="{FF2B5EF4-FFF2-40B4-BE49-F238E27FC236}">
                <a16:creationId xmlns:a16="http://schemas.microsoft.com/office/drawing/2014/main" id="{FDB9A46D-CFE0-5A10-F784-00C2FE6AE163}"/>
              </a:ext>
            </a:extLst>
          </p:cNvPr>
          <p:cNvSpPr/>
          <p:nvPr/>
        </p:nvSpPr>
        <p:spPr>
          <a:xfrm>
            <a:off x="849746" y="715941"/>
            <a:ext cx="3749744" cy="369332"/>
          </a:xfrm>
          <a:prstGeom prst="rect">
            <a:avLst/>
          </a:prstGeom>
        </p:spPr>
        <p:txBody>
          <a:bodyPr wrap="none">
            <a:spAutoFit/>
          </a:bodyPr>
          <a:lstStyle/>
          <a:p>
            <a:r>
              <a:rPr lang="it-IT" b="1" dirty="0">
                <a:solidFill>
                  <a:srgbClr val="C00000"/>
                </a:solidFill>
                <a:latin typeface="Helvetica-Bold"/>
              </a:rPr>
              <a:t>Classificazione</a:t>
            </a:r>
            <a:r>
              <a:rPr lang="en-GB" b="1" dirty="0">
                <a:solidFill>
                  <a:srgbClr val="C00000"/>
                </a:solidFill>
                <a:latin typeface="Helvetica-Bold"/>
              </a:rPr>
              <a:t> </a:t>
            </a:r>
            <a:r>
              <a:rPr lang="it-IT" b="1" dirty="0">
                <a:solidFill>
                  <a:srgbClr val="C00000"/>
                </a:solidFill>
                <a:latin typeface="Helvetica-Bold"/>
              </a:rPr>
              <a:t>dei</a:t>
            </a:r>
            <a:r>
              <a:rPr lang="en-GB" b="1" dirty="0">
                <a:solidFill>
                  <a:srgbClr val="C00000"/>
                </a:solidFill>
                <a:latin typeface="Helvetica-Bold"/>
              </a:rPr>
              <a:t> numeri indici</a:t>
            </a:r>
            <a:endParaRPr lang="en-GB" dirty="0">
              <a:solidFill>
                <a:srgbClr val="C00000"/>
              </a:solidFill>
            </a:endParaRPr>
          </a:p>
        </p:txBody>
      </p:sp>
      <p:sp>
        <p:nvSpPr>
          <p:cNvPr id="7" name="Rettangolo 6">
            <a:extLst>
              <a:ext uri="{FF2B5EF4-FFF2-40B4-BE49-F238E27FC236}">
                <a16:creationId xmlns:a16="http://schemas.microsoft.com/office/drawing/2014/main" id="{796D3D44-1C54-03D8-4862-6D94BD67E184}"/>
              </a:ext>
            </a:extLst>
          </p:cNvPr>
          <p:cNvSpPr/>
          <p:nvPr/>
        </p:nvSpPr>
        <p:spPr>
          <a:xfrm>
            <a:off x="4890779" y="2617775"/>
            <a:ext cx="6564159" cy="1477328"/>
          </a:xfrm>
          <a:prstGeom prst="rect">
            <a:avLst/>
          </a:prstGeom>
          <a:ln>
            <a:solidFill>
              <a:srgbClr val="C00000"/>
            </a:solidFill>
          </a:ln>
        </p:spPr>
        <p:txBody>
          <a:bodyPr wrap="square">
            <a:spAutoFit/>
          </a:bodyPr>
          <a:lstStyle/>
          <a:p>
            <a:pPr algn="just"/>
            <a:r>
              <a:rPr lang="it-IT" dirty="0">
                <a:solidFill>
                  <a:srgbClr val="000000"/>
                </a:solidFill>
                <a:latin typeface="Times New Roman" panose="02020603050405020304" pitchFamily="18" charset="0"/>
              </a:rPr>
              <a:t>Se l'obiettivo è focalizzarsi sulla variazione del prezzo (o della quantità) di un singolo bene (o servizio) in due "situazioni" distinte, si confrontano le grandezze o le intensità dello stesso fenomeno in diverse circostanze temporali o spaziali rispetto a una situazione di riferimento.</a:t>
            </a:r>
            <a:endParaRPr lang="it-IT" dirty="0">
              <a:latin typeface="Times New Roman" panose="02020603050405020304" pitchFamily="18" charset="0"/>
              <a:cs typeface="Times New Roman" panose="02020603050405020304" pitchFamily="18" charset="0"/>
            </a:endParaRPr>
          </a:p>
        </p:txBody>
      </p:sp>
      <p:sp>
        <p:nvSpPr>
          <p:cNvPr id="9" name="Rettangolo 8">
            <a:extLst>
              <a:ext uri="{FF2B5EF4-FFF2-40B4-BE49-F238E27FC236}">
                <a16:creationId xmlns:a16="http://schemas.microsoft.com/office/drawing/2014/main" id="{ED9B3B06-C039-C1AC-7ED1-69FE475F3D29}"/>
              </a:ext>
            </a:extLst>
          </p:cNvPr>
          <p:cNvSpPr/>
          <p:nvPr/>
        </p:nvSpPr>
        <p:spPr>
          <a:xfrm>
            <a:off x="4890778" y="4586565"/>
            <a:ext cx="6564159" cy="1200329"/>
          </a:xfrm>
          <a:prstGeom prst="rect">
            <a:avLst/>
          </a:prstGeom>
          <a:ln>
            <a:solidFill>
              <a:srgbClr val="C00000"/>
            </a:solidFill>
          </a:ln>
        </p:spPr>
        <p:txBody>
          <a:bodyPr wrap="square">
            <a:spAutoFit/>
          </a:bodyPr>
          <a:lstStyle/>
          <a:p>
            <a:pPr algn="just"/>
            <a:r>
              <a:rPr lang="it-IT" dirty="0">
                <a:solidFill>
                  <a:srgbClr val="000000"/>
                </a:solidFill>
                <a:latin typeface="Times New Roman" panose="02020603050405020304" pitchFamily="18" charset="0"/>
              </a:rPr>
              <a:t>Nel caso in cui si desideri misurare in modo simultaneo e sintetico le variazioni di diverse grandezze osservate in due o più contesti temporali, spaziali o di altro tipo rispetto a una situazione di riferimento.</a:t>
            </a:r>
            <a:endParaRPr lang="it-IT" dirty="0">
              <a:latin typeface="Times New Roman" panose="02020603050405020304" pitchFamily="18" charset="0"/>
              <a:cs typeface="Times New Roman" panose="02020603050405020304" pitchFamily="18" charset="0"/>
            </a:endParaRPr>
          </a:p>
        </p:txBody>
      </p:sp>
      <p:sp>
        <p:nvSpPr>
          <p:cNvPr id="11" name="Freccia in giù 10">
            <a:extLst>
              <a:ext uri="{FF2B5EF4-FFF2-40B4-BE49-F238E27FC236}">
                <a16:creationId xmlns:a16="http://schemas.microsoft.com/office/drawing/2014/main" id="{3F2A50F6-47BC-956D-0100-0EDFCA094D06}"/>
              </a:ext>
            </a:extLst>
          </p:cNvPr>
          <p:cNvSpPr/>
          <p:nvPr/>
        </p:nvSpPr>
        <p:spPr>
          <a:xfrm rot="16200000" flipH="1">
            <a:off x="4092238" y="2798965"/>
            <a:ext cx="221453" cy="7930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egnaposto piè di pagina 11">
            <a:extLst>
              <a:ext uri="{FF2B5EF4-FFF2-40B4-BE49-F238E27FC236}">
                <a16:creationId xmlns:a16="http://schemas.microsoft.com/office/drawing/2014/main" id="{8AD38017-8AA2-DFB0-2A15-D15E43B24721}"/>
              </a:ext>
            </a:extLst>
          </p:cNvPr>
          <p:cNvSpPr>
            <a:spLocks noGrp="1"/>
          </p:cNvSpPr>
          <p:nvPr>
            <p:ph type="ftr" sz="quarter" idx="11"/>
          </p:nvPr>
        </p:nvSpPr>
        <p:spPr/>
        <p:txBody>
          <a:bodyPr/>
          <a:lstStyle/>
          <a:p>
            <a:r>
              <a:rPr lang="it-IT"/>
              <a:t>L. Bani - Elementi di statistica economica - LEZIONE 7</a:t>
            </a:r>
          </a:p>
        </p:txBody>
      </p:sp>
      <p:sp>
        <p:nvSpPr>
          <p:cNvPr id="4" name="Rettangolo 3">
            <a:extLst>
              <a:ext uri="{FF2B5EF4-FFF2-40B4-BE49-F238E27FC236}">
                <a16:creationId xmlns:a16="http://schemas.microsoft.com/office/drawing/2014/main" id="{3BD46E9E-BBAF-0542-796D-14EE3E884B57}"/>
              </a:ext>
            </a:extLst>
          </p:cNvPr>
          <p:cNvSpPr/>
          <p:nvPr/>
        </p:nvSpPr>
        <p:spPr>
          <a:xfrm>
            <a:off x="849746" y="2872326"/>
            <a:ext cx="2377574" cy="646331"/>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semplici</a:t>
            </a:r>
          </a:p>
          <a:p>
            <a:pPr algn="just"/>
            <a:r>
              <a:rPr lang="it-IT" b="1" dirty="0">
                <a:solidFill>
                  <a:srgbClr val="C00000"/>
                </a:solidFill>
                <a:latin typeface="Times New Roman" panose="02020603050405020304" pitchFamily="18" charset="0"/>
                <a:cs typeface="Times New Roman" panose="02020603050405020304" pitchFamily="18" charset="0"/>
              </a:rPr>
              <a:t>(o elementari) </a:t>
            </a:r>
            <a:endParaRPr lang="en-GB" dirty="0"/>
          </a:p>
        </p:txBody>
      </p:sp>
      <p:sp>
        <p:nvSpPr>
          <p:cNvPr id="13" name="Rettangolo 12">
            <a:extLst>
              <a:ext uri="{FF2B5EF4-FFF2-40B4-BE49-F238E27FC236}">
                <a16:creationId xmlns:a16="http://schemas.microsoft.com/office/drawing/2014/main" id="{360CECE0-4523-E251-191A-2B9F68D12993}"/>
              </a:ext>
            </a:extLst>
          </p:cNvPr>
          <p:cNvSpPr/>
          <p:nvPr/>
        </p:nvSpPr>
        <p:spPr>
          <a:xfrm>
            <a:off x="849746" y="4752837"/>
            <a:ext cx="2576346"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complessi </a:t>
            </a:r>
            <a:endParaRPr lang="en-GB" dirty="0"/>
          </a:p>
        </p:txBody>
      </p:sp>
      <p:sp>
        <p:nvSpPr>
          <p:cNvPr id="14" name="Freccia in giù 13">
            <a:extLst>
              <a:ext uri="{FF2B5EF4-FFF2-40B4-BE49-F238E27FC236}">
                <a16:creationId xmlns:a16="http://schemas.microsoft.com/office/drawing/2014/main" id="{1158F2E0-3423-7F69-1153-5ED9FB8E9C48}"/>
              </a:ext>
            </a:extLst>
          </p:cNvPr>
          <p:cNvSpPr/>
          <p:nvPr/>
        </p:nvSpPr>
        <p:spPr>
          <a:xfrm rot="16200000" flipH="1">
            <a:off x="3984171" y="4540977"/>
            <a:ext cx="221453" cy="7930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496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animBg="1"/>
      <p:bldP spid="11" grpId="0" animBg="1"/>
      <p:bldP spid="4" grpId="0"/>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CasellaDiTesto 9"/>
          <p:cNvSpPr txBox="1">
            <a:spLocks noChangeArrowheads="1"/>
          </p:cNvSpPr>
          <p:nvPr/>
        </p:nvSpPr>
        <p:spPr bwMode="auto">
          <a:xfrm>
            <a:off x="1016491" y="1405680"/>
            <a:ext cx="10014498" cy="923330"/>
          </a:xfrm>
          <a:prstGeom prst="rect">
            <a:avLst/>
          </a:prstGeom>
          <a:noFill/>
          <a:ln w="9525">
            <a:noFill/>
            <a:miter lim="800000"/>
            <a:headEnd/>
            <a:tailEnd/>
          </a:ln>
        </p:spPr>
        <p:txBody>
          <a:bodyPr wrap="square">
            <a:spAutoFit/>
          </a:bodyPr>
          <a:lstStyle/>
          <a:p>
            <a:pPr algn="just" eaLnBrk="1" hangingPunct="1">
              <a:spcBef>
                <a:spcPct val="50000"/>
              </a:spcBef>
              <a:defRPr/>
            </a:pPr>
            <a:r>
              <a:rPr lang="it-IT" dirty="0">
                <a:latin typeface="Times New Roman" panose="02020603050405020304" pitchFamily="18" charset="0"/>
                <a:cs typeface="Times New Roman" panose="02020603050405020304" pitchFamily="18" charset="0"/>
              </a:rPr>
              <a:t>I numeri indici complessi consentono di ottenere un valore sintetico indicante la variazione di più fenomeni (elementi) rispetto ad un tempo o luogo base </a:t>
            </a:r>
            <a:r>
              <a:rPr lang="it-IT" b="1" dirty="0">
                <a:latin typeface="Times New Roman" panose="02020603050405020304" pitchFamily="18" charset="0"/>
                <a:cs typeface="Times New Roman" panose="02020603050405020304" pitchFamily="18" charset="0"/>
              </a:rPr>
              <a:t>anziché</a:t>
            </a:r>
            <a:r>
              <a:rPr lang="it-IT" dirty="0">
                <a:latin typeface="Times New Roman" panose="02020603050405020304" pitchFamily="18" charset="0"/>
                <a:cs typeface="Times New Roman" panose="02020603050405020304" pitchFamily="18" charset="0"/>
              </a:rPr>
              <a:t> soltanto di un fenomeno come nel caso degli indici semplici. </a:t>
            </a:r>
          </a:p>
        </p:txBody>
      </p:sp>
      <p:pic>
        <p:nvPicPr>
          <p:cNvPr id="50179" name="Immagine 3" descr="socilae [Convertito].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4953000"/>
            <a:ext cx="2806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itolo 1"/>
          <p:cNvSpPr>
            <a:spLocks noGrp="1"/>
          </p:cNvSpPr>
          <p:nvPr>
            <p:ph type="title" idx="4294967295"/>
          </p:nvPr>
        </p:nvSpPr>
        <p:spPr>
          <a:xfrm>
            <a:off x="1016491" y="501189"/>
            <a:ext cx="5093281" cy="749300"/>
          </a:xfrm>
        </p:spPr>
        <p:txBody>
          <a:bodyPr/>
          <a:lstStyle/>
          <a:p>
            <a:pPr algn="l"/>
            <a:r>
              <a:rPr lang="it-IT" altLang="it-IT" sz="2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NUMERI INDICI COMPLESSI</a:t>
            </a:r>
          </a:p>
        </p:txBody>
      </p:sp>
      <p:sp>
        <p:nvSpPr>
          <p:cNvPr id="2" name="Segnaposto piè di pagina 1"/>
          <p:cNvSpPr>
            <a:spLocks noGrp="1"/>
          </p:cNvSpPr>
          <p:nvPr>
            <p:ph type="ftr" sz="quarter" idx="11"/>
          </p:nvPr>
        </p:nvSpPr>
        <p:spPr/>
        <p:txBody>
          <a:bodyPr/>
          <a:lstStyle/>
          <a:p>
            <a:r>
              <a:rPr lang="it-IT"/>
              <a:t>L. Bani - Elementi di statistica economica - LEZIONE 7</a:t>
            </a:r>
          </a:p>
        </p:txBody>
      </p:sp>
      <p:sp>
        <p:nvSpPr>
          <p:cNvPr id="3" name="Segnaposto numero diapositiva 2"/>
          <p:cNvSpPr>
            <a:spLocks noGrp="1"/>
          </p:cNvSpPr>
          <p:nvPr>
            <p:ph type="sldNum" sz="quarter" idx="12"/>
          </p:nvPr>
        </p:nvSpPr>
        <p:spPr/>
        <p:txBody>
          <a:bodyPr/>
          <a:lstStyle/>
          <a:p>
            <a:fld id="{2933ED56-FB12-4384-AF6C-E94CA198BBEC}" type="slidenum">
              <a:rPr lang="it-IT" smtClean="0"/>
              <a:t>5</a:t>
            </a:fld>
            <a:endParaRPr lang="it-IT"/>
          </a:p>
        </p:txBody>
      </p:sp>
      <p:sp>
        <p:nvSpPr>
          <p:cNvPr id="4" name="Rettangolo 3"/>
          <p:cNvSpPr/>
          <p:nvPr/>
        </p:nvSpPr>
        <p:spPr>
          <a:xfrm>
            <a:off x="1015999" y="2436959"/>
            <a:ext cx="10014989" cy="923330"/>
          </a:xfrm>
          <a:prstGeom prst="rect">
            <a:avLst/>
          </a:prstGeom>
        </p:spPr>
        <p:txBody>
          <a:bodyPr wrap="square">
            <a:spAutoFit/>
          </a:bodyPr>
          <a:lstStyle/>
          <a:p>
            <a:pPr algn="just">
              <a:spcBef>
                <a:spcPct val="50000"/>
              </a:spcBef>
              <a:defRPr/>
            </a:pPr>
            <a:r>
              <a:rPr lang="it-IT" dirty="0">
                <a:latin typeface="Times New Roman" panose="02020603050405020304" pitchFamily="18" charset="0"/>
                <a:cs typeface="Times New Roman" panose="02020603050405020304" pitchFamily="18" charset="0"/>
              </a:rPr>
              <a:t>I numeri indici complessi si distinguono da quelli semplici perché essi sono ottenuti come medie (aritmetiche, geometriche, armoniche, … ), semplici o ponderate, dei numeri indici semplici. Si tratta, quindi, di medie di rapporti.</a:t>
            </a:r>
          </a:p>
        </p:txBody>
      </p:sp>
      <p:sp>
        <p:nvSpPr>
          <p:cNvPr id="5" name="Rettangolo 4"/>
          <p:cNvSpPr/>
          <p:nvPr/>
        </p:nvSpPr>
        <p:spPr>
          <a:xfrm>
            <a:off x="1015999" y="3706780"/>
            <a:ext cx="9009150" cy="369332"/>
          </a:xfrm>
          <a:prstGeom prst="rect">
            <a:avLst/>
          </a:prstGeom>
        </p:spPr>
        <p:txBody>
          <a:bodyPr wrap="square">
            <a:spAutoFit/>
          </a:bodyPr>
          <a:lstStyle/>
          <a:p>
            <a:pPr algn="just">
              <a:spcBef>
                <a:spcPct val="50000"/>
              </a:spcBef>
              <a:defRPr/>
            </a:pPr>
            <a:r>
              <a:rPr lang="it-IT" dirty="0">
                <a:latin typeface="Times New Roman" panose="02020603050405020304" pitchFamily="18" charset="0"/>
                <a:cs typeface="Times New Roman" panose="02020603050405020304" pitchFamily="18" charset="0"/>
              </a:rPr>
              <a:t>Essi trovano largo impiego nelle statistiche economiche e sociali.</a:t>
            </a:r>
          </a:p>
        </p:txBody>
      </p:sp>
    </p:spTree>
    <p:extLst>
      <p:ext uri="{BB962C8B-B14F-4D97-AF65-F5344CB8AC3E}">
        <p14:creationId xmlns:p14="http://schemas.microsoft.com/office/powerpoint/2010/main" val="316519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15905" y="768881"/>
            <a:ext cx="2557110" cy="369332"/>
          </a:xfrm>
          <a:prstGeom prst="rect">
            <a:avLst/>
          </a:prstGeom>
        </p:spPr>
        <p:txBody>
          <a:bodyPr wrap="none">
            <a:spAutoFit/>
          </a:bodyPr>
          <a:lstStyle/>
          <a:p>
            <a:r>
              <a:rPr lang="en-GB" b="1" dirty="0">
                <a:solidFill>
                  <a:srgbClr val="C00000"/>
                </a:solidFill>
                <a:latin typeface="Times New Roman" panose="02020603050405020304" pitchFamily="18" charset="0"/>
                <a:cs typeface="Times New Roman" panose="02020603050405020304" pitchFamily="18" charset="0"/>
              </a:rPr>
              <a:t>Numeri indici complessi</a:t>
            </a:r>
            <a:endParaRPr lang="en-GB" dirty="0">
              <a:solidFill>
                <a:srgbClr val="C00000"/>
              </a:solidFill>
            </a:endParaRPr>
          </a:p>
        </p:txBody>
      </p:sp>
      <p:sp>
        <p:nvSpPr>
          <p:cNvPr id="3" name="Rettangolo 2"/>
          <p:cNvSpPr/>
          <p:nvPr/>
        </p:nvSpPr>
        <p:spPr>
          <a:xfrm>
            <a:off x="815905" y="1462545"/>
            <a:ext cx="10300148" cy="646331"/>
          </a:xfrm>
          <a:prstGeom prst="rect">
            <a:avLst/>
          </a:prstGeom>
        </p:spPr>
        <p:txBody>
          <a:bodyPr wrap="square">
            <a:spAutoFit/>
          </a:bodyPr>
          <a:lstStyle/>
          <a:p>
            <a:pPr algn="just">
              <a:spcBef>
                <a:spcPts val="600"/>
              </a:spcBef>
              <a:spcAft>
                <a:spcPts val="0"/>
              </a:spcAft>
            </a:pPr>
            <a:r>
              <a:rPr lang="it-IT" dirty="0">
                <a:latin typeface="Times New Roman" panose="02020603050405020304" pitchFamily="18" charset="0"/>
                <a:ea typeface="Times New Roman" panose="02020603050405020304" pitchFamily="18" charset="0"/>
              </a:rPr>
              <a:t>I numeri indici semplici consentono di valutare le variazioni per un singolo aggregato (variazione del prezzo della benzina)</a:t>
            </a:r>
            <a:endParaRPr lang="en-GB" dirty="0">
              <a:latin typeface="Times New Roman" panose="02020603050405020304" pitchFamily="18" charset="0"/>
              <a:ea typeface="Times New Roman" panose="02020603050405020304" pitchFamily="18" charset="0"/>
            </a:endParaRPr>
          </a:p>
        </p:txBody>
      </p:sp>
      <p:sp>
        <p:nvSpPr>
          <p:cNvPr id="11" name="Rettangolo 10"/>
          <p:cNvSpPr/>
          <p:nvPr/>
        </p:nvSpPr>
        <p:spPr>
          <a:xfrm>
            <a:off x="874831" y="3407563"/>
            <a:ext cx="10147684" cy="923330"/>
          </a:xfrm>
          <a:prstGeom prst="rect">
            <a:avLst/>
          </a:prstGeom>
          <a:ln w="38100">
            <a:solidFill>
              <a:srgbClr val="00B050"/>
            </a:solidFill>
          </a:ln>
        </p:spPr>
        <p:txBody>
          <a:bodyPr wrap="square">
            <a:spAutoFit/>
          </a:bodyPr>
          <a:lstStyle/>
          <a:p>
            <a:pPr algn="just"/>
            <a:r>
              <a:rPr lang="it-IT">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I numeri indici complessi s</a:t>
            </a:r>
            <a:r>
              <a:rPr lang="it-IT">
                <a:solidFill>
                  <a:srgbClr val="00B050"/>
                </a:solidFill>
                <a:latin typeface="Times New Roman" panose="02020603050405020304" pitchFamily="18" charset="0"/>
                <a:cs typeface="Times New Roman" panose="02020603050405020304" pitchFamily="18" charset="0"/>
              </a:rPr>
              <a:t>i utilizzano </a:t>
            </a:r>
            <a:r>
              <a:rPr lang="it-IT" b="1">
                <a:latin typeface="Times New Roman" panose="02020603050405020304" pitchFamily="18" charset="0"/>
                <a:cs typeface="Times New Roman" panose="02020603050405020304" pitchFamily="18" charset="0"/>
              </a:rPr>
              <a:t>soprattutto</a:t>
            </a:r>
            <a:r>
              <a:rPr lang="it-IT">
                <a:solidFill>
                  <a:srgbClr val="00B050"/>
                </a:solidFill>
                <a:latin typeface="Times New Roman" panose="02020603050405020304" pitchFamily="18" charset="0"/>
                <a:cs typeface="Times New Roman" panose="02020603050405020304" pitchFamily="18" charset="0"/>
              </a:rPr>
              <a:t> quando vogliamo determinare un unico indice che sintetizzi le variazioni relative di più fenomeni </a:t>
            </a:r>
            <a:r>
              <a:rPr lang="it-IT" b="1">
                <a:latin typeface="Times New Roman" panose="02020603050405020304" pitchFamily="18" charset="0"/>
                <a:cs typeface="Times New Roman" panose="02020603050405020304" pitchFamily="18" charset="0"/>
              </a:rPr>
              <a:t>eterogenei</a:t>
            </a:r>
            <a:r>
              <a:rPr lang="it-IT">
                <a:solidFill>
                  <a:srgbClr val="00B050"/>
                </a:solidFill>
                <a:latin typeface="Times New Roman" panose="02020603050405020304" pitchFamily="18" charset="0"/>
                <a:cs typeface="Times New Roman" panose="02020603050405020304" pitchFamily="18" charset="0"/>
              </a:rPr>
              <a:t>, resi confrontabili dal riferimento a prezzi, quantità, ecc. </a:t>
            </a:r>
            <a:endParaRPr lang="en-GB"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ttangolo 14"/>
          <p:cNvSpPr/>
          <p:nvPr/>
        </p:nvSpPr>
        <p:spPr>
          <a:xfrm>
            <a:off x="850516" y="2172945"/>
            <a:ext cx="10265537" cy="923330"/>
          </a:xfrm>
          <a:prstGeom prst="rect">
            <a:avLst/>
          </a:prstGeom>
        </p:spPr>
        <p:txBody>
          <a:bodyPr wrap="square">
            <a:spAutoFit/>
          </a:bodyPr>
          <a:lstStyle/>
          <a:p>
            <a:pPr algn="just">
              <a:spcBef>
                <a:spcPts val="600"/>
              </a:spcBef>
            </a:pPr>
            <a:r>
              <a:rPr lang="it-IT" dirty="0">
                <a:latin typeface="Times New Roman" panose="02020603050405020304" pitchFamily="18" charset="0"/>
                <a:ea typeface="Times New Roman" panose="02020603050405020304" pitchFamily="18" charset="0"/>
              </a:rPr>
              <a:t>I numeri indici complessi s</a:t>
            </a:r>
            <a:r>
              <a:rPr lang="it-IT" dirty="0">
                <a:latin typeface="Times New Roman" panose="02020603050405020304" pitchFamily="18" charset="0"/>
                <a:cs typeface="Times New Roman" panose="02020603050405020304" pitchFamily="18" charset="0"/>
              </a:rPr>
              <a:t>i utilizzano sia quando vogliamo determinare un unico indice che sintetizzi le variazioni subite da diversi fenomeni tra loro omogenei (si pensi, ad esempio, al prezzo della benzina ed il prezzo di una Smart TV, o ai prezzi del pane, del latte e della pasta rilevati in città diverse)</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3624026" y="5055755"/>
            <a:ext cx="4384534" cy="369332"/>
          </a:xfrm>
          <a:prstGeom prst="rect">
            <a:avLst/>
          </a:prstGeom>
        </p:spPr>
        <p:txBody>
          <a:bodyPr wrap="none">
            <a:spAutoFit/>
          </a:bodyPr>
          <a:lstStyle/>
          <a:p>
            <a:pPr algn="just"/>
            <a:r>
              <a:rPr lang="it-IT" dirty="0">
                <a:solidFill>
                  <a:srgbClr val="A80000"/>
                </a:solidFill>
                <a:latin typeface="Times New Roman" panose="02020603050405020304" pitchFamily="18" charset="0"/>
                <a:cs typeface="Times New Roman" panose="02020603050405020304" pitchFamily="18" charset="0"/>
              </a:rPr>
              <a:t>In tali casi si usano </a:t>
            </a:r>
            <a:r>
              <a:rPr lang="it-IT" b="1" dirty="0">
                <a:solidFill>
                  <a:srgbClr val="A80000"/>
                </a:solidFill>
                <a:latin typeface="Times New Roman" panose="02020603050405020304" pitchFamily="18" charset="0"/>
                <a:cs typeface="Times New Roman" panose="02020603050405020304" pitchFamily="18" charset="0"/>
              </a:rPr>
              <a:t>numeri indice complessi</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7</a:t>
            </a:r>
          </a:p>
        </p:txBody>
      </p:sp>
    </p:spTree>
    <p:extLst>
      <p:ext uri="{BB962C8B-B14F-4D97-AF65-F5344CB8AC3E}">
        <p14:creationId xmlns:p14="http://schemas.microsoft.com/office/powerpoint/2010/main" val="29851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FE23B2B-B9BC-84A0-00AD-B15B1121DC24}"/>
              </a:ext>
            </a:extLst>
          </p:cNvPr>
          <p:cNvSpPr>
            <a:spLocks noGrp="1"/>
          </p:cNvSpPr>
          <p:nvPr>
            <p:ph type="ftr" sz="quarter" idx="11"/>
          </p:nvPr>
        </p:nvSpPr>
        <p:spPr/>
        <p:txBody>
          <a:bodyPr/>
          <a:lstStyle/>
          <a:p>
            <a:r>
              <a:rPr lang="it-IT"/>
              <a:t>L. Bani - Elementi di statistica economica - LEZIONE 7</a:t>
            </a:r>
          </a:p>
        </p:txBody>
      </p:sp>
      <p:sp>
        <p:nvSpPr>
          <p:cNvPr id="3" name="Segnaposto numero diapositiva 2">
            <a:extLst>
              <a:ext uri="{FF2B5EF4-FFF2-40B4-BE49-F238E27FC236}">
                <a16:creationId xmlns:a16="http://schemas.microsoft.com/office/drawing/2014/main" id="{ADF1C603-2C86-9390-0D99-84E8A1058FA0}"/>
              </a:ext>
            </a:extLst>
          </p:cNvPr>
          <p:cNvSpPr>
            <a:spLocks noGrp="1"/>
          </p:cNvSpPr>
          <p:nvPr>
            <p:ph type="sldNum" sz="quarter" idx="12"/>
          </p:nvPr>
        </p:nvSpPr>
        <p:spPr/>
        <p:txBody>
          <a:bodyPr/>
          <a:lstStyle/>
          <a:p>
            <a:fld id="{2933ED56-FB12-4384-AF6C-E94CA198BBEC}" type="slidenum">
              <a:rPr lang="it-IT" smtClean="0"/>
              <a:t>7</a:t>
            </a:fld>
            <a:endParaRPr lang="it-IT"/>
          </a:p>
        </p:txBody>
      </p:sp>
      <p:sp>
        <p:nvSpPr>
          <p:cNvPr id="5" name="CasellaDiTesto 4">
            <a:extLst>
              <a:ext uri="{FF2B5EF4-FFF2-40B4-BE49-F238E27FC236}">
                <a16:creationId xmlns:a16="http://schemas.microsoft.com/office/drawing/2014/main" id="{CBDAAD75-23F4-AFD5-64C2-DF60E2BCA138}"/>
              </a:ext>
            </a:extLst>
          </p:cNvPr>
          <p:cNvSpPr txBox="1"/>
          <p:nvPr/>
        </p:nvSpPr>
        <p:spPr>
          <a:xfrm>
            <a:off x="1016000" y="1480256"/>
            <a:ext cx="6094428" cy="1704569"/>
          </a:xfrm>
          <a:prstGeom prst="rect">
            <a:avLst/>
          </a:prstGeom>
          <a:noFill/>
        </p:spPr>
        <p:txBody>
          <a:bodyPr wrap="square">
            <a:spAutoFit/>
          </a:bodyPr>
          <a:lstStyle/>
          <a:p>
            <a:pPr marL="342900" indent="-342900">
              <a:lnSpc>
                <a:spcPct val="150000"/>
              </a:lnSpc>
              <a:buFont typeface="+mj-lt"/>
              <a:buAutoNum type="arabicPeriod"/>
            </a:pPr>
            <a:r>
              <a:rPr lang="it-IT" dirty="0">
                <a:latin typeface="Times New Roman" panose="02020603050405020304" pitchFamily="18" charset="0"/>
                <a:cs typeface="Times New Roman" panose="02020603050405020304" pitchFamily="18" charset="0"/>
              </a:rPr>
              <a:t>scelta delle grandezze/variabili (beni e/o servizi);</a:t>
            </a:r>
          </a:p>
          <a:p>
            <a:pPr marL="342900" indent="-342900">
              <a:lnSpc>
                <a:spcPct val="150000"/>
              </a:lnSpc>
              <a:buFont typeface="+mj-lt"/>
              <a:buAutoNum type="arabicPeriod"/>
            </a:pPr>
            <a:r>
              <a:rPr lang="it-IT" dirty="0">
                <a:latin typeface="Times New Roman" panose="02020603050405020304" pitchFamily="18" charset="0"/>
                <a:cs typeface="Times New Roman" panose="02020603050405020304" pitchFamily="18" charset="0"/>
              </a:rPr>
              <a:t>scelta della situazione-base (o scelta della base); </a:t>
            </a:r>
          </a:p>
          <a:p>
            <a:pPr marL="342900" indent="-342900">
              <a:lnSpc>
                <a:spcPct val="150000"/>
              </a:lnSpc>
              <a:buFont typeface="+mj-lt"/>
              <a:buAutoNum type="arabicPeriod"/>
            </a:pPr>
            <a:r>
              <a:rPr lang="it-IT" dirty="0">
                <a:latin typeface="Times New Roman" panose="02020603050405020304" pitchFamily="18" charset="0"/>
                <a:cs typeface="Times New Roman" panose="02020603050405020304" pitchFamily="18" charset="0"/>
              </a:rPr>
              <a:t>scelta del criterio di aggregazione (o scelta della media); </a:t>
            </a:r>
          </a:p>
          <a:p>
            <a:pPr marL="342900" indent="-342900">
              <a:lnSpc>
                <a:spcPct val="150000"/>
              </a:lnSpc>
              <a:buFont typeface="+mj-lt"/>
              <a:buAutoNum type="arabicPeriod"/>
            </a:pPr>
            <a:r>
              <a:rPr lang="it-IT" dirty="0">
                <a:latin typeface="Times New Roman" panose="02020603050405020304" pitchFamily="18" charset="0"/>
                <a:cs typeface="Times New Roman" panose="02020603050405020304" pitchFamily="18" charset="0"/>
              </a:rPr>
              <a:t>scelta di un sistema di ponderazione.</a:t>
            </a:r>
          </a:p>
        </p:txBody>
      </p:sp>
      <p:sp>
        <p:nvSpPr>
          <p:cNvPr id="7" name="CasellaDiTesto 6">
            <a:extLst>
              <a:ext uri="{FF2B5EF4-FFF2-40B4-BE49-F238E27FC236}">
                <a16:creationId xmlns:a16="http://schemas.microsoft.com/office/drawing/2014/main" id="{3ED0173E-1526-B103-8602-DCB6627BBB3A}"/>
              </a:ext>
            </a:extLst>
          </p:cNvPr>
          <p:cNvSpPr txBox="1"/>
          <p:nvPr/>
        </p:nvSpPr>
        <p:spPr>
          <a:xfrm>
            <a:off x="1016000" y="757294"/>
            <a:ext cx="6094428" cy="369332"/>
          </a:xfrm>
          <a:prstGeom prst="rect">
            <a:avLst/>
          </a:prstGeom>
          <a:noFill/>
        </p:spPr>
        <p:txBody>
          <a:bodyPr wrap="square">
            <a:spAutoFit/>
          </a:bodyPr>
          <a:lstStyle/>
          <a:p>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Passi per la costruzione di numeri indici complessi</a:t>
            </a:r>
            <a:endParaRPr lang="it-IT" b="1" dirty="0">
              <a:solidFill>
                <a:srgbClr val="A80000"/>
              </a:solidFill>
            </a:endParaRPr>
          </a:p>
        </p:txBody>
      </p:sp>
    </p:spTree>
    <p:extLst>
      <p:ext uri="{BB962C8B-B14F-4D97-AF65-F5344CB8AC3E}">
        <p14:creationId xmlns:p14="http://schemas.microsoft.com/office/powerpoint/2010/main" val="203763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6236E-0F98-3CF8-178C-11D13CE3297B}"/>
            </a:ext>
          </a:extLst>
        </p:cNvPr>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DC714772-F7E5-BCA4-FF39-CE5C4EFEFBC2}"/>
              </a:ext>
            </a:extLst>
          </p:cNvPr>
          <p:cNvSpPr>
            <a:spLocks noGrp="1"/>
          </p:cNvSpPr>
          <p:nvPr>
            <p:ph type="ftr" sz="quarter" idx="11"/>
          </p:nvPr>
        </p:nvSpPr>
        <p:spPr/>
        <p:txBody>
          <a:bodyPr/>
          <a:lstStyle/>
          <a:p>
            <a:r>
              <a:rPr lang="it-IT"/>
              <a:t>L. Bani - Elementi di statistica economica - LEZIONE 7</a:t>
            </a:r>
          </a:p>
        </p:txBody>
      </p:sp>
      <p:sp>
        <p:nvSpPr>
          <p:cNvPr id="3" name="Segnaposto numero diapositiva 2">
            <a:extLst>
              <a:ext uri="{FF2B5EF4-FFF2-40B4-BE49-F238E27FC236}">
                <a16:creationId xmlns:a16="http://schemas.microsoft.com/office/drawing/2014/main" id="{216EDD23-29F4-3807-9807-286CCCA61F84}"/>
              </a:ext>
            </a:extLst>
          </p:cNvPr>
          <p:cNvSpPr>
            <a:spLocks noGrp="1"/>
          </p:cNvSpPr>
          <p:nvPr>
            <p:ph type="sldNum" sz="quarter" idx="12"/>
          </p:nvPr>
        </p:nvSpPr>
        <p:spPr/>
        <p:txBody>
          <a:bodyPr/>
          <a:lstStyle/>
          <a:p>
            <a:fld id="{2933ED56-FB12-4384-AF6C-E94CA198BBEC}" type="slidenum">
              <a:rPr lang="it-IT" smtClean="0"/>
              <a:t>8</a:t>
            </a:fld>
            <a:endParaRPr lang="it-IT"/>
          </a:p>
        </p:txBody>
      </p:sp>
      <p:sp>
        <p:nvSpPr>
          <p:cNvPr id="4" name="Rettangolo 3">
            <a:extLst>
              <a:ext uri="{FF2B5EF4-FFF2-40B4-BE49-F238E27FC236}">
                <a16:creationId xmlns:a16="http://schemas.microsoft.com/office/drawing/2014/main" id="{2D01E560-26DF-D0FA-D2F8-C746A10AB315}"/>
              </a:ext>
            </a:extLst>
          </p:cNvPr>
          <p:cNvSpPr/>
          <p:nvPr/>
        </p:nvSpPr>
        <p:spPr>
          <a:xfrm>
            <a:off x="967344" y="709152"/>
            <a:ext cx="4961615" cy="458074"/>
          </a:xfrm>
          <a:prstGeom prst="rect">
            <a:avLst/>
          </a:prstGeom>
        </p:spPr>
        <p:txBody>
          <a:bodyPr wrap="none">
            <a:spAutoFit/>
          </a:bodyPr>
          <a:lstStyle/>
          <a:p>
            <a:pPr>
              <a:lnSpc>
                <a:spcPct val="150000"/>
              </a:lnSpc>
            </a:pPr>
            <a:r>
              <a:rPr lang="it-IT" b="1" dirty="0">
                <a:solidFill>
                  <a:srgbClr val="A80000"/>
                </a:solidFill>
                <a:latin typeface="Times New Roman" panose="02020603050405020304" pitchFamily="18" charset="0"/>
                <a:cs typeface="Times New Roman" panose="02020603050405020304" pitchFamily="18" charset="0"/>
              </a:rPr>
              <a:t>scelta delle grandezze/variabili (beni e/o servizi)</a:t>
            </a:r>
          </a:p>
        </p:txBody>
      </p:sp>
      <p:sp>
        <p:nvSpPr>
          <p:cNvPr id="5" name="Rettangolo 4">
            <a:extLst>
              <a:ext uri="{FF2B5EF4-FFF2-40B4-BE49-F238E27FC236}">
                <a16:creationId xmlns:a16="http://schemas.microsoft.com/office/drawing/2014/main" id="{4C8272B6-5655-58DF-EE77-A7F7C2F96788}"/>
              </a:ext>
            </a:extLst>
          </p:cNvPr>
          <p:cNvSpPr/>
          <p:nvPr/>
        </p:nvSpPr>
        <p:spPr>
          <a:xfrm>
            <a:off x="1015999" y="1341858"/>
            <a:ext cx="10047335" cy="1200329"/>
          </a:xfrm>
          <a:prstGeom prst="rect">
            <a:avLst/>
          </a:prstGeom>
        </p:spPr>
        <p:txBody>
          <a:bodyPr wrap="square">
            <a:spAutoFit/>
          </a:bodyPr>
          <a:lstStyle/>
          <a:p>
            <a:pPr algn="just"/>
            <a:r>
              <a:rPr lang="it-IT" dirty="0">
                <a:latin typeface="Times New Roman" panose="02020603050405020304" pitchFamily="18" charset="0"/>
                <a:ea typeface="Times New Roman" panose="02020603050405020304" pitchFamily="18" charset="0"/>
                <a:cs typeface="Times New Roman" panose="02020603050405020304" pitchFamily="18" charset="0"/>
              </a:rPr>
              <a:t>Quali</a:t>
            </a:r>
            <a:r>
              <a:rPr lang="it-IT"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aggregati</a:t>
            </a:r>
            <a:r>
              <a:rPr lang="it-IT"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dirty="0">
                <a:latin typeface="Times New Roman" panose="02020603050405020304" pitchFamily="18" charset="0"/>
                <a:ea typeface="Times New Roman" panose="02020603050405020304" pitchFamily="18" charset="0"/>
                <a:cs typeface="Times New Roman" panose="02020603050405020304" pitchFamily="18" charset="0"/>
              </a:rPr>
              <a:t>(ossia, quali beni e/o servizi) inserire all’interno del numero indice che vogliamo costruire? La scelta dei beni e/o servizi può essere campionaria (come in generale si verifica) o esaustiva, e viene effettuata tenendo presenti soprattutto gli obiettivi conoscitivi da perseguire e la possibilità concreta di reperire le informazioni necessarie. </a:t>
            </a:r>
          </a:p>
        </p:txBody>
      </p:sp>
      <p:sp>
        <p:nvSpPr>
          <p:cNvPr id="6" name="Rettangolo 5">
            <a:extLst>
              <a:ext uri="{FF2B5EF4-FFF2-40B4-BE49-F238E27FC236}">
                <a16:creationId xmlns:a16="http://schemas.microsoft.com/office/drawing/2014/main" id="{9571CC59-618B-C0F0-A53B-F29E8DE9F348}"/>
              </a:ext>
            </a:extLst>
          </p:cNvPr>
          <p:cNvSpPr/>
          <p:nvPr/>
        </p:nvSpPr>
        <p:spPr>
          <a:xfrm>
            <a:off x="963177" y="2574729"/>
            <a:ext cx="5205271" cy="369332"/>
          </a:xfrm>
          <a:prstGeom prst="rect">
            <a:avLst/>
          </a:prstGeom>
        </p:spPr>
        <p:txBody>
          <a:bodyPr wrap="none">
            <a:spAutoFit/>
          </a:bodyPr>
          <a:lstStyle/>
          <a:p>
            <a:r>
              <a:rPr lang="it-IT" dirty="0">
                <a:latin typeface="Times New Roman" panose="02020603050405020304" pitchFamily="18" charset="0"/>
                <a:ea typeface="Times New Roman" panose="02020603050405020304" pitchFamily="18" charset="0"/>
                <a:cs typeface="Times New Roman" panose="02020603050405020304" pitchFamily="18" charset="0"/>
              </a:rPr>
              <a:t>ad esempio, per costruire un numero indice dei prezzi:</a:t>
            </a:r>
            <a:endParaRPr lang="it-IT" dirty="0"/>
          </a:p>
        </p:txBody>
      </p:sp>
      <p:sp>
        <p:nvSpPr>
          <p:cNvPr id="9" name="CasellaDiTesto 8">
            <a:extLst>
              <a:ext uri="{FF2B5EF4-FFF2-40B4-BE49-F238E27FC236}">
                <a16:creationId xmlns:a16="http://schemas.microsoft.com/office/drawing/2014/main" id="{DD42ACFB-9996-3D9F-7BC1-B3A8509C69BD}"/>
              </a:ext>
            </a:extLst>
          </p:cNvPr>
          <p:cNvSpPr txBox="1"/>
          <p:nvPr/>
        </p:nvSpPr>
        <p:spPr>
          <a:xfrm>
            <a:off x="963177" y="3206204"/>
            <a:ext cx="10107104" cy="2031325"/>
          </a:xfrm>
          <a:prstGeom prst="rect">
            <a:avLst/>
          </a:prstGeom>
          <a:noFill/>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un indice dei prezzi dovrebbe risultare tanto più adeguato ai suoi scopi quanto maggiore è il numero dei beni sui quali viene calcolato. Ma, </a:t>
            </a:r>
            <a:r>
              <a:rPr lang="it-IT" dirty="0">
                <a:latin typeface="Times New Roman" panose="02020603050405020304" pitchFamily="18" charset="0"/>
                <a:ea typeface="Times New Roman" panose="02020603050405020304" pitchFamily="18" charset="0"/>
                <a:cs typeface="Times New Roman" panose="02020603050405020304" pitchFamily="18" charset="0"/>
              </a:rPr>
              <a:t>difficilmente saremo in grado di prendere in considerazione tutti i beni e i servizi scambiati sul mercato </a:t>
            </a:r>
            <a:r>
              <a:rPr lang="it-IT" dirty="0">
                <a:latin typeface="Times New Roman" panose="02020603050405020304" pitchFamily="18" charset="0"/>
                <a:cs typeface="Times New Roman" panose="02020603050405020304" pitchFamily="18" charset="0"/>
              </a:rPr>
              <a:t>essendo praticamente impossibile seguire i prezzi di tutti i beni (e in tutte le transazioni a cui essi danno luogo) </a:t>
            </a:r>
          </a:p>
          <a:p>
            <a:pPr marL="285750" indent="-285750" algn="just">
              <a:buFont typeface="Wingdings" panose="05000000000000000000" pitchFamily="2" charset="2"/>
              <a:buChar char="§"/>
            </a:pPr>
            <a:r>
              <a:rPr lang="it-IT" dirty="0">
                <a:latin typeface="Times New Roman" panose="02020603050405020304" pitchFamily="18" charset="0"/>
                <a:ea typeface="Times New Roman" panose="02020603050405020304" pitchFamily="18" charset="0"/>
                <a:cs typeface="Times New Roman" panose="02020603050405020304" pitchFamily="18" charset="0"/>
              </a:rPr>
              <a:t>solitamente, si sceglie un campione ragionato di tali beni e servizi che sia rappresentativo di tutti quelli scambiati</a:t>
            </a:r>
            <a:r>
              <a:rPr lang="it-IT" dirty="0">
                <a:latin typeface="Times New Roman" panose="02020603050405020304" pitchFamily="18" charset="0"/>
                <a:cs typeface="Times New Roman" panose="02020603050405020304" pitchFamily="18" charset="0"/>
              </a:rPr>
              <a:t>, e cioè quelli i cui prezzi possono fornire con le loro variazioni una indicazione fedele delle variazioni di tutti i beni scambiati in un dato mercato </a:t>
            </a:r>
          </a:p>
        </p:txBody>
      </p:sp>
    </p:spTree>
    <p:extLst>
      <p:ext uri="{BB962C8B-B14F-4D97-AF65-F5344CB8AC3E}">
        <p14:creationId xmlns:p14="http://schemas.microsoft.com/office/powerpoint/2010/main" val="11955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62769-4D57-206A-09EA-92E84702A421}"/>
            </a:ext>
          </a:extLst>
        </p:cNvPr>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142F7973-6D3E-D304-0D27-AB0D26DC0DCD}"/>
              </a:ext>
            </a:extLst>
          </p:cNvPr>
          <p:cNvSpPr>
            <a:spLocks noGrp="1"/>
          </p:cNvSpPr>
          <p:nvPr>
            <p:ph type="ftr" sz="quarter" idx="11"/>
          </p:nvPr>
        </p:nvSpPr>
        <p:spPr/>
        <p:txBody>
          <a:bodyPr/>
          <a:lstStyle/>
          <a:p>
            <a:r>
              <a:rPr lang="it-IT"/>
              <a:t>L. Bani - Elementi di statistica economica - LEZIONE 7</a:t>
            </a:r>
          </a:p>
        </p:txBody>
      </p:sp>
      <p:sp>
        <p:nvSpPr>
          <p:cNvPr id="3" name="Segnaposto numero diapositiva 2">
            <a:extLst>
              <a:ext uri="{FF2B5EF4-FFF2-40B4-BE49-F238E27FC236}">
                <a16:creationId xmlns:a16="http://schemas.microsoft.com/office/drawing/2014/main" id="{CD4D887A-7D83-B616-7C39-419FE298DA83}"/>
              </a:ext>
            </a:extLst>
          </p:cNvPr>
          <p:cNvSpPr>
            <a:spLocks noGrp="1"/>
          </p:cNvSpPr>
          <p:nvPr>
            <p:ph type="sldNum" sz="quarter" idx="12"/>
          </p:nvPr>
        </p:nvSpPr>
        <p:spPr/>
        <p:txBody>
          <a:bodyPr/>
          <a:lstStyle/>
          <a:p>
            <a:fld id="{2933ED56-FB12-4384-AF6C-E94CA198BBEC}" type="slidenum">
              <a:rPr lang="it-IT" smtClean="0"/>
              <a:pPr/>
              <a:t>9</a:t>
            </a:fld>
            <a:endParaRPr lang="it-IT"/>
          </a:p>
        </p:txBody>
      </p:sp>
      <p:sp>
        <p:nvSpPr>
          <p:cNvPr id="4" name="Rettangolo 3">
            <a:extLst>
              <a:ext uri="{FF2B5EF4-FFF2-40B4-BE49-F238E27FC236}">
                <a16:creationId xmlns:a16="http://schemas.microsoft.com/office/drawing/2014/main" id="{03C41FF9-4262-E826-74EB-D1F3982B6636}"/>
              </a:ext>
            </a:extLst>
          </p:cNvPr>
          <p:cNvSpPr/>
          <p:nvPr/>
        </p:nvSpPr>
        <p:spPr>
          <a:xfrm>
            <a:off x="816515" y="1367562"/>
            <a:ext cx="10095990" cy="923330"/>
          </a:xfrm>
          <a:prstGeom prst="rect">
            <a:avLst/>
          </a:prstGeom>
        </p:spPr>
        <p:txBody>
          <a:bodyPr wrap="square">
            <a:spAutoFit/>
          </a:bodyPr>
          <a:lstStyle/>
          <a:p>
            <a:pPr algn="just">
              <a:spcAft>
                <a:spcPts val="0"/>
              </a:spcAft>
            </a:pPr>
            <a:r>
              <a:rPr lang="it-IT" sz="1800" dirty="0">
                <a:solidFill>
                  <a:srgbClr val="000000"/>
                </a:solidFill>
                <a:effectLst/>
                <a:latin typeface="Times New Roman" panose="02020603050405020304" pitchFamily="18" charset="0"/>
              </a:rPr>
              <a:t>Un ulteriore aspetto da considerare è la </a:t>
            </a:r>
            <a:r>
              <a:rPr lang="it-IT" sz="1800" b="1" dirty="0">
                <a:solidFill>
                  <a:srgbClr val="A80000"/>
                </a:solidFill>
                <a:effectLst/>
                <a:latin typeface="Times New Roman" panose="02020603050405020304" pitchFamily="18" charset="0"/>
              </a:rPr>
              <a:t>“base”</a:t>
            </a:r>
            <a:r>
              <a:rPr lang="it-IT" sz="1800" dirty="0">
                <a:solidFill>
                  <a:srgbClr val="000000"/>
                </a:solidFill>
                <a:effectLst/>
                <a:latin typeface="Times New Roman" panose="02020603050405020304" pitchFamily="18" charset="0"/>
              </a:rPr>
              <a:t>; indipendentemente dal fatto che sia fissa o mobile, si dovrebbe optare per una situazione di riferimento in cui gli aggregati analizzati mostrano valori “normali” (non eccessivamente alti o bassi), ossia privi di fluttuazioni anomale causate da fattori temporanei...</a:t>
            </a:r>
            <a:endParaRPr lang="it-IT"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ttangolo 6">
            <a:extLst>
              <a:ext uri="{FF2B5EF4-FFF2-40B4-BE49-F238E27FC236}">
                <a16:creationId xmlns:a16="http://schemas.microsoft.com/office/drawing/2014/main" id="{543AEA25-14F1-5A77-D235-AAD3F348F507}"/>
              </a:ext>
            </a:extLst>
          </p:cNvPr>
          <p:cNvSpPr/>
          <p:nvPr/>
        </p:nvSpPr>
        <p:spPr>
          <a:xfrm>
            <a:off x="816515" y="661341"/>
            <a:ext cx="4788490" cy="458074"/>
          </a:xfrm>
          <a:prstGeom prst="rect">
            <a:avLst/>
          </a:prstGeom>
        </p:spPr>
        <p:txBody>
          <a:bodyPr wrap="none">
            <a:spAutoFit/>
          </a:bodyPr>
          <a:lstStyle/>
          <a:p>
            <a:pPr>
              <a:lnSpc>
                <a:spcPct val="150000"/>
              </a:lnSpc>
            </a:pPr>
            <a:r>
              <a:rPr lang="it-IT" b="1" dirty="0">
                <a:solidFill>
                  <a:srgbClr val="A80000"/>
                </a:solidFill>
                <a:latin typeface="Times New Roman" panose="02020603050405020304" pitchFamily="18" charset="0"/>
                <a:cs typeface="Times New Roman" panose="02020603050405020304" pitchFamily="18" charset="0"/>
              </a:rPr>
              <a:t>scelta della situazione-base (o scelta della base)</a:t>
            </a:r>
          </a:p>
        </p:txBody>
      </p:sp>
      <p:sp>
        <p:nvSpPr>
          <p:cNvPr id="10" name="Rettangolo 9">
            <a:extLst>
              <a:ext uri="{FF2B5EF4-FFF2-40B4-BE49-F238E27FC236}">
                <a16:creationId xmlns:a16="http://schemas.microsoft.com/office/drawing/2014/main" id="{D5E1893C-567C-963B-97F7-0FF5997717D4}"/>
              </a:ext>
            </a:extLst>
          </p:cNvPr>
          <p:cNvSpPr/>
          <p:nvPr/>
        </p:nvSpPr>
        <p:spPr>
          <a:xfrm>
            <a:off x="816515" y="2617641"/>
            <a:ext cx="10236425" cy="1200329"/>
          </a:xfrm>
          <a:prstGeom prst="rect">
            <a:avLst/>
          </a:prstGeom>
        </p:spPr>
        <p:txBody>
          <a:bodyPr wrap="square">
            <a:spAutoFit/>
          </a:bodyPr>
          <a:lstStyle/>
          <a:p>
            <a:pPr algn="just"/>
            <a:r>
              <a:rPr lang="it-IT" sz="1800" dirty="0">
                <a:solidFill>
                  <a:srgbClr val="000000"/>
                </a:solidFill>
                <a:effectLst/>
                <a:latin typeface="Times New Roman" panose="02020603050405020304" pitchFamily="18" charset="0"/>
              </a:rPr>
              <a:t>E’ fondamentale che la base sia selezionata in modo da rappresentare adeguatamente il fenomeno di riferimento; pertanto, non dovrebbe essere scelta tra valori che riflettono situazioni, luoghi, tempi o altre condizioni in cui il fenomeno possa essere influenzato da cause di disturbo eccezionali. Infatti, una base poco rappresentativa porterebbe a un'alterazione sistematica degli altri indici derivati, amplificandoli o riducendoli.</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5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4204</Words>
  <Application>Microsoft Office PowerPoint</Application>
  <PresentationFormat>Widescreen</PresentationFormat>
  <Paragraphs>318</Paragraphs>
  <Slides>37</Slides>
  <Notes>1</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37</vt:i4>
      </vt:variant>
    </vt:vector>
  </HeadingPairs>
  <TitlesOfParts>
    <vt:vector size="46" baseType="lpstr">
      <vt:lpstr>Arial</vt:lpstr>
      <vt:lpstr>Calibri</vt:lpstr>
      <vt:lpstr>Calibri Light</vt:lpstr>
      <vt:lpstr>Helvetica-Bold</vt:lpstr>
      <vt:lpstr>Times New Roman</vt:lpstr>
      <vt:lpstr>Verdana</vt:lpstr>
      <vt:lpstr>Wingdings</vt:lpstr>
      <vt:lpstr>Tema di Office</vt:lpstr>
      <vt:lpstr>Equation.3</vt:lpstr>
      <vt:lpstr>Presentazione standard di PowerPoint</vt:lpstr>
      <vt:lpstr>Presentazione standard di PowerPoint</vt:lpstr>
      <vt:lpstr>Presentazione standard di PowerPoint</vt:lpstr>
      <vt:lpstr>Presentazione standard di PowerPoint</vt:lpstr>
      <vt:lpstr>NUMERI INDICI COMPLESSI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126</cp:revision>
  <dcterms:created xsi:type="dcterms:W3CDTF">2022-03-25T07:46:22Z</dcterms:created>
  <dcterms:modified xsi:type="dcterms:W3CDTF">2025-04-01T18:07:22Z</dcterms:modified>
</cp:coreProperties>
</file>