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79" r:id="rId2"/>
    <p:sldId id="257" r:id="rId3"/>
    <p:sldId id="258" r:id="rId4"/>
    <p:sldId id="288" r:id="rId5"/>
    <p:sldId id="289" r:id="rId6"/>
    <p:sldId id="296" r:id="rId7"/>
    <p:sldId id="299" r:id="rId8"/>
    <p:sldId id="291" r:id="rId9"/>
    <p:sldId id="295" r:id="rId10"/>
    <p:sldId id="298" r:id="rId11"/>
    <p:sldId id="290" r:id="rId12"/>
    <p:sldId id="293" r:id="rId13"/>
    <p:sldId id="303" r:id="rId14"/>
    <p:sldId id="317" r:id="rId15"/>
    <p:sldId id="261" r:id="rId16"/>
    <p:sldId id="262" r:id="rId17"/>
    <p:sldId id="263" r:id="rId18"/>
    <p:sldId id="280" r:id="rId19"/>
    <p:sldId id="281" r:id="rId20"/>
    <p:sldId id="264" r:id="rId21"/>
    <p:sldId id="265" r:id="rId22"/>
    <p:sldId id="310" r:id="rId23"/>
    <p:sldId id="322" r:id="rId24"/>
    <p:sldId id="311" r:id="rId25"/>
    <p:sldId id="284" r:id="rId26"/>
    <p:sldId id="312" r:id="rId27"/>
    <p:sldId id="300" r:id="rId28"/>
    <p:sldId id="285" r:id="rId29"/>
    <p:sldId id="266" r:id="rId30"/>
    <p:sldId id="320" r:id="rId31"/>
    <p:sldId id="286" r:id="rId32"/>
    <p:sldId id="270" r:id="rId33"/>
    <p:sldId id="271" r:id="rId34"/>
    <p:sldId id="313" r:id="rId35"/>
    <p:sldId id="324" r:id="rId36"/>
    <p:sldId id="272" r:id="rId37"/>
    <p:sldId id="273" r:id="rId38"/>
    <p:sldId id="315" r:id="rId39"/>
    <p:sldId id="316" r:id="rId40"/>
    <p:sldId id="274" r:id="rId41"/>
    <p:sldId id="275" r:id="rId42"/>
    <p:sldId id="304" r:id="rId43"/>
    <p:sldId id="305" r:id="rId44"/>
    <p:sldId id="307" r:id="rId45"/>
    <p:sldId id="308" r:id="rId46"/>
    <p:sldId id="314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2AB557-5DEC-45DD-81C3-3473B475A959}" v="9" dt="2025-04-08T19:00:09.5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40" autoAdjust="0"/>
    <p:restoredTop sz="96395" autoAdjust="0"/>
  </p:normalViewPr>
  <p:slideViewPr>
    <p:cSldViewPr snapToGrid="0">
      <p:cViewPr varScale="1">
        <p:scale>
          <a:sx n="102" d="100"/>
          <a:sy n="102" d="100"/>
        </p:scale>
        <p:origin x="1224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tizia Bani" userId="57bc3f8fc0f6f2e2" providerId="LiveId" clId="{6B2AB557-5DEC-45DD-81C3-3473B475A959}"/>
    <pc:docChg chg="custSel addSld delSld modSld">
      <pc:chgData name="Letizia Bani" userId="57bc3f8fc0f6f2e2" providerId="LiveId" clId="{6B2AB557-5DEC-45DD-81C3-3473B475A959}" dt="2025-04-08T19:11:47.595" v="25" actId="20577"/>
      <pc:docMkLst>
        <pc:docMk/>
      </pc:docMkLst>
      <pc:sldChg chg="modSp mod">
        <pc:chgData name="Letizia Bani" userId="57bc3f8fc0f6f2e2" providerId="LiveId" clId="{6B2AB557-5DEC-45DD-81C3-3473B475A959}" dt="2025-04-06T18:29:49.714" v="10" actId="14100"/>
        <pc:sldMkLst>
          <pc:docMk/>
          <pc:sldMk cId="1865817338" sldId="264"/>
        </pc:sldMkLst>
        <pc:spChg chg="mod">
          <ac:chgData name="Letizia Bani" userId="57bc3f8fc0f6f2e2" providerId="LiveId" clId="{6B2AB557-5DEC-45DD-81C3-3473B475A959}" dt="2025-04-06T18:29:49.714" v="10" actId="14100"/>
          <ac:spMkLst>
            <pc:docMk/>
            <pc:sldMk cId="1865817338" sldId="264"/>
            <ac:spMk id="11" creationId="{00000000-0000-0000-0000-000000000000}"/>
          </ac:spMkLst>
        </pc:spChg>
      </pc:sldChg>
      <pc:sldChg chg="modSp">
        <pc:chgData name="Letizia Bani" userId="57bc3f8fc0f6f2e2" providerId="LiveId" clId="{6B2AB557-5DEC-45DD-81C3-3473B475A959}" dt="2025-04-06T10:02:21.477" v="7" actId="20577"/>
        <pc:sldMkLst>
          <pc:docMk/>
          <pc:sldMk cId="880781570" sldId="288"/>
        </pc:sldMkLst>
        <pc:spChg chg="mod">
          <ac:chgData name="Letizia Bani" userId="57bc3f8fc0f6f2e2" providerId="LiveId" clId="{6B2AB557-5DEC-45DD-81C3-3473B475A959}" dt="2025-04-06T10:02:21.477" v="7" actId="20577"/>
          <ac:spMkLst>
            <pc:docMk/>
            <pc:sldMk cId="880781570" sldId="288"/>
            <ac:spMk id="6" creationId="{FF82DEA6-907D-A1FB-0E7B-C41C74FFA205}"/>
          </ac:spMkLst>
        </pc:spChg>
      </pc:sldChg>
      <pc:sldChg chg="modSp">
        <pc:chgData name="Letizia Bani" userId="57bc3f8fc0f6f2e2" providerId="LiveId" clId="{6B2AB557-5DEC-45DD-81C3-3473B475A959}" dt="2025-04-08T13:50:27.125" v="23" actId="6549"/>
        <pc:sldMkLst>
          <pc:docMk/>
          <pc:sldMk cId="4032316251" sldId="300"/>
        </pc:sldMkLst>
        <pc:spChg chg="mod">
          <ac:chgData name="Letizia Bani" userId="57bc3f8fc0f6f2e2" providerId="LiveId" clId="{6B2AB557-5DEC-45DD-81C3-3473B475A959}" dt="2025-04-08T13:50:27.125" v="23" actId="6549"/>
          <ac:spMkLst>
            <pc:docMk/>
            <pc:sldMk cId="4032316251" sldId="300"/>
            <ac:spMk id="4" creationId="{00000000-0000-0000-0000-000000000000}"/>
          </ac:spMkLst>
        </pc:spChg>
      </pc:sldChg>
      <pc:sldChg chg="modSp mod">
        <pc:chgData name="Letizia Bani" userId="57bc3f8fc0f6f2e2" providerId="LiveId" clId="{6B2AB557-5DEC-45DD-81C3-3473B475A959}" dt="2025-04-08T19:11:47.595" v="25" actId="20577"/>
        <pc:sldMkLst>
          <pc:docMk/>
          <pc:sldMk cId="1284130732" sldId="305"/>
        </pc:sldMkLst>
        <pc:spChg chg="mod">
          <ac:chgData name="Letizia Bani" userId="57bc3f8fc0f6f2e2" providerId="LiveId" clId="{6B2AB557-5DEC-45DD-81C3-3473B475A959}" dt="2025-04-08T19:11:47.595" v="25" actId="20577"/>
          <ac:spMkLst>
            <pc:docMk/>
            <pc:sldMk cId="1284130732" sldId="305"/>
            <ac:spMk id="4" creationId="{00000000-0000-0000-0000-000000000000}"/>
          </ac:spMkLst>
        </pc:spChg>
      </pc:sldChg>
      <pc:sldChg chg="modSp mod">
        <pc:chgData name="Letizia Bani" userId="57bc3f8fc0f6f2e2" providerId="LiveId" clId="{6B2AB557-5DEC-45DD-81C3-3473B475A959}" dt="2025-04-07T18:07:15.637" v="15" actId="21"/>
        <pc:sldMkLst>
          <pc:docMk/>
          <pc:sldMk cId="4284765381" sldId="311"/>
        </pc:sldMkLst>
        <pc:spChg chg="mod">
          <ac:chgData name="Letizia Bani" userId="57bc3f8fc0f6f2e2" providerId="LiveId" clId="{6B2AB557-5DEC-45DD-81C3-3473B475A959}" dt="2025-04-07T18:07:15.637" v="15" actId="21"/>
          <ac:spMkLst>
            <pc:docMk/>
            <pc:sldMk cId="4284765381" sldId="311"/>
            <ac:spMk id="5" creationId="{00000000-0000-0000-0000-000000000000}"/>
          </ac:spMkLst>
        </pc:spChg>
      </pc:sldChg>
      <pc:sldChg chg="modSp mod">
        <pc:chgData name="Letizia Bani" userId="57bc3f8fc0f6f2e2" providerId="LiveId" clId="{6B2AB557-5DEC-45DD-81C3-3473B475A959}" dt="2025-04-07T18:17:24.094" v="17" actId="1076"/>
        <pc:sldMkLst>
          <pc:docMk/>
          <pc:sldMk cId="2147727820" sldId="312"/>
        </pc:sldMkLst>
        <pc:spChg chg="mod">
          <ac:chgData name="Letizia Bani" userId="57bc3f8fc0f6f2e2" providerId="LiveId" clId="{6B2AB557-5DEC-45DD-81C3-3473B475A959}" dt="2025-04-07T18:17:24.094" v="17" actId="1076"/>
          <ac:spMkLst>
            <pc:docMk/>
            <pc:sldMk cId="2147727820" sldId="312"/>
            <ac:spMk id="4" creationId="{00000000-0000-0000-0000-000000000000}"/>
          </ac:spMkLst>
        </pc:spChg>
        <pc:spChg chg="mod">
          <ac:chgData name="Letizia Bani" userId="57bc3f8fc0f6f2e2" providerId="LiveId" clId="{6B2AB557-5DEC-45DD-81C3-3473B475A959}" dt="2025-04-07T18:17:20.555" v="16" actId="1076"/>
          <ac:spMkLst>
            <pc:docMk/>
            <pc:sldMk cId="2147727820" sldId="312"/>
            <ac:spMk id="5" creationId="{00000000-0000-0000-0000-000000000000}"/>
          </ac:spMkLst>
        </pc:spChg>
      </pc:sldChg>
      <pc:sldChg chg="addSp delSp modSp mod">
        <pc:chgData name="Letizia Bani" userId="57bc3f8fc0f6f2e2" providerId="LiveId" clId="{6B2AB557-5DEC-45DD-81C3-3473B475A959}" dt="2025-04-06T09:29:19.699" v="5" actId="14100"/>
        <pc:sldMkLst>
          <pc:docMk/>
          <pc:sldMk cId="4148413370" sldId="313"/>
        </pc:sldMkLst>
        <pc:spChg chg="mod">
          <ac:chgData name="Letizia Bani" userId="57bc3f8fc0f6f2e2" providerId="LiveId" clId="{6B2AB557-5DEC-45DD-81C3-3473B475A959}" dt="2025-04-06T09:29:19.699" v="5" actId="14100"/>
          <ac:spMkLst>
            <pc:docMk/>
            <pc:sldMk cId="4148413370" sldId="313"/>
            <ac:spMk id="4" creationId="{2D856397-236B-756E-CA7A-E7ADBCCBD293}"/>
          </ac:spMkLst>
        </pc:spChg>
        <pc:picChg chg="add mod">
          <ac:chgData name="Letizia Bani" userId="57bc3f8fc0f6f2e2" providerId="LiveId" clId="{6B2AB557-5DEC-45DD-81C3-3473B475A959}" dt="2025-04-06T09:29:03.616" v="2" actId="1076"/>
          <ac:picMkLst>
            <pc:docMk/>
            <pc:sldMk cId="4148413370" sldId="313"/>
            <ac:picMk id="10" creationId="{249CEFC0-0E6B-2897-01AD-1057258E80D1}"/>
          </ac:picMkLst>
        </pc:picChg>
      </pc:sldChg>
      <pc:sldChg chg="modSp">
        <pc:chgData name="Letizia Bani" userId="57bc3f8fc0f6f2e2" providerId="LiveId" clId="{6B2AB557-5DEC-45DD-81C3-3473B475A959}" dt="2025-04-08T19:00:09.515" v="24" actId="6549"/>
        <pc:sldMkLst>
          <pc:docMk/>
          <pc:sldMk cId="17012378" sldId="324"/>
        </pc:sldMkLst>
        <pc:spChg chg="mod">
          <ac:chgData name="Letizia Bani" userId="57bc3f8fc0f6f2e2" providerId="LiveId" clId="{6B2AB557-5DEC-45DD-81C3-3473B475A959}" dt="2025-04-08T19:00:09.515" v="24" actId="6549"/>
          <ac:spMkLst>
            <pc:docMk/>
            <pc:sldMk cId="17012378" sldId="324"/>
            <ac:spMk id="6" creationId="{169F4A6E-03AF-98F9-EACF-780D2BA5BAAD}"/>
          </ac:spMkLst>
        </pc:spChg>
      </pc:sldChg>
      <pc:sldChg chg="addSp modSp new del mod">
        <pc:chgData name="Letizia Bani" userId="57bc3f8fc0f6f2e2" providerId="LiveId" clId="{6B2AB557-5DEC-45DD-81C3-3473B475A959}" dt="2025-04-08T07:32:11.321" v="22" actId="47"/>
        <pc:sldMkLst>
          <pc:docMk/>
          <pc:sldMk cId="2753503304" sldId="325"/>
        </pc:sldMkLst>
        <pc:spChg chg="add mod">
          <ac:chgData name="Letizia Bani" userId="57bc3f8fc0f6f2e2" providerId="LiveId" clId="{6B2AB557-5DEC-45DD-81C3-3473B475A959}" dt="2025-04-08T07:29:26.644" v="21" actId="34807"/>
          <ac:spMkLst>
            <pc:docMk/>
            <pc:sldMk cId="2753503304" sldId="325"/>
            <ac:spMk id="5" creationId="{85DCEA81-F528-2F9E-EBA7-4845ADDF7A8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27603C-5704-46D5-AA6F-E8D42D7D5042}" type="datetimeFigureOut">
              <a:rPr lang="en-GB" smtClean="0"/>
              <a:t>06/04/2025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896F78-A5A4-4BAF-9681-1D8110566307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805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Bani - Elementi di statistica economica - LEZIONE 8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B04C3-D922-4A9F-8240-CC458D14A610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5481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Bani - Elementi di statistica economica - LEZIONE 8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B04C3-D922-4A9F-8240-CC458D14A610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2648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Bani - Elementi di statistica economica - LEZIONE 8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B04C3-D922-4A9F-8240-CC458D14A610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0332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016000" y="6356349"/>
            <a:ext cx="4114800" cy="365125"/>
          </a:xfrm>
        </p:spPr>
        <p:txBody>
          <a:bodyPr/>
          <a:lstStyle/>
          <a:p>
            <a:r>
              <a:rPr lang="it-IT"/>
              <a:t>L. Bani - Elementi di statistica economica - LEZIONE 8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9116008" y="6377213"/>
            <a:ext cx="2743200" cy="365125"/>
          </a:xfrm>
        </p:spPr>
        <p:txBody>
          <a:bodyPr/>
          <a:lstStyle/>
          <a:p>
            <a:fld id="{2933ED56-FB12-4384-AF6C-E94CA198BBEC}" type="slidenum">
              <a:rPr lang="it-IT" smtClean="0"/>
              <a:t>‹N›</a:t>
            </a:fld>
            <a:endParaRPr lang="it-IT"/>
          </a:p>
        </p:txBody>
      </p:sp>
      <p:sp>
        <p:nvSpPr>
          <p:cNvPr id="9" name="Rettangolo 8"/>
          <p:cNvSpPr/>
          <p:nvPr userDrawn="1"/>
        </p:nvSpPr>
        <p:spPr>
          <a:xfrm>
            <a:off x="1016000" y="0"/>
            <a:ext cx="10843208" cy="428626"/>
          </a:xfrm>
          <a:prstGeom prst="rect">
            <a:avLst/>
          </a:prstGeom>
          <a:solidFill>
            <a:srgbClr val="D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Picture 4" descr="Logo Università degli Studi di Teram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" cy="50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Connettore diritto 11"/>
          <p:cNvCxnSpPr/>
          <p:nvPr userDrawn="1"/>
        </p:nvCxnSpPr>
        <p:spPr>
          <a:xfrm>
            <a:off x="1016000" y="6309695"/>
            <a:ext cx="10843208" cy="37322"/>
          </a:xfrm>
          <a:prstGeom prst="line">
            <a:avLst/>
          </a:prstGeom>
          <a:ln w="22225">
            <a:solidFill>
              <a:srgbClr val="D6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5364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Bani - Elementi di statistica economica - LEZIONE 8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B04C3-D922-4A9F-8240-CC458D14A610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2951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Bani - Elementi di statistica economica - LEZIONE 8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B04C3-D922-4A9F-8240-CC458D14A610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258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Bani - Elementi di statistica economica - LEZIONE 8</a:t>
            </a:r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B04C3-D922-4A9F-8240-CC458D14A610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409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Bani - Elementi di statistica economica - LEZIONE 8</a:t>
            </a:r>
            <a:endParaRPr lang="en-GB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B04C3-D922-4A9F-8240-CC458D14A610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8665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Bani - Elementi di statistica economica - LEZIONE 8</a:t>
            </a:r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B04C3-D922-4A9F-8240-CC458D14A610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1345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Bani - Elementi di statistica economica - LEZIONE 8</a:t>
            </a:r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B04C3-D922-4A9F-8240-CC458D14A610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543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Bani - Elementi di statistica economica - LEZIONE 8</a:t>
            </a:r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B04C3-D922-4A9F-8240-CC458D14A610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1449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Bani - Elementi di statistica economica - LEZIONE 8</a:t>
            </a:r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B04C3-D922-4A9F-8240-CC458D14A610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270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L. Bani - Elementi di statistica economica - LEZIONE 8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B04C3-D922-4A9F-8240-CC458D14A610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701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dati.istat.it/" TargetMode="External"/><Relationship Id="rId2" Type="http://schemas.openxmlformats.org/officeDocument/2006/relationships/hyperlink" Target="http://www.istat.it/it/prezzi" TargetMode="Externa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eur-lex.europa.eu/legal-content/IT/TXT/?uri=LEGISSUM:4301897" TargetMode="Externa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fld>
            <a:endParaRPr lang="it-IT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egnaposto contenuto 8"/>
          <p:cNvSpPr txBox="1">
            <a:spLocks/>
          </p:cNvSpPr>
          <p:nvPr/>
        </p:nvSpPr>
        <p:spPr>
          <a:xfrm>
            <a:off x="1016000" y="995555"/>
            <a:ext cx="10058400" cy="5016758"/>
          </a:xfrm>
          <a:prstGeom prst="rect">
            <a:avLst/>
          </a:prstGeom>
        </p:spPr>
        <p:txBody>
          <a:bodyPr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Università degli Studi di Teramo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CORSO DI LAUREA IN SERVIZI GIURIDICI </a:t>
            </a:r>
            <a:r>
              <a:rPr lang="it-IT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Elementi di statistica economica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a.a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it-IT">
                <a:latin typeface="Times New Roman" panose="02020603050405020304" pitchFamily="18" charset="0"/>
                <a:cs typeface="Times New Roman" panose="02020603050405020304" pitchFamily="18" charset="0"/>
              </a:rPr>
              <a:t>2024-2025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Lezione 08</a:t>
            </a:r>
            <a:endParaRPr lang="it-IT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br>
              <a:rPr lang="it-IT" dirty="0"/>
            </a:br>
            <a:r>
              <a:rPr lang="it-IT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prof. Letizia Bani 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lbani@unite.it</a:t>
            </a:r>
            <a:endParaRPr lang="it-IT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Bani - Elementi di statistica economica - LEZIONE 8</a:t>
            </a:r>
          </a:p>
        </p:txBody>
      </p:sp>
    </p:spTree>
    <p:extLst>
      <p:ext uri="{BB962C8B-B14F-4D97-AF65-F5344CB8AC3E}">
        <p14:creationId xmlns:p14="http://schemas.microsoft.com/office/powerpoint/2010/main" val="1881257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Bani - Elementi di statistica economica - LEZIONE 8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t>10</a:t>
            </a:fld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941185" y="628642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Prezzi</a:t>
            </a:r>
            <a:r>
              <a:rPr lang="en-GB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all’importazione</a:t>
            </a:r>
            <a:endParaRPr lang="en-GB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9115" y="4306801"/>
            <a:ext cx="1781700" cy="1252926"/>
          </a:xfrm>
          <a:prstGeom prst="rect">
            <a:avLst/>
          </a:prstGeom>
        </p:spPr>
      </p:pic>
      <p:sp>
        <p:nvSpPr>
          <p:cNvPr id="14" name="Rettangolo 13"/>
          <p:cNvSpPr/>
          <p:nvPr/>
        </p:nvSpPr>
        <p:spPr>
          <a:xfrm>
            <a:off x="941185" y="1158255"/>
            <a:ext cx="10231120" cy="646331"/>
          </a:xfrm>
          <a:prstGeom prst="rect">
            <a:avLst/>
          </a:prstGeom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Misura la variazione nel tempo dei prezzi di un paniere rappresentativo dei principali prodotti industriali importati da imprese dell’industria e del commercio</a:t>
            </a:r>
            <a:endParaRPr lang="en-GB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941185" y="2144087"/>
            <a:ext cx="102311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it-IT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Definito dal regolamento europeo </a:t>
            </a:r>
            <a:r>
              <a:rPr lang="it-IT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Short </a:t>
            </a:r>
            <a:r>
              <a:rPr lang="it-IT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</a:t>
            </a:r>
            <a:r>
              <a:rPr lang="it-IT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statistics</a:t>
            </a:r>
            <a:r>
              <a:rPr lang="it-IT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(Sts) rappresenta anche uno degli indicatori previsti dal programma europeo relativo ai </a:t>
            </a:r>
            <a:r>
              <a:rPr lang="it-IT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Peei</a:t>
            </a:r>
            <a:r>
              <a:rPr lang="it-IT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it-IT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Principal</a:t>
            </a:r>
            <a:r>
              <a:rPr lang="it-IT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european</a:t>
            </a:r>
            <a:r>
              <a:rPr lang="it-IT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economic</a:t>
            </a:r>
            <a:r>
              <a:rPr lang="it-IT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indicators</a:t>
            </a:r>
            <a:r>
              <a:rPr lang="it-IT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che garantisce il monitoraggio congiunturale dell’andamento delle economie dei paesi Ue sulla base di un limitato insieme di indicatori armonizzati. </a:t>
            </a:r>
          </a:p>
        </p:txBody>
      </p:sp>
      <p:sp>
        <p:nvSpPr>
          <p:cNvPr id="5" name="Rettangolo 4"/>
          <p:cNvSpPr/>
          <p:nvPr/>
        </p:nvSpPr>
        <p:spPr>
          <a:xfrm>
            <a:off x="941185" y="3502443"/>
            <a:ext cx="101646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prezzo all’importazione è il prezzo effettivo di mercato in base al quale viene acquistato il prodotto sul mercato estero. </a:t>
            </a:r>
          </a:p>
        </p:txBody>
      </p:sp>
      <p:sp>
        <p:nvSpPr>
          <p:cNvPr id="6" name="Rettangolo 5"/>
          <p:cNvSpPr/>
          <p:nvPr/>
        </p:nvSpPr>
        <p:spPr>
          <a:xfrm>
            <a:off x="941185" y="4339663"/>
            <a:ext cx="80531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dati che concorrono alla costruzione degli indici sono raccolti su un campione di circa 4.100 imprese industriali e commerciali, con sede in Italia (attività economica prevalente nelle sezioni da B a E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sezione G della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classificazione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Ateco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2007).</a:t>
            </a:r>
          </a:p>
        </p:txBody>
      </p:sp>
    </p:spTree>
    <p:extLst>
      <p:ext uri="{BB962C8B-B14F-4D97-AF65-F5344CB8AC3E}">
        <p14:creationId xmlns:p14="http://schemas.microsoft.com/office/powerpoint/2010/main" val="1972473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Bani - Elementi di statistica economica - LEZIONE 8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t>11</a:t>
            </a:fld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941185" y="628642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Prezzi</a:t>
            </a:r>
            <a:r>
              <a:rPr lang="en-GB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all’importazione</a:t>
            </a:r>
            <a:r>
              <a:rPr lang="en-GB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(2)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05B5E03-C765-5678-8AAC-E7B581DA44FE}"/>
              </a:ext>
            </a:extLst>
          </p:cNvPr>
          <p:cNvSpPr txBox="1"/>
          <p:nvPr/>
        </p:nvSpPr>
        <p:spPr>
          <a:xfrm>
            <a:off x="941183" y="1214056"/>
            <a:ext cx="1047467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it-IT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 l’area euro, il paniere della base 2021=100 è composto da 996 voci di prodotto, riguardo alle quali sono rilevate mensilmente 5.836 quotazioni di prezzo. Sono coinvolte 2.393 imprese.</a:t>
            </a:r>
          </a:p>
          <a:p>
            <a:pPr algn="just"/>
            <a:r>
              <a:rPr lang="it-IT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 l’area non euro, il paniere è composto da 843 voci di prodotto, per le quali si rilevano mensilmente 5.191 quotazioni di prezzo; il campione è costituito da 2.316 imprese.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8E84B068-CA81-F5B5-6F0D-A3C58F2A56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183" y="2381285"/>
            <a:ext cx="6668431" cy="321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254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Bani - Elementi di statistica economica - LEZIONE 8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t>12</a:t>
            </a:fld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870063" y="564721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Prezzi</a:t>
            </a:r>
            <a:r>
              <a:rPr lang="en-GB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delle</a:t>
            </a:r>
            <a:r>
              <a:rPr lang="en-GB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abitazioni</a:t>
            </a:r>
            <a:endParaRPr lang="en-GB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870063" y="2963839"/>
            <a:ext cx="105093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L’indice dei prezzi delle abitazioni (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Ipab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rilasciato con cadenza trimestrale a partire dai dati del primo trimestre 2010, si compone di due sub-indici: l’indice dei prezzi delle abitazioni nuove e l’indice dei prezzi delle abitazioni esistenti. 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870063" y="1106978"/>
            <a:ext cx="10416356" cy="646331"/>
          </a:xfrm>
          <a:prstGeom prst="rect">
            <a:avLst/>
          </a:prstGeom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Denominato indice </a:t>
            </a:r>
            <a:r>
              <a:rPr lang="it-I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Ipab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misura la variazione nel tempo dei prezzi degli immobili residenziali nuovi o esistenti acquistati dalle famiglie sia per fini abitativi sia per fini d’investimento</a:t>
            </a:r>
            <a:endParaRPr lang="en-GB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4312" y="4979328"/>
            <a:ext cx="1767655" cy="1324035"/>
          </a:xfrm>
          <a:prstGeom prst="rect">
            <a:avLst/>
          </a:prstGeom>
        </p:spPr>
      </p:pic>
      <p:sp>
        <p:nvSpPr>
          <p:cNvPr id="15" name="Rettangolo 14"/>
          <p:cNvSpPr/>
          <p:nvPr/>
        </p:nvSpPr>
        <p:spPr>
          <a:xfrm>
            <a:off x="870064" y="1900525"/>
            <a:ext cx="105093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Oggetto di rilevazione sono i prezzi di mercato dell’abitazione che include quello del terreno. 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870063" y="3870686"/>
            <a:ext cx="105423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it-IT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L’indice è di tipo </a:t>
            </a:r>
            <a:r>
              <a:rPr lang="it-IT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Laspeyres</a:t>
            </a:r>
            <a:r>
              <a:rPr lang="it-IT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catena. Dal primo trimestre 2017 la base di riferimento è il 2015 (la base precedente era il 2010), in ottemperanza alle disposizioni contenute nel Regolamento europeo 2016/792 dell’11 maggio 2016 che garantiscono armonizzazione e comparabilità dei dati prodotti dai diversi paesi dell’Unione europea. Il sistema dei pesi è aggiornato annualmente.</a:t>
            </a:r>
            <a:endParaRPr lang="en-GB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4EA35A1-FA65-4B6D-36BD-5E24D87EA12E}"/>
              </a:ext>
            </a:extLst>
          </p:cNvPr>
          <p:cNvSpPr txBox="1"/>
          <p:nvPr/>
        </p:nvSpPr>
        <p:spPr>
          <a:xfrm>
            <a:off x="870065" y="2243658"/>
            <a:ext cx="105423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 la costruzione dell’indice IPAB sono state seguite le linee guida predisposte da Eurostat al fine di garantire la</a:t>
            </a:r>
          </a:p>
          <a:p>
            <a:pPr algn="just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comparabilità degli indici prodotti dai vari Paesi.</a:t>
            </a:r>
          </a:p>
        </p:txBody>
      </p:sp>
    </p:spTree>
    <p:extLst>
      <p:ext uri="{BB962C8B-B14F-4D97-AF65-F5344CB8AC3E}">
        <p14:creationId xmlns:p14="http://schemas.microsoft.com/office/powerpoint/2010/main" val="318938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5" grpId="0"/>
      <p:bldP spid="1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Bani - Elementi di statistica economica - LEZIONE 8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t>13</a:t>
            </a:fld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1093798" y="478443"/>
            <a:ext cx="5325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it-IT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Indici dei prezzi diffusi dall’Istat 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0FE621D3-B39A-0310-0DEB-9FE52FA87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929994"/>
            <a:ext cx="9345534" cy="5261917"/>
          </a:xfrm>
          <a:prstGeom prst="rect">
            <a:avLst/>
          </a:prstGeom>
        </p:spPr>
      </p:pic>
      <p:sp>
        <p:nvSpPr>
          <p:cNvPr id="8" name="Ovale 7">
            <a:extLst>
              <a:ext uri="{FF2B5EF4-FFF2-40B4-BE49-F238E27FC236}">
                <a16:creationId xmlns:a16="http://schemas.microsoft.com/office/drawing/2014/main" id="{28ADDFF0-FBC8-F8CB-D63D-375393DBE554}"/>
              </a:ext>
            </a:extLst>
          </p:cNvPr>
          <p:cNvSpPr/>
          <p:nvPr/>
        </p:nvSpPr>
        <p:spPr>
          <a:xfrm>
            <a:off x="3497343" y="2642126"/>
            <a:ext cx="3176833" cy="1175729"/>
          </a:xfrm>
          <a:prstGeom prst="ellipse">
            <a:avLst/>
          </a:prstGeom>
          <a:noFill/>
          <a:ln w="25400">
            <a:solidFill>
              <a:srgbClr val="A8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330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fld>
            <a:endParaRPr lang="it-IT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172863" y="780793"/>
            <a:ext cx="49140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cap="sm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GLI INDICI DEI PREZZI AL CONSUMO</a:t>
            </a:r>
          </a:p>
        </p:txBody>
      </p:sp>
      <p:sp>
        <p:nvSpPr>
          <p:cNvPr id="6" name="Rettangolo 5"/>
          <p:cNvSpPr/>
          <p:nvPr/>
        </p:nvSpPr>
        <p:spPr>
          <a:xfrm>
            <a:off x="674256" y="1582341"/>
            <a:ext cx="103233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</a:t>
            </a:r>
            <a:r>
              <a:rPr lang="it-IT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inflazione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è un processo di aumento continuo e generalizzato del livello dei prezzi dei beni e servizi destinati al consumo delle famiglie. 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7589" y="698269"/>
            <a:ext cx="1234474" cy="691305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674256" y="5018432"/>
            <a:ext cx="103816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L’inflazione si misura attraverso la costruzione di un </a:t>
            </a:r>
            <a:r>
              <a:rPr lang="it-IT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indice dei prezzi al consumo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uno strumento statistico che misura le variazioni nel tempo dei prezzi di un insieme di beni e servizi, chiamato </a:t>
            </a:r>
            <a:r>
              <a:rPr lang="it-IT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paniere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rappresentativo degli effettivi consumi delle famiglie in uno specifico anno.</a:t>
            </a:r>
            <a:endParaRPr lang="en-GB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674256" y="2736243"/>
            <a:ext cx="2441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aumento dell’inflazione </a:t>
            </a:r>
            <a:endParaRPr lang="en-GB" dirty="0"/>
          </a:p>
        </p:txBody>
      </p:sp>
      <p:sp>
        <p:nvSpPr>
          <p:cNvPr id="13" name="Rettangolo 12"/>
          <p:cNvSpPr/>
          <p:nvPr/>
        </p:nvSpPr>
        <p:spPr>
          <a:xfrm>
            <a:off x="4810298" y="2643259"/>
            <a:ext cx="6096000" cy="646331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>
            <a:spAutoFit/>
          </a:bodyPr>
          <a:lstStyle/>
          <a:p>
            <a:pPr algn="just"/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corrisponde ad una situazione in cui aumenta la velocità di crescita dei prezzi </a:t>
            </a:r>
            <a:endParaRPr lang="en-GB" dirty="0"/>
          </a:p>
        </p:txBody>
      </p:sp>
      <p:sp>
        <p:nvSpPr>
          <p:cNvPr id="14" name="Rettangolo 13"/>
          <p:cNvSpPr/>
          <p:nvPr/>
        </p:nvSpPr>
        <p:spPr>
          <a:xfrm>
            <a:off x="674256" y="3823322"/>
            <a:ext cx="2518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riduzione dell’inflazione </a:t>
            </a:r>
            <a:endParaRPr lang="en-GB" dirty="0"/>
          </a:p>
        </p:txBody>
      </p:sp>
      <p:sp>
        <p:nvSpPr>
          <p:cNvPr id="15" name="Rettangolo 14"/>
          <p:cNvSpPr/>
          <p:nvPr/>
        </p:nvSpPr>
        <p:spPr>
          <a:xfrm>
            <a:off x="4810298" y="3684822"/>
            <a:ext cx="6096000" cy="646331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>
            <a:spAutoFit/>
          </a:bodyPr>
          <a:lstStyle/>
          <a:p>
            <a:pPr algn="just"/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 verifica nel caso in cui i prezzi, pur essendo in aumento, crescono a una velocità minore</a:t>
            </a:r>
          </a:p>
        </p:txBody>
      </p:sp>
      <p:sp>
        <p:nvSpPr>
          <p:cNvPr id="16" name="Freccia a destra 15"/>
          <p:cNvSpPr/>
          <p:nvPr/>
        </p:nvSpPr>
        <p:spPr>
          <a:xfrm>
            <a:off x="3676335" y="2880837"/>
            <a:ext cx="573578" cy="173613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reccia a destra 16"/>
          <p:cNvSpPr/>
          <p:nvPr/>
        </p:nvSpPr>
        <p:spPr>
          <a:xfrm>
            <a:off x="3676335" y="3957513"/>
            <a:ext cx="573578" cy="173613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Bani - Elementi di statistica economica - LEZIONE 8</a:t>
            </a:r>
          </a:p>
        </p:txBody>
      </p:sp>
    </p:spTree>
    <p:extLst>
      <p:ext uri="{BB962C8B-B14F-4D97-AF65-F5344CB8AC3E}">
        <p14:creationId xmlns:p14="http://schemas.microsoft.com/office/powerpoint/2010/main" val="127009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12" grpId="0"/>
      <p:bldP spid="13" grpId="0" animBg="1"/>
      <p:bldP spid="14" grpId="0"/>
      <p:bldP spid="15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fld>
            <a:endParaRPr lang="it-IT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699193" y="2877561"/>
            <a:ext cx="40723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L’Istat produce </a:t>
            </a:r>
            <a:r>
              <a:rPr lang="it-IT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 diversi indici dei prezzi al consumo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GB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6535650" y="2336409"/>
            <a:ext cx="50190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AutoNum type="arabicParenR"/>
            </a:pPr>
            <a:r>
              <a:rPr lang="it-IT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Indice per l’intera collettività nazionale (NIC) </a:t>
            </a:r>
          </a:p>
        </p:txBody>
      </p:sp>
      <p:sp>
        <p:nvSpPr>
          <p:cNvPr id="7" name="Rettangolo 6"/>
          <p:cNvSpPr/>
          <p:nvPr/>
        </p:nvSpPr>
        <p:spPr>
          <a:xfrm>
            <a:off x="6535649" y="3052396"/>
            <a:ext cx="50190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arenR" startAt="2"/>
            </a:pPr>
            <a:r>
              <a:rPr lang="it-IT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Indice per le famiglie di operai e impiegati (FOI) 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6535649" y="3882824"/>
            <a:ext cx="40597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Aft>
                <a:spcPts val="1200"/>
              </a:spcAft>
              <a:buFont typeface="+mj-lt"/>
              <a:buAutoNum type="arabicParenR" startAt="3"/>
            </a:pPr>
            <a:r>
              <a:rPr lang="it-IT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Indice armonizzato europeo (IPCA)</a:t>
            </a:r>
            <a:endParaRPr lang="en-GB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Freccia a destra 11"/>
          <p:cNvSpPr/>
          <p:nvPr/>
        </p:nvSpPr>
        <p:spPr>
          <a:xfrm>
            <a:off x="4972858" y="3039143"/>
            <a:ext cx="1003993" cy="323165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Bani - Elementi di statistica economica - LEZIONE 8</a:t>
            </a:r>
          </a:p>
        </p:txBody>
      </p:sp>
    </p:spTree>
    <p:extLst>
      <p:ext uri="{BB962C8B-B14F-4D97-AF65-F5344CB8AC3E}">
        <p14:creationId xmlns:p14="http://schemas.microsoft.com/office/powerpoint/2010/main" val="179317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7" grpId="0"/>
      <p:bldP spid="11" grpId="0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fld>
            <a:endParaRPr lang="it-IT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858982" y="1039823"/>
            <a:ext cx="8061224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l’</a:t>
            </a:r>
            <a:r>
              <a:rPr lang="it-IT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indice nazionale dei prezzi al consumo per l’intera collettività </a:t>
            </a:r>
            <a:r>
              <a:rPr lang="it-IT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it-IT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NIC</a:t>
            </a:r>
            <a:r>
              <a:rPr lang="it-IT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GB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fornisce una misura dell’inflazione a livello del nostro intero sistema economico</a:t>
            </a:r>
            <a:endParaRPr lang="en-GB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858982" y="2232666"/>
            <a:ext cx="8351520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it-IT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lang="it-IT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indice dei prezzi al consumo per le famiglie di operai e impiegati </a:t>
            </a:r>
            <a:r>
              <a:rPr lang="it-IT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it-IT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FOI</a:t>
            </a:r>
            <a:r>
              <a:rPr lang="it-IT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misura le variazioni nel tempo dei prezzi al dettaglio dei beni e servizi correntemente 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acquistati dalle famiglie dei lavoratori dipendenti non agricoli. È usato per adeguare 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periodicamente i valori monetari, come affitti o assegni familiari</a:t>
            </a:r>
            <a:endParaRPr lang="en-GB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858982" y="3847581"/>
            <a:ext cx="9887575" cy="1554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l’</a:t>
            </a:r>
            <a:r>
              <a:rPr lang="it-IT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indice dei prezzi al consumo armonizzato per i paesi dell’Unione Europea </a:t>
            </a:r>
            <a:r>
              <a:rPr lang="it-IT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it-IT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IPCA</a:t>
            </a:r>
            <a:r>
              <a:rPr lang="it-IT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è stato creato da EUROSTAT per rendere confrontabili i prezzi dei paesi dell’Unione Europea nel corso 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della seconda fase dell’Unione Economica e Monetaria E’ calcolato e pubblicato dall’ISTAT e inviato  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all’EUROSTAT, mensilmente. L’EUROSTAT, a sua volta, diffonde gli indici armonizzati dei singoli 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paesi  dell’UE ed elabora e diffonde l’indice sintetico europeo, calcolato </a:t>
            </a:r>
            <a:r>
              <a:rPr lang="en-GB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sulla</a:t>
            </a: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base </a:t>
            </a:r>
            <a:r>
              <a:rPr lang="en-GB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dei</a:t>
            </a: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primi</a:t>
            </a:r>
            <a:endParaRPr lang="en-GB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2934" y="1075208"/>
            <a:ext cx="1710848" cy="1116661"/>
          </a:xfrm>
          <a:prstGeom prst="rect">
            <a:avLst/>
          </a:prstGeom>
        </p:spPr>
      </p:pic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Bani - Elementi di statistica economica - LEZIONE 8</a:t>
            </a:r>
          </a:p>
        </p:txBody>
      </p:sp>
    </p:spTree>
    <p:extLst>
      <p:ext uri="{BB962C8B-B14F-4D97-AF65-F5344CB8AC3E}">
        <p14:creationId xmlns:p14="http://schemas.microsoft.com/office/powerpoint/2010/main" val="357969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fld>
            <a:endParaRPr lang="it-IT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2320173" y="1683662"/>
            <a:ext cx="8660939" cy="1524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375"/>
              </a:spcAft>
              <a:buSzPts val="1000"/>
              <a:tabLst>
                <a:tab pos="457200" algn="l"/>
              </a:tabLst>
            </a:pPr>
            <a:r>
              <a:rPr lang="it-IT" sz="17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 </a:t>
            </a:r>
            <a:r>
              <a:rPr lang="it-IT" sz="17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NIC</a:t>
            </a:r>
            <a:r>
              <a:rPr lang="it-IT" sz="17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misura l’inflazione a livello dell’intero sistema economico; in altre parole considera l’Italia come se fosse un’unica grande famiglia di consumatori, all’interno della quale le abitudini di spesa sono ovviamente molto differenziate. </a:t>
            </a:r>
          </a:p>
          <a:p>
            <a:pPr lvl="0" algn="just">
              <a:lnSpc>
                <a:spcPct val="107000"/>
              </a:lnSpc>
              <a:spcAft>
                <a:spcPts val="375"/>
              </a:spcAft>
              <a:buSzPts val="1000"/>
              <a:tabLst>
                <a:tab pos="457200" algn="l"/>
              </a:tabLst>
            </a:pPr>
            <a:r>
              <a:rPr lang="it-IT" sz="17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 gli organi di governo il NIC rappresenta il parametro di riferimento per la realizzazione delle politiche economiche;</a:t>
            </a:r>
          </a:p>
        </p:txBody>
      </p:sp>
      <p:sp>
        <p:nvSpPr>
          <p:cNvPr id="3" name="Rettangolo 2"/>
          <p:cNvSpPr/>
          <p:nvPr/>
        </p:nvSpPr>
        <p:spPr>
          <a:xfrm>
            <a:off x="822042" y="740834"/>
            <a:ext cx="4427494" cy="368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Finalità dei tre indici dei prezzi al consumo</a:t>
            </a:r>
            <a:endParaRPr lang="en-GB" sz="1100" b="1" i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Freccia a destra con strisce 5"/>
          <p:cNvSpPr/>
          <p:nvPr/>
        </p:nvSpPr>
        <p:spPr>
          <a:xfrm>
            <a:off x="1285702" y="2054170"/>
            <a:ext cx="701963" cy="351427"/>
          </a:xfrm>
          <a:prstGeom prst="striped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ttangolo 6"/>
          <p:cNvSpPr/>
          <p:nvPr/>
        </p:nvSpPr>
        <p:spPr>
          <a:xfrm>
            <a:off x="831273" y="1271335"/>
            <a:ext cx="5534528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tre indici dei prezzi al consumo hanno finalità differenti:</a:t>
            </a:r>
            <a:endParaRPr lang="en-GB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Freccia a destra con strisce 7"/>
          <p:cNvSpPr/>
          <p:nvPr/>
        </p:nvSpPr>
        <p:spPr>
          <a:xfrm>
            <a:off x="1285702" y="3462713"/>
            <a:ext cx="701963" cy="351427"/>
          </a:xfrm>
          <a:prstGeom prst="striped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ccia a destra con strisce 8"/>
          <p:cNvSpPr/>
          <p:nvPr/>
        </p:nvSpPr>
        <p:spPr>
          <a:xfrm>
            <a:off x="1285702" y="4703775"/>
            <a:ext cx="701963" cy="351427"/>
          </a:xfrm>
          <a:prstGeom prst="striped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ttangolo 9"/>
          <p:cNvSpPr/>
          <p:nvPr/>
        </p:nvSpPr>
        <p:spPr>
          <a:xfrm>
            <a:off x="1016000" y="5686168"/>
            <a:ext cx="100334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Sono calcolati utilizzando l’indice a catena del tipo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Laspeyres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 cui sia il paniere dei prodotti sia il sistema dei pesi vengono aggiornati con cadenza annuale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2320173" y="3231749"/>
            <a:ext cx="8660938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375"/>
              </a:spcAft>
              <a:buSzPts val="1000"/>
              <a:tabLst>
                <a:tab pos="457200" algn="l"/>
              </a:tabLst>
            </a:pP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 </a:t>
            </a:r>
            <a:r>
              <a:rPr lang="it-IT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FOI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si riferisce ai consumi dell’insieme delle famiglie che fanno capo a un lavoratore dipendente (</a:t>
            </a:r>
            <a:r>
              <a:rPr lang="it-IT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extragricolo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È l’indice usato per adeguare periodicamente i valori monetari, ad esempio gli affitti o gli assegni dovuti al coniuge separato;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2320174" y="4325282"/>
            <a:ext cx="8660938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375"/>
              </a:spcAft>
              <a:buSzPts val="1000"/>
              <a:tabLst>
                <a:tab pos="457200" algn="l"/>
              </a:tabLst>
            </a:pP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</a:t>
            </a:r>
            <a:r>
              <a:rPr lang="it-IT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IPCA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è stato sviluppato per assicurare una misura dell’inflazione comparabile a livello europeo. Infatti viene assunto come indicatore per verificare la convergenza delle economie dei paesi membri dell’Unione Europea, ai fini dell’accesso e della permanenza nell’Unione monetaria.</a:t>
            </a:r>
            <a:endParaRPr lang="en-GB" dirty="0">
              <a:solidFill>
                <a:srgbClr val="22222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Segnaposto piè di pagina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Bani - Elementi di statistica economica - LEZIONE 8</a:t>
            </a:r>
          </a:p>
        </p:txBody>
      </p:sp>
    </p:spTree>
    <p:extLst>
      <p:ext uri="{BB962C8B-B14F-4D97-AF65-F5344CB8AC3E}">
        <p14:creationId xmlns:p14="http://schemas.microsoft.com/office/powerpoint/2010/main" val="3478234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8" grpId="0" animBg="1"/>
      <p:bldP spid="9" grpId="0" animBg="1"/>
      <p:bldP spid="10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Bani - Elementi di statistica economica - LEZIONE 8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t>18</a:t>
            </a:fld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908403" y="1381804"/>
            <a:ext cx="895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NIC: indice nazionale dei prezzi al consumo per l’intera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collettività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Si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distingue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in:</a:t>
            </a:r>
          </a:p>
        </p:txBody>
      </p:sp>
      <p:sp>
        <p:nvSpPr>
          <p:cNvPr id="5" name="Rettangolo 4"/>
          <p:cNvSpPr/>
          <p:nvPr/>
        </p:nvSpPr>
        <p:spPr>
          <a:xfrm>
            <a:off x="908403" y="733890"/>
            <a:ext cx="51049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Aft>
                <a:spcPts val="1200"/>
              </a:spcAft>
              <a:buAutoNum type="arabicParenR"/>
            </a:pPr>
            <a:r>
              <a:rPr lang="it-IT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Indice per l’intera collettività nazionale (NIC) </a:t>
            </a:r>
          </a:p>
        </p:txBody>
      </p:sp>
      <p:sp>
        <p:nvSpPr>
          <p:cNvPr id="6" name="Rettangolo 5"/>
          <p:cNvSpPr/>
          <p:nvPr/>
        </p:nvSpPr>
        <p:spPr>
          <a:xfrm>
            <a:off x="908403" y="2029718"/>
            <a:ext cx="24831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NIC </a:t>
            </a:r>
            <a:r>
              <a:rPr lang="en-GB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GB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tabacchi</a:t>
            </a:r>
            <a:endParaRPr lang="en-GB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NIS </a:t>
            </a:r>
            <a:r>
              <a:rPr lang="en-GB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senza</a:t>
            </a:r>
            <a:r>
              <a:rPr lang="en-GB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tabacchi</a:t>
            </a:r>
            <a:endParaRPr lang="en-GB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841900" y="2864304"/>
            <a:ext cx="105465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E’ un indice macroeconomico che misura la generalità dei consumi delle famiglie presenti in Italia e perciò è utilizzato per misurare l’inflazione a livello di intero sistema economico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901647" y="3901038"/>
            <a:ext cx="5367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arenR" startAt="2"/>
            </a:pPr>
            <a:r>
              <a:rPr lang="it-IT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Indice per le famiglie di operai e impiegati (FOI) </a:t>
            </a:r>
          </a:p>
        </p:txBody>
      </p:sp>
      <p:sp>
        <p:nvSpPr>
          <p:cNvPr id="10" name="Rettangolo 9"/>
          <p:cNvSpPr/>
          <p:nvPr/>
        </p:nvSpPr>
        <p:spPr>
          <a:xfrm>
            <a:off x="901647" y="4597042"/>
            <a:ext cx="99381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FOI: indice dei prezzi al consumo per le famiglie degli operai e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impiegati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Si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distingue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in: 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901647" y="523134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FOI </a:t>
            </a:r>
            <a:r>
              <a:rPr lang="en-GB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GB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tabacchi</a:t>
            </a:r>
            <a:r>
              <a:rPr lang="en-GB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FOS </a:t>
            </a:r>
            <a:r>
              <a:rPr lang="en-GB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senza</a:t>
            </a:r>
            <a:r>
              <a:rPr lang="en-GB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tabacchi</a:t>
            </a:r>
            <a:endParaRPr lang="en-GB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88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Bani - Elementi di statistica economica - LEZIONE 8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t>19</a:t>
            </a:fld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890654" y="1335361"/>
            <a:ext cx="94420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IPCA: indice armonizzato dei prezzi al consumo per i vari paesi dell’Unione Europea. 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890654" y="1965152"/>
            <a:ext cx="972404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E’ stato introdotto da EUROSTAT per misurare i consumi dei beni e servizi che hanno regimi di prezzo comparabili nei diversi paesi e perciò è utilizzato per le comparazioni della misura dell’inflazione a livello europeo. Raccoglie il 94% dei prezzi dei beni registrati da NIC. Inoltre, 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paniere esclude, sulla base di un accordo comunitario, le lotterie, il lotto, i concorsi pronostici e i servizi relativi alle assicurazioni sulla vita e le spese sostenute dalla Pubblica Amministrazione per i consumi dei medicinali da parte delle famiglie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890655" y="705570"/>
            <a:ext cx="40597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arenR" startAt="3"/>
            </a:pPr>
            <a:r>
              <a:rPr lang="it-IT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Indice armonizzato europeo (IPCA)</a:t>
            </a:r>
            <a:endParaRPr lang="en-GB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35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fld>
            <a:endParaRPr lang="it-IT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600662" y="1639454"/>
            <a:ext cx="9005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cap="sm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INDICI DI PREZZI ELABORATI DALL’ISTAT</a:t>
            </a:r>
            <a:endParaRPr lang="en-GB" sz="3200" b="1" cap="sm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Bani - Elementi di statistica economica - LEZIONE 8</a:t>
            </a:r>
          </a:p>
        </p:txBody>
      </p:sp>
    </p:spTree>
    <p:extLst>
      <p:ext uri="{BB962C8B-B14F-4D97-AF65-F5344CB8AC3E}">
        <p14:creationId xmlns:p14="http://schemas.microsoft.com/office/powerpoint/2010/main" val="32824827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fld>
            <a:endParaRPr lang="it-IT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877455" y="1300043"/>
            <a:ext cx="10002980" cy="601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it-IT" sz="16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tre indici si basano su un’unica </a:t>
            </a:r>
            <a:r>
              <a:rPr lang="it-IT" sz="16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rilevazione</a:t>
            </a:r>
            <a:r>
              <a:rPr lang="it-IT" sz="16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e sulla stessa </a:t>
            </a:r>
            <a:r>
              <a:rPr lang="it-IT" sz="16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metodologia</a:t>
            </a:r>
            <a:r>
              <a:rPr lang="it-IT" sz="16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di calcolo, condivisa a livello internazionale.</a:t>
            </a:r>
            <a:endParaRPr lang="en-GB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877454" y="3971039"/>
            <a:ext cx="10002980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it-IT" sz="16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Un’ulteriore differenziazione fra i tre indici riguarda il </a:t>
            </a:r>
            <a:r>
              <a:rPr lang="it-IT" sz="16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concetto di prezzo</a:t>
            </a:r>
            <a:r>
              <a:rPr lang="it-IT" sz="16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considerato: il NIC e il FOI considerano sempre il prezzo pieno di vendita. L’IPCA si riferisce invece al prezzo effettivamente pagato dal consumatore. </a:t>
            </a:r>
            <a:endParaRPr lang="en-GB" sz="16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877455" y="657706"/>
            <a:ext cx="3873817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Analogie e differenze tra i diversi indici</a:t>
            </a:r>
            <a:endParaRPr lang="en-GB" sz="11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877453" y="1857861"/>
            <a:ext cx="10002981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it-IT" sz="16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NIC e FOI si basano sullo stesso </a:t>
            </a:r>
            <a:r>
              <a:rPr lang="it-IT" sz="16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paniere</a:t>
            </a:r>
            <a:r>
              <a:rPr lang="it-IT" sz="16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ma il </a:t>
            </a:r>
            <a:r>
              <a:rPr lang="it-IT" sz="16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peso</a:t>
            </a:r>
            <a:r>
              <a:rPr lang="it-IT" sz="16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attribuito a ogni bene o servizio è diverso, a seconda dell’importanza che questi rivestono nei consumi della popolazione di riferimento. </a:t>
            </a:r>
          </a:p>
        </p:txBody>
      </p:sp>
      <p:sp>
        <p:nvSpPr>
          <p:cNvPr id="9" name="Rettangolo 8"/>
          <p:cNvSpPr/>
          <p:nvPr/>
        </p:nvSpPr>
        <p:spPr>
          <a:xfrm>
            <a:off x="877453" y="2435684"/>
            <a:ext cx="10002981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it-IT" sz="16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 il NIC la </a:t>
            </a:r>
            <a:r>
              <a:rPr lang="it-IT" sz="16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popolazione di riferimento</a:t>
            </a:r>
            <a:r>
              <a:rPr lang="it-IT" sz="16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è l’intera popolazione;  per il FOI è l’insieme delle famiglie che fanno capo a un operaio o un impiegato (lavoratore dipendente).</a:t>
            </a:r>
            <a:endParaRPr lang="en-GB" sz="16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877451" y="3320899"/>
            <a:ext cx="10002983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it-IT" sz="16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L’IPCA ha in comune con il NIC la </a:t>
            </a:r>
            <a:r>
              <a:rPr lang="it-IT" sz="16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popolazione di riferimento</a:t>
            </a:r>
            <a:r>
              <a:rPr lang="it-IT" sz="16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ma si differenzia dagli altri due indici perché il </a:t>
            </a:r>
            <a:r>
              <a:rPr lang="it-IT" sz="16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paniere</a:t>
            </a:r>
            <a:r>
              <a:rPr lang="it-IT" sz="16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esclude, sulla base di un accordo comunitario, le lotterie, il lotto e i concorsi pronostici.</a:t>
            </a:r>
            <a:endParaRPr lang="en-GB" sz="16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1169683" y="4751630"/>
            <a:ext cx="9710752" cy="882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it-IT" sz="16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 esempio, nel caso dei medicinali, mentre per gli indici nazionali viene considerato il prezzo pieno del prodotto, per quello armonizzato europeo il prezzo di riferimento è rappresentato dalla quota effettivamente a carico del consumatore (il ticket). Inoltre, l’IPCA tiene conto anche delle riduzioni temporanee di prezzo (saldi e promozioni).</a:t>
            </a:r>
            <a:endParaRPr lang="en-GB" sz="16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Bani - Elementi di statistica economica - LEZIONE 8</a:t>
            </a:r>
          </a:p>
        </p:txBody>
      </p:sp>
    </p:spTree>
    <p:extLst>
      <p:ext uri="{BB962C8B-B14F-4D97-AF65-F5344CB8AC3E}">
        <p14:creationId xmlns:p14="http://schemas.microsoft.com/office/powerpoint/2010/main" val="186581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9" grpId="0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fld>
            <a:endParaRPr lang="it-IT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042711" y="1288792"/>
            <a:ext cx="86218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Attualmente le serie degli indici nazionali NIC e FOI hanno base di riferimento 2015=100. Anche l’indice IPCA è calcolato e diffuso con base di riferimento 2015=100, in linea con gli altri Paesi dell’Unione europea e in conformità al Regolamento (UE) n. 2016/792 del Parlamento e del Consiglio e con il Regolamento di Esecuzione (UE) n. 2020/1148 della Commissione del 31 luglio 2020.</a:t>
            </a: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042711" y="2432619"/>
            <a:ext cx="858208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dati che concorrono alla costruzione degli indici mensili dei prezzi al consumo sono raccolti attraverso l’utilizzo di una pluralità di fonti: </a:t>
            </a:r>
            <a:r>
              <a:rPr lang="it-IT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rilevazione territoriale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condotta dagli Uffici comunali di statistica (UCS); la rilevazione centralizzata, condotta dall’Istat direttamente o attraverso la collaborazione con grandi fornitori di dati; gli scanner data provenienti dalla Grande Distribuzione Organizzata (GDO); la fonte amministrativa.</a:t>
            </a: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042711" y="3822668"/>
            <a:ext cx="85432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 tutti i beni e i servizi che entrano nel paniere hanno la stessa importanza nei consumi della popolazione. Di conseguenza, l’esigenza di misurare il livello dei prezzi e la loro dinamica temporale attraverso indicatori di sintesi richiede la definizione di un sistema di ponderazione che consenta di elaborare tali indicatori tenendo conto della diversa rilevanza che i singoli prodotti assumono sulla spesa complessiva per consumi delle famiglie. </a:t>
            </a:r>
            <a:r>
              <a:rPr lang="it-I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Ogni anno, i coefficienti di ponderazione degli indici sono aggiornati per tener conto dell’evoluzione dei consumi finali delle famiglie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Questa informazione viene dedotta dalle stime della Contabilità nazionale dell’Istat e dell’indagine sulle Spese delle famiglie, oltre che dai dati provenienti da altre fonti ausiliarie interne e esterne all’Istituto, tra le quali le basi dati di importanti società di analisi e ricerche di mercato, quali A.C. Nielsen e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GfK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Italia S.r.l.</a:t>
            </a: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930443" y="800624"/>
            <a:ext cx="5724644" cy="368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Alcune informazioni sui tre indici dei prezzi al consumo</a:t>
            </a:r>
            <a:endParaRPr lang="en-GB" sz="1100" b="1" i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930443" y="1603500"/>
            <a:ext cx="1101584" cy="3380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Anno base</a:t>
            </a:r>
            <a:endParaRPr lang="en-GB" sz="1600" b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924784" y="2963278"/>
            <a:ext cx="1047082" cy="3380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Fonti dati</a:t>
            </a:r>
            <a:endParaRPr lang="en-GB" sz="1600" b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924784" y="4874051"/>
            <a:ext cx="1382110" cy="3380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Ponderazione</a:t>
            </a:r>
            <a:endParaRPr lang="en-GB" sz="1600" b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Freccia a destra 1"/>
          <p:cNvSpPr/>
          <p:nvPr/>
        </p:nvSpPr>
        <p:spPr>
          <a:xfrm>
            <a:off x="2275518" y="1747673"/>
            <a:ext cx="523702" cy="15794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ccia a destra 11"/>
          <p:cNvSpPr/>
          <p:nvPr/>
        </p:nvSpPr>
        <p:spPr>
          <a:xfrm>
            <a:off x="2275518" y="3083319"/>
            <a:ext cx="523702" cy="15794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reccia a destra 12"/>
          <p:cNvSpPr/>
          <p:nvPr/>
        </p:nvSpPr>
        <p:spPr>
          <a:xfrm>
            <a:off x="2275518" y="4971723"/>
            <a:ext cx="523702" cy="15794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Bani - Elementi di statistica economica - LEZIONE 8</a:t>
            </a:r>
          </a:p>
        </p:txBody>
      </p:sp>
    </p:spTree>
    <p:extLst>
      <p:ext uri="{BB962C8B-B14F-4D97-AF65-F5344CB8AC3E}">
        <p14:creationId xmlns:p14="http://schemas.microsoft.com/office/powerpoint/2010/main" val="146266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9" grpId="0"/>
      <p:bldP spid="10" grpId="0"/>
      <p:bldP spid="11" grpId="0"/>
      <p:bldP spid="2" grpId="0" animBg="1"/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Bani - Elementi di statistica economica - LEZIONE 8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t>22</a:t>
            </a:fld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839585" y="942676"/>
            <a:ext cx="1044909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rilevazione dei prezzi al consumo è disciplinata anche da diverse leggi e regolamenti che definiscono i soggetti coinvolti (l’Istituto nazionale di statistica e i Comuni) e le relative funzioni: </a:t>
            </a:r>
          </a:p>
          <a:p>
            <a:pPr algn="just"/>
            <a:endParaRPr lang="it-IT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it-IT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 Decreto Legge n. 222/1927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che conferisce l’incarico all’Istituto centrale di statistica di promuovere la formazione di indici del costo della vita in tutti i comuni con più di 100.000 abitanti e in altri, preferibilmente scelti tra i capoluoghi di provincia o tra quelli con più di 50.000 abitanti che abbiano uffici di statistica idonei;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it-IT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Legge n. 621/1975 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modifica come di seguito il regio decreto relativamente ai comuni cui spetta l’obbligo di condurre l’indagine sui prezzi al consumo: “tra i comuni di cui all’art. 1 … devono intendersi compresi tutti i comuni capoluogo di provincia e quelli con oltre 30.000 abitanti che abbiano un ufficio di statistica idoneo”;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it-IT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D.lgs</a:t>
            </a:r>
            <a:r>
              <a:rPr lang="it-IT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n. 322/1989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che disciplina le attività di rilevazione, elaborazione, analisi e diffusione e archiviazione dei dati statistici svolte dagli enti e organismi pubblici di informazione statistica, al fine di realizzare l’unità di indirizzo, l’omogeneità organizzativa e la razionalizzazione dei flussi a livello centrale e locale. </a:t>
            </a:r>
          </a:p>
        </p:txBody>
      </p:sp>
    </p:spTree>
    <p:extLst>
      <p:ext uri="{BB962C8B-B14F-4D97-AF65-F5344CB8AC3E}">
        <p14:creationId xmlns:p14="http://schemas.microsoft.com/office/powerpoint/2010/main" val="21696670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Bani - Elementi di statistica economica - LEZIONE 8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t>23</a:t>
            </a:fld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842753" y="1645652"/>
            <a:ext cx="105456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la </a:t>
            </a:r>
            <a:r>
              <a:rPr lang="it-IT" i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Rilevazione territoriale dei prezzi al consumo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condotta dagli Uffici Comunali di Statistica (UCS)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La </a:t>
            </a:r>
            <a:r>
              <a:rPr lang="it-IT" i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Rilevazione centralizzata dei prezzi al consumo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condotta dall'Istat direttamente o attraverso la collaborazione con grandi fornitori di dati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gli </a:t>
            </a:r>
            <a:r>
              <a:rPr lang="it-IT" i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Scanner data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provenienti dalla Grande Distribuzione organizzata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la </a:t>
            </a:r>
            <a:r>
              <a:rPr lang="it-IT" i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Fonte amministrativa</a:t>
            </a:r>
            <a:endParaRPr lang="en-GB" dirty="0"/>
          </a:p>
        </p:txBody>
      </p:sp>
      <p:sp>
        <p:nvSpPr>
          <p:cNvPr id="5" name="Rettangolo 4"/>
          <p:cNvSpPr/>
          <p:nvPr/>
        </p:nvSpPr>
        <p:spPr>
          <a:xfrm>
            <a:off x="842753" y="894284"/>
            <a:ext cx="106547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 dati che concorrono alla costruzione degli indici mensili dei prezzi al consumo sono raccolti attraverso l'utilizzo di una pluralità di fonti: </a:t>
            </a:r>
          </a:p>
        </p:txBody>
      </p:sp>
      <p:sp>
        <p:nvSpPr>
          <p:cNvPr id="6" name="Rettangolo 5"/>
          <p:cNvSpPr/>
          <p:nvPr/>
        </p:nvSpPr>
        <p:spPr>
          <a:xfrm>
            <a:off x="842753" y="3212052"/>
            <a:ext cx="108747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questo ambito l’Italia ha un ruolo di precursore in quanto è il primo tra i grandi Paesi europei ad aver introdotto nel calcolo dell’inflazione l’uso dei risultati della scannerizzazione dei codici a barre dei prezzi registrati alle casse di ipermercati e supermercati nel settore dei beni per la cura della casa e della persona. 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1076" y="4785642"/>
            <a:ext cx="2216444" cy="1264881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842753" y="4897423"/>
            <a:ext cx="7868985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L’indagine mensile sui prezzi al consumo registra le variazioni nel tempo dei prezzi di un insieme di prodotti (paniere) rappresentativo di tutti i beni e servizi destinati al consumo finale delle famiglie, acquistabili attraverso transazioni monetarie (sono escluse le transazioni a titolo gratuito, gli autoconsumi, i fitti figurativi, ecc.).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842753" y="4427505"/>
            <a:ext cx="61739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RILEVAZIONE TERRITORIALE PREZZI AL CONSUMO</a:t>
            </a:r>
            <a:endParaRPr lang="en-GB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727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Bani - Elementi di statistica economica - LEZIONE 8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t>24</a:t>
            </a:fld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764768" y="1074460"/>
            <a:ext cx="102994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C00000"/>
              </a:buClr>
              <a:buFont typeface="Times New Roman" panose="02020603050405020304" pitchFamily="18" charset="0"/>
              <a:buChar char="►"/>
            </a:pP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Nel 2025, i prodotti rilevati in modo esclusivo mediante la rilevazione territoriale ammontano, in termini di peso, a circa il </a:t>
            </a:r>
            <a:r>
              <a:rPr lang="it-IT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49,4%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del paniere, contro il </a:t>
            </a:r>
            <a:r>
              <a:rPr lang="it-IT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25,8%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dei beni e servizi a rilevazione esclusivamente centralizzata. </a:t>
            </a:r>
          </a:p>
        </p:txBody>
      </p:sp>
      <p:sp>
        <p:nvSpPr>
          <p:cNvPr id="5" name="Rettangolo 4"/>
          <p:cNvSpPr/>
          <p:nvPr/>
        </p:nvSpPr>
        <p:spPr>
          <a:xfrm>
            <a:off x="764766" y="2134826"/>
            <a:ext cx="102994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C00000"/>
              </a:buClr>
              <a:buFont typeface="Times New Roman" panose="02020603050405020304" pitchFamily="18" charset="0"/>
              <a:buChar char="►"/>
            </a:pP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Tramite l’acquisizione dei dati scanner dalla GDO vengono rilevati tutti i prodotti cosiddetti </a:t>
            </a:r>
            <a:r>
              <a:rPr lang="it-IT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grocery</a:t>
            </a:r>
            <a:r>
              <a:rPr lang="it-IT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(beni di largo consumo venduti in genere nei supermercati), che rappresentano il </a:t>
            </a:r>
            <a:r>
              <a:rPr lang="it-IT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13,4%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termini di peso. </a:t>
            </a:r>
          </a:p>
        </p:txBody>
      </p:sp>
      <p:sp>
        <p:nvSpPr>
          <p:cNvPr id="6" name="Rettangolo 5"/>
          <p:cNvSpPr/>
          <p:nvPr/>
        </p:nvSpPr>
        <p:spPr>
          <a:xfrm>
            <a:off x="764766" y="3429000"/>
            <a:ext cx="1023296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C00000"/>
              </a:buClr>
              <a:buFont typeface="Times New Roman" panose="02020603050405020304" pitchFamily="18" charset="0"/>
              <a:buChar char="►"/>
            </a:pP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queste tre modalità si aggiunge l’utilizzo delle fonti amministrative: </a:t>
            </a:r>
          </a:p>
          <a:p>
            <a:pPr marL="742950" lvl="1" indent="-285750" algn="just">
              <a:buFontTx/>
              <a:buChar char="-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base dati MISE dei prezzi dei carburanti, che pesa per il </a:t>
            </a:r>
            <a:r>
              <a:rPr lang="it-IT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6,6%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sul paniere </a:t>
            </a:r>
          </a:p>
          <a:p>
            <a:pPr marL="742950" lvl="1" indent="-285750" algn="just">
              <a:buFontTx/>
              <a:buChar char="-"/>
            </a:pP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dati forniti dall’Osservatorio immobiliare dell’Agenzia delle entrate per la rilevazione dei prezzi degli Affitti reali per abitazioni di privati che pesa per il </a:t>
            </a:r>
            <a:r>
              <a:rPr lang="it-IT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2,7%</a:t>
            </a:r>
          </a:p>
          <a:p>
            <a:pPr marL="742950" lvl="1" indent="-285750" algn="just">
              <a:buFontTx/>
              <a:buChar char="-"/>
            </a:pP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l’Agenzia delle dogane e dei monopoli per la rilevazione dei tabacchi che incide sul paniere per il </a:t>
            </a:r>
            <a:r>
              <a:rPr lang="it-IT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2,1%</a:t>
            </a:r>
            <a:endParaRPr lang="it-IT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76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Bani - Elementi di statistica economica - LEZIONE 8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pPr/>
              <a:t>25</a:t>
            </a:fld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1016001" y="952579"/>
            <a:ext cx="98902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La rilevazione territoriale è svolta mediante l’acquisizione diretta delle informazioni relative alle variabili statistiche di interesse presso le unità di rilevazione presenti nel piano di campionamento comunale. </a:t>
            </a:r>
            <a:endParaRPr lang="en-GB" dirty="0"/>
          </a:p>
        </p:txBody>
      </p:sp>
      <p:sp>
        <p:nvSpPr>
          <p:cNvPr id="5" name="Rettangolo 4"/>
          <p:cNvSpPr/>
          <p:nvPr/>
        </p:nvSpPr>
        <p:spPr>
          <a:xfrm>
            <a:off x="1015999" y="1698305"/>
            <a:ext cx="9965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Mensilmente, i rilevatori degli Uffici di statistica dei Comuni coinvolti effettuano il monitoraggio dei prezzi dei prodotti a rilevazione locale inclusi nel paniere, secondo metodi e tecniche definite dall’Istat. </a:t>
            </a:r>
            <a:endParaRPr lang="en-GB" dirty="0"/>
          </a:p>
        </p:txBody>
      </p:sp>
      <p:sp>
        <p:nvSpPr>
          <p:cNvPr id="8" name="Rettangolo 7"/>
          <p:cNvSpPr/>
          <p:nvPr/>
        </p:nvSpPr>
        <p:spPr>
          <a:xfrm>
            <a:off x="1015999" y="2589104"/>
            <a:ext cx="99651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Nel 2025 i </a:t>
            </a:r>
            <a:r>
              <a:rPr lang="it-IT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comuni</a:t>
            </a:r>
            <a:r>
              <a:rPr lang="it-IT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 concorrono al calcolo degli indici </a:t>
            </a:r>
            <a:r>
              <a:rPr lang="it-IT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sono 80 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 tutti gli aggregati di prodotto del paniere (di cui 19 capoluoghi di regione, 60 capoluoghi di provincia, 1 comune non capoluogo con più di 30.000 abitanti);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sono invece 10 i comuni</a:t>
            </a:r>
            <a:r>
              <a:rPr lang="it-IT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 partecipano al calcolo degli indici per un sottoinsieme di prodotti </a:t>
            </a:r>
          </a:p>
        </p:txBody>
      </p:sp>
      <p:sp>
        <p:nvSpPr>
          <p:cNvPr id="4" name="Rettangolo 3"/>
          <p:cNvSpPr/>
          <p:nvPr/>
        </p:nvSpPr>
        <p:spPr>
          <a:xfrm>
            <a:off x="1282569" y="3789433"/>
            <a:ext cx="8839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(tariffe locali quali fornitura acqua, raccolta rifiuti, raccolta acque reflue, gas di rete per uso domestico, trasporti urbani, taxi, mense scolastiche, nido d’infanzia comunale, e altri servizi come manifestazioni sportive, cinema, spettacoli teatrali, istruzione secondaria superiore, mense universitarie, ecc.). 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76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Bani - Elementi di statistica economica - LEZIONE 8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t>26</a:t>
            </a:fld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931024" y="969020"/>
            <a:ext cx="1014152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Nei 90 comuni (80 per il paniere completo e 10 per un sottoinsieme di prodotti) che partecipano nel 2025 alla rilevazione dei prezzi al consumo si contano più di </a:t>
            </a:r>
            <a:r>
              <a:rPr lang="it-IT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45mila unità di rilevazione 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(tra punti vendita, imprese e istituzioni) dove gli Uffici comunali di statistica monitorano il prezzo di almeno un prodotto; </a:t>
            </a:r>
          </a:p>
          <a:p>
            <a:pPr algn="just"/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queste si aggiungono oltre 2.900 le abitazioni per la rilevazione dei canoni di affitto di abitazioni di Enti pubblici.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931025" y="2749371"/>
            <a:ext cx="2990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quotazioni</a:t>
            </a:r>
            <a:endParaRPr lang="en-GB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931025" y="3127733"/>
            <a:ext cx="10056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Nel complesso sono circa </a:t>
            </a:r>
            <a:r>
              <a:rPr lang="it-IT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388mila le quotazioni 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 contribuiscono al calcolo dell’inflazione, inviate mensilmente all’Istat dagli Uffici comunali di statistica. </a:t>
            </a:r>
          </a:p>
        </p:txBody>
      </p:sp>
      <p:sp>
        <p:nvSpPr>
          <p:cNvPr id="7" name="Rettangolo 6"/>
          <p:cNvSpPr/>
          <p:nvPr/>
        </p:nvSpPr>
        <p:spPr>
          <a:xfrm>
            <a:off x="931025" y="4003377"/>
            <a:ext cx="1014152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Nel 2025, </a:t>
            </a:r>
            <a:r>
              <a:rPr lang="it-IT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oltre 237mila quotazioni 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prezzo vengono raccolte ogni mese centralmente dall’Istat. </a:t>
            </a:r>
          </a:p>
          <a:p>
            <a:pPr algn="just"/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queste circa 80mila sono acquisite tramite web, anche con l’utilizzo di procedure di raccolta automatica dei dati da web (tecniche di </a:t>
            </a:r>
            <a:r>
              <a:rPr lang="it-IT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 </a:t>
            </a:r>
            <a:r>
              <a:rPr lang="it-IT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scraping</a:t>
            </a:r>
            <a:r>
              <a:rPr lang="it-IT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ovvero</a:t>
            </a:r>
            <a:r>
              <a:rPr lang="it-IT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una tecnica che permette l'estrazione di informazioni dai siti web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circa 400 vengono rilevate mediante indagine diretta presso le imprese di assicurazione per la rilevazione dei prezzi dei servizi assicurativi sull’abitazione e oltre 700 sono rilevate da fonti interne. 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727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Bani - Elementi di statistica economica - LEZIONE 8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t>27</a:t>
            </a:fld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5661044" y="751278"/>
            <a:ext cx="5669203" cy="981423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è condotta dagli Uffici comunali di statistica dei comuni capoluogo di provincia e dei comuni con più di 30.000 abitanti e un ufficio di statistica idoneo </a:t>
            </a:r>
            <a:endParaRPr lang="en-GB" sz="1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891309" y="1496291"/>
            <a:ext cx="31985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it-IT" b="1" i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rilevazione territoriale dei prezzi al consumo</a:t>
            </a:r>
            <a:endParaRPr lang="en-GB" dirty="0"/>
          </a:p>
        </p:txBody>
      </p:sp>
      <p:sp>
        <p:nvSpPr>
          <p:cNvPr id="6" name="Freccia a destra 5"/>
          <p:cNvSpPr/>
          <p:nvPr/>
        </p:nvSpPr>
        <p:spPr>
          <a:xfrm>
            <a:off x="4307840" y="1686478"/>
            <a:ext cx="822960" cy="41563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ttangolo 6"/>
          <p:cNvSpPr/>
          <p:nvPr/>
        </p:nvSpPr>
        <p:spPr>
          <a:xfrm>
            <a:off x="5661044" y="2430971"/>
            <a:ext cx="5669203" cy="1574149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unità di rilevazione sono punti vendita, imprese e istituzioni dove gli Uffici comunali di statistica (UCS) monitorano il prezzo di almeno un prodotto; a queste si aggiungono le famiglie, presso le quali sono rilevati i canoni d’affitto</a:t>
            </a:r>
            <a:endParaRPr lang="en-GB" sz="1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5661044" y="1894296"/>
            <a:ext cx="5669203" cy="369332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Comuni rappresentano l'organo intermedio di rilevazione</a:t>
            </a:r>
            <a:endParaRPr lang="en-GB" dirty="0"/>
          </a:p>
        </p:txBody>
      </p:sp>
      <p:sp>
        <p:nvSpPr>
          <p:cNvPr id="9" name="Rettangolo 8"/>
          <p:cNvSpPr/>
          <p:nvPr/>
        </p:nvSpPr>
        <p:spPr>
          <a:xfrm>
            <a:off x="1015999" y="4635721"/>
            <a:ext cx="10314247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rilevazione territoriale ha periodicità mensile. Il periodo di rilevazione corrisponde ai primi 15 giorni lavorativi di ogni mese di riferimento dei dati 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1015998" y="5395790"/>
            <a:ext cx="10314247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prodotti sono rilevati con cadenza mensile, bimensile (prodotti ittici, frutta fresca, vegetali e combustibili della casa) e </a:t>
            </a:r>
            <a:r>
              <a:rPr lang="it-IT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trimensile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(per le camere d'albergo).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316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Bani - Elementi di statistica economica - LEZIONE 8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t>28</a:t>
            </a:fld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945700" y="985698"/>
            <a:ext cx="9957290" cy="966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Nella </a:t>
            </a:r>
            <a:r>
              <a:rPr lang="it-IT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rilevazione territoriale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le operazioni di raccolta dei dati sono svolte integralmente mediante l’utilizzo di </a:t>
            </a:r>
            <a:r>
              <a:rPr lang="it-IT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tablet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dotati di scheda UMTS, distribuiti ai rilevatori di tutti gli Uffici comunali di statistica coinvolti nell’indagine. 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945700" y="2109911"/>
            <a:ext cx="10085289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 punto di vista informatico e gestionale la rilevazione è interamente basata su un sistema di tipo </a:t>
            </a:r>
            <a:r>
              <a:rPr lang="it-IT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client-server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organizzata mediante i giri di rilevazione, che considerano i carichi di lavoro per i rilevatori nei 15 giorni lavorativi previsti mensilmente per la raccolta dei dati.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945700" y="3217028"/>
            <a:ext cx="100852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rilevazione, compresa tra le rilevazioni statistiche di interesse pubblico, è inserita nel Programma statistico nazionale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945699" y="3989053"/>
            <a:ext cx="100852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L’obbligo di risposta per questa rilevazione è sancito dall’art. 7 del decreto legislativo n. 322/1989 e dal DPR 20 maggio 2019 di approvazione del Programma statistico nazionale 2017-2019, aggiornamento 2018-2019 e dell’allegato elenco delle indagini che comportano l’obbligo di risposta per i soggetti privati. 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37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fld>
            <a:endParaRPr lang="it-IT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922712" y="1053280"/>
            <a:ext cx="100916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L'Italia usa dal 1999 </a:t>
            </a:r>
            <a:r>
              <a:rPr lang="it-IT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l'Indice di </a:t>
            </a:r>
            <a:r>
              <a:rPr lang="it-IT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Laspeyres</a:t>
            </a:r>
            <a:r>
              <a:rPr lang="it-IT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concatenato</a:t>
            </a:r>
            <a:r>
              <a:rPr lang="it-IT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Rettangolo 2"/>
          <p:cNvSpPr/>
          <p:nvPr/>
        </p:nvSpPr>
        <p:spPr>
          <a:xfrm>
            <a:off x="922712" y="3755755"/>
            <a:ext cx="100916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L'indice a catena del tipo </a:t>
            </a:r>
            <a:r>
              <a:rPr lang="it-IT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Laspeyres</a:t>
            </a:r>
            <a:r>
              <a:rPr lang="it-IT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prevede che sia il paniere sia il sistema dei pesi vengono aggiornati annualmente. L’indice viene calcolato mensilmente, ma si usano come quantità quelle rilevate al mese di dicembre dell'anno precedente; </a:t>
            </a:r>
          </a:p>
        </p:txBody>
      </p:sp>
      <p:sp>
        <p:nvSpPr>
          <p:cNvPr id="6" name="Rettangolo 5"/>
          <p:cNvSpPr/>
          <p:nvPr/>
        </p:nvSpPr>
        <p:spPr>
          <a:xfrm>
            <a:off x="922712" y="1956474"/>
            <a:ext cx="100916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L'indice di </a:t>
            </a:r>
            <a:r>
              <a:rPr lang="it-IT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Laspeyres</a:t>
            </a:r>
            <a:r>
              <a:rPr lang="it-IT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presenta vantaggi sul piano operativo, in quanto </a:t>
            </a:r>
            <a:r>
              <a:rPr lang="it-IT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prezzi vengono ponderati con le quantità del tempo base</a:t>
            </a:r>
            <a:r>
              <a:rPr lang="it-IT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altri indici, come quello di 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Paasche (e quello di Fisher, </a:t>
            </a:r>
            <a:r>
              <a:rPr lang="it-IT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media dei due), userebbero come pesi le quantità al tempo corrente e, essendo lunga e onerosa le misura delle quantità, non potrebbero essere elaborati tempestivamente. La misura delle quantità, inoltre, dovrebbe essere ripetuta ogni mese. </a:t>
            </a:r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Bani - Elementi di statistica economica - LEZIONE 8</a:t>
            </a:r>
          </a:p>
        </p:txBody>
      </p:sp>
    </p:spTree>
    <p:extLst>
      <p:ext uri="{BB962C8B-B14F-4D97-AF65-F5344CB8AC3E}">
        <p14:creationId xmlns:p14="http://schemas.microsoft.com/office/powerpoint/2010/main" val="355798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fld>
            <a:endParaRPr lang="it-IT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803563" y="926698"/>
            <a:ext cx="1046146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È compito dell’ISTAT produrre una vasta gamma di indici atti a esprimere la dinamica temporale media dei prezzi praticati in svariate operazioni di mercato e fasi della commercializzazione dei prodotti.</a:t>
            </a:r>
          </a:p>
          <a:p>
            <a:pPr algn="just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Essi, esprimendo le variazioni nel tempo dei prezzi di un campione di prodotti riferito a un dato periodo scelto come base, costituiscono, senza ombra di dubbio, uno dei principali strumenti di analisi dell’andamento di breve periodo dell’economia, quale misura dell’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inflazione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ossia dell’aumento persistente del livello dei prezzi con la conseguente diminuzione del potere di acquisto della moneta.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803564" y="3055171"/>
            <a:ext cx="66113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L’Istituto nazionale di Statistica elabora i seguenti gruppi di indici:</a:t>
            </a:r>
          </a:p>
        </p:txBody>
      </p:sp>
      <p:sp>
        <p:nvSpPr>
          <p:cNvPr id="7" name="Freccia a destra con strisce 6"/>
          <p:cNvSpPr/>
          <p:nvPr/>
        </p:nvSpPr>
        <p:spPr>
          <a:xfrm>
            <a:off x="1016000" y="3814938"/>
            <a:ext cx="978408" cy="484632"/>
          </a:xfrm>
          <a:prstGeom prst="stripedRightArrow">
            <a:avLst/>
          </a:prstGeom>
          <a:solidFill>
            <a:srgbClr val="A8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ccia a destra con strisce 10"/>
          <p:cNvSpPr/>
          <p:nvPr/>
        </p:nvSpPr>
        <p:spPr>
          <a:xfrm>
            <a:off x="1016004" y="5449773"/>
            <a:ext cx="978408" cy="477202"/>
          </a:xfrm>
          <a:prstGeom prst="stripedRightArrow">
            <a:avLst/>
          </a:prstGeom>
          <a:solidFill>
            <a:srgbClr val="A8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ttangolo 11"/>
          <p:cNvSpPr/>
          <p:nvPr/>
        </p:nvSpPr>
        <p:spPr>
          <a:xfrm>
            <a:off x="2620142" y="5481282"/>
            <a:ext cx="2995372" cy="369332"/>
          </a:xfrm>
          <a:prstGeom prst="rect">
            <a:avLst/>
          </a:prstGeom>
          <a:ln w="19050" cap="rnd">
            <a:solidFill>
              <a:srgbClr val="C00000"/>
            </a:solidFill>
            <a:bevel/>
          </a:ln>
        </p:spPr>
        <p:txBody>
          <a:bodyPr wrap="none">
            <a:spAutoFit/>
          </a:bodyPr>
          <a:lstStyle/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Indici dei prezzi al consumo 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2503762" y="3475855"/>
            <a:ext cx="588609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2000" indent="-252000" algn="just">
              <a:buFont typeface="+mj-lt"/>
              <a:buAutoNum type="arabicPeriod"/>
            </a:pP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Prezzi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dei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prodotti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agricoli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2000" indent="-252000" algn="just">
              <a:buFont typeface="+mj-lt"/>
              <a:buAutoNum type="arabicPeriod"/>
            </a:pP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Prezzi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alla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produzione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dell’industria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delle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costruzioni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2000" indent="-252000" algn="just">
              <a:buFont typeface="+mj-lt"/>
              <a:buAutoNum type="arabicPeriod"/>
            </a:pP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Prezzi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alla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produzione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dei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servizi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2000" indent="-252000" algn="just">
              <a:buFont typeface="+mj-lt"/>
              <a:buAutoNum type="arabicPeriod"/>
            </a:pP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Prezzi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all’importazione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2000" indent="-252000" algn="just">
              <a:buFont typeface="+mj-lt"/>
              <a:buAutoNum type="arabicPeriod"/>
            </a:pP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Prezzi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delle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abitazioni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7979" y="3475855"/>
            <a:ext cx="3631229" cy="2293452"/>
          </a:xfrm>
          <a:prstGeom prst="rect">
            <a:avLst/>
          </a:prstGeom>
        </p:spPr>
      </p:pic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Bani - Elementi di statistica economica - LEZIONE 8</a:t>
            </a:r>
          </a:p>
        </p:txBody>
      </p:sp>
    </p:spTree>
    <p:extLst>
      <p:ext uri="{BB962C8B-B14F-4D97-AF65-F5344CB8AC3E}">
        <p14:creationId xmlns:p14="http://schemas.microsoft.com/office/powerpoint/2010/main" val="3947145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 animBg="1"/>
      <p:bldP spid="11" grpId="0" animBg="1"/>
      <p:bldP spid="12" grpId="0" animBg="1"/>
      <p:bldP spid="12" grpId="1" animBg="1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Bani - Elementi di statistica economica - LEZIONE 8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t>30</a:t>
            </a:fld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817707"/>
            <a:ext cx="9807839" cy="3209348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7887855" y="3472873"/>
            <a:ext cx="655781" cy="258618"/>
          </a:xfrm>
          <a:prstGeom prst="rect">
            <a:avLst/>
          </a:prstGeom>
          <a:noFill/>
          <a:ln w="28575">
            <a:solidFill>
              <a:srgbClr val="A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1016000" y="4397769"/>
            <a:ext cx="2560782" cy="369332"/>
          </a:xfrm>
          <a:prstGeom prst="rect">
            <a:avLst/>
          </a:prstGeom>
          <a:noFill/>
          <a:ln w="19050">
            <a:solidFill>
              <a:srgbClr val="A8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102,9 = (875</a:t>
            </a:r>
            <a:r>
              <a:rPr lang="it-IT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÷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850)*100 </a:t>
            </a:r>
          </a:p>
        </p:txBody>
      </p:sp>
      <p:sp>
        <p:nvSpPr>
          <p:cNvPr id="7" name="Rettangolo 6"/>
          <p:cNvSpPr/>
          <p:nvPr/>
        </p:nvSpPr>
        <p:spPr>
          <a:xfrm>
            <a:off x="10168058" y="3472873"/>
            <a:ext cx="655781" cy="25861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1016000" y="4793733"/>
            <a:ext cx="2560782" cy="369332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104,8 = (891</a:t>
            </a:r>
            <a:r>
              <a:rPr lang="it-IT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÷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850)*100 </a:t>
            </a:r>
          </a:p>
        </p:txBody>
      </p:sp>
      <p:cxnSp>
        <p:nvCxnSpPr>
          <p:cNvPr id="10" name="Connettore 2 9"/>
          <p:cNvCxnSpPr/>
          <p:nvPr/>
        </p:nvCxnSpPr>
        <p:spPr>
          <a:xfrm>
            <a:off x="7887855" y="4174775"/>
            <a:ext cx="0" cy="720436"/>
          </a:xfrm>
          <a:prstGeom prst="straightConnector1">
            <a:avLst/>
          </a:prstGeom>
          <a:ln w="19050">
            <a:solidFill>
              <a:srgbClr val="A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>
            <a:off x="10241950" y="4174775"/>
            <a:ext cx="0" cy="720436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tangolo 14"/>
          <p:cNvSpPr/>
          <p:nvPr/>
        </p:nvSpPr>
        <p:spPr>
          <a:xfrm>
            <a:off x="3688773" y="4969162"/>
            <a:ext cx="4638963" cy="1159163"/>
          </a:xfrm>
          <a:prstGeom prst="rect">
            <a:avLst/>
          </a:prstGeom>
          <a:ln w="19050">
            <a:solidFill>
              <a:srgbClr val="A800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it-IT" sz="1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Ciò risulta sottraendo dall'indice di prezzo per l'anno in questione quello relativo all'anno precedete (102,9 – 100), diviso per l'indice di prezzo dell'anno precedente (100), moltiplicato per 100 = </a:t>
            </a:r>
            <a:r>
              <a:rPr lang="it-IT" b="1" dirty="0">
                <a:solidFill>
                  <a:srgbClr val="A8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2,9%</a:t>
            </a:r>
            <a:endParaRPr lang="it-IT" b="1" dirty="0">
              <a:solidFill>
                <a:srgbClr val="A8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8439727" y="4941390"/>
            <a:ext cx="3685624" cy="369332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(104,8 – 102,9) ÷ 102,9 x 100 = </a:t>
            </a:r>
            <a:r>
              <a:rPr lang="it-IT" b="1" dirty="0">
                <a:solidFill>
                  <a:srgbClr val="A8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1,8%</a:t>
            </a:r>
            <a:endParaRPr lang="it-IT" dirty="0">
              <a:solidFill>
                <a:srgbClr val="A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420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5" grpId="0" animBg="1"/>
      <p:bldP spid="1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Bani - Elementi di statistica economica - LEZIONE 8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t>31</a:t>
            </a:fld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822138" y="649394"/>
            <a:ext cx="4130298" cy="368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Come consultare i risultati dell'indagine</a:t>
            </a:r>
            <a:endParaRPr lang="en-GB" b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822138" y="1153887"/>
            <a:ext cx="10466546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diffusione dei dati della rilevazione territoriale dei prezzi al consumo, unitamente alle altre fonti di indagine (rilevazione centralizzata, scanner data e dati di fonte amministrativa) avviene secondo una diversa modalità di rilascio dei dati: stima provvisoria e stima definitiva.</a:t>
            </a:r>
            <a:endParaRPr lang="en-GB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822138" y="2322724"/>
            <a:ext cx="10557986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Gli indici, sia per la stima preliminare sia per quella definitiva, sono diffusi attraverso il comunicato stampa “Prezzi al consumo” disponibile sul sito web dell’Istituto all’indirizzo </a:t>
            </a:r>
            <a:r>
              <a:rPr lang="it-IT" dirty="0">
                <a:solidFill>
                  <a:srgbClr val="135A7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http://www.istat.it/</a:t>
            </a:r>
            <a:r>
              <a:rPr lang="it-IT" dirty="0" err="1">
                <a:solidFill>
                  <a:srgbClr val="135A7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it</a:t>
            </a:r>
            <a:r>
              <a:rPr lang="it-IT" dirty="0">
                <a:solidFill>
                  <a:srgbClr val="135A7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/prezzi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822138" y="3195197"/>
            <a:ext cx="10466546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serie degli indici aggiornate sono pubblicate, in concomitanza con la diffusione del comunicato stampa, sul data </a:t>
            </a:r>
            <a:r>
              <a:rPr lang="it-IT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warehouse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I.Stat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it-IT" dirty="0">
                <a:solidFill>
                  <a:srgbClr val="135A7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http://dati.istat.it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all’interno del tema Prezzi - Prezzi al consumo. </a:t>
            </a:r>
            <a:endParaRPr lang="en-GB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822138" y="4201786"/>
            <a:ext cx="5287718" cy="1574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Unitamente agli indici mensili, sono diffuse: </a:t>
            </a:r>
          </a:p>
          <a:p>
            <a:pPr marL="285750" lvl="0" indent="-28575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variazioni percentuali congiunturali e tendenziali </a:t>
            </a:r>
          </a:p>
          <a:p>
            <a:pPr marL="285750" lvl="0" indent="-28575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gli indici medi annui</a:t>
            </a:r>
          </a:p>
          <a:p>
            <a:pPr marL="285750" lvl="0" indent="-28575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variazioni medie annue</a:t>
            </a:r>
          </a:p>
          <a:p>
            <a:pPr marL="285750" lvl="0" indent="-28575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pesi calcolati annualmente</a:t>
            </a:r>
            <a:endParaRPr lang="en-GB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96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fld>
            <a:endParaRPr lang="it-IT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012945" y="2140129"/>
            <a:ext cx="101177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variazione percentuale tra l’indice del mese m e l’indice del mese immediatamente precedente, m-1, è pari al loro rapporto, moltiplicato per 100, meno 100; il risultato finale arrotondato a 1 decimale. Ad esempio, la variazione tra l’indice di febbraio 2016 e l’indice di gennaio 2016 è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300" y="3212442"/>
            <a:ext cx="1562100" cy="504825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916417" y="1696738"/>
            <a:ext cx="6997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GB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Variazione</a:t>
            </a:r>
            <a:r>
              <a:rPr lang="en-GB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congiunturale</a:t>
            </a:r>
            <a:r>
              <a:rPr lang="en-GB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it-IT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variazione rispetto al periodo precedente</a:t>
            </a:r>
            <a:endParaRPr lang="en-GB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1015999" y="884948"/>
            <a:ext cx="98367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…..unitamente agli indici mensili sono diffuse le variazioni percentuali congiunturali e tendenziali, gli indici medi annui, le variazioni medie annue e i pesi calcolati annualmente 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916417" y="3948375"/>
            <a:ext cx="84661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Variazione</a:t>
            </a:r>
            <a:r>
              <a:rPr lang="en-GB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tendenziale</a:t>
            </a:r>
            <a:r>
              <a:rPr lang="en-GB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it-IT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variazione rispetto allo stesso periodo dell’anno precedente</a:t>
            </a:r>
            <a:endParaRPr lang="en-GB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1012945" y="4371076"/>
            <a:ext cx="107229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variazione percentuale tra l’indice del mese m dell’anno t e l’indice del corrispondente mese dell’anno precedente t-1, è pari al loro rapporto, moltiplicato per 100, meno 100; il risultato finale arrotondato a 1 decimale. Ad esempio, la variazione tra l’indice di febbraio 2015 e l’indice di febbraio 2014 è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464" y="5592015"/>
            <a:ext cx="1581150" cy="466725"/>
          </a:xfrm>
          <a:prstGeom prst="rect">
            <a:avLst/>
          </a:prstGeom>
        </p:spPr>
      </p:pic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Bani - Elementi di statistica economica - LEZIONE 8</a:t>
            </a:r>
          </a:p>
        </p:txBody>
      </p:sp>
    </p:spTree>
    <p:extLst>
      <p:ext uri="{BB962C8B-B14F-4D97-AF65-F5344CB8AC3E}">
        <p14:creationId xmlns:p14="http://schemas.microsoft.com/office/powerpoint/2010/main" val="4123361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4" grpId="0"/>
      <p:bldP spid="1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fld>
            <a:endParaRPr lang="it-IT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935424" y="875203"/>
            <a:ext cx="2574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Variazione</a:t>
            </a:r>
            <a:r>
              <a:rPr lang="en-GB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media </a:t>
            </a:r>
            <a:r>
              <a:rPr lang="en-GB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annua</a:t>
            </a:r>
            <a:endParaRPr lang="en-GB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935423" y="1371426"/>
            <a:ext cx="106358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 gli indici </a:t>
            </a:r>
            <a:r>
              <a:rPr lang="it-IT" sz="16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NIC</a:t>
            </a:r>
            <a:r>
              <a:rPr lang="it-IT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e </a:t>
            </a:r>
            <a:r>
              <a:rPr lang="it-IT" sz="16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FOI</a:t>
            </a:r>
            <a:r>
              <a:rPr lang="it-IT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la variazione percentuale tra l’indice medio dell’anno t e l’indice medio dell’anno t-1, è pari al loro rapporto, moltiplicato per 100, meno 100; il risultato finale arrotondato a 1 decimale. Ad esempio, la variazione tra l’indice medio del 2015 e quello del 2014 è</a:t>
            </a: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2448182"/>
            <a:ext cx="1657350" cy="476250"/>
          </a:xfrm>
          <a:prstGeom prst="rect">
            <a:avLst/>
          </a:prstGeom>
        </p:spPr>
      </p:pic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Bani - Elementi di statistica economica - LEZIONE 8</a:t>
            </a:r>
          </a:p>
        </p:txBody>
      </p:sp>
    </p:spTree>
    <p:extLst>
      <p:ext uri="{BB962C8B-B14F-4D97-AF65-F5344CB8AC3E}">
        <p14:creationId xmlns:p14="http://schemas.microsoft.com/office/powerpoint/2010/main" val="92677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Bani - Elementi di statistica economica - LEZIONE 8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t>34</a:t>
            </a:fld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897775" y="779487"/>
            <a:ext cx="2820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Struttura</a:t>
            </a:r>
            <a:r>
              <a:rPr lang="en-GB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GB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ponderazione</a:t>
            </a:r>
            <a:r>
              <a:rPr lang="en-GB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897775" y="1734154"/>
            <a:ext cx="106550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Tale operazione garantisce che il sistema dei pesi utilizzato per la stima dell’inflazione mantenga elevato nel tempo il suo grado di rappresentatività delle quote di spesa che i consumatori destinano all’acquisto dei beni e servizi finali. </a:t>
            </a:r>
          </a:p>
        </p:txBody>
      </p:sp>
      <p:sp>
        <p:nvSpPr>
          <p:cNvPr id="7" name="Rettangolo 6"/>
          <p:cNvSpPr/>
          <p:nvPr/>
        </p:nvSpPr>
        <p:spPr>
          <a:xfrm>
            <a:off x="897775" y="1139270"/>
            <a:ext cx="106236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Ogni anno, i coefficienti di ponderazione degli indici sono aggiornati per tener conto dell’evoluzione dei consumi finali delle famiglie.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2D856397-236B-756E-CA7A-E7ADBCCBD293}"/>
              </a:ext>
            </a:extLst>
          </p:cNvPr>
          <p:cNvSpPr/>
          <p:nvPr/>
        </p:nvSpPr>
        <p:spPr>
          <a:xfrm>
            <a:off x="897775" y="2642318"/>
            <a:ext cx="1062366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Nel Prospetto 1 è riportata la struttura dei pesi per divisione di spesa utilizzata per il calcolo dei tre indici dei prezzi al consumo per l’anno 2025 (NIC, IPCA e FOI). </a:t>
            </a:r>
            <a:endParaRPr lang="en-GB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249CEFC0-0E6B-2897-01AD-1057258E8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2985" y="3196316"/>
            <a:ext cx="6658904" cy="301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4133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D6F7B2C6-94BD-EC57-2745-EF425A216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Bani - Elementi di statistica economica - LEZIONE 8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CA2D9F41-49DF-A312-A18E-DE5A2221C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t>35</a:t>
            </a:fld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D5128D1-178C-C663-463F-4FF912F7A7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8949" y="669303"/>
            <a:ext cx="3348428" cy="3275543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169F4A6E-03AF-98F9-EACF-780D2BA5BAAD}"/>
              </a:ext>
            </a:extLst>
          </p:cNvPr>
          <p:cNvSpPr/>
          <p:nvPr/>
        </p:nvSpPr>
        <p:spPr>
          <a:xfrm>
            <a:off x="568831" y="4628976"/>
            <a:ext cx="105705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novità del 2025, con riferimento sia ai pesi sia al paniere, riflettono la costante evoluzione dei comportamenti di spesa delle famiglie ma anche l’impatto di </a:t>
            </a:r>
            <a:r>
              <a:rPr lang="it-IT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eventiche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condizionano le scelte d’acquisto e la struttura della spesa per consumi.</a:t>
            </a:r>
            <a:endParaRPr lang="en-GB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Nel paniere del 2025 utilizzato per il calcolo degli indici NIC e FOI figurano 1.923 prodotti elementari.</a:t>
            </a:r>
          </a:p>
          <a:p>
            <a:pPr algn="just"/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 il calcolo dell’indice IPCA (armonizzato a livello europeo) il paniere comprende 1.944 prodotti elementari </a:t>
            </a:r>
            <a:endParaRPr lang="en-GB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B9933426-AB04-60EC-B71F-F18DB8F31E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542" y="669303"/>
            <a:ext cx="3332692" cy="3794142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7BD6FDF-34CD-6FC5-5AAE-8A2242B97403}"/>
              </a:ext>
            </a:extLst>
          </p:cNvPr>
          <p:cNvSpPr txBox="1"/>
          <p:nvPr/>
        </p:nvSpPr>
        <p:spPr>
          <a:xfrm>
            <a:off x="8090556" y="669303"/>
            <a:ext cx="304878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Ogni anno, l’Istat </a:t>
            </a:r>
            <a:r>
              <a:rPr lang="it-IT" dirty="0">
                <a:solidFill>
                  <a:srgbClr val="A8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rivede l’elenco dei prodotti 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 compongono il paniere di riferimento per la rilevazione dei prezzi al consumo, aggiornando contestualmente le tecniche d’indagine </a:t>
            </a:r>
            <a:r>
              <a:rPr lang="it-IT" dirty="0">
                <a:solidFill>
                  <a:srgbClr val="A8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i pesi con i quali i diversi prodotti contribuiscono alla misura dell’inflazione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2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fld>
            <a:endParaRPr lang="it-IT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015997" y="769934"/>
            <a:ext cx="2416046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Come si leggono i dati?</a:t>
            </a:r>
            <a:endParaRPr lang="en-GB" sz="1100" b="1" i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678" y="1380210"/>
            <a:ext cx="8110330" cy="2196548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914465" y="3969151"/>
            <a:ext cx="100675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Nel mese di dicembre 2021, si stima che l’indice nazionale dei prezzi al consumo per l’intera collettività (NIC), al lordo dei tabacchi, aumenti dello 0,4% su base mensile e del 3,9% su base annua </a:t>
            </a:r>
          </a:p>
        </p:txBody>
      </p:sp>
      <p:sp>
        <p:nvSpPr>
          <p:cNvPr id="9" name="Ovale 8"/>
          <p:cNvSpPr/>
          <p:nvPr/>
        </p:nvSpPr>
        <p:spPr>
          <a:xfrm>
            <a:off x="6188364" y="2715491"/>
            <a:ext cx="701963" cy="175491"/>
          </a:xfrm>
          <a:prstGeom prst="ellipse">
            <a:avLst/>
          </a:prstGeom>
          <a:noFill/>
          <a:ln w="22225">
            <a:solidFill>
              <a:srgbClr val="D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e 9"/>
          <p:cNvSpPr/>
          <p:nvPr/>
        </p:nvSpPr>
        <p:spPr>
          <a:xfrm>
            <a:off x="7301204" y="2715491"/>
            <a:ext cx="701963" cy="175491"/>
          </a:xfrm>
          <a:prstGeom prst="ellipse">
            <a:avLst/>
          </a:prstGeom>
          <a:noFill/>
          <a:ln w="22225">
            <a:solidFill>
              <a:srgbClr val="D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ttangolo 11"/>
          <p:cNvSpPr/>
          <p:nvPr/>
        </p:nvSpPr>
        <p:spPr>
          <a:xfrm>
            <a:off x="913715" y="4892481"/>
            <a:ext cx="102715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media, nel 2021 i prezzi al consumo registrano una crescita pari a +1,9% </a:t>
            </a:r>
          </a:p>
        </p:txBody>
      </p:sp>
      <p:sp>
        <p:nvSpPr>
          <p:cNvPr id="13" name="Ovale 12"/>
          <p:cNvSpPr/>
          <p:nvPr/>
        </p:nvSpPr>
        <p:spPr>
          <a:xfrm>
            <a:off x="8414044" y="2719823"/>
            <a:ext cx="701963" cy="175491"/>
          </a:xfrm>
          <a:prstGeom prst="ellipse">
            <a:avLst/>
          </a:prstGeom>
          <a:noFill/>
          <a:ln w="22225">
            <a:solidFill>
              <a:srgbClr val="D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Bani - Elementi di statistica economica - LEZIONE 8</a:t>
            </a:r>
          </a:p>
        </p:txBody>
      </p:sp>
    </p:spTree>
    <p:extLst>
      <p:ext uri="{BB962C8B-B14F-4D97-AF65-F5344CB8AC3E}">
        <p14:creationId xmlns:p14="http://schemas.microsoft.com/office/powerpoint/2010/main" val="3448273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  <p:bldP spid="10" grpId="0" animBg="1"/>
      <p:bldP spid="12" grpId="0"/>
      <p:bldP spid="1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fld>
            <a:endParaRPr lang="it-IT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860265"/>
            <a:ext cx="8070574" cy="4214191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1002962" y="5238349"/>
            <a:ext cx="99502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dicembre l’accelerazione della crescita tendenziale dei prezzi al consumo si deve prevalentemente ai prezzi dei Prodotti alimentari e bevande analcoliche (che passano da +1,5% a +2,9%), a quelli di Abitazione, acqua, elettricità e combustibili (da +14,1% a +14,4%) e ai prezzi dei Servizi ricettivi e di ristorazione (da +2,7% a +3,5%), mentre i prezzi dei Trasporti rallentano, pur mantenendo una crescita sostenuta (da +10,5% a +9,6%) </a:t>
            </a:r>
            <a:endParaRPr lang="en-GB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5513033" y="2246050"/>
            <a:ext cx="1065320" cy="19530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ttangolo 6"/>
          <p:cNvSpPr/>
          <p:nvPr/>
        </p:nvSpPr>
        <p:spPr>
          <a:xfrm>
            <a:off x="5526264" y="2869705"/>
            <a:ext cx="1065320" cy="19530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ttangolo 7"/>
          <p:cNvSpPr/>
          <p:nvPr/>
        </p:nvSpPr>
        <p:spPr>
          <a:xfrm>
            <a:off x="5560759" y="4353144"/>
            <a:ext cx="1065320" cy="19530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ttangolo 8"/>
          <p:cNvSpPr/>
          <p:nvPr/>
        </p:nvSpPr>
        <p:spPr>
          <a:xfrm>
            <a:off x="5530859" y="3489484"/>
            <a:ext cx="1065320" cy="19530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ttangolo 9"/>
          <p:cNvSpPr/>
          <p:nvPr/>
        </p:nvSpPr>
        <p:spPr>
          <a:xfrm>
            <a:off x="9315796" y="1507113"/>
            <a:ext cx="238852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termini di contributi, l’inflazione è quindi dovuta principalmente ai prezzi di Abitazione, acqua, elettricità e combustibili (1,611 punti percentuali) e dei Trasporti (1,210) </a:t>
            </a:r>
            <a:endParaRPr lang="en-GB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Connettore 2 13"/>
          <p:cNvCxnSpPr/>
          <p:nvPr/>
        </p:nvCxnSpPr>
        <p:spPr>
          <a:xfrm flipH="1">
            <a:off x="7748228" y="2527069"/>
            <a:ext cx="1445648" cy="44029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 flipH="1">
            <a:off x="7747464" y="3106599"/>
            <a:ext cx="1653282" cy="47947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egnaposto piè di pa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Bani - Elementi di statistica economica - LEZIONE 8</a:t>
            </a:r>
          </a:p>
        </p:txBody>
      </p:sp>
    </p:spTree>
    <p:extLst>
      <p:ext uri="{BB962C8B-B14F-4D97-AF65-F5344CB8AC3E}">
        <p14:creationId xmlns:p14="http://schemas.microsoft.com/office/powerpoint/2010/main" val="2565905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8" grpId="0" animBg="1"/>
      <p:bldP spid="9" grpId="0" animBg="1"/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Bani - Elementi di statistica economica - LEZIONE 8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t>38</a:t>
            </a:fld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1361389"/>
            <a:ext cx="8110330" cy="307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0059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Bani - Elementi di statistica economica - LEZIONE 8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pPr/>
              <a:t>39</a:t>
            </a:fld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456120"/>
            <a:ext cx="7354916" cy="5837965"/>
          </a:xfrm>
          <a:prstGeom prst="rect">
            <a:avLst/>
          </a:prstGeom>
          <a:ln>
            <a:noFill/>
          </a:ln>
        </p:spPr>
      </p:pic>
      <p:sp>
        <p:nvSpPr>
          <p:cNvPr id="5" name="Rettangolo 4"/>
          <p:cNvSpPr/>
          <p:nvPr/>
        </p:nvSpPr>
        <p:spPr>
          <a:xfrm>
            <a:off x="8725592" y="1194899"/>
            <a:ext cx="28457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dicembre l’accelerazione tendenziale dell’indice generale dei prezzi al consumo NIC si deve ai prezzi dei beni (la cui crescita passa da +5,1% a +5,5%), mentre quelli dei servizi confermano l’aumento su base annua registrato nel mese precedente (+1,7%) </a:t>
            </a:r>
          </a:p>
        </p:txBody>
      </p:sp>
      <p:sp>
        <p:nvSpPr>
          <p:cNvPr id="6" name="Rettangolo 5"/>
          <p:cNvSpPr/>
          <p:nvPr/>
        </p:nvSpPr>
        <p:spPr>
          <a:xfrm>
            <a:off x="6234545" y="3591098"/>
            <a:ext cx="1113906" cy="24938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ttangolo 8"/>
          <p:cNvSpPr/>
          <p:nvPr/>
        </p:nvSpPr>
        <p:spPr>
          <a:xfrm>
            <a:off x="6234545" y="1456204"/>
            <a:ext cx="1113906" cy="24938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ttangolo 10"/>
          <p:cNvSpPr/>
          <p:nvPr/>
        </p:nvSpPr>
        <p:spPr>
          <a:xfrm>
            <a:off x="8725592" y="3249675"/>
            <a:ext cx="29122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it-IT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L’accelerazione dei prezzi dei beni è imputabile a quelli dei Beni alimentari (da +1,3% di novembre a +2,6%; +0,6% sul mese)</a:t>
            </a:r>
            <a:endParaRPr lang="en-GB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8725592" y="4644166"/>
            <a:ext cx="30535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prezzi dei Beni energetici, pur mantenendo una crescita sostenuta, rallentano (da +30,7% a +29,1%; zero il congiunturale) </a:t>
            </a:r>
            <a:endParaRPr lang="en-GB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6234545" y="2024011"/>
            <a:ext cx="1113906" cy="249382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ttangolo 11"/>
          <p:cNvSpPr/>
          <p:nvPr/>
        </p:nvSpPr>
        <p:spPr>
          <a:xfrm>
            <a:off x="6234545" y="4734774"/>
            <a:ext cx="1113906" cy="24938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ttangolo 16"/>
          <p:cNvSpPr/>
          <p:nvPr/>
        </p:nvSpPr>
        <p:spPr>
          <a:xfrm>
            <a:off x="5130800" y="1456204"/>
            <a:ext cx="368815" cy="24938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ttangolo 9"/>
          <p:cNvSpPr/>
          <p:nvPr/>
        </p:nvSpPr>
        <p:spPr>
          <a:xfrm>
            <a:off x="6234545" y="4989792"/>
            <a:ext cx="1113906" cy="168393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9" grpId="0" animBg="1"/>
      <p:bldP spid="11" grpId="0"/>
      <p:bldP spid="14" grpId="0"/>
      <p:bldP spid="15" grpId="0" animBg="1"/>
      <p:bldP spid="12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Bani - Elementi di statistica economica - LEZIONE 8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t>4</a:t>
            </a:fld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866087" y="745026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GB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Prezzi</a:t>
            </a:r>
            <a:r>
              <a:rPr lang="en-GB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dei</a:t>
            </a:r>
            <a:r>
              <a:rPr lang="en-GB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prodotti</a:t>
            </a:r>
            <a:r>
              <a:rPr lang="en-GB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agricoli</a:t>
            </a:r>
            <a:endParaRPr lang="en-GB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866086" y="1268955"/>
            <a:ext cx="104407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L’Istat produce e diffonde con cadenza trimestrale due serie mensili di indici dei prezzi per il settore agricolo: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1043993" y="3443187"/>
            <a:ext cx="99620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Misura la variazione nel tempo dei prezzi praticati dagli agricoltori per la vendita dei prodotti agricoli 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866086" y="1843818"/>
            <a:ext cx="58505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l’indice dei prezzi dei prodotti acquistati dagli agricoltori</a:t>
            </a:r>
            <a:endParaRPr lang="en-GB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773083" y="3038330"/>
            <a:ext cx="7298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l’indice dei prezzi alla produzione dei prodotti venduti dagli agricoltori </a:t>
            </a:r>
            <a:endParaRPr lang="en-GB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1112519" y="2158389"/>
            <a:ext cx="98935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Misura la variazione nel tempo dei prezzi dei principali mezzi di produzione correnti e strumentali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acquistati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dagli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agricoltori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 lo svolgimento della loro attività produttiva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Immagin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7666" y="5054702"/>
            <a:ext cx="1493649" cy="993734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FF82DEA6-907D-A1FB-0E7B-C41C74FFA205}"/>
              </a:ext>
            </a:extLst>
          </p:cNvPr>
          <p:cNvSpPr txBox="1"/>
          <p:nvPr/>
        </p:nvSpPr>
        <p:spPr>
          <a:xfrm>
            <a:off x="1112519" y="4447892"/>
            <a:ext cx="6094428" cy="12374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it-IT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Tipo di indice: Sintetico di </a:t>
            </a:r>
            <a:r>
              <a:rPr lang="it-IT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Laspeyres</a:t>
            </a:r>
            <a:endParaRPr lang="it-IT" sz="18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it-IT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Tipo di ponderazione: Fissa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it-IT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Base: Fissa  2015=100</a:t>
            </a:r>
          </a:p>
        </p:txBody>
      </p:sp>
    </p:spTree>
    <p:extLst>
      <p:ext uri="{BB962C8B-B14F-4D97-AF65-F5344CB8AC3E}">
        <p14:creationId xmlns:p14="http://schemas.microsoft.com/office/powerpoint/2010/main" val="88078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9" grpId="0"/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fld>
            <a:endParaRPr lang="it-IT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788444"/>
            <a:ext cx="8189843" cy="3419061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1016000" y="4620101"/>
            <a:ext cx="103142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Nelle Isole (da +4,4% di novembre a +4,5%), al Sud (da +3,9% a +4,1%) e nel Nord-Est (da +3,8% a +4,0%), mentre il Centro registra lo stesso dato nazionale (+3,9%, da +3,5% di novembre) e il Nord-Ovest si posiziona al di sotto (da +3,4% a +3,5%). 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7564582" y="1529542"/>
            <a:ext cx="1641261" cy="2402378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ttangolo 6"/>
          <p:cNvSpPr/>
          <p:nvPr/>
        </p:nvSpPr>
        <p:spPr>
          <a:xfrm>
            <a:off x="9359848" y="1897809"/>
            <a:ext cx="24993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dicembre 2021, l’inflazione accelera in tutte le ripartizioni geografiche. </a:t>
            </a: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Bani - Elementi di statistica economica - LEZIONE 8</a:t>
            </a:r>
          </a:p>
        </p:txBody>
      </p:sp>
    </p:spTree>
    <p:extLst>
      <p:ext uri="{BB962C8B-B14F-4D97-AF65-F5344CB8AC3E}">
        <p14:creationId xmlns:p14="http://schemas.microsoft.com/office/powerpoint/2010/main" val="232833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fld>
            <a:endParaRPr lang="it-IT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015999" y="728395"/>
            <a:ext cx="100149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cap="all" dirty="0">
                <a:solidFill>
                  <a:srgbClr val="C00000"/>
                </a:solidFill>
                <a:latin typeface="Fira Sans Condensed"/>
              </a:rPr>
              <a:t>INDICE DEI PREZZI AL CONSUMO PER LE RIVALUTAZIONI MONETARIE</a:t>
            </a:r>
            <a:endParaRPr lang="it-IT" b="0" i="0" cap="all" dirty="0">
              <a:solidFill>
                <a:srgbClr val="C00000"/>
              </a:solidFill>
              <a:effectLst/>
              <a:latin typeface="Fira Sans Condensed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015999" y="1471182"/>
            <a:ext cx="98071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 adeguare periodicamente i valori monetari, ad esempio il canone di affitto o l’assegno dovuti al coniuge separato, si utilizza l’indice dei prezzi al consumo per le famiglie di operai e impiegati (FOI) al netto dei tabacchi. Tale indice si pubblica sulla Gazzetta Ufficiale ai sensi dell’art. 81 della legge 27 luglio 1978, n. 392.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ella 5"/>
          <p:cNvGraphicFramePr>
            <a:graphicFrameLocks noGrp="1"/>
          </p:cNvGraphicFramePr>
          <p:nvPr/>
        </p:nvGraphicFramePr>
        <p:xfrm>
          <a:off x="1015999" y="2837512"/>
          <a:ext cx="10515600" cy="2377440"/>
        </p:xfrm>
        <a:graphic>
          <a:graphicData uri="http://schemas.openxmlformats.org/drawingml/2006/table">
            <a:tbl>
              <a:tblPr/>
              <a:tblGrid>
                <a:gridCol w="5257800">
                  <a:extLst>
                    <a:ext uri="{9D8B030D-6E8A-4147-A177-3AD203B41FA5}">
                      <a16:colId xmlns:a16="http://schemas.microsoft.com/office/drawing/2014/main" val="4046741311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200606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it-IT" cap="all" dirty="0">
                          <a:effectLst/>
                        </a:rPr>
                        <a:t>PERIODO DI RIFERIMENTO: </a:t>
                      </a:r>
                      <a:r>
                        <a:rPr lang="it-IT" b="1" cap="all" dirty="0">
                          <a:effectLst/>
                        </a:rPr>
                        <a:t>DICEMBRE 2021</a:t>
                      </a:r>
                      <a:endParaRPr lang="it-IT" cap="all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GB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494014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>
                          <a:effectLst/>
                        </a:rPr>
                        <a:t>Indice generale FOI</a:t>
                      </a:r>
                      <a:r>
                        <a:rPr lang="en-GB" baseline="30000">
                          <a:effectLst/>
                        </a:rPr>
                        <a:t>*</a:t>
                      </a:r>
                      <a:endParaRPr lang="en-GB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>
                          <a:effectLst/>
                        </a:rPr>
                        <a:t>106,2</a:t>
                      </a:r>
                      <a:endParaRPr lang="en-GB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296562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t-IT">
                          <a:effectLst/>
                        </a:rPr>
                        <a:t>Variazione % rispetto al mese precedente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>
                          <a:effectLst/>
                        </a:rPr>
                        <a:t>+0,5</a:t>
                      </a:r>
                      <a:endParaRPr lang="en-GB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42130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t-IT">
                          <a:effectLst/>
                        </a:rPr>
                        <a:t>Variazione % rispetto allo stesso mese dell’anno precedente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>
                          <a:effectLst/>
                        </a:rPr>
                        <a:t>+3,8</a:t>
                      </a:r>
                      <a:endParaRPr lang="en-GB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90445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t-IT">
                          <a:effectLst/>
                        </a:rPr>
                        <a:t>Variazione % rispetto allo stesso mese di due anni precedenti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>
                          <a:effectLst/>
                        </a:rPr>
                        <a:t> +3,6</a:t>
                      </a:r>
                      <a:endParaRPr lang="en-GB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21229"/>
                  </a:ext>
                </a:extLst>
              </a:tr>
            </a:tbl>
          </a:graphicData>
        </a:graphic>
      </p:graphicFrame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Bani - Elementi di statistica economica - LEZIONE 8</a:t>
            </a:r>
          </a:p>
        </p:txBody>
      </p:sp>
    </p:spTree>
    <p:extLst>
      <p:ext uri="{BB962C8B-B14F-4D97-AF65-F5344CB8AC3E}">
        <p14:creationId xmlns:p14="http://schemas.microsoft.com/office/powerpoint/2010/main" val="2362067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Bani - Elementi di statistica economica - LEZIONE 8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t>42</a:t>
            </a:fld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1016000" y="733969"/>
            <a:ext cx="8955578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it-IT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PREZZI AL CONSUMO PER IL CALCOLO DELLE PARITÀ POTERE ACQUISTO (PPA)</a:t>
            </a:r>
            <a:endParaRPr lang="en-GB" b="1" i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953191" y="1218337"/>
            <a:ext cx="10152611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L'indagine PPA (IST-00107) è finalizzata alla costruzione di un indicatore dei prezzi (deflatore spaziale) atto a rendere comparabili gli aggregati economici componenti il PIL, di 37 paesi europei (27 paesi UE, 4 paesi candidati, 3 paesi EFTA, 3 Paesi balcanici).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953191" y="3627228"/>
            <a:ext cx="8681259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GB" sz="16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GB" sz="16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principali</a:t>
            </a:r>
            <a:r>
              <a:rPr lang="en-GB" sz="16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fenomeni</a:t>
            </a:r>
            <a:r>
              <a:rPr lang="en-GB" sz="16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osservati</a:t>
            </a:r>
            <a:r>
              <a:rPr lang="en-GB" sz="16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sono</a:t>
            </a:r>
            <a:r>
              <a:rPr lang="en-GB" sz="16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GB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375"/>
              </a:spcAft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it-IT" sz="16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Prezzi al consumo dei beni e servizi acquistati dalle famiglie</a:t>
            </a:r>
            <a:endParaRPr lang="en-GB" sz="1600" dirty="0">
              <a:solidFill>
                <a:srgbClr val="22222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375"/>
              </a:spcAft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it-IT" sz="16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Prezzi dei beni e servizi capitali (beni di equipaggiamento e costruzioni)</a:t>
            </a:r>
            <a:endParaRPr lang="en-GB" sz="1600" dirty="0">
              <a:solidFill>
                <a:srgbClr val="22222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375"/>
              </a:spcAft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it-IT" sz="16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Prezzi dei consumi finali delle amministrazioni pubbliche (calcolati sulla base dei costi sostenuti - retribuzione personale PA)</a:t>
            </a:r>
            <a:endParaRPr lang="en-GB" sz="1600" dirty="0">
              <a:solidFill>
                <a:srgbClr val="22222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375"/>
              </a:spcAft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it-IT" sz="16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Prezzi degli affitti effettivi ed imputati</a:t>
            </a:r>
            <a:endParaRPr lang="en-GB" sz="1600" dirty="0">
              <a:solidFill>
                <a:srgbClr val="22222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375"/>
              </a:spcAft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en-GB" sz="16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Prezzi</a:t>
            </a:r>
            <a:r>
              <a:rPr lang="en-GB" sz="16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dei</a:t>
            </a:r>
            <a:r>
              <a:rPr lang="en-GB" sz="16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servizi</a:t>
            </a:r>
            <a:r>
              <a:rPr lang="en-GB" sz="16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istruzione</a:t>
            </a:r>
            <a:r>
              <a:rPr lang="en-GB" sz="16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pubblica</a:t>
            </a:r>
            <a:endParaRPr lang="en-GB" sz="1600" dirty="0">
              <a:solidFill>
                <a:srgbClr val="22222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375"/>
              </a:spcAft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en-GB" sz="16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Prezzi</a:t>
            </a:r>
            <a:r>
              <a:rPr lang="en-GB" sz="16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dei</a:t>
            </a:r>
            <a:r>
              <a:rPr lang="en-GB" sz="16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servizi</a:t>
            </a:r>
            <a:r>
              <a:rPr lang="en-GB" sz="16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sanitari</a:t>
            </a:r>
            <a:r>
              <a:rPr lang="en-GB" sz="16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pubblici</a:t>
            </a:r>
            <a:endParaRPr lang="en-GB" sz="1600" dirty="0">
              <a:solidFill>
                <a:srgbClr val="22222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750"/>
              </a:spcAft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en-GB" sz="16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Prezzi</a:t>
            </a:r>
            <a:r>
              <a:rPr lang="en-GB" sz="16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dei</a:t>
            </a:r>
            <a:r>
              <a:rPr lang="en-GB" sz="16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servizi</a:t>
            </a:r>
            <a:r>
              <a:rPr lang="en-GB" sz="16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energetici</a:t>
            </a:r>
            <a:endParaRPr lang="en-GB" sz="1600" dirty="0">
              <a:solidFill>
                <a:srgbClr val="22222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953191" y="2214084"/>
            <a:ext cx="10415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</a:rPr>
              <a:t>Le parità di potere di acquisto (PPA) sono un modo per misurare le differenze di prezzo tra i vari paesi. L’Unione europea (UE) ha concordato norme comuni per il loro calcolo all’interno degli istituti nazionali di statistica e di </a:t>
            </a:r>
            <a:r>
              <a:rPr lang="it-IT" dirty="0" err="1">
                <a:latin typeface="Times New Roman" panose="02020603050405020304" pitchFamily="18" charset="0"/>
                <a:hlinkClick r:id="rId2"/>
              </a:rPr>
              <a:t>Eurostat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</a:rPr>
              <a:t>, l’ufficio statistico dell’Unione europea. Tali norme sono volte a migliorare la qualità e la comparabilità dei dati raccolti e calcolati.</a:t>
            </a:r>
            <a:endParaRPr lang="en-GB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6994" y="4394888"/>
            <a:ext cx="1882439" cy="174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5365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Bani - Elementi di statistica economica - LEZIONE 8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t>43</a:t>
            </a:fld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1016000" y="741607"/>
            <a:ext cx="103807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L'indagine è strutturalmente divisa in </a:t>
            </a:r>
            <a:r>
              <a:rPr lang="it-IT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due parti: 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rilevazione diretta ed elaborazioni dei dati provenienti da diverse fonti: </a:t>
            </a:r>
            <a:endParaRPr lang="en-GB" dirty="0"/>
          </a:p>
        </p:txBody>
      </p:sp>
      <p:sp>
        <p:nvSpPr>
          <p:cNvPr id="5" name="Rettangolo 4"/>
          <p:cNvSpPr/>
          <p:nvPr/>
        </p:nvSpPr>
        <p:spPr>
          <a:xfrm>
            <a:off x="1016000" y="1440704"/>
            <a:ext cx="103807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rilevazione diretta dei prezzi per quanto concerne gli aggregati consumi finali delle famiglie (esclusi gli affitti), e gli investimenti fissi lordi; </a:t>
            </a:r>
            <a:endParaRPr lang="en-GB" dirty="0"/>
          </a:p>
        </p:txBody>
      </p:sp>
      <p:sp>
        <p:nvSpPr>
          <p:cNvPr id="6" name="Rettangolo 5"/>
          <p:cNvSpPr/>
          <p:nvPr/>
        </p:nvSpPr>
        <p:spPr>
          <a:xfrm>
            <a:off x="1016000" y="2058811"/>
            <a:ext cx="103807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elaborazioni di dati scanner per quanto concerne gli aggregati dei consumi finali delle famiglie: prodotti alimentari e bevande; prodotti per la cura della persona; prodotti per la cura della casa e articoli; prodotti tecnologici; </a:t>
            </a:r>
            <a:endParaRPr lang="en-GB" dirty="0"/>
          </a:p>
        </p:txBody>
      </p:sp>
      <p:sp>
        <p:nvSpPr>
          <p:cNvPr id="7" name="Rettangolo 6"/>
          <p:cNvSpPr/>
          <p:nvPr/>
        </p:nvSpPr>
        <p:spPr>
          <a:xfrm>
            <a:off x="1016000" y="5729247"/>
            <a:ext cx="103807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elaborazioni di dati provenienti da altre indagini (Contabilità Nazionale) per quanto concerne IVA, mance, pesi per le componenti elementari (Basic </a:t>
            </a:r>
            <a:r>
              <a:rPr lang="it-IT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Heading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per il calcolo delle parità del potere d'acquisto</a:t>
            </a:r>
            <a:endParaRPr lang="en-GB" dirty="0"/>
          </a:p>
        </p:txBody>
      </p:sp>
      <p:sp>
        <p:nvSpPr>
          <p:cNvPr id="8" name="Rettangolo 7"/>
          <p:cNvSpPr/>
          <p:nvPr/>
        </p:nvSpPr>
        <p:spPr>
          <a:xfrm>
            <a:off x="1016000" y="2989749"/>
            <a:ext cx="103807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elaborazioni di dati provenienti da altre indagini (Indagine sulle retribuzioni contrattuali) per quanto concerne i consumi finali delle amministrazioni pubbliche; </a:t>
            </a:r>
            <a:endParaRPr lang="en-GB" dirty="0"/>
          </a:p>
        </p:txBody>
      </p:sp>
      <p:sp>
        <p:nvSpPr>
          <p:cNvPr id="9" name="Rettangolo 8"/>
          <p:cNvSpPr/>
          <p:nvPr/>
        </p:nvSpPr>
        <p:spPr>
          <a:xfrm>
            <a:off x="1016000" y="3604021"/>
            <a:ext cx="103807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elaborazioni di dati provenienti da altre indagini (Bilanci delle Famiglie) per quanto concerne gli affitti delle famiglie; </a:t>
            </a:r>
            <a:endParaRPr lang="en-GB" dirty="0"/>
          </a:p>
        </p:txBody>
      </p:sp>
      <p:sp>
        <p:nvSpPr>
          <p:cNvPr id="10" name="Rettangolo 9"/>
          <p:cNvSpPr/>
          <p:nvPr/>
        </p:nvSpPr>
        <p:spPr>
          <a:xfrm>
            <a:off x="1015999" y="4229862"/>
            <a:ext cx="103807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elaborazioni di dati provenienti da altre indagini (NIC/FOI/IPCA) per quanto concerne gli indici prezzi al consumo e i fattori di aggiustamento spaziale; </a:t>
            </a:r>
            <a:endParaRPr lang="en-GB" dirty="0"/>
          </a:p>
        </p:txBody>
      </p:sp>
      <p:sp>
        <p:nvSpPr>
          <p:cNvPr id="11" name="Rettangolo 10"/>
          <p:cNvSpPr/>
          <p:nvPr/>
        </p:nvSpPr>
        <p:spPr>
          <a:xfrm>
            <a:off x="1016000" y="4853738"/>
            <a:ext cx="103807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elaborazioni di dati di fonte amministrativa (Ministero dello sviluppo economico, Ministero della sanità, Ministero della pubblica istruzione) per quanto concerne i servizi energetici, i servizi sanitari e quelli dell'istruzione pubblica;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41307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Bani - Elementi di statistica economica - LEZIONE 8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t>44</a:t>
            </a:fld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1016000" y="771074"/>
            <a:ext cx="9133840" cy="1830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cap="all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UNITÀ DI ANALISI</a:t>
            </a:r>
            <a:endParaRPr lang="en-GB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375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Figure professionali (variabile rilevata: retribuzioni)</a:t>
            </a:r>
            <a:endParaRPr lang="en-GB" dirty="0">
              <a:solidFill>
                <a:srgbClr val="22222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375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Beni e servizi acquistati dalle famiglie (variabile rilevata: prezzi)</a:t>
            </a:r>
            <a:endParaRPr lang="en-GB" dirty="0">
              <a:solidFill>
                <a:srgbClr val="22222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375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Beni di equipaggiamento e costruzioni (variabile rilevata: prezzi)</a:t>
            </a:r>
            <a:endParaRPr lang="en-GB" dirty="0">
              <a:solidFill>
                <a:srgbClr val="22222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75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Affitti effettivi e imputati (variabile rilevata: prezzi)</a:t>
            </a:r>
            <a:endParaRPr lang="en-GB" dirty="0">
              <a:solidFill>
                <a:srgbClr val="22222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016000" y="2902283"/>
            <a:ext cx="6096000" cy="787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cap="all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RIFERIMENTO TERRITORIALE</a:t>
            </a:r>
            <a:endParaRPr lang="en-GB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dati prodotti coprono l'intero territorio nazionale italiano</a:t>
            </a:r>
            <a:endParaRPr lang="en-GB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016000" y="4095632"/>
            <a:ext cx="6096000" cy="787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cap="all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PERIODICITÀ DELLE STIME</a:t>
            </a:r>
            <a:endParaRPr lang="en-GB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Semestrale</a:t>
            </a:r>
            <a:endParaRPr lang="en-GB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016000" y="5163000"/>
            <a:ext cx="6096000" cy="787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cap="all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PERIODO DI DISPONIBILITÀ DELLE STIME</a:t>
            </a:r>
            <a:endParaRPr lang="en-GB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dati sono disponibili a partire dal 1996</a:t>
            </a:r>
            <a:endParaRPr lang="en-GB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6100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Bani - Elementi di statistica economica - LEZIONE 8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t>45</a:t>
            </a:fld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1016000" y="1897483"/>
            <a:ext cx="6096000" cy="138037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cap="all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TECNICA DI ACQUISIZIONE DEI DATI</a:t>
            </a:r>
            <a:endParaRPr lang="en-GB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Intervista faccia a faccia assistita da computer (CAPI)</a:t>
            </a:r>
            <a:b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Acquisizione dei dati tramite ricerca su web</a:t>
            </a:r>
            <a:b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Acquisizione dei dati tramite scanner data</a:t>
            </a:r>
            <a:endParaRPr lang="en-GB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016000" y="3757044"/>
            <a:ext cx="104056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dati vengono diffusi a livello nazionale con periodicità annuale mentre i dati vengono forniti a </a:t>
            </a:r>
            <a:r>
              <a:rPr lang="it-IT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Eurostat</a:t>
            </a:r>
            <a:r>
              <a:rPr lang="it-IT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periodicità semestrale</a:t>
            </a:r>
            <a:endParaRPr lang="en-GB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016000" y="871718"/>
            <a:ext cx="6096000" cy="7876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cap="all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PERIODICITÀ DELL'ACQUISIZIONE DEI DATI</a:t>
            </a:r>
            <a:endParaRPr lang="en-GB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Semestrale</a:t>
            </a:r>
            <a:endParaRPr lang="en-GB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4880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Bani - Elementi di statistica economica - LEZIONE 8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t>46</a:t>
            </a:fld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1015999" y="802889"/>
            <a:ext cx="103973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GB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/>
          <a:srcRect t="3453" b="3471"/>
          <a:stretch/>
        </p:blipFill>
        <p:spPr>
          <a:xfrm>
            <a:off x="822959" y="714832"/>
            <a:ext cx="10590415" cy="554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238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Bani - Elementi di statistica economica - LEZIONE 8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t>5</a:t>
            </a:fld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700115" y="724929"/>
            <a:ext cx="81705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Prezzi</a:t>
            </a:r>
            <a:r>
              <a:rPr lang="en-GB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alla</a:t>
            </a:r>
            <a:r>
              <a:rPr lang="en-GB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produzione</a:t>
            </a:r>
            <a:r>
              <a:rPr lang="en-GB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dell’industria</a:t>
            </a:r>
            <a:r>
              <a:rPr lang="en-GB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GB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delle</a:t>
            </a:r>
            <a:r>
              <a:rPr lang="en-GB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costruzioni</a:t>
            </a:r>
            <a:endParaRPr lang="en-GB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700115" y="1979885"/>
            <a:ext cx="1076313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sistema degli indici dei prezzi alla produzione dell’industria è elaborato a partire dai dati raccolti mediante una rilevazione statistica campionaria, con periodicità mensile; l’aggiornamento dei campioni è annuale. L’indagine è basata su un campione di 1.934 prodotti rilevati presso un campione di 7.129 imprese che forniscono mensilmente 23.001 quotazioni di prezzo dei settori estrattivo, manifatturiero, della produzione e distribuzione di energia elettrica, gas ed acqua (codici B, C, D ed E36, Ateco 2007). 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700116" y="1203383"/>
            <a:ext cx="10763135" cy="646331"/>
          </a:xfrm>
          <a:prstGeom prst="rect">
            <a:avLst/>
          </a:prstGeom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Misura la variazione nel tempo dei prezzi che si formano nel primo stadio di commercializzazione dei prodotti industriali venduti sul mercato interno ed estero da imprese industriali residenti in Italia.</a:t>
            </a:r>
            <a:endParaRPr lang="en-GB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700115" y="3491066"/>
            <a:ext cx="86765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marzo 2024, con la diffusione dei dati riferiti a gennaio, gli indici dei prezzi alla produzione dell'industria sono diffusi nella nuova base di riferimento 2021=100. </a:t>
            </a:r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1331" y="3692277"/>
            <a:ext cx="1861874" cy="1045309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14DE355E-FBCA-3125-680C-8F6B61FBC6B8}"/>
              </a:ext>
            </a:extLst>
          </p:cNvPr>
          <p:cNvSpPr/>
          <p:nvPr/>
        </p:nvSpPr>
        <p:spPr>
          <a:xfrm>
            <a:off x="797546" y="4268294"/>
            <a:ext cx="8815526" cy="646331"/>
          </a:xfrm>
          <a:prstGeom prst="rect">
            <a:avLst/>
          </a:prstGeom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Gli indici dei prezzi alla produzione delle costruzioni misurano la variazione nel tempo dei prezzi dell’edilizia (residenziale e non residenziale, e del genio civile) di nuova costruzione</a:t>
            </a:r>
            <a:endParaRPr lang="en-GB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F8C4FF7D-A31D-E940-52EF-F9123E7FDCD7}"/>
              </a:ext>
            </a:extLst>
          </p:cNvPr>
          <p:cNvSpPr/>
          <p:nvPr/>
        </p:nvSpPr>
        <p:spPr>
          <a:xfrm>
            <a:off x="729398" y="4972650"/>
            <a:ext cx="107332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it-IT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Nel dettaglio gli indici riguardano i gruppi di attività economica: 41.2 Costruzione di edifici residenziali e non residenziali  e 42.1 Costruzione di strade e ferrovie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AE585AE-82FE-87C7-68A5-A3883DC457F0}"/>
              </a:ext>
            </a:extLst>
          </p:cNvPr>
          <p:cNvSpPr txBox="1"/>
          <p:nvPr/>
        </p:nvSpPr>
        <p:spPr>
          <a:xfrm>
            <a:off x="729398" y="5618981"/>
            <a:ext cx="107631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Gli indici dei prezzi alla produzione delle costruzioni sono indici concatenati annualmente su base mensile e diffusi in base di riferimento 2021. </a:t>
            </a:r>
          </a:p>
        </p:txBody>
      </p:sp>
    </p:spTree>
    <p:extLst>
      <p:ext uri="{BB962C8B-B14F-4D97-AF65-F5344CB8AC3E}">
        <p14:creationId xmlns:p14="http://schemas.microsoft.com/office/powerpoint/2010/main" val="260737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  <p:bldP spid="18" grpId="0"/>
      <p:bldP spid="4" grpId="0" animBg="1"/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Bani - Elementi di statistica economica - LEZIONE 8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t>6</a:t>
            </a:fld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C96AF8A1-3252-B203-3CC2-DFB1ACD027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704584"/>
            <a:ext cx="6677957" cy="452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935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Bani - Elementi di statistica economica - LEZIONE 8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t>7</a:t>
            </a:fld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E8811371-1009-B80A-58FD-BAEC20C3D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0888" y="4366151"/>
            <a:ext cx="1987468" cy="113395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4EDA1CDF-49AD-25D3-5C13-19E069D732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321" y="643796"/>
            <a:ext cx="6163590" cy="53649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5C234005-BFA1-65E5-51B7-E5C50DC922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045" y="1180290"/>
            <a:ext cx="6887536" cy="322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598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Bani - Elementi di statistica economica - LEZIONE 8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t>8</a:t>
            </a:fld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941186" y="613071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Prezzi</a:t>
            </a:r>
            <a:r>
              <a:rPr lang="en-GB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alla</a:t>
            </a:r>
            <a:r>
              <a:rPr lang="en-GB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produzione</a:t>
            </a:r>
            <a:r>
              <a:rPr lang="en-GB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dei</a:t>
            </a:r>
            <a:r>
              <a:rPr lang="en-GB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servizi</a:t>
            </a:r>
            <a:endParaRPr lang="en-GB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941186" y="2071089"/>
            <a:ext cx="104888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L’Istat produce e diffonde con cadenza trimestrale le serie degli indici dei prezzi alla produzione dei servizi per i seguenti settori di attività economica (sezioni Ateco H, J, L, M e N):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941186" y="1276352"/>
            <a:ext cx="10488814" cy="646331"/>
          </a:xfrm>
          <a:prstGeom prst="rect">
            <a:avLst/>
          </a:prstGeom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Misura la variazione nel tempo dei prezzi alla produzione (business to business) dei servizi venduti da imprese residenti in Italia ad altre imprese e alla Pubblica amministrazione</a:t>
            </a:r>
            <a:endParaRPr lang="en-GB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1016000" y="2791623"/>
            <a:ext cx="502107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Trasporto di merci su strada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Trasporto marittimo e costiero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Trasporto aereo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Magazzinaggio e custodia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Movimentazione merci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Servizi postali e attività di corriere espresso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Telecomunicazioni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Architettura e ingegneria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Pubblicità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Selezione del personale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Servizi di vigilanza e investigazione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Servizi di pulizia e disinfestazione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8684" y="3782251"/>
            <a:ext cx="2543175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029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Bani - Elementi di statistica economica - LEZIONE 8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t>9</a:t>
            </a:fld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941186" y="613071"/>
            <a:ext cx="43872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Prezzi</a:t>
            </a:r>
            <a:r>
              <a:rPr lang="en-GB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alla</a:t>
            </a:r>
            <a:r>
              <a:rPr lang="en-GB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produzione</a:t>
            </a:r>
            <a:r>
              <a:rPr lang="en-GB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dei</a:t>
            </a:r>
            <a:r>
              <a:rPr lang="en-GB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servizi</a:t>
            </a:r>
            <a:r>
              <a:rPr lang="en-GB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(2)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881139" y="1334009"/>
            <a:ext cx="10394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 tutti gli indici, il campo di osservazione è costituito dai prezzi dei servizi business, resi all’interno o all’esterno del territorio nazionale dagli operatori dei settori di interesse, residenti in Italia, a imprese di altri settori e alla Pubblica amministrazione. </a:t>
            </a:r>
          </a:p>
        </p:txBody>
      </p:sp>
      <p:sp>
        <p:nvSpPr>
          <p:cNvPr id="4" name="Rettangolo 3"/>
          <p:cNvSpPr/>
          <p:nvPr/>
        </p:nvSpPr>
        <p:spPr>
          <a:xfrm>
            <a:off x="881139" y="3078076"/>
            <a:ext cx="105382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it-IT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campioni delle imprese, le tipologie di servizio oggetto di rilevazione e i sistemi di ponderazione sono aggiornati annualmente</a:t>
            </a:r>
            <a:endParaRPr lang="en-GB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878AD0D-B2BA-9D76-A2CE-A0C612740B72}"/>
              </a:ext>
            </a:extLst>
          </p:cNvPr>
          <p:cNvSpPr txBox="1"/>
          <p:nvPr/>
        </p:nvSpPr>
        <p:spPr>
          <a:xfrm>
            <a:off x="881139" y="2344542"/>
            <a:ext cx="103949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Gli indici trimestrali dei prezzi alla produzione dei servizi BtoB sono indici di tipo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Laspeyres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base concatenata. A partire dal 2024, gli indici sono diffusi nella nuova base di riferimento 2021=100. 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EF8499E0-9E66-590A-AEDF-30B4B86742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186" y="3811610"/>
            <a:ext cx="6744641" cy="243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426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" grpId="0"/>
      <p:bldP spid="11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5900</Words>
  <Application>Microsoft Office PowerPoint</Application>
  <PresentationFormat>Widescreen</PresentationFormat>
  <Paragraphs>342</Paragraphs>
  <Slides>46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46</vt:i4>
      </vt:variant>
    </vt:vector>
  </HeadingPairs>
  <TitlesOfParts>
    <vt:vector size="53" baseType="lpstr">
      <vt:lpstr>Arial</vt:lpstr>
      <vt:lpstr>Calibri</vt:lpstr>
      <vt:lpstr>Calibri Light</vt:lpstr>
      <vt:lpstr>Fira Sans Condensed</vt:lpstr>
      <vt:lpstr>Times New Roman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Letizia Bani</dc:creator>
  <cp:lastModifiedBy>Letizia Bani</cp:lastModifiedBy>
  <cp:revision>150</cp:revision>
  <dcterms:created xsi:type="dcterms:W3CDTF">2022-03-01T21:27:53Z</dcterms:created>
  <dcterms:modified xsi:type="dcterms:W3CDTF">2025-04-08T19:11:56Z</dcterms:modified>
</cp:coreProperties>
</file>