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8" r:id="rId2"/>
    <p:sldId id="332" r:id="rId3"/>
    <p:sldId id="286" r:id="rId4"/>
    <p:sldId id="292" r:id="rId5"/>
    <p:sldId id="287" r:id="rId6"/>
    <p:sldId id="288" r:id="rId7"/>
    <p:sldId id="296" r:id="rId8"/>
    <p:sldId id="290" r:id="rId9"/>
    <p:sldId id="291" r:id="rId10"/>
    <p:sldId id="257" r:id="rId11"/>
    <p:sldId id="294" r:id="rId12"/>
    <p:sldId id="281" r:id="rId13"/>
    <p:sldId id="258" r:id="rId14"/>
    <p:sldId id="283" r:id="rId15"/>
    <p:sldId id="330" r:id="rId16"/>
    <p:sldId id="261" r:id="rId17"/>
    <p:sldId id="322" r:id="rId18"/>
    <p:sldId id="262" r:id="rId19"/>
    <p:sldId id="298" r:id="rId20"/>
    <p:sldId id="263" r:id="rId21"/>
    <p:sldId id="265" r:id="rId22"/>
    <p:sldId id="300" r:id="rId23"/>
    <p:sldId id="323" r:id="rId24"/>
    <p:sldId id="335" r:id="rId25"/>
    <p:sldId id="336" r:id="rId26"/>
    <p:sldId id="337" r:id="rId27"/>
    <p:sldId id="321" r:id="rId28"/>
    <p:sldId id="304" r:id="rId29"/>
    <p:sldId id="306" r:id="rId30"/>
    <p:sldId id="305" r:id="rId31"/>
    <p:sldId id="271" r:id="rId32"/>
    <p:sldId id="308" r:id="rId33"/>
    <p:sldId id="338" r:id="rId34"/>
    <p:sldId id="272" r:id="rId35"/>
    <p:sldId id="339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BCA-C2FE-483F-AED6-081B70487EBB}" type="datetimeFigureOut">
              <a:rPr lang="en-GB" smtClean="0"/>
              <a:t>11/08/2024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0BC51-DE7B-4F2A-9214-94382F27B4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6C10-D34A-4B1E-879B-0F2BFF465D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21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6C10-D34A-4B1E-879B-0F2BFF465D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46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6C10-D34A-4B1E-879B-0F2BFF465D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925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016000" y="6356349"/>
            <a:ext cx="4114800" cy="365125"/>
          </a:xfrm>
        </p:spPr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116008" y="6377213"/>
            <a:ext cx="2743200" cy="365125"/>
          </a:xfrm>
        </p:spPr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>
            <a:off x="1016000" y="0"/>
            <a:ext cx="10843208" cy="428626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4" descr="Logo Università degli Studi di Teram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" cy="5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/>
          <p:cNvCxnSpPr/>
          <p:nvPr userDrawn="1"/>
        </p:nvCxnSpPr>
        <p:spPr>
          <a:xfrm>
            <a:off x="1016000" y="6309695"/>
            <a:ext cx="10843208" cy="37322"/>
          </a:xfrm>
          <a:prstGeom prst="line">
            <a:avLst/>
          </a:prstGeom>
          <a:ln w="22225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99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6C10-D34A-4B1E-879B-0F2BFF465D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04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6C10-D34A-4B1E-879B-0F2BFF465D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4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6C10-D34A-4B1E-879B-0F2BFF465D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25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6C10-D34A-4B1E-879B-0F2BFF465D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25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6C10-D34A-4B1E-879B-0F2BFF465D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17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6C10-D34A-4B1E-879B-0F2BFF465D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15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6C10-D34A-4B1E-879B-0F2BFF465D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34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6C10-D34A-4B1E-879B-0F2BFF465D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08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C6C10-D34A-4B1E-879B-0F2BFF465D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42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8"/>
          <p:cNvSpPr txBox="1">
            <a:spLocks/>
          </p:cNvSpPr>
          <p:nvPr/>
        </p:nvSpPr>
        <p:spPr>
          <a:xfrm>
            <a:off x="1016000" y="995555"/>
            <a:ext cx="10058400" cy="501675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Teramo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CORSO DI LAUREA IN SERVIZI GIURIDICI </a:t>
            </a:r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Elementi di statistica economica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 10</a:t>
            </a:r>
            <a:endParaRPr lang="it-IT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Letizia Bani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lbani@unite.it</a:t>
            </a:r>
            <a:endParaRPr lang="it-IT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1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75824" y="2654131"/>
            <a:ext cx="4269759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PRINCIPALI AGGREGATI DI CN</a:t>
            </a:r>
            <a:endParaRPr lang="en-GB" sz="2000" b="1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11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47898" y="935053"/>
            <a:ext cx="3116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Aggregati</a:t>
            </a:r>
            <a:r>
              <a:rPr lang="en-GB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economici</a:t>
            </a:r>
            <a:r>
              <a:rPr lang="en-GB" b="1" i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47898" y="1485129"/>
            <a:ext cx="10329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aggregati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economici sono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grandezze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sintetiche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misurano il risultato dell’attività del complesso dell’economia: ad esempio, produzione, valore aggiunto, reddito disponibile, consumi finali, risparmio, investimenti, ecc. Sebbene il loro calcolo non rappresenti l’unico scopo del SEC, gli aggregati sono importanti come indicatori sintetici per analisi macroeconomiche e comparazioni nel tempo e nello spazio.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73084" y="3663754"/>
            <a:ext cx="10598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aggregati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si riferiscono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direttamente alle operazioni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sistema SEC 2010: produzione di beni e servizi, consumi finali, investimenti fissi lordi, redditi da lavoro dipendente, ecc.; </a:t>
            </a:r>
            <a:endParaRPr lang="it-IT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aggregati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rappresentano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saldi contabili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prodotto interno lordo,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risultato di gestione del totale dell’economia,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reddito nazionale lordo,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reddito nazionale disponibile, risparmio, saldo delle operazioni correnti con il resto del mondo e patrimonio netto del totale dell’economia (ricchezza nazionale).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847898" y="2866202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distinguono due tipi di aggregati: </a:t>
            </a:r>
          </a:p>
        </p:txBody>
      </p:sp>
    </p:spTree>
    <p:extLst>
      <p:ext uri="{BB962C8B-B14F-4D97-AF65-F5344CB8AC3E}">
        <p14:creationId xmlns:p14="http://schemas.microsoft.com/office/powerpoint/2010/main" val="402741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12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45374" y="970897"/>
            <a:ext cx="9697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principali aggregati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connessi direttamente alle operazioni del sistema dei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sono: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745374" y="1718069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Aft>
                <a:spcPts val="1200"/>
              </a:spcAft>
              <a:buFont typeface="Symbol" panose="05050102010706020507" pitchFamily="18" charset="2"/>
              <a:buChar char="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Produzione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1200"/>
              </a:spcAft>
              <a:buFont typeface="Symbol" panose="05050102010706020507" pitchFamily="18" charset="2"/>
              <a:buChar char="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1200"/>
              </a:spcAft>
              <a:buFont typeface="Symbol" panose="05050102010706020507" pitchFamily="18" charset="2"/>
              <a:buChar char="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effettivi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1200"/>
              </a:spcAft>
              <a:buFont typeface="Symbol" panose="05050102010706020507" pitchFamily="18" charset="2"/>
              <a:buChar char="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1200"/>
              </a:spcAft>
              <a:buFont typeface="Symbol" panose="05050102010706020507" pitchFamily="18" charset="2"/>
              <a:buChar char="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Investimenti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lordi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1200"/>
              </a:spcAft>
              <a:buFont typeface="Symbol" panose="05050102010706020507" pitchFamily="18" charset="2"/>
              <a:buChar char="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Esportazioni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beni e servizi </a:t>
            </a:r>
          </a:p>
          <a:p>
            <a:pPr marL="285750" indent="-285750" algn="just">
              <a:spcAft>
                <a:spcPts val="1200"/>
              </a:spcAft>
              <a:buFont typeface="Symbol" panose="05050102010706020507" pitchFamily="18" charset="2"/>
              <a:buChar char="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Importazioni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beni 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</a:p>
        </p:txBody>
      </p:sp>
    </p:spTree>
    <p:extLst>
      <p:ext uri="{BB962C8B-B14F-4D97-AF65-F5344CB8AC3E}">
        <p14:creationId xmlns:p14="http://schemas.microsoft.com/office/powerpoint/2010/main" val="27715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80713" y="2232399"/>
            <a:ext cx="10424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it-IT" dirty="0">
                <a:latin typeface="Times New Roman" panose="02020603050405020304" pitchFamily="18" charset="0"/>
              </a:rPr>
              <a:t>L'operazione fondamentale di una economia è quella </a:t>
            </a:r>
            <a:r>
              <a:rPr lang="it-IT" dirty="0" smtClean="0">
                <a:latin typeface="Times New Roman" panose="02020603050405020304" pitchFamily="18" charset="0"/>
              </a:rPr>
              <a:t>di </a:t>
            </a:r>
            <a:r>
              <a:rPr lang="it-IT" dirty="0">
                <a:latin typeface="Times New Roman" panose="02020603050405020304" pitchFamily="18" charset="0"/>
              </a:rPr>
              <a:t>produrre </a:t>
            </a:r>
            <a:r>
              <a:rPr lang="it-IT" dirty="0" smtClean="0">
                <a:latin typeface="Times New Roman" panose="02020603050405020304" pitchFamily="18" charset="0"/>
              </a:rPr>
              <a:t> </a:t>
            </a:r>
            <a:r>
              <a:rPr lang="it-IT" b="1" dirty="0" smtClean="0">
                <a:latin typeface="Times New Roman" panose="02020603050405020304" pitchFamily="18" charset="0"/>
              </a:rPr>
              <a:t>→ </a:t>
            </a:r>
            <a:r>
              <a:rPr lang="it-IT" dirty="0" smtClean="0">
                <a:latin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risultato 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dell’attività economica svolta nel Paese dalle unità residenti in un arco temporale determinato </a:t>
            </a:r>
            <a:endParaRPr lang="en-GB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52176" y="833617"/>
            <a:ext cx="286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PRODUZIONE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13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852176" y="1579174"/>
            <a:ext cx="8427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Esistono diverse nozioni di produzione (aggregato la cui misura statistica non è agevole</a:t>
            </a:r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it-IT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880713" y="3162623"/>
            <a:ext cx="10453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it-IT" dirty="0">
                <a:latin typeface="Times New Roman" panose="02020603050405020304" pitchFamily="18" charset="0"/>
              </a:rPr>
              <a:t>La produzione in senso economico significa creazione di </a:t>
            </a:r>
            <a:r>
              <a:rPr lang="it-IT" dirty="0" smtClean="0">
                <a:latin typeface="Times New Roman" panose="02020603050405020304" pitchFamily="18" charset="0"/>
              </a:rPr>
              <a:t>utilità. In pratica la </a:t>
            </a:r>
            <a:r>
              <a:rPr lang="it-IT" dirty="0">
                <a:latin typeface="Times New Roman" panose="02020603050405020304" pitchFamily="18" charset="0"/>
              </a:rPr>
              <a:t>produzione di </a:t>
            </a:r>
            <a:r>
              <a:rPr lang="it-IT" dirty="0" smtClean="0">
                <a:latin typeface="Times New Roman" panose="02020603050405020304" pitchFamily="18" charset="0"/>
              </a:rPr>
              <a:t>un dato Paese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costituita dal totale dei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prodotti (beni e servizi) risultanti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dall'attività di produzione nel corso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dirty="0" smtClean="0">
                <a:latin typeface="Times New Roman" panose="02020603050405020304" pitchFamily="18" charset="0"/>
              </a:rPr>
              <a:t>dato </a:t>
            </a:r>
            <a:r>
              <a:rPr lang="it-IT" dirty="0">
                <a:latin typeface="Times New Roman" panose="02020603050405020304" pitchFamily="18" charset="0"/>
              </a:rPr>
              <a:t>intervallo di tempo. </a:t>
            </a:r>
            <a:r>
              <a:rPr lang="it-IT" dirty="0" smtClean="0">
                <a:latin typeface="Times New Roman" panose="02020603050405020304" pitchFamily="18" charset="0"/>
              </a:rPr>
              <a:t>L’attività di </a:t>
            </a:r>
            <a:r>
              <a:rPr lang="it-IT" dirty="0">
                <a:latin typeface="Times New Roman" panose="02020603050405020304" pitchFamily="18" charset="0"/>
              </a:rPr>
              <a:t>produzione non comprende i processi </a:t>
            </a:r>
            <a:r>
              <a:rPr lang="it-IT" dirty="0" smtClean="0">
                <a:latin typeface="Times New Roman" panose="02020603050405020304" pitchFamily="18" charset="0"/>
              </a:rPr>
              <a:t>esclusivamente </a:t>
            </a:r>
            <a:r>
              <a:rPr lang="it-IT" dirty="0">
                <a:latin typeface="Times New Roman" panose="02020603050405020304" pitchFamily="18" charset="0"/>
              </a:rPr>
              <a:t>naturali </a:t>
            </a:r>
            <a:r>
              <a:rPr lang="it-IT" dirty="0" smtClean="0">
                <a:latin typeface="Times New Roman" panose="02020603050405020304" pitchFamily="18" charset="0"/>
              </a:rPr>
              <a:t>senza l’intervento </a:t>
            </a:r>
            <a:r>
              <a:rPr lang="it-IT" dirty="0">
                <a:latin typeface="Times New Roman" panose="02020603050405020304" pitchFamily="18" charset="0"/>
              </a:rPr>
              <a:t>dell’uomo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507304" y="4849615"/>
            <a:ext cx="5798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latin typeface="Times New Roman" panose="02020603050405020304" pitchFamily="18" charset="0"/>
              </a:rPr>
              <a:t>L’attività di produzione </a:t>
            </a:r>
            <a:r>
              <a:rPr lang="it-IT" dirty="0">
                <a:latin typeface="Times New Roman" panose="02020603050405020304" pitchFamily="18" charset="0"/>
              </a:rPr>
              <a:t>è una attività esercitata sotto il controllo e la responsabilità di una unità istituzionale che impiega beni e servizi, lavoro e capitale quali input per produrre beni e servizi.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1016000" y="5101496"/>
            <a:ext cx="3053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(di beni e servizi</a:t>
            </a: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400" b="1" i="1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ccia a destra 20"/>
          <p:cNvSpPr/>
          <p:nvPr/>
        </p:nvSpPr>
        <p:spPr>
          <a:xfrm>
            <a:off x="4356436" y="5166033"/>
            <a:ext cx="689957" cy="304795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419" y="950401"/>
            <a:ext cx="1518036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14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98773" y="853204"/>
            <a:ext cx="8116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schemi standardizzati di contabilità nazionale prevedono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produzione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98773" y="1373532"/>
            <a:ext cx="10210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produzione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beni e servizi destinabili alla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vendita (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produzione market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oggetto di scambio e che dà quindi origine alla formazione di un prezzo di mercato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008" y="4468753"/>
            <a:ext cx="2145978" cy="120711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016000" y="4387239"/>
            <a:ext cx="7240386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 finale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intesa quale risultato finale dell’attività di produzione delle unità residenti, viene calcolata come differenza tra il valore della produzione di beni e servizi conseguita dalle branche produttive e il valore dei beni e servizi intermedi dalle stesse consumati nel periodo considerato (</a:t>
            </a:r>
            <a:r>
              <a:rPr lang="it-IT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 europeo dei conti, Sec 2010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98773" y="2111303"/>
            <a:ext cx="1021060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beni e servizi per proprio uso finale, corrispondente a beni e servizi trattenuti dal produttore perché destinati ad autoconsumo finale o a propri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investimenti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fissi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lordi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prodotti agricoli trattenuti dagli agricoltori o i servizi di abitazione prodotti da coloro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occupano   </a:t>
            </a:r>
          </a:p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l'abitazione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cui sono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proprietari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98773" y="3489763"/>
            <a:ext cx="103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beni e servizi non destinabili alla vendita (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market)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ossia offerti gratuitamente o a prezzi economicamente non significativi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9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15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6000" y="713788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All’interno del concetto di produzione è compresa anche l'</a:t>
            </a:r>
            <a:r>
              <a:rPr lang="it-IT" b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economia </a:t>
            </a:r>
            <a:r>
              <a:rPr lang="it-IT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b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osservata</a:t>
            </a:r>
            <a:r>
              <a:rPr lang="it-IT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572001" y="2588490"/>
            <a:ext cx="68533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quell'insieme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attività economiche che sfuggono ad ogni rilevazione statistica e ad ogni controllo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fiscale. Secondo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definizione del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of National Accounts 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(SNA) è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costituita dall'attività legale </a:t>
            </a:r>
            <a:r>
              <a:rPr lang="it-IT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(nei fini, se non nei mezzi)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registrata dalla Pubblica Amministrazione per differenti motivi: evasione fiscale, evasione contributiva, mancata osservanza della normativa sul lavoro, mancata esecuzione di atti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amministrativi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16000" y="3041024"/>
            <a:ext cx="238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L’economia sommersa</a:t>
            </a:r>
            <a:endParaRPr lang="it-IT" b="1" dirty="0">
              <a:solidFill>
                <a:srgbClr val="A8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572001" y="4602023"/>
            <a:ext cx="6853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 economiche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 sia i fini che i mezzi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tali attività sono illegali. Secondo lo SNA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l'economia illegale comprende: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la produzione di beni e servizi, il cui possesso o la cui vendita sono proibiti dalla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legge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(es. commercio di stupefacenti)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beni e servizi effettuata da persone non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autorizzate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(es. contrabbando, traffico di armi, ecc.)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016000" y="4980251"/>
            <a:ext cx="208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L’economia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illegale</a:t>
            </a:r>
          </a:p>
        </p:txBody>
      </p:sp>
      <p:sp>
        <p:nvSpPr>
          <p:cNvPr id="13" name="Freccia a destra 12"/>
          <p:cNvSpPr/>
          <p:nvPr/>
        </p:nvSpPr>
        <p:spPr>
          <a:xfrm>
            <a:off x="3749964" y="3121891"/>
            <a:ext cx="314036" cy="221673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3749964" y="5037750"/>
            <a:ext cx="314036" cy="221673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016000" y="1326245"/>
            <a:ext cx="10547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L’economia non osservata è </a:t>
            </a:r>
            <a:r>
              <a:rPr lang="it-IT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costituita dalle attività produttive di mercato che, per motivi diversi, sfuggono all'osservazione diretta ponendo particolari problemi di misurazione, e comprende, </a:t>
            </a:r>
            <a:r>
              <a:rPr lang="it-IT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essenzialmente </a:t>
            </a:r>
            <a:r>
              <a:rPr lang="it-IT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</a:t>
            </a:r>
            <a:r>
              <a:rPr lang="it-IT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economia</a:t>
            </a:r>
            <a:r>
              <a:rPr lang="it-IT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sommersa </a:t>
            </a:r>
            <a:r>
              <a:rPr lang="it-IT" b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</a:t>
            </a:r>
            <a:r>
              <a:rPr lang="it-IT" b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economia</a:t>
            </a:r>
            <a:r>
              <a:rPr lang="it-IT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b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illegale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4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 animBg="1"/>
      <p:bldP spid="15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69783" y="1091321"/>
            <a:ext cx="103995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Il nuovo sistema di contabilità nazionale, stabilisce </a:t>
            </a:r>
            <a:r>
              <a:rPr lang="it-IT" dirty="0" smtClean="0">
                <a:latin typeface="Times New Roman" panose="02020603050405020304" pitchFamily="18" charset="0"/>
              </a:rPr>
              <a:t>in particolare anche quali </a:t>
            </a:r>
            <a:r>
              <a:rPr lang="it-IT" dirty="0">
                <a:latin typeface="Times New Roman" panose="02020603050405020304" pitchFamily="18" charset="0"/>
              </a:rPr>
              <a:t>azioni illegali siano da considerare come </a:t>
            </a:r>
            <a:r>
              <a:rPr lang="it-IT" dirty="0" smtClean="0">
                <a:latin typeface="Times New Roman" panose="02020603050405020304" pitchFamily="18" charset="0"/>
              </a:rPr>
              <a:t>produzione. Alla </a:t>
            </a:r>
            <a:r>
              <a:rPr lang="it-IT" dirty="0">
                <a:latin typeface="Times New Roman" panose="02020603050405020304" pitchFamily="18" charset="0"/>
              </a:rPr>
              <a:t>base della inclusione o meno è quella di avere le caratteristiche </a:t>
            </a:r>
            <a:r>
              <a:rPr lang="it-IT" dirty="0" smtClean="0">
                <a:latin typeface="Times New Roman" panose="02020603050405020304" pitchFamily="18" charset="0"/>
              </a:rPr>
              <a:t>di una </a:t>
            </a:r>
            <a:r>
              <a:rPr lang="it-IT" dirty="0">
                <a:latin typeface="Times New Roman" panose="02020603050405020304" pitchFamily="18" charset="0"/>
              </a:rPr>
              <a:t>operazione nel senso della contabilità nazionale. In tale </a:t>
            </a:r>
            <a:r>
              <a:rPr lang="it-IT" dirty="0" smtClean="0">
                <a:latin typeface="Times New Roman" panose="02020603050405020304" pitchFamily="18" charset="0"/>
              </a:rPr>
              <a:t>ottica rientrano </a:t>
            </a:r>
            <a:r>
              <a:rPr lang="it-IT" dirty="0">
                <a:latin typeface="Times New Roman" panose="02020603050405020304" pitchFamily="18" charset="0"/>
              </a:rPr>
              <a:t>tra le operazioni la vendita di droghe non ammesse </a:t>
            </a:r>
            <a:r>
              <a:rPr lang="it-IT" dirty="0" smtClean="0">
                <a:latin typeface="Times New Roman" panose="02020603050405020304" pitchFamily="18" charset="0"/>
              </a:rPr>
              <a:t>dalla legge </a:t>
            </a:r>
            <a:r>
              <a:rPr lang="it-IT" dirty="0">
                <a:latin typeface="Times New Roman" panose="02020603050405020304" pitchFamily="18" charset="0"/>
              </a:rPr>
              <a:t>o la vendita di refurtiva in cui chi partecipa alla </a:t>
            </a:r>
            <a:r>
              <a:rPr lang="it-IT" dirty="0" smtClean="0">
                <a:latin typeface="Times New Roman" panose="02020603050405020304" pitchFamily="18" charset="0"/>
              </a:rPr>
              <a:t>operazione agisce </a:t>
            </a:r>
            <a:r>
              <a:rPr lang="it-IT" dirty="0">
                <a:latin typeface="Times New Roman" panose="02020603050405020304" pitchFamily="18" charset="0"/>
              </a:rPr>
              <a:t>volontariamente. </a:t>
            </a:r>
            <a:r>
              <a:rPr lang="it-IT" b="1" dirty="0">
                <a:latin typeface="Times New Roman" panose="02020603050405020304" pitchFamily="18" charset="0"/>
              </a:rPr>
              <a:t>Non sono invece da considerare operazioni </a:t>
            </a:r>
            <a:r>
              <a:rPr lang="it-IT" b="1" dirty="0" smtClean="0">
                <a:latin typeface="Times New Roman" panose="02020603050405020304" pitchFamily="18" charset="0"/>
              </a:rPr>
              <a:t>il furto </a:t>
            </a:r>
            <a:r>
              <a:rPr lang="it-IT" b="1" dirty="0">
                <a:latin typeface="Times New Roman" panose="02020603050405020304" pitchFamily="18" charset="0"/>
              </a:rPr>
              <a:t>o altri atti di violenza, come l'estorsione ed il ricatto.</a:t>
            </a:r>
            <a:endParaRPr lang="en-GB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438" y="4358953"/>
            <a:ext cx="2898071" cy="16312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69783" y="2732038"/>
            <a:ext cx="10399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</a:rPr>
              <a:t>A </a:t>
            </a:r>
            <a:r>
              <a:rPr lang="it-IT" dirty="0">
                <a:latin typeface="Times New Roman" panose="02020603050405020304" pitchFamily="18" charset="0"/>
              </a:rPr>
              <a:t>tal riguardo, </a:t>
            </a:r>
            <a:r>
              <a:rPr lang="it-IT" dirty="0" smtClean="0">
                <a:latin typeface="Times New Roman" panose="02020603050405020304" pitchFamily="18" charset="0"/>
              </a:rPr>
              <a:t>in tempi </a:t>
            </a:r>
            <a:r>
              <a:rPr lang="it-IT" dirty="0">
                <a:latin typeface="Times New Roman" panose="02020603050405020304" pitchFamily="18" charset="0"/>
              </a:rPr>
              <a:t>recenti, si sono ampliati studi e ricerche per </a:t>
            </a:r>
            <a:r>
              <a:rPr lang="it-IT" dirty="0" smtClean="0">
                <a:latin typeface="Times New Roman" panose="02020603050405020304" pitchFamily="18" charset="0"/>
              </a:rPr>
              <a:t>approfondirne aspetti </a:t>
            </a:r>
            <a:r>
              <a:rPr lang="it-IT" dirty="0">
                <a:latin typeface="Times New Roman" panose="02020603050405020304" pitchFamily="18" charset="0"/>
              </a:rPr>
              <a:t>definitori e metodologici adeguati al riguardo.</a:t>
            </a:r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8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718" y="825531"/>
            <a:ext cx="10011550" cy="474553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126837" y="5640542"/>
            <a:ext cx="10108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sotto-dichiarazione del valore aggiunto è connessa al deliberato occultamento di una parte del reddito da parte delle imprese, attraverso dichiarazioni volutamente errate del fatturato e/o dei costi alle autorità fiscali</a:t>
            </a:r>
          </a:p>
        </p:txBody>
      </p:sp>
      <p:sp>
        <p:nvSpPr>
          <p:cNvPr id="6" name="Rettangolo 5"/>
          <p:cNvSpPr/>
          <p:nvPr/>
        </p:nvSpPr>
        <p:spPr>
          <a:xfrm>
            <a:off x="1524000" y="2835564"/>
            <a:ext cx="1801091" cy="295563"/>
          </a:xfrm>
          <a:prstGeom prst="rect">
            <a:avLst/>
          </a:prstGeom>
          <a:noFill/>
          <a:ln w="28575"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79926" y="696365"/>
            <a:ext cx="5354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</a:rPr>
              <a:t>Attività incluse ed escluse nel concetto di produzione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64" y="1124561"/>
            <a:ext cx="5334570" cy="513492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86691" y="3067170"/>
            <a:ext cx="1911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produzione….</a:t>
            </a:r>
            <a:endParaRPr lang="en-GB" dirty="0">
              <a:solidFill>
                <a:srgbClr val="A8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8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19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5992" y="1793739"/>
            <a:ext cx="10339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produzione è un aggregato valutato ai 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prezzi </a:t>
            </a:r>
            <a:r>
              <a:rPr lang="it-IT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 =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quindi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 calcolata al netto delle imposte sui prodotti e al lordo dei contributi ai prodotti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1015993" y="2632180"/>
            <a:ext cx="103391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prezzo base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il prezzo che il produttore può ricevere dall'acquirente per un'unità di bene o di servizio prodotta, detratte le eventuali imposte (imposte sui prodotti) da pagare su quella unità in conseguenza della sua produzione o della sua vendita, ma compreso ogni eventuale contributo (contributi ai prodotti) da ricevere su quella unità in conseguenza della sua produzione o della sua vendita. Sono escluse le spese di trasporto fatturate separatamente dal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produttore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5994" y="4301618"/>
            <a:ext cx="103391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prezzi base rappresentano la somma dei costi effettivamente sostenuti dal produttore,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escludendo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poste che dal punto di vista del produttore sono semplici partite di giro (imposte sui prodotti, il cui costo viene sopportato dagli acquirenti),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parte di costo che viene sostenuta dalle amministrazioni pubbliche (i contributi sui prodotti rispondono infatti all’obiettivo di mantenere bassi i prezzi di vendita di alcuni prodotti, pur assicurando un adeguato rientro economico al produttore).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15991" y="1055075"/>
            <a:ext cx="10339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sistema dei prezzi in cui può essere espresso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aggregato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 a seconda del tipo di aspetto che ci interessa mettere in luce</a:t>
            </a:r>
          </a:p>
        </p:txBody>
      </p:sp>
    </p:spTree>
    <p:extLst>
      <p:ext uri="{BB962C8B-B14F-4D97-AF65-F5344CB8AC3E}">
        <p14:creationId xmlns:p14="http://schemas.microsoft.com/office/powerpoint/2010/main" val="381742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016000" y="964382"/>
            <a:ext cx="4620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Classificazione</a:t>
            </a:r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operatori</a:t>
            </a:r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economici</a:t>
            </a:r>
            <a:endParaRPr lang="en-GB" b="1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15999" y="2267885"/>
            <a:ext cx="10289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Nel sistema europeo di contabilità nazionale l’approccio descrittivo dell’economia di un paese si basa due principali elementi di riferimento</a:t>
            </a:r>
            <a:r>
              <a:rPr lang="it-IT" dirty="0" smtClean="0">
                <a:latin typeface="Times New Roman" panose="02020603050405020304" pitchFamily="18" charset="0"/>
              </a:rPr>
              <a:t>:</a:t>
            </a:r>
            <a:endParaRPr lang="it-IT" b="1" i="1" dirty="0">
              <a:latin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15997" y="3122341"/>
            <a:ext cx="880133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i="1" dirty="0" smtClean="0">
                <a:latin typeface="Times New Roman" panose="02020603050405020304" pitchFamily="18" charset="0"/>
              </a:rPr>
              <a:t>unità </a:t>
            </a:r>
            <a:r>
              <a:rPr lang="it-IT" b="1" i="1" dirty="0">
                <a:latin typeface="Times New Roman" panose="02020603050405020304" pitchFamily="18" charset="0"/>
              </a:rPr>
              <a:t>istituzionali</a:t>
            </a:r>
            <a:r>
              <a:rPr lang="it-IT" i="1" dirty="0">
                <a:latin typeface="Times New Roman" panose="02020603050405020304" pitchFamily="18" charset="0"/>
              </a:rPr>
              <a:t>, </a:t>
            </a:r>
            <a:r>
              <a:rPr lang="it-IT" dirty="0">
                <a:latin typeface="Times New Roman" panose="02020603050405020304" pitchFamily="18" charset="0"/>
              </a:rPr>
              <a:t>raggruppate in </a:t>
            </a:r>
            <a:r>
              <a:rPr lang="it-IT" b="1" i="1" dirty="0">
                <a:latin typeface="Times New Roman" panose="02020603050405020304" pitchFamily="18" charset="0"/>
              </a:rPr>
              <a:t>settori</a:t>
            </a:r>
            <a:r>
              <a:rPr lang="it-IT" i="1" dirty="0">
                <a:latin typeface="Times New Roman" panose="02020603050405020304" pitchFamily="18" charset="0"/>
              </a:rPr>
              <a:t>, </a:t>
            </a:r>
            <a:r>
              <a:rPr lang="it-IT" dirty="0">
                <a:latin typeface="Times New Roman" panose="02020603050405020304" pitchFamily="18" charset="0"/>
              </a:rPr>
              <a:t>secondo le loro funzioni </a:t>
            </a:r>
            <a:r>
              <a:rPr lang="en-GB" dirty="0" smtClean="0">
                <a:latin typeface="Times New Roman" panose="02020603050405020304" pitchFamily="18" charset="0"/>
              </a:rPr>
              <a:t>principali</a:t>
            </a:r>
            <a:endParaRPr lang="en-GB" dirty="0">
              <a:latin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i="1" dirty="0">
                <a:latin typeface="Times New Roman" panose="02020603050405020304" pitchFamily="18" charset="0"/>
              </a:rPr>
              <a:t>unità di attività economica </a:t>
            </a:r>
            <a:r>
              <a:rPr lang="it-IT" i="1" dirty="0">
                <a:latin typeface="Times New Roman" panose="02020603050405020304" pitchFamily="18" charset="0"/>
              </a:rPr>
              <a:t>raggruppate in </a:t>
            </a:r>
            <a:r>
              <a:rPr lang="it-IT" b="1" i="1" dirty="0">
                <a:latin typeface="Times New Roman" panose="02020603050405020304" pitchFamily="18" charset="0"/>
              </a:rPr>
              <a:t>branche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15997" y="1408140"/>
            <a:ext cx="9898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 studio dell'economia si basa principalmente sull'analisi del comportamento degli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operatori economici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soggetti economici ) dalle cui azioni hanno origine i fenomeni economici.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15999" y="1176793"/>
            <a:ext cx="10039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Imposte da pagare per singola unità di bene o di servizio prodotto o scambiato. Esse possono corrispondere a un importo monetario specifico per una unità di quantità di un bene o di un servizio oppure possono essere calcolati </a:t>
            </a:r>
            <a:r>
              <a:rPr lang="it-IT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 valorem</a:t>
            </a:r>
            <a:r>
              <a:rPr lang="it-IT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quale percentuale del prezzo unitario o del valore di tale bene o servizio. In linea di principio, tutte le imposte che gravano su un prodotto, a prescindere dall’unità istituzionale tenuta a pagarle, devono essere annoverate tra le imposte sui prodotti a meno che non siano esplicitamente incluse in un’altra rubrica.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16000" y="765383"/>
            <a:ext cx="2181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Imposte sui prodotti</a:t>
            </a:r>
            <a:endParaRPr lang="en-GB" dirty="0">
              <a:solidFill>
                <a:srgbClr val="A8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5999" y="3682782"/>
            <a:ext cx="10039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Trasferimenti correnti unilaterali operati dalle amministrazioni pubbliche o dalle istituzioni comunitarie dell’Unione europea a favore delle unità residenti che producono beni e servizi, allo scopo di influenzare i prezzi e/o la produzione e/o la remunerazione dei fattori della produzione. </a:t>
            </a:r>
          </a:p>
          <a:p>
            <a:pPr algn="just"/>
            <a:r>
              <a:rPr lang="it-IT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particolare </a:t>
            </a:r>
            <a:r>
              <a:rPr lang="it-IT" b="1" i="0" dirty="0" smtClean="0">
                <a:solidFill>
                  <a:srgbClr val="A8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contributi ai prodotti </a:t>
            </a:r>
            <a:r>
              <a:rPr lang="it-IT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vengono erogati per singola unità di bene o servizio prodotto o importato; per convenzione, i contributi ai prodotti riguardano esclusivamente la produzione di beni e servizi destinabili alla vendita o la produzione di beni e servizi per proprio uso finale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016000" y="3293496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 </a:t>
            </a:r>
            <a:endParaRPr lang="en-GB" dirty="0">
              <a:solidFill>
                <a:srgbClr val="A8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9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16000" y="1490625"/>
            <a:ext cx="10033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La produzione può essere utilizzata per essere consumata, impiegata per l'investimento oppure inviata all'estero. </a:t>
            </a:r>
            <a:r>
              <a:rPr lang="it-IT" dirty="0" smtClean="0">
                <a:latin typeface="Times New Roman" panose="02020603050405020304" pitchFamily="18" charset="0"/>
              </a:rPr>
              <a:t>Per </a:t>
            </a:r>
            <a:r>
              <a:rPr lang="it-IT" dirty="0">
                <a:latin typeface="Times New Roman" panose="02020603050405020304" pitchFamily="18" charset="0"/>
              </a:rPr>
              <a:t>quanto concerne l'operazione di consumo occorre distinguere se i beni sono consumati direttamente, oppure sono impiegati per essere ulteriormente  rielaborati o comunque utilizzati nel processo produttivo. </a:t>
            </a:r>
            <a:endParaRPr lang="it-IT" dirty="0" smtClean="0">
              <a:latin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01222" y="904638"/>
            <a:ext cx="1505540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CONSUMI </a:t>
            </a:r>
            <a:endParaRPr lang="en-GB" sz="1600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060" y="4171831"/>
            <a:ext cx="2423159" cy="136302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16000" y="3630205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</a:rPr>
              <a:t>Nel primo caso si parlerà di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888036" y="3630205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CONSUMI FINALI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001222" y="4511481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</a:rPr>
              <a:t>nel secondo </a:t>
            </a:r>
            <a:r>
              <a:rPr lang="en-GB" dirty="0" err="1">
                <a:latin typeface="Times New Roman" panose="02020603050405020304" pitchFamily="18" charset="0"/>
              </a:rPr>
              <a:t>caso</a:t>
            </a:r>
            <a:r>
              <a:rPr lang="en-GB" dirty="0">
                <a:latin typeface="Times New Roman" panose="02020603050405020304" pitchFamily="18" charset="0"/>
              </a:rPr>
              <a:t> di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888036" y="4484012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b="1" dirty="0" smtClean="0">
                <a:solidFill>
                  <a:srgbClr val="A80000"/>
                </a:solidFill>
                <a:latin typeface="Times New Roman" panose="02020603050405020304" pitchFamily="18" charset="0"/>
              </a:rPr>
              <a:t>CONSUMI INTERMEDI</a:t>
            </a:r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23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07159" y="732521"/>
            <a:ext cx="1640193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Consumi finali</a:t>
            </a:r>
            <a:endParaRPr lang="en-GB" sz="1600" dirty="0" smtClean="0">
              <a:solidFill>
                <a:srgbClr val="A8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07159" y="1093309"/>
            <a:ext cx="1006060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consumi finali si intende il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valore dei beni e servizi impiegati per soddisfare direttamente i bisogni umani, siano essi individuali o collettivi. Sono utilizzati due concetti: </a:t>
            </a:r>
            <a:endParaRPr lang="it-IT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807159" y="2180756"/>
            <a:ext cx="3199576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spesa per consumi finali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50486" y="4394620"/>
            <a:ext cx="10421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differenza tra i due aggregati è rappresentata dai trasferimenti sociali in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natura, ovvero, beni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servizi finanziati dalla Pubblica Amministrazione (PA) o dalle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Istituzioni Sociali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(ISP) e forniti alle Famiglie.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152226" y="189594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Spesa sostenuta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dalle unità istituzionali residenti per beni e servizi utilizzati per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diretta soddisfazione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desideri e bisogni individuali o collettivi dei membri della società. Può essere sostenuta all’interno del paese o all’estero.</a:t>
            </a:r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807159" y="3498915"/>
            <a:ext cx="267893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consumi finali effettivi</a:t>
            </a:r>
            <a:endParaRPr lang="en-GB" dirty="0">
              <a:solidFill>
                <a:srgbClr val="A8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4305993" y="2279350"/>
            <a:ext cx="382230" cy="257694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/>
          <p:cNvSpPr/>
          <p:nvPr/>
        </p:nvSpPr>
        <p:spPr>
          <a:xfrm>
            <a:off x="5152226" y="31533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 dei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beni e servizi utilizzati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dalle unità istituzionali residenti per la diretta soddisfazione di desideri o bisogni individuali o collettivi, indipendentemente dal soggetto che ne ha sostenuto la spesa. 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4305993" y="3564416"/>
            <a:ext cx="382230" cy="257694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/>
          <p:cNvSpPr/>
          <p:nvPr/>
        </p:nvSpPr>
        <p:spPr>
          <a:xfrm>
            <a:off x="750486" y="5134439"/>
            <a:ext cx="10497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altre parole, la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differenza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trattamento riservato ad alcuni beni e servizi che sono finanziati dalle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 o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dalle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ISP al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servizio delle famiglie,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che sono forniti alle famiglie come trasferimenti sociali in natura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questi beni sono compresi nel consumo effettivo delle famiglie, mentre sono esclusi dalla loro spesa finale (</a:t>
            </a:r>
            <a:r>
              <a:rPr lang="it-IT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europeo dei conti, Sec 2010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5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 animBg="1"/>
      <p:bldP spid="9" grpId="0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23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74565" y="1299314"/>
            <a:ext cx="10497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spesa per consumo finale</a:t>
            </a:r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delle famiglie: la parte dei consumi individuali il cui costo viene sostenuto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direttamente</a:t>
            </a:r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dalle famiglie (ad esempio, nelle prestazioni del sistema sanitario solo la quota a carico dell'assistito</a:t>
            </a:r>
            <a:r>
              <a:rPr lang="it-IT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it-IT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74565" y="2443913"/>
            <a:ext cx="10497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consumo finale effettivo</a:t>
            </a:r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comprende anche le spese sostenute a beneficio delle famiglie da parte delle amministrazioni pubbliche (compreso il costo complessivo delle prestazioni del Servizio sanitario nazionale) e delle istituzioni sociali senza scopo di lucro;</a:t>
            </a:r>
          </a:p>
        </p:txBody>
      </p:sp>
    </p:spTree>
    <p:extLst>
      <p:ext uri="{BB962C8B-B14F-4D97-AF65-F5344CB8AC3E}">
        <p14:creationId xmlns:p14="http://schemas.microsoft.com/office/powerpoint/2010/main" val="5704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07159" y="1314959"/>
            <a:ext cx="10748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consumi finali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appresentano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valore dei beni e servizi utilizzati per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appagare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direttamente i bisogni umani,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siano essi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(consumi finali delle famiglie) 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collettivi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(consumi finali delle Amministrazioni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pubbliche 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Istituzioni sociali private). 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45631" y="758332"/>
            <a:ext cx="2585003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Spesa per consumi finali</a:t>
            </a:r>
            <a:endParaRPr lang="en-GB" sz="1600" dirty="0" smtClean="0">
              <a:solidFill>
                <a:srgbClr val="A8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376033" y="3563853"/>
            <a:ext cx="3611603" cy="1200329"/>
          </a:xfrm>
          <a:prstGeom prst="rect">
            <a:avLst/>
          </a:prstGeom>
          <a:ln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I </a:t>
            </a:r>
            <a:r>
              <a:rPr lang="it-IT" b="1" dirty="0">
                <a:latin typeface="Times New Roman" panose="02020603050405020304" pitchFamily="18" charset="0"/>
              </a:rPr>
              <a:t>consumi individuali </a:t>
            </a:r>
            <a:r>
              <a:rPr lang="it-IT" dirty="0">
                <a:latin typeface="Times New Roman" panose="02020603050405020304" pitchFamily="18" charset="0"/>
              </a:rPr>
              <a:t>detti anche </a:t>
            </a:r>
            <a:r>
              <a:rPr lang="it-IT" b="1" dirty="0">
                <a:latin typeface="Times New Roman" panose="02020603050405020304" pitchFamily="18" charset="0"/>
              </a:rPr>
              <a:t>consumi </a:t>
            </a:r>
            <a:r>
              <a:rPr lang="it-IT" b="1" dirty="0" smtClean="0">
                <a:latin typeface="Times New Roman" panose="02020603050405020304" pitchFamily="18" charset="0"/>
              </a:rPr>
              <a:t>finali delle </a:t>
            </a:r>
            <a:r>
              <a:rPr lang="it-IT" b="1" dirty="0">
                <a:latin typeface="Times New Roman" panose="02020603050405020304" pitchFamily="18" charset="0"/>
              </a:rPr>
              <a:t>famiglie </a:t>
            </a:r>
            <a:r>
              <a:rPr lang="it-IT" dirty="0">
                <a:latin typeface="Times New Roman" panose="02020603050405020304" pitchFamily="18" charset="0"/>
              </a:rPr>
              <a:t>comprendono i beni e i servizi acquistati direttamente dalle </a:t>
            </a:r>
            <a:r>
              <a:rPr lang="it-IT" dirty="0" smtClean="0">
                <a:latin typeface="Times New Roman" panose="02020603050405020304" pitchFamily="18" charset="0"/>
              </a:rPr>
              <a:t>famiglie</a:t>
            </a:r>
            <a:endParaRPr lang="en-GB" strike="sngStrike" dirty="0">
              <a:latin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034140" y="3563853"/>
            <a:ext cx="4698515" cy="1754326"/>
          </a:xfrm>
          <a:prstGeom prst="rect">
            <a:avLst/>
          </a:prstGeom>
          <a:ln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spese per i servizi che vanno a beneficio dell'intera collettività nel suo </a:t>
            </a:r>
            <a:r>
              <a:rPr lang="it-IT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complesso </a:t>
            </a:r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(difesa, ordine pubblico, giustizia).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forniti simultaneamente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tutti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membri della collettività oppure a tutti i membri di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particolare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collettiva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24</a:t>
            </a:fld>
            <a:endParaRPr lang="it-IT"/>
          </a:p>
        </p:txBody>
      </p:sp>
      <p:sp>
        <p:nvSpPr>
          <p:cNvPr id="4" name="Freccia in giù 3"/>
          <p:cNvSpPr/>
          <p:nvPr/>
        </p:nvSpPr>
        <p:spPr>
          <a:xfrm>
            <a:off x="2634170" y="2706264"/>
            <a:ext cx="440546" cy="541919"/>
          </a:xfrm>
          <a:prstGeom prst="down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7468298" y="2706264"/>
            <a:ext cx="440546" cy="541919"/>
          </a:xfrm>
          <a:prstGeom prst="down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96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25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64275" y="1859485"/>
            <a:ext cx="10515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Beni (durevoli e non durevoli) 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servizi acquistati dalle famiglie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prodotti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agricoli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 </a:t>
            </a:r>
            <a:r>
              <a:rPr lang="it-IT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figurativi delle abitazioni occupate dai proprietari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Retribuzioni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domestici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retribuiti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effettuate all’estero dai residenti (esclusi viaggi di lavoro)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usati, esclusi gli oggetti di valore (spesa negativa per le famiglie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vendono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Occorrente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piccole riparazioni alla casa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Acquisti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beni e servizi dalle AA.PP. anche a prezzi non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significativi (ingresso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musei,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tasse scolastiche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ticket sanitari)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rilascio certificati, passaporti e licenze (acquisto di servizi)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483" y="1859485"/>
            <a:ext cx="2885694" cy="150697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64276" y="738383"/>
            <a:ext cx="4239174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CONSUMI FINALI DELLE FAMIGLIE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64275" y="1160146"/>
            <a:ext cx="10183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quanto concerne i consumi finali delle famiglie, la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spesa per consumi finali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 pari all’esborso monetario a carico delle famiglie e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comprende:</a:t>
            </a:r>
            <a:endParaRPr lang="en-GB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16000" y="5226344"/>
            <a:ext cx="10183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 durevoli sono beni economici che possono essere usati più volte per soddisfare un bisogno.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esempio di bene durevole è l'automobile, il televisore, ecc.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beni non durevoli possono essere utilizzati soltanto una volta e si distruggono con l'uso.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 di bene non durevole è il cibo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26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976745" y="1075421"/>
            <a:ext cx="10183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consumi finali </a:t>
            </a:r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effettivi delle famiglie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sono invece pari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valore dei beni e servizi di cui la famiglia può effettivamente disporre per il soddisfacimento dei suoi bisogni, tra cui rientrano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l’istruzione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pubblica, il servizio ospedaliero,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 il cui onere è a carico delle Amministrazioni Pubbliche o delle Istituzioni sociale private.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r="8767"/>
          <a:stretch/>
        </p:blipFill>
        <p:spPr>
          <a:xfrm>
            <a:off x="9395016" y="4586062"/>
            <a:ext cx="1764820" cy="13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27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6000" y="3487770"/>
            <a:ext cx="1049629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Dunque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per affitto 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figurativo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si indica quel vantaggio economico goduto dalle 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famiglie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che risiedono in case di proprietà oppure in case in affitto a titolo gratuito o ad un prezzo inferiore a quello di mercato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16000" y="1775123"/>
            <a:ext cx="1049629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Affitto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figurativo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 una componente non monetaria della spesa per consumi delle famiglie che vivono in abitazione di proprietà, usufrutto o in uso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gratuito</a:t>
            </a:r>
            <a:endParaRPr lang="it-IT" sz="1100" strike="sngStrik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6000" y="2460182"/>
            <a:ext cx="1049629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rappresenta il costo che queste dovrebbero sostenere per prendere in affitto un’unità abitativa con caratteristiche identiche a quella in cui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vivono</a:t>
            </a:r>
            <a:endParaRPr lang="it-IT" sz="1100" strike="sngStrik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16000" y="99909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 figurativi </a:t>
            </a:r>
            <a:endParaRPr lang="it-IT" b="1" dirty="0">
              <a:solidFill>
                <a:srgbClr val="A8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75" y="4488231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28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39336" y="1314824"/>
            <a:ext cx="10474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riguardano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spese sostenute dalle famiglie (residenti e non residenti temporaneamente presenti sul territorio italiano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sul territorio italiano per acquistare i beni ed i servizi atti a soddisfare direttamente i bisogni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individuali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ovvero </a:t>
            </a:r>
            <a:r>
              <a:rPr lang="it-IT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consumi </a:t>
            </a:r>
            <a:r>
              <a:rPr lang="it-IT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effettuati sul territorio economico del paese da unità residenti e </a:t>
            </a:r>
            <a:r>
              <a:rPr lang="en-GB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GB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36567" y="2633188"/>
            <a:ext cx="1047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nazionali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riguardano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spese per consumi sostenute in Italia o all’estero da famiglie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residenti, ovvero </a:t>
            </a:r>
            <a:r>
              <a:rPr lang="it-IT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consumi che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effettuati sul territorio economico del paese e nel resto del </a:t>
            </a:r>
            <a:r>
              <a:rPr lang="en-GB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mondo</a:t>
            </a:r>
            <a:r>
              <a:rPr lang="en-GB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dalle</a:t>
            </a:r>
            <a:r>
              <a:rPr lang="en-GB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unità</a:t>
            </a:r>
            <a:r>
              <a:rPr lang="en-GB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residenti</a:t>
            </a:r>
            <a:r>
              <a:rPr lang="en-GB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39336" y="669538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consumi finali delle famiglie possono essere: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36567" y="4091670"/>
            <a:ext cx="10402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 sono i passaggi per giungere dai consumi finali interni delle 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famiglie ai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loro consumi finali nazionali?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4856036"/>
            <a:ext cx="6811796" cy="122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29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3" y="572558"/>
            <a:ext cx="9753600" cy="5086350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>
            <a:off x="110067" y="3293534"/>
            <a:ext cx="381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0600267" y="31242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d) + e) – f)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390700" y="3424845"/>
            <a:ext cx="66502" cy="79531"/>
          </a:xfrm>
          <a:prstGeom prst="ellipse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/>
          <p:cNvSpPr/>
          <p:nvPr/>
        </p:nvSpPr>
        <p:spPr>
          <a:xfrm>
            <a:off x="390700" y="3612546"/>
            <a:ext cx="66502" cy="79531"/>
          </a:xfrm>
          <a:prstGeom prst="ellipse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/>
          <p:cNvSpPr/>
          <p:nvPr/>
        </p:nvSpPr>
        <p:spPr>
          <a:xfrm>
            <a:off x="390702" y="3800247"/>
            <a:ext cx="66502" cy="79531"/>
          </a:xfrm>
          <a:prstGeom prst="ellipse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/>
          <p:cNvSpPr txBox="1"/>
          <p:nvPr/>
        </p:nvSpPr>
        <p:spPr>
          <a:xfrm>
            <a:off x="123234" y="3652311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32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1" grpId="0" animBg="1"/>
      <p:bldP spid="12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104997" y="2383136"/>
            <a:ext cx="8101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operazioni </a:t>
            </a:r>
            <a:r>
              <a:rPr lang="it-IT" sz="2400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economiche nella </a:t>
            </a:r>
            <a:r>
              <a:rPr lang="it-IT" sz="24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contabilità nazionale italiana</a:t>
            </a:r>
            <a:endParaRPr lang="en-GB" sz="2400" b="1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30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12" y="756112"/>
            <a:ext cx="8066260" cy="51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64771" y="782397"/>
            <a:ext cx="2820003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CONSUMI COLLETTIVI</a:t>
            </a:r>
            <a:endParaRPr lang="en-GB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64771" y="1350659"/>
            <a:ext cx="1078992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L’altra componente dei consumi finali è costituita dai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consumi collettivi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ossia dai servizi forniti dalle Amministrazioni Pubbliche e dalle Istituzioni sociali private senza obbligo di pagamenti contestuali o comunque a fronte di corrispettivi (le tasse o i ticket) non significativi economicamente.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64771" y="2500274"/>
            <a:ext cx="485498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spesa per consumi finali delle AP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comprende: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64771" y="5602603"/>
            <a:ext cx="747314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servizi resi sono di tipo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market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sono valutati al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 di </a:t>
            </a:r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32872" y="3158939"/>
            <a:ext cx="103244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beni e dei servizi non market prodotti dalla PA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stessa (al netto degli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investimenti per uso proprio e degli eventuali introiti connessi alla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loro fornitura);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tali servizi possono essere sia di tipo individuale, come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l’istruzione 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sanità erogate direttamente dalla PA, sia di tipo collettivo, come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difesa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l’ordine e la sicurezza;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acquisti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parte della PA di beni e servizi prodotti dalle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imprese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forniti senza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alcuna trasformazione alle Famiglie, come prestazioni sociali in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(esempio tipico sono le cure mediche e i medicinali forniti da medici e farmacie, rispettivamente, il cui pagamento è effettuato dalle AP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963598"/>
            <a:ext cx="6838122" cy="30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33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08" y="1765616"/>
            <a:ext cx="7734300" cy="35909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64835" y="972590"/>
            <a:ext cx="394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Riassumendo: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34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016219" y="1342713"/>
            <a:ext cx="9973205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I </a:t>
            </a:r>
            <a:r>
              <a:rPr lang="it-IT" b="1" dirty="0">
                <a:latin typeface="Times New Roman" panose="02020603050405020304" pitchFamily="18" charset="0"/>
              </a:rPr>
              <a:t>consumi intermedi (o impieghi intermedi) </a:t>
            </a:r>
            <a:r>
              <a:rPr lang="it-IT" dirty="0">
                <a:latin typeface="Times New Roman" panose="02020603050405020304" pitchFamily="18" charset="0"/>
              </a:rPr>
              <a:t>rappresentano </a:t>
            </a:r>
            <a:r>
              <a:rPr lang="it-IT" dirty="0" smtClean="0">
                <a:latin typeface="Times New Roman" panose="02020603050405020304" pitchFamily="18" charset="0"/>
              </a:rPr>
              <a:t>il valore dei </a:t>
            </a:r>
            <a:r>
              <a:rPr lang="it-IT" dirty="0">
                <a:latin typeface="Times New Roman" panose="02020603050405020304" pitchFamily="18" charset="0"/>
              </a:rPr>
              <a:t>beni e servizi consumati quali input in processo </a:t>
            </a:r>
            <a:r>
              <a:rPr lang="it-IT" dirty="0" smtClean="0">
                <a:latin typeface="Times New Roman" panose="02020603050405020304" pitchFamily="18" charset="0"/>
              </a:rPr>
              <a:t>di produzione</a:t>
            </a:r>
            <a:r>
              <a:rPr lang="it-IT" dirty="0">
                <a:latin typeface="Times New Roman" panose="02020603050405020304" pitchFamily="18" charset="0"/>
              </a:rPr>
              <a:t>, escluso il </a:t>
            </a:r>
            <a:r>
              <a:rPr lang="it-IT" dirty="0" smtClean="0">
                <a:latin typeface="Times New Roman" panose="02020603050405020304" pitchFamily="18" charset="0"/>
              </a:rPr>
              <a:t>capitale </a:t>
            </a:r>
            <a:r>
              <a:rPr lang="it-IT" dirty="0">
                <a:latin typeface="Times New Roman" panose="02020603050405020304" pitchFamily="18" charset="0"/>
              </a:rPr>
              <a:t>fisso il cui consumo è </a:t>
            </a:r>
            <a:r>
              <a:rPr lang="it-IT" dirty="0" smtClean="0">
                <a:latin typeface="Times New Roman" panose="02020603050405020304" pitchFamily="18" charset="0"/>
              </a:rPr>
              <a:t>registrato come </a:t>
            </a:r>
            <a:r>
              <a:rPr lang="it-IT" dirty="0">
                <a:latin typeface="Times New Roman" panose="02020603050405020304" pitchFamily="18" charset="0"/>
              </a:rPr>
              <a:t>ammortamento. </a:t>
            </a:r>
            <a:endParaRPr lang="it-IT" dirty="0" smtClean="0">
              <a:latin typeface="Times New Roman" panose="02020603050405020304" pitchFamily="18" charset="0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</a:rPr>
              <a:t>I </a:t>
            </a:r>
            <a:r>
              <a:rPr lang="it-IT" dirty="0">
                <a:latin typeface="Times New Roman" panose="02020603050405020304" pitchFamily="18" charset="0"/>
              </a:rPr>
              <a:t>beni e servizi possono essere </a:t>
            </a:r>
            <a:r>
              <a:rPr lang="it-IT" dirty="0" smtClean="0">
                <a:latin typeface="Times New Roman" panose="02020603050405020304" pitchFamily="18" charset="0"/>
              </a:rPr>
              <a:t>trasformati oppure </a:t>
            </a:r>
            <a:r>
              <a:rPr lang="it-IT" dirty="0">
                <a:latin typeface="Times New Roman" panose="02020603050405020304" pitchFamily="18" charset="0"/>
              </a:rPr>
              <a:t>esauriti nel processo produttivo.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924099" y="2464536"/>
            <a:ext cx="10033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A80000"/>
              </a:buClr>
              <a:buFont typeface="Times New Roman" panose="02020603050405020304" pitchFamily="18" charset="0"/>
              <a:buChar char="►"/>
            </a:pPr>
            <a:r>
              <a:rPr lang="it-IT" dirty="0" smtClean="0">
                <a:latin typeface="Times New Roman" panose="02020603050405020304" pitchFamily="18" charset="0"/>
              </a:rPr>
              <a:t>Si tratta di </a:t>
            </a:r>
            <a:r>
              <a:rPr lang="it-IT" dirty="0">
                <a:latin typeface="Times New Roman" panose="02020603050405020304" pitchFamily="18" charset="0"/>
              </a:rPr>
              <a:t>beni che subiscono un processo di trasformazione (materie </a:t>
            </a:r>
            <a:r>
              <a:rPr lang="it-IT" dirty="0" smtClean="0">
                <a:latin typeface="Times New Roman" panose="02020603050405020304" pitchFamily="18" charset="0"/>
              </a:rPr>
              <a:t>prime, semilavorati</a:t>
            </a:r>
            <a:r>
              <a:rPr lang="it-IT" dirty="0">
                <a:latin typeface="Times New Roman" panose="02020603050405020304" pitchFamily="18" charset="0"/>
              </a:rPr>
              <a:t>) oppure sono utilizzati nel processo produttivo </a:t>
            </a:r>
            <a:r>
              <a:rPr lang="it-IT" dirty="0" smtClean="0">
                <a:latin typeface="Times New Roman" panose="02020603050405020304" pitchFamily="18" charset="0"/>
              </a:rPr>
              <a:t>come materie </a:t>
            </a:r>
            <a:r>
              <a:rPr lang="it-IT" dirty="0">
                <a:latin typeface="Times New Roman" panose="02020603050405020304" pitchFamily="18" charset="0"/>
              </a:rPr>
              <a:t>ausiliarie (prodotti energetici, imballaggi ecc</a:t>
            </a:r>
            <a:r>
              <a:rPr lang="it-IT" dirty="0" smtClean="0">
                <a:latin typeface="Times New Roman" panose="02020603050405020304" pitchFamily="18" charset="0"/>
              </a:rPr>
              <a:t>.)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896816" y="694821"/>
            <a:ext cx="2717411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CONSUMI INTERMEDI</a:t>
            </a:r>
            <a:endParaRPr lang="en-GB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53194" y="3348613"/>
            <a:ext cx="1009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A80000"/>
              </a:buClr>
              <a:buFont typeface="Times New Roman" panose="02020603050405020304" pitchFamily="18" charset="0"/>
              <a:buChar char="►"/>
            </a:pPr>
            <a:r>
              <a:rPr lang="it-IT" dirty="0">
                <a:latin typeface="Times New Roman" panose="02020603050405020304" pitchFamily="18" charset="0"/>
              </a:rPr>
              <a:t>I consumi intermedi sono, quindi, costituiti dai beni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entrano una volta soltanto nel processo produttivo (come le materie prime e i semilavorati), per essere consumati (si pensi all'energia elettrica), o trasformati (si pensi alla farina trasformata in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pane) </a:t>
            </a:r>
            <a:r>
              <a:rPr lang="it-IT" dirty="0" smtClean="0">
                <a:latin typeface="Times New Roman" panose="02020603050405020304" pitchFamily="18" charset="0"/>
              </a:rPr>
              <a:t>allo </a:t>
            </a:r>
            <a:r>
              <a:rPr lang="it-IT" dirty="0">
                <a:latin typeface="Times New Roman" panose="02020603050405020304" pitchFamily="18" charset="0"/>
              </a:rPr>
              <a:t>scopo di produrre altri beni e servizi. </a:t>
            </a:r>
            <a:r>
              <a:rPr lang="it-IT" dirty="0" smtClean="0">
                <a:latin typeface="Times New Roman" panose="02020603050405020304" pitchFamily="18" charset="0"/>
              </a:rPr>
              <a:t>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invece, esclusi dalla definizione i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beni capitali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il cui consumo è rappresentato dall'ammortamento - intendendosi per beni capitali quelli che entrano più volte nel processo di produzione (come gli impianti e gli edifici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070529" y="5257547"/>
            <a:ext cx="9975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consumi intermedi possono essere calcolati per una singola impresa o, come aggregato, per un intero settore o per l'intero sistema economico. Sottraendo i consumi intermedi dal valore della produzione si ottiene il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 aggiunto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o, a livello di sistema economico, il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prodotto interno lordo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(PIL).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4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35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41185" y="1198104"/>
            <a:ext cx="10455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esempio confrontiamo 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beni che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consumiamo (es. un panino)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quelli impiegati da un'impresa edile (per esempio il cemento o una gru) per la costruzione di una casa.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 il loro impiego, sia il cemento sia il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panino (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la gru l'impiego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può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durare anche molti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anni)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possono più essere utilizzati e devono essere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sostituiti.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41185" y="2657525"/>
            <a:ext cx="103807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cemento e la gru non soddisfano direttamente un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bisogno (consumo finale):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essi sono stati impiegati per produrre altri beni (dei fabbricati) e, pur consumandosi, non sono "spariti"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 ad esempio il panino.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essi, piuttosto, si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verificata una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it-IT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trasformazione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Cemento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gru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 trasformati in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abitazioni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ritroviamo,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infatti,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che hanno contribuito a produrre. Il cemento lo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individuiamo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facilmente nei pilastri della casa; per la gru e per gli altri macchinari la ricerca visiva non darebbe esiti.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41185" y="828772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consumo intermedio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41185" y="4240370"/>
            <a:ext cx="10455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beni durevoli non si trasferiscono fisicamente nel prodotto finito, ma vi trasferiscono il loro valore; li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ritroviamo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valore della casa,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cioè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prezzo che si paga per acquistarla.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16000" y="745021"/>
            <a:ext cx="525549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Classificazione delle operazioni </a:t>
            </a:r>
            <a:r>
              <a:rPr lang="it-IT" sz="2000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economiche</a:t>
            </a:r>
            <a:endParaRPr lang="en-GB" sz="2000" b="1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6000" y="1683916"/>
            <a:ext cx="994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flussi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rappresentano le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modificazioni di valore economico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creazione, trasformazione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scambio, etc.), ossia le variazioni di attività 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passività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unità istituzionali.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6000" y="4778757"/>
            <a:ext cx="962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misurano il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 delle attività o passività in un dato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17447" y="5462449"/>
            <a:ext cx="9930167" cy="646331"/>
          </a:xfrm>
          <a:prstGeom prst="rect">
            <a:avLst/>
          </a:prstGeom>
          <a:ln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intende una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grandezza misurata in dato istante (ad esempio, il patrimonio netto di un'impresa al 31 dicembre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16000" y="3190276"/>
            <a:ext cx="100316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distingue tra: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flussi interni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si registrano sul territorio economico del paese a prescindere dalla residenza degli operatori;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flussi nazionali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si riferiscono ad operatori residenti a prescindere da dove siano posti in essere (dentro o fuori dal territorio economico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paese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15999" y="2472712"/>
            <a:ext cx="10031615" cy="646331"/>
          </a:xfrm>
          <a:prstGeom prst="rect">
            <a:avLst/>
          </a:prstGeom>
          <a:ln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flusso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intende un insieme di eventi che hanno luogo in un dato periodo di tempo (ad esempio, l'insieme delle vendite di un'impresa nel corso di un anno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1016000" y="1243352"/>
            <a:ext cx="9909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 conti nazionali si opera una distinzione tra due tipologie di informazioni:</a:t>
            </a: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0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5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95003" y="1877983"/>
            <a:ext cx="1048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</a:rPr>
              <a:t>Queste possono essere raggruppate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nelle seguenti </a:t>
            </a:r>
            <a:r>
              <a:rPr lang="it-IT" dirty="0" smtClean="0">
                <a:latin typeface="Times New Roman" panose="02020603050405020304" pitchFamily="18" charset="0"/>
              </a:rPr>
              <a:t>categorie:</a:t>
            </a:r>
            <a:endParaRPr lang="it-IT" dirty="0">
              <a:latin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95003" y="2487213"/>
            <a:ext cx="10485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operazioni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 beni e servizi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 costituite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tutte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azioni che hanno come fine essenzialmente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produzione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beni e/o servizi, da un lato, e la loro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utilizzazione, dall'altro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Produzione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consumo, investimenti, importazioni, esportazioni che sono, per l'appunto, tutte transazioni riguardanti beni 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49185" y="4312570"/>
            <a:ext cx="3787832" cy="1477328"/>
          </a:xfrm>
          <a:prstGeom prst="rect">
            <a:avLst/>
          </a:prstGeom>
          <a:ln w="28575"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descrivono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l’origine (produzione interna o importazione) e la destinazione (consumi intermedi, consumi finali,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esportazioni) dei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prodotti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5379258" y="3622911"/>
            <a:ext cx="347287" cy="477289"/>
          </a:xfrm>
          <a:prstGeom prst="down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5867399" y="4312570"/>
            <a:ext cx="3384666" cy="1477328"/>
          </a:xfrm>
          <a:prstGeom prst="rect">
            <a:avLst/>
          </a:prstGeom>
          <a:ln w="28575"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sempre operazioni che implicano sempre uno scambio tra una prestazione ed una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controprestazione: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 operazioni del tipo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ut 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86689" y="1242304"/>
            <a:ext cx="10493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Un’operazione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un flusso economico che rappresenta una interazione consensuale tra unità </a:t>
            </a:r>
            <a:r>
              <a:rPr lang="it-IT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istituzionali </a:t>
            </a:r>
            <a:endParaRPr lang="en-GB" b="1" dirty="0">
              <a:solidFill>
                <a:srgbClr val="A8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95003" y="718586"/>
            <a:ext cx="10293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</a:rPr>
              <a:t>Come si è brevemente accennato, l'attività dei vari agenti economici si esprime in una serie di operazioni.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 animBg="1"/>
      <p:bldP spid="6" grpId="0" animBg="1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008609" y="957538"/>
            <a:ext cx="10230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operazioni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distribuzione e redistribuzione del reddito e della ricchezza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 le operazioni mediante le quali il valore aggiunto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generato dalla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produzione è distribuito ai fattori lavoro e capitale 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 amministrazioni pubbliche. Descrivono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modo in cui il reddito generato viene diviso tra i fattori di produzione e viene distribuito e redistribuito tra i settori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istituzionali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74865" y="3173030"/>
            <a:ext cx="10063943" cy="646331"/>
          </a:xfrm>
          <a:prstGeom prst="rect">
            <a:avLst/>
          </a:prstGeom>
          <a:ln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riguardano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redditi da lavoro dipendente, imposte sulla produzione e sulle importazioni, redditi da capitale, contributi e prestazioni sociali, trasferimenti in conto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capitale, ecc.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5506720" y="2481275"/>
            <a:ext cx="369455" cy="578634"/>
          </a:xfrm>
          <a:prstGeom prst="down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/>
          <p:cNvSpPr/>
          <p:nvPr/>
        </p:nvSpPr>
        <p:spPr>
          <a:xfrm>
            <a:off x="1008608" y="5480857"/>
            <a:ext cx="10051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altre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operazioni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gli ammortamenti o le acquisizioni meno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cessioni di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 finanziarie non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prodotte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(terreni, brevetti)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08609" y="4557908"/>
            <a:ext cx="10051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operazioni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finanziarie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ovvero acquisto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cessione di attività finanziarie da parte delle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unità istituzionali che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modificano le consistenze dei crediti e dei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debiti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270" y="740479"/>
            <a:ext cx="4805130" cy="543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903314" y="777483"/>
            <a:ext cx="10177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operazioni possono avere o non avere una contropartita.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03314" y="3116966"/>
            <a:ext cx="5688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secondo caso (ad esempio, l'erogazione delle pensioni) non vi è una diretta contropartita e si parla di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operazioni unilaterali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it-IT" i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trasferimenti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03314" y="1778114"/>
            <a:ext cx="5688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primo caso (ad esempio, la vendita di un bene), ad un flusso di denaro o in natura corrisponde un flusso di beni e/o servizi di pari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valore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872151" y="1695163"/>
            <a:ext cx="3640975" cy="923330"/>
          </a:xfrm>
          <a:prstGeom prst="rect">
            <a:avLst/>
          </a:prstGeom>
          <a:ln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cui rientrano le operazioni sui prodotti e le operazioni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finanziarie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872151" y="3171938"/>
            <a:ext cx="3640975" cy="646331"/>
          </a:xfrm>
          <a:prstGeom prst="rect">
            <a:avLst/>
          </a:prstGeom>
          <a:ln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unilaterali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cui rientrano 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trasferimenti</a:t>
            </a:r>
            <a:endParaRPr lang="en-GB" dirty="0"/>
          </a:p>
        </p:txBody>
      </p:sp>
      <p:sp>
        <p:nvSpPr>
          <p:cNvPr id="10" name="Freccia a destra 9"/>
          <p:cNvSpPr/>
          <p:nvPr/>
        </p:nvSpPr>
        <p:spPr>
          <a:xfrm>
            <a:off x="7148945" y="2003367"/>
            <a:ext cx="473826" cy="236412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ccia a destra 10"/>
          <p:cNvSpPr/>
          <p:nvPr/>
        </p:nvSpPr>
        <p:spPr>
          <a:xfrm>
            <a:off x="7148945" y="3342219"/>
            <a:ext cx="473826" cy="236412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/>
          <p:cNvSpPr/>
          <p:nvPr/>
        </p:nvSpPr>
        <p:spPr>
          <a:xfrm>
            <a:off x="1008608" y="4976937"/>
            <a:ext cx="10230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Le operazioni di distribuzione e redistribuzione sono alcune bilaterali (come i salari e stipendi) ed altre unilaterali. In questo </a:t>
            </a:r>
            <a:r>
              <a:rPr lang="it-IT" dirty="0" smtClean="0">
                <a:latin typeface="Times New Roman" panose="02020603050405020304" pitchFamily="18" charset="0"/>
              </a:rPr>
              <a:t>caso, come già detto, </a:t>
            </a:r>
            <a:r>
              <a:rPr lang="it-IT" dirty="0">
                <a:latin typeface="Times New Roman" panose="02020603050405020304" pitchFamily="18" charset="0"/>
              </a:rPr>
              <a:t>si è in presenza di </a:t>
            </a:r>
            <a:r>
              <a:rPr lang="it-IT" i="1" dirty="0">
                <a:latin typeface="Times New Roman" panose="02020603050405020304" pitchFamily="18" charset="0"/>
              </a:rPr>
              <a:t>trasferimenti </a:t>
            </a:r>
            <a:r>
              <a:rPr lang="it-IT" dirty="0">
                <a:latin typeface="Times New Roman" panose="02020603050405020304" pitchFamily="18" charset="0"/>
              </a:rPr>
              <a:t>(come pensioni, indennità di disoccupazione, rimesse emigrati, imposte ecc.).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196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9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906360" y="958518"/>
            <a:ext cx="6137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Altre classificazioni delle operazioni sono le seguenti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13468" y="1625267"/>
            <a:ext cx="2299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operazioni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correnti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903315" y="2288996"/>
            <a:ext cx="3143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operazioni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capitale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422649" y="14547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effettuate con regolarità e continuità dagli </a:t>
            </a:r>
            <a:r>
              <a:rPr lang="it-IT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operatori nell'esercizio </a:t>
            </a:r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loro attività </a:t>
            </a:r>
            <a:r>
              <a:rPr lang="it-IT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corrente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422649" y="21409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hanno carattere eccezionale e producono mutamenti delle consistenze patrimoniali </a:t>
            </a:r>
            <a:r>
              <a:rPr lang="it-IT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</a:t>
            </a:r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soggetti interessati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263527" y="4759456"/>
            <a:ext cx="159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Nell'ambito dei trasferimenti si distinguono:</a:t>
            </a:r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657906" y="4238499"/>
            <a:ext cx="4552887" cy="923330"/>
          </a:xfrm>
          <a:prstGeom prst="rect">
            <a:avLst/>
          </a:prstGeom>
          <a:ln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Trasferimenti correnti</a:t>
            </a:r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pensioni, imposte sulla produzione e sulle importazioni, contributi pubblici alla produzione.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657906" y="5318205"/>
            <a:ext cx="4552887" cy="923330"/>
          </a:xfrm>
          <a:prstGeom prst="rect">
            <a:avLst/>
          </a:prstGeom>
          <a:ln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Trasferimenti in conto capitale</a:t>
            </a:r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imposte straordinarie sul patrimonio, donazioni eccezionali di notevole importo.</a:t>
            </a:r>
          </a:p>
        </p:txBody>
      </p:sp>
      <p:sp>
        <p:nvSpPr>
          <p:cNvPr id="16" name="Freccia a destra 15"/>
          <p:cNvSpPr/>
          <p:nvPr/>
        </p:nvSpPr>
        <p:spPr>
          <a:xfrm>
            <a:off x="4250567" y="5050997"/>
            <a:ext cx="640080" cy="390272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tangolo 16"/>
          <p:cNvSpPr/>
          <p:nvPr/>
        </p:nvSpPr>
        <p:spPr>
          <a:xfrm>
            <a:off x="903315" y="2864395"/>
            <a:ext cx="10124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 </a:t>
            </a:r>
            <a:r>
              <a:rPr lang="it-IT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spesa corrente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l’insieme delle uscite che l’ente sostiene per il suo funzionamento ordinario e la gestione quotidiana (per esempio il pagamento degli stipendi per il personale o per l’affitto di immobili</a:t>
            </a:r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spesa in conto capitale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vale a dire i costi che </a:t>
            </a:r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l’ente 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affronta per l’acquisto di immobili o la realizzazione di infrastrutture e/o progetti a lungo </a:t>
            </a:r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22244</TotalTime>
  <Words>4048</Words>
  <Application>Microsoft Office PowerPoint</Application>
  <PresentationFormat>Widescreen</PresentationFormat>
  <Paragraphs>232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Letizia Bani</dc:creator>
  <cp:lastModifiedBy>Letizia Bani</cp:lastModifiedBy>
  <cp:revision>235</cp:revision>
  <dcterms:created xsi:type="dcterms:W3CDTF">2022-03-09T09:45:57Z</dcterms:created>
  <dcterms:modified xsi:type="dcterms:W3CDTF">2024-08-11T08:46:50Z</dcterms:modified>
</cp:coreProperties>
</file>