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1" r:id="rId2"/>
    <p:sldId id="295" r:id="rId3"/>
    <p:sldId id="329" r:id="rId4"/>
    <p:sldId id="321" r:id="rId5"/>
    <p:sldId id="322" r:id="rId6"/>
    <p:sldId id="341" r:id="rId7"/>
    <p:sldId id="323" r:id="rId8"/>
    <p:sldId id="324" r:id="rId9"/>
    <p:sldId id="325" r:id="rId10"/>
    <p:sldId id="326" r:id="rId11"/>
    <p:sldId id="327" r:id="rId12"/>
    <p:sldId id="338" r:id="rId13"/>
    <p:sldId id="339" r:id="rId14"/>
    <p:sldId id="296" r:id="rId15"/>
    <p:sldId id="293" r:id="rId16"/>
    <p:sldId id="257" r:id="rId17"/>
    <p:sldId id="258" r:id="rId18"/>
    <p:sldId id="356" r:id="rId19"/>
    <p:sldId id="259" r:id="rId20"/>
    <p:sldId id="261" r:id="rId21"/>
    <p:sldId id="262" r:id="rId22"/>
    <p:sldId id="358" r:id="rId23"/>
    <p:sldId id="263" r:id="rId24"/>
    <p:sldId id="354" r:id="rId25"/>
    <p:sldId id="302" r:id="rId26"/>
    <p:sldId id="264" r:id="rId27"/>
    <p:sldId id="305" r:id="rId28"/>
    <p:sldId id="316" r:id="rId29"/>
    <p:sldId id="355" r:id="rId30"/>
    <p:sldId id="265" r:id="rId31"/>
    <p:sldId id="349"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9BF28-9171-4CD4-A786-2E5C21BD9962}" v="438" dt="2025-04-29T20:26:42.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zia Bani" userId="57bc3f8fc0f6f2e2" providerId="LiveId" clId="{00A9BF28-9171-4CD4-A786-2E5C21BD9962}"/>
    <pc:docChg chg="undo custSel addSld delSld modSld sldOrd">
      <pc:chgData name="Letizia Bani" userId="57bc3f8fc0f6f2e2" providerId="LiveId" clId="{00A9BF28-9171-4CD4-A786-2E5C21BD9962}" dt="2025-04-29T20:26:42.797" v="673" actId="6549"/>
      <pc:docMkLst>
        <pc:docMk/>
      </pc:docMkLst>
      <pc:sldChg chg="addSp modSp mod modAnim">
        <pc:chgData name="Letizia Bani" userId="57bc3f8fc0f6f2e2" providerId="LiveId" clId="{00A9BF28-9171-4CD4-A786-2E5C21BD9962}" dt="2025-04-29T19:47:54.986" v="224" actId="207"/>
        <pc:sldMkLst>
          <pc:docMk/>
          <pc:sldMk cId="1656926146" sldId="257"/>
        </pc:sldMkLst>
        <pc:spChg chg="mod">
          <ac:chgData name="Letizia Bani" userId="57bc3f8fc0f6f2e2" providerId="LiveId" clId="{00A9BF28-9171-4CD4-A786-2E5C21BD9962}" dt="2025-04-29T19:47:54.986" v="224" actId="207"/>
          <ac:spMkLst>
            <pc:docMk/>
            <pc:sldMk cId="1656926146" sldId="257"/>
            <ac:spMk id="4" creationId="{00000000-0000-0000-0000-000000000000}"/>
          </ac:spMkLst>
        </pc:spChg>
        <pc:spChg chg="mod">
          <ac:chgData name="Letizia Bani" userId="57bc3f8fc0f6f2e2" providerId="LiveId" clId="{00A9BF28-9171-4CD4-A786-2E5C21BD9962}" dt="2025-04-29T19:32:16.696" v="70" actId="14100"/>
          <ac:spMkLst>
            <pc:docMk/>
            <pc:sldMk cId="1656926146" sldId="257"/>
            <ac:spMk id="8" creationId="{00000000-0000-0000-0000-000000000000}"/>
          </ac:spMkLst>
        </pc:spChg>
        <pc:spChg chg="add mod">
          <ac:chgData name="Letizia Bani" userId="57bc3f8fc0f6f2e2" providerId="LiveId" clId="{00A9BF28-9171-4CD4-A786-2E5C21BD9962}" dt="2025-04-29T19:32:19.430" v="71" actId="14100"/>
          <ac:spMkLst>
            <pc:docMk/>
            <pc:sldMk cId="1656926146" sldId="257"/>
            <ac:spMk id="10" creationId="{D98E2EF5-D1CA-8140-8D9B-D1280C7EC955}"/>
          </ac:spMkLst>
        </pc:spChg>
      </pc:sldChg>
      <pc:sldChg chg="delSp modSp mod ord delAnim modAnim">
        <pc:chgData name="Letizia Bani" userId="57bc3f8fc0f6f2e2" providerId="LiveId" clId="{00A9BF28-9171-4CD4-A786-2E5C21BD9962}" dt="2025-04-29T19:53:58.399" v="238"/>
        <pc:sldMkLst>
          <pc:docMk/>
          <pc:sldMk cId="721113844" sldId="258"/>
        </pc:sldMkLst>
        <pc:spChg chg="mod">
          <ac:chgData name="Letizia Bani" userId="57bc3f8fc0f6f2e2" providerId="LiveId" clId="{00A9BF28-9171-4CD4-A786-2E5C21BD9962}" dt="2025-04-29T19:52:07.708" v="230" actId="20577"/>
          <ac:spMkLst>
            <pc:docMk/>
            <pc:sldMk cId="721113844" sldId="258"/>
            <ac:spMk id="2" creationId="{00000000-0000-0000-0000-000000000000}"/>
          </ac:spMkLst>
        </pc:spChg>
        <pc:spChg chg="mod">
          <ac:chgData name="Letizia Bani" userId="57bc3f8fc0f6f2e2" providerId="LiveId" clId="{00A9BF28-9171-4CD4-A786-2E5C21BD9962}" dt="2025-04-29T19:53:22.548" v="232" actId="1076"/>
          <ac:spMkLst>
            <pc:docMk/>
            <pc:sldMk cId="721113844" sldId="258"/>
            <ac:spMk id="6" creationId="{00000000-0000-0000-0000-000000000000}"/>
          </ac:spMkLst>
        </pc:spChg>
        <pc:spChg chg="mod">
          <ac:chgData name="Letizia Bani" userId="57bc3f8fc0f6f2e2" providerId="LiveId" clId="{00A9BF28-9171-4CD4-A786-2E5C21BD9962}" dt="2025-04-29T19:53:26.266" v="233" actId="1076"/>
          <ac:spMkLst>
            <pc:docMk/>
            <pc:sldMk cId="721113844" sldId="258"/>
            <ac:spMk id="7" creationId="{00000000-0000-0000-0000-000000000000}"/>
          </ac:spMkLst>
        </pc:spChg>
        <pc:spChg chg="del">
          <ac:chgData name="Letizia Bani" userId="57bc3f8fc0f6f2e2" providerId="LiveId" clId="{00A9BF28-9171-4CD4-A786-2E5C21BD9962}" dt="2025-04-29T19:53:16.817" v="231" actId="478"/>
          <ac:spMkLst>
            <pc:docMk/>
            <pc:sldMk cId="721113844" sldId="258"/>
            <ac:spMk id="11" creationId="{00000000-0000-0000-0000-000000000000}"/>
          </ac:spMkLst>
        </pc:spChg>
        <pc:picChg chg="mod">
          <ac:chgData name="Letizia Bani" userId="57bc3f8fc0f6f2e2" providerId="LiveId" clId="{00A9BF28-9171-4CD4-A786-2E5C21BD9962}" dt="2025-04-29T19:53:35.235" v="234" actId="1076"/>
          <ac:picMkLst>
            <pc:docMk/>
            <pc:sldMk cId="721113844" sldId="258"/>
            <ac:picMk id="3" creationId="{00000000-0000-0000-0000-000000000000}"/>
          </ac:picMkLst>
        </pc:picChg>
      </pc:sldChg>
      <pc:sldChg chg="addSp delSp modSp mod ord delAnim modAnim">
        <pc:chgData name="Letizia Bani" userId="57bc3f8fc0f6f2e2" providerId="LiveId" clId="{00A9BF28-9171-4CD4-A786-2E5C21BD9962}" dt="2025-04-29T20:26:42.797" v="673" actId="6549"/>
        <pc:sldMkLst>
          <pc:docMk/>
          <pc:sldMk cId="2948987380" sldId="262"/>
        </pc:sldMkLst>
        <pc:spChg chg="mod">
          <ac:chgData name="Letizia Bani" userId="57bc3f8fc0f6f2e2" providerId="LiveId" clId="{00A9BF28-9171-4CD4-A786-2E5C21BD9962}" dt="2025-04-29T20:24:12.757" v="669" actId="6549"/>
          <ac:spMkLst>
            <pc:docMk/>
            <pc:sldMk cId="2948987380" sldId="262"/>
            <ac:spMk id="2" creationId="{00000000-0000-0000-0000-000000000000}"/>
          </ac:spMkLst>
        </pc:spChg>
        <pc:spChg chg="del">
          <ac:chgData name="Letizia Bani" userId="57bc3f8fc0f6f2e2" providerId="LiveId" clId="{00A9BF28-9171-4CD4-A786-2E5C21BD9962}" dt="2025-04-29T20:16:40.203" v="593" actId="478"/>
          <ac:spMkLst>
            <pc:docMk/>
            <pc:sldMk cId="2948987380" sldId="262"/>
            <ac:spMk id="5" creationId="{00000000-0000-0000-0000-000000000000}"/>
          </ac:spMkLst>
        </pc:spChg>
        <pc:spChg chg="del">
          <ac:chgData name="Letizia Bani" userId="57bc3f8fc0f6f2e2" providerId="LiveId" clId="{00A9BF28-9171-4CD4-A786-2E5C21BD9962}" dt="2025-04-29T20:16:44.615" v="595" actId="478"/>
          <ac:spMkLst>
            <pc:docMk/>
            <pc:sldMk cId="2948987380" sldId="262"/>
            <ac:spMk id="6" creationId="{00000000-0000-0000-0000-000000000000}"/>
          </ac:spMkLst>
        </pc:spChg>
        <pc:spChg chg="del">
          <ac:chgData name="Letizia Bani" userId="57bc3f8fc0f6f2e2" providerId="LiveId" clId="{00A9BF28-9171-4CD4-A786-2E5C21BD9962}" dt="2025-04-29T20:16:43.036" v="594" actId="478"/>
          <ac:spMkLst>
            <pc:docMk/>
            <pc:sldMk cId="2948987380" sldId="262"/>
            <ac:spMk id="8" creationId="{00000000-0000-0000-0000-000000000000}"/>
          </ac:spMkLst>
        </pc:spChg>
        <pc:spChg chg="del mod">
          <ac:chgData name="Letizia Bani" userId="57bc3f8fc0f6f2e2" providerId="LiveId" clId="{00A9BF28-9171-4CD4-A786-2E5C21BD9962}" dt="2025-04-29T20:14:54.754" v="582" actId="478"/>
          <ac:spMkLst>
            <pc:docMk/>
            <pc:sldMk cId="2948987380" sldId="262"/>
            <ac:spMk id="9" creationId="{00000000-0000-0000-0000-000000000000}"/>
          </ac:spMkLst>
        </pc:spChg>
        <pc:spChg chg="add mod">
          <ac:chgData name="Letizia Bani" userId="57bc3f8fc0f6f2e2" providerId="LiveId" clId="{00A9BF28-9171-4CD4-A786-2E5C21BD9962}" dt="2025-04-29T20:22:12.960" v="652" actId="1076"/>
          <ac:spMkLst>
            <pc:docMk/>
            <pc:sldMk cId="2948987380" sldId="262"/>
            <ac:spMk id="11" creationId="{D0011E89-CF58-E6BB-6DB2-0F8755AEAEEF}"/>
          </ac:spMkLst>
        </pc:spChg>
        <pc:spChg chg="add mod">
          <ac:chgData name="Letizia Bani" userId="57bc3f8fc0f6f2e2" providerId="LiveId" clId="{00A9BF28-9171-4CD4-A786-2E5C21BD9962}" dt="2025-04-29T20:24:54.046" v="672" actId="1076"/>
          <ac:spMkLst>
            <pc:docMk/>
            <pc:sldMk cId="2948987380" sldId="262"/>
            <ac:spMk id="13" creationId="{27D8BDB9-D222-AF08-1942-DC31CA5E3743}"/>
          </ac:spMkLst>
        </pc:spChg>
        <pc:spChg chg="add mod">
          <ac:chgData name="Letizia Bani" userId="57bc3f8fc0f6f2e2" providerId="LiveId" clId="{00A9BF28-9171-4CD4-A786-2E5C21BD9962}" dt="2025-04-29T20:22:45.421" v="660" actId="6549"/>
          <ac:spMkLst>
            <pc:docMk/>
            <pc:sldMk cId="2948987380" sldId="262"/>
            <ac:spMk id="15" creationId="{CB64E6F4-2D17-8BC5-6AAA-3A8BEF8B5CEA}"/>
          </ac:spMkLst>
        </pc:spChg>
        <pc:spChg chg="add mod">
          <ac:chgData name="Letizia Bani" userId="57bc3f8fc0f6f2e2" providerId="LiveId" clId="{00A9BF28-9171-4CD4-A786-2E5C21BD9962}" dt="2025-04-29T20:26:42.797" v="673" actId="6549"/>
          <ac:spMkLst>
            <pc:docMk/>
            <pc:sldMk cId="2948987380" sldId="262"/>
            <ac:spMk id="17" creationId="{FC5D7945-EADF-2581-28EA-3156021E42FE}"/>
          </ac:spMkLst>
        </pc:spChg>
      </pc:sldChg>
      <pc:sldChg chg="modSp">
        <pc:chgData name="Letizia Bani" userId="57bc3f8fc0f6f2e2" providerId="LiveId" clId="{00A9BF28-9171-4CD4-A786-2E5C21BD9962}" dt="2025-04-27T14:10:52.244" v="9" actId="20577"/>
        <pc:sldMkLst>
          <pc:docMk/>
          <pc:sldMk cId="2631916575" sldId="321"/>
        </pc:sldMkLst>
        <pc:spChg chg="mod">
          <ac:chgData name="Letizia Bani" userId="57bc3f8fc0f6f2e2" providerId="LiveId" clId="{00A9BF28-9171-4CD4-A786-2E5C21BD9962}" dt="2025-04-27T14:10:52.244" v="9" actId="20577"/>
          <ac:spMkLst>
            <pc:docMk/>
            <pc:sldMk cId="2631916575" sldId="321"/>
            <ac:spMk id="6" creationId="{00000000-0000-0000-0000-000000000000}"/>
          </ac:spMkLst>
        </pc:spChg>
      </pc:sldChg>
      <pc:sldChg chg="addSp delSp modSp mod modAnim">
        <pc:chgData name="Letizia Bani" userId="57bc3f8fc0f6f2e2" providerId="LiveId" clId="{00A9BF28-9171-4CD4-A786-2E5C21BD9962}" dt="2025-04-27T14:17:41.936" v="37"/>
        <pc:sldMkLst>
          <pc:docMk/>
          <pc:sldMk cId="1663111448" sldId="322"/>
        </pc:sldMkLst>
        <pc:spChg chg="add mod">
          <ac:chgData name="Letizia Bani" userId="57bc3f8fc0f6f2e2" providerId="LiveId" clId="{00A9BF28-9171-4CD4-A786-2E5C21BD9962}" dt="2025-04-27T14:17:22.107" v="33" actId="1076"/>
          <ac:spMkLst>
            <pc:docMk/>
            <pc:sldMk cId="1663111448" sldId="322"/>
            <ac:spMk id="8" creationId="{4D47066F-6AA6-CDDE-AB69-2C6AEB0FCF5A}"/>
          </ac:spMkLst>
        </pc:spChg>
        <pc:spChg chg="mod">
          <ac:chgData name="Letizia Bani" userId="57bc3f8fc0f6f2e2" providerId="LiveId" clId="{00A9BF28-9171-4CD4-A786-2E5C21BD9962}" dt="2025-04-27T14:17:17.786" v="32" actId="6549"/>
          <ac:spMkLst>
            <pc:docMk/>
            <pc:sldMk cId="1663111448" sldId="322"/>
            <ac:spMk id="9" creationId="{00000000-0000-0000-0000-000000000000}"/>
          </ac:spMkLst>
        </pc:spChg>
        <pc:spChg chg="mod">
          <ac:chgData name="Letizia Bani" userId="57bc3f8fc0f6f2e2" providerId="LiveId" clId="{00A9BF28-9171-4CD4-A786-2E5C21BD9962}" dt="2025-04-27T14:17:25.810" v="34" actId="1076"/>
          <ac:spMkLst>
            <pc:docMk/>
            <pc:sldMk cId="1663111448" sldId="322"/>
            <ac:spMk id="12" creationId="{00000000-0000-0000-0000-000000000000}"/>
          </ac:spMkLst>
        </pc:spChg>
        <pc:spChg chg="mod">
          <ac:chgData name="Letizia Bani" userId="57bc3f8fc0f6f2e2" providerId="LiveId" clId="{00A9BF28-9171-4CD4-A786-2E5C21BD9962}" dt="2025-04-27T14:17:29.564" v="35" actId="1076"/>
          <ac:spMkLst>
            <pc:docMk/>
            <pc:sldMk cId="1663111448" sldId="322"/>
            <ac:spMk id="13" creationId="{00000000-0000-0000-0000-000000000000}"/>
          </ac:spMkLst>
        </pc:spChg>
      </pc:sldChg>
      <pc:sldChg chg="modSp">
        <pc:chgData name="Letizia Bani" userId="57bc3f8fc0f6f2e2" providerId="LiveId" clId="{00A9BF28-9171-4CD4-A786-2E5C21BD9962}" dt="2025-04-27T17:54:26.966" v="39" actId="207"/>
        <pc:sldMkLst>
          <pc:docMk/>
          <pc:sldMk cId="3077417456" sldId="338"/>
        </pc:sldMkLst>
        <pc:spChg chg="mod">
          <ac:chgData name="Letizia Bani" userId="57bc3f8fc0f6f2e2" providerId="LiveId" clId="{00A9BF28-9171-4CD4-A786-2E5C21BD9962}" dt="2025-04-27T17:54:20.870" v="38" actId="207"/>
          <ac:spMkLst>
            <pc:docMk/>
            <pc:sldMk cId="3077417456" sldId="338"/>
            <ac:spMk id="4" creationId="{00000000-0000-0000-0000-000000000000}"/>
          </ac:spMkLst>
        </pc:spChg>
        <pc:spChg chg="mod">
          <ac:chgData name="Letizia Bani" userId="57bc3f8fc0f6f2e2" providerId="LiveId" clId="{00A9BF28-9171-4CD4-A786-2E5C21BD9962}" dt="2025-04-27T17:54:26.966" v="39" actId="207"/>
          <ac:spMkLst>
            <pc:docMk/>
            <pc:sldMk cId="3077417456" sldId="338"/>
            <ac:spMk id="5" creationId="{00000000-0000-0000-0000-000000000000}"/>
          </ac:spMkLst>
        </pc:spChg>
      </pc:sldChg>
      <pc:sldChg chg="addSp delSp modSp new mod modAnim">
        <pc:chgData name="Letizia Bani" userId="57bc3f8fc0f6f2e2" providerId="LiveId" clId="{00A9BF28-9171-4CD4-A786-2E5C21BD9962}" dt="2025-04-29T19:43:28.785" v="158"/>
        <pc:sldMkLst>
          <pc:docMk/>
          <pc:sldMk cId="3780732922" sldId="356"/>
        </pc:sldMkLst>
        <pc:spChg chg="add del mod">
          <ac:chgData name="Letizia Bani" userId="57bc3f8fc0f6f2e2" providerId="LiveId" clId="{00A9BF28-9171-4CD4-A786-2E5C21BD9962}" dt="2025-04-29T19:33:38.334" v="81" actId="478"/>
          <ac:spMkLst>
            <pc:docMk/>
            <pc:sldMk cId="3780732922" sldId="356"/>
            <ac:spMk id="5" creationId="{CDB64D62-A14C-FE72-2AE6-2423A54FFC12}"/>
          </ac:spMkLst>
        </pc:spChg>
        <pc:spChg chg="add mod">
          <ac:chgData name="Letizia Bani" userId="57bc3f8fc0f6f2e2" providerId="LiveId" clId="{00A9BF28-9171-4CD4-A786-2E5C21BD9962}" dt="2025-04-29T19:41:18.382" v="143" actId="108"/>
          <ac:spMkLst>
            <pc:docMk/>
            <pc:sldMk cId="3780732922" sldId="356"/>
            <ac:spMk id="7" creationId="{926C2B11-8487-8356-EEE3-7F5DB1FA1149}"/>
          </ac:spMkLst>
        </pc:spChg>
        <pc:spChg chg="add mod">
          <ac:chgData name="Letizia Bani" userId="57bc3f8fc0f6f2e2" providerId="LiveId" clId="{00A9BF28-9171-4CD4-A786-2E5C21BD9962}" dt="2025-04-29T19:41:23.780" v="144" actId="108"/>
          <ac:spMkLst>
            <pc:docMk/>
            <pc:sldMk cId="3780732922" sldId="356"/>
            <ac:spMk id="9" creationId="{60A8BA11-5418-66E2-0F88-FBA975BC07CB}"/>
          </ac:spMkLst>
        </pc:spChg>
        <pc:spChg chg="add mod">
          <ac:chgData name="Letizia Bani" userId="57bc3f8fc0f6f2e2" providerId="LiveId" clId="{00A9BF28-9171-4CD4-A786-2E5C21BD9962}" dt="2025-04-29T19:41:26.774" v="145" actId="108"/>
          <ac:spMkLst>
            <pc:docMk/>
            <pc:sldMk cId="3780732922" sldId="356"/>
            <ac:spMk id="11" creationId="{13C6EE25-6B66-0591-F639-186F5C3182BB}"/>
          </ac:spMkLst>
        </pc:spChg>
        <pc:spChg chg="add mod">
          <ac:chgData name="Letizia Bani" userId="57bc3f8fc0f6f2e2" providerId="LiveId" clId="{00A9BF28-9171-4CD4-A786-2E5C21BD9962}" dt="2025-04-29T19:42:20.729" v="146" actId="14100"/>
          <ac:spMkLst>
            <pc:docMk/>
            <pc:sldMk cId="3780732922" sldId="356"/>
            <ac:spMk id="13" creationId="{C1417D99-C214-594A-D7B9-B90D6BB30842}"/>
          </ac:spMkLst>
        </pc:spChg>
        <pc:spChg chg="add mod">
          <ac:chgData name="Letizia Bani" userId="57bc3f8fc0f6f2e2" providerId="LiveId" clId="{00A9BF28-9171-4CD4-A786-2E5C21BD9962}" dt="2025-04-29T19:42:24.067" v="147" actId="14100"/>
          <ac:spMkLst>
            <pc:docMk/>
            <pc:sldMk cId="3780732922" sldId="356"/>
            <ac:spMk id="15" creationId="{0FC15F70-871E-93AC-97FB-FBB0C40F0AD5}"/>
          </ac:spMkLst>
        </pc:spChg>
        <pc:spChg chg="add mod">
          <ac:chgData name="Letizia Bani" userId="57bc3f8fc0f6f2e2" providerId="LiveId" clId="{00A9BF28-9171-4CD4-A786-2E5C21BD9962}" dt="2025-04-29T19:42:36.591" v="150" actId="113"/>
          <ac:spMkLst>
            <pc:docMk/>
            <pc:sldMk cId="3780732922" sldId="356"/>
            <ac:spMk id="17" creationId="{B93C72EB-7020-7BCB-91BF-B55F01A2BB75}"/>
          </ac:spMkLst>
        </pc:spChg>
      </pc:sldChg>
      <pc:sldChg chg="addSp delSp modSp new del mod ord">
        <pc:chgData name="Letizia Bani" userId="57bc3f8fc0f6f2e2" providerId="LiveId" clId="{00A9BF28-9171-4CD4-A786-2E5C21BD9962}" dt="2025-04-29T20:21:21.831" v="631" actId="47"/>
        <pc:sldMkLst>
          <pc:docMk/>
          <pc:sldMk cId="84454257" sldId="357"/>
        </pc:sldMkLst>
        <pc:spChg chg="add del mod">
          <ac:chgData name="Letizia Bani" userId="57bc3f8fc0f6f2e2" providerId="LiveId" clId="{00A9BF28-9171-4CD4-A786-2E5C21BD9962}" dt="2025-04-29T20:15:59.070" v="592" actId="478"/>
          <ac:spMkLst>
            <pc:docMk/>
            <pc:sldMk cId="84454257" sldId="357"/>
            <ac:spMk id="5" creationId="{05735D43-EC86-BD5C-75EF-6A3B1B0D1484}"/>
          </ac:spMkLst>
        </pc:spChg>
        <pc:spChg chg="add mod">
          <ac:chgData name="Letizia Bani" userId="57bc3f8fc0f6f2e2" providerId="LiveId" clId="{00A9BF28-9171-4CD4-A786-2E5C21BD9962}" dt="2025-04-29T20:13:28.224" v="310" actId="1076"/>
          <ac:spMkLst>
            <pc:docMk/>
            <pc:sldMk cId="84454257" sldId="357"/>
            <ac:spMk id="7" creationId="{81F5EE63-93AA-6A7F-A332-A753118AC8F8}"/>
          </ac:spMkLst>
        </pc:spChg>
      </pc:sldChg>
      <pc:sldChg chg="addSp delSp modSp add mod delAnim modAnim">
        <pc:chgData name="Letizia Bani" userId="57bc3f8fc0f6f2e2" providerId="LiveId" clId="{00A9BF28-9171-4CD4-A786-2E5C21BD9962}" dt="2025-04-29T20:23:17.020" v="668"/>
        <pc:sldMkLst>
          <pc:docMk/>
          <pc:sldMk cId="2662175507" sldId="358"/>
        </pc:sldMkLst>
        <pc:spChg chg="del">
          <ac:chgData name="Letizia Bani" userId="57bc3f8fc0f6f2e2" providerId="LiveId" clId="{00A9BF28-9171-4CD4-A786-2E5C21BD9962}" dt="2025-04-29T20:20:34.886" v="626" actId="478"/>
          <ac:spMkLst>
            <pc:docMk/>
            <pc:sldMk cId="2662175507" sldId="358"/>
            <ac:spMk id="2" creationId="{771D56BC-8387-2E62-4C82-B06536253193}"/>
          </ac:spMkLst>
        </pc:spChg>
        <pc:spChg chg="add mod">
          <ac:chgData name="Letizia Bani" userId="57bc3f8fc0f6f2e2" providerId="LiveId" clId="{00A9BF28-9171-4CD4-A786-2E5C21BD9962}" dt="2025-04-29T20:21:14.523" v="630" actId="1076"/>
          <ac:spMkLst>
            <pc:docMk/>
            <pc:sldMk cId="2662175507" sldId="358"/>
            <ac:spMk id="10" creationId="{DEBEC424-675D-5335-26C9-0AA62451B9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F76D9-6D84-43C6-A240-93F759008904}" type="datetimeFigureOut">
              <a:rPr lang="en-GB" smtClean="0"/>
              <a:t>26/04/2025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24508-F447-49A5-86C4-28EBD293D125}" type="slidenum">
              <a:rPr lang="en-GB" smtClean="0"/>
              <a:t>‹N›</a:t>
            </a:fld>
            <a:endParaRPr lang="en-GB"/>
          </a:p>
        </p:txBody>
      </p:sp>
    </p:spTree>
    <p:extLst>
      <p:ext uri="{BB962C8B-B14F-4D97-AF65-F5344CB8AC3E}">
        <p14:creationId xmlns:p14="http://schemas.microsoft.com/office/powerpoint/2010/main" val="114697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11</a:t>
            </a:r>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43633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11</a:t>
            </a:r>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20654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11</a:t>
            </a:r>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187733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a:t>L. Bani - Elementi di statistica economica - LEZIONE 11</a:t>
            </a:r>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4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11</a:t>
            </a:r>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86053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L. Bani - Elementi di statistica economica - LEZIONE 11</a:t>
            </a:r>
          </a:p>
        </p:txBody>
      </p:sp>
      <p:sp>
        <p:nvSpPr>
          <p:cNvPr id="6" name="Segnaposto numero diapositiva 5"/>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257801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L. Bani - Elementi di statistica economica - LEZIONE 11</a:t>
            </a:r>
          </a:p>
        </p:txBody>
      </p:sp>
      <p:sp>
        <p:nvSpPr>
          <p:cNvPr id="7" name="Segnaposto numero diapositiva 6"/>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09402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L. Bani - Elementi di statistica economica - LEZIONE 11</a:t>
            </a:r>
          </a:p>
        </p:txBody>
      </p:sp>
      <p:sp>
        <p:nvSpPr>
          <p:cNvPr id="9" name="Segnaposto numero diapositiva 8"/>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61637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a:t>L. Bani - Elementi di statistica economica - LEZIONE 11</a:t>
            </a:r>
          </a:p>
        </p:txBody>
      </p:sp>
      <p:sp>
        <p:nvSpPr>
          <p:cNvPr id="5" name="Segnaposto numero diapositiva 4"/>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25743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a:t>L. Bani - Elementi di statistica economica - LEZIONE 11</a:t>
            </a:r>
          </a:p>
        </p:txBody>
      </p:sp>
      <p:sp>
        <p:nvSpPr>
          <p:cNvPr id="4" name="Segnaposto numero diapositiva 3"/>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100577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L. Bani - Elementi di statistica economica - LEZIONE 11</a:t>
            </a:r>
          </a:p>
        </p:txBody>
      </p:sp>
      <p:sp>
        <p:nvSpPr>
          <p:cNvPr id="7" name="Segnaposto numero diapositiva 6"/>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336114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L. Bani - Elementi di statistica economica - LEZIONE 11</a:t>
            </a:r>
          </a:p>
        </p:txBody>
      </p:sp>
      <p:sp>
        <p:nvSpPr>
          <p:cNvPr id="7" name="Segnaposto numero diapositiva 6"/>
          <p:cNvSpPr>
            <a:spLocks noGrp="1"/>
          </p:cNvSpPr>
          <p:nvPr>
            <p:ph type="sldNum" sz="quarter" idx="12"/>
          </p:nvPr>
        </p:nvSpPr>
        <p:spPr/>
        <p:txBody>
          <a:bodyPr/>
          <a:lstStyle/>
          <a:p>
            <a:fld id="{36245937-21EC-4355-90B9-1BB951D3827B}" type="slidenum">
              <a:rPr lang="it-IT" smtClean="0"/>
              <a:t>‹N›</a:t>
            </a:fld>
            <a:endParaRPr lang="it-IT"/>
          </a:p>
        </p:txBody>
      </p:sp>
    </p:spTree>
    <p:extLst>
      <p:ext uri="{BB962C8B-B14F-4D97-AF65-F5344CB8AC3E}">
        <p14:creationId xmlns:p14="http://schemas.microsoft.com/office/powerpoint/2010/main" val="421169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 Bani - Elementi di statistica economica - LEZIONE 11</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45937-21EC-4355-90B9-1BB951D3827B}" type="slidenum">
              <a:rPr lang="it-IT" smtClean="0"/>
              <a:t>‹N›</a:t>
            </a:fld>
            <a:endParaRPr lang="it-IT"/>
          </a:p>
        </p:txBody>
      </p:sp>
    </p:spTree>
    <p:extLst>
      <p:ext uri="{BB962C8B-B14F-4D97-AF65-F5344CB8AC3E}">
        <p14:creationId xmlns:p14="http://schemas.microsoft.com/office/powerpoint/2010/main" val="334650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00000"/>
                </a:solidFill>
                <a:latin typeface="Times New Roman" panose="02020603050405020304" pitchFamily="18" charset="0"/>
                <a:cs typeface="Times New Roman" panose="02020603050405020304" pitchFamily="18" charset="0"/>
              </a:rPr>
              <a:t>Università degli Studi di Teramo</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a:latin typeface="Times New Roman" panose="02020603050405020304" pitchFamily="18" charset="0"/>
                <a:cs typeface="Times New Roman" panose="02020603050405020304" pitchFamily="18" charset="0"/>
              </a:rPr>
              <a:t>CORSO DI LAUREA IN SERVIZI GIURIDICI </a:t>
            </a:r>
            <a:r>
              <a:rPr lang="it-IT" b="1"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Elementi di statistica economica</a:t>
            </a:r>
            <a:endParaRPr lang="it-IT" sz="24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a.a</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2024-2025</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u="sng" dirty="0">
                <a:solidFill>
                  <a:srgbClr val="C00000"/>
                </a:solidFill>
                <a:latin typeface="Times New Roman" panose="02020603050405020304" pitchFamily="18" charset="0"/>
                <a:cs typeface="Times New Roman" panose="02020603050405020304" pitchFamily="18" charset="0"/>
              </a:rPr>
              <a:t>Lezione 11</a:t>
            </a:r>
            <a:endParaRPr lang="it-IT" dirty="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br>
            <a:r>
              <a:rPr lang="it-IT" sz="1400" b="1" dirty="0">
                <a:solidFill>
                  <a:srgbClr val="000000"/>
                </a:solidFill>
                <a:latin typeface="Times New Roman" panose="02020603050405020304" pitchFamily="18" charset="0"/>
                <a:cs typeface="Times New Roman" panose="02020603050405020304" pitchFamily="18" charset="0"/>
              </a:rPr>
              <a:t>prof. Letizia Bani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11</a:t>
            </a:r>
          </a:p>
        </p:txBody>
      </p:sp>
    </p:spTree>
    <p:extLst>
      <p:ext uri="{BB962C8B-B14F-4D97-AF65-F5344CB8AC3E}">
        <p14:creationId xmlns:p14="http://schemas.microsoft.com/office/powerpoint/2010/main" val="99167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11</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10</a:t>
            </a:fld>
            <a:endParaRPr lang="it-IT" dirty="0"/>
          </a:p>
        </p:txBody>
      </p:sp>
      <p:sp>
        <p:nvSpPr>
          <p:cNvPr id="2" name="Rettangolo 1"/>
          <p:cNvSpPr/>
          <p:nvPr/>
        </p:nvSpPr>
        <p:spPr>
          <a:xfrm>
            <a:off x="1016000" y="1015087"/>
            <a:ext cx="10368280" cy="1200329"/>
          </a:xfrm>
          <a:prstGeom prst="rect">
            <a:avLst/>
          </a:prstGeom>
        </p:spPr>
        <p:txBody>
          <a:bodyPr wrap="square">
            <a:spAutoFit/>
          </a:bodyPr>
          <a:lstStyle/>
          <a:p>
            <a:pPr algn="just"/>
            <a:r>
              <a:rPr lang="it-IT" dirty="0">
                <a:latin typeface="Times New Roman" panose="02020603050405020304" pitchFamily="18" charset="0"/>
              </a:rPr>
              <a:t>Per quanto concerne i rapporti con l'estero, occorre tenere presente che nella contabilità nazionale si hanno esportazioni e importazioni di beni allorquando vi è un trasferimento della proprietà economica di beni tra residenti e non residenti, a prescindere dal verificarsi di un corrispondente movimento fisico di beni attraverso le frontiere. </a:t>
            </a:r>
          </a:p>
        </p:txBody>
      </p:sp>
      <p:sp>
        <p:nvSpPr>
          <p:cNvPr id="6" name="CasellaDiTesto 5"/>
          <p:cNvSpPr txBox="1"/>
          <p:nvPr/>
        </p:nvSpPr>
        <p:spPr>
          <a:xfrm>
            <a:off x="1028657" y="3067468"/>
            <a:ext cx="1496290" cy="369332"/>
          </a:xfrm>
          <a:prstGeom prst="rect">
            <a:avLst/>
          </a:prstGeom>
          <a:noFill/>
          <a:ln>
            <a:noFill/>
          </a:ln>
        </p:spPr>
        <p:txBody>
          <a:bodyPr wrap="square" rtlCol="0">
            <a:spAutoFit/>
          </a:bodyPr>
          <a:lstStyle/>
          <a:p>
            <a:r>
              <a:rPr lang="it-IT" b="1" dirty="0">
                <a:solidFill>
                  <a:srgbClr val="A80000"/>
                </a:solidFill>
                <a:latin typeface="Times New Roman" panose="02020603050405020304" pitchFamily="18" charset="0"/>
                <a:cs typeface="Times New Roman" panose="02020603050405020304" pitchFamily="18" charset="0"/>
              </a:rPr>
              <a:t>Importazioni</a:t>
            </a:r>
            <a:endParaRPr lang="en-GB" b="1" dirty="0">
              <a:solidFill>
                <a:srgbClr val="A80000"/>
              </a:solidFill>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2"/>
          <a:stretch>
            <a:fillRect/>
          </a:stretch>
        </p:blipFill>
        <p:spPr>
          <a:xfrm>
            <a:off x="9894373" y="4825234"/>
            <a:ext cx="1649972" cy="802280"/>
          </a:xfrm>
          <a:prstGeom prst="rect">
            <a:avLst/>
          </a:prstGeom>
        </p:spPr>
      </p:pic>
      <p:sp>
        <p:nvSpPr>
          <p:cNvPr id="12" name="Rettangolo 11"/>
          <p:cNvSpPr/>
          <p:nvPr/>
        </p:nvSpPr>
        <p:spPr>
          <a:xfrm>
            <a:off x="995565" y="650915"/>
            <a:ext cx="4135235" cy="368755"/>
          </a:xfrm>
          <a:prstGeom prst="rect">
            <a:avLst/>
          </a:prstGeom>
        </p:spPr>
        <p:txBody>
          <a:bodyPr wrap="none">
            <a:spAutoFit/>
          </a:bodyPr>
          <a:lstStyle/>
          <a:p>
            <a:pPr algn="just">
              <a:lnSpc>
                <a:spcPct val="107000"/>
              </a:lnSpc>
              <a:spcAft>
                <a:spcPts val="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IMPORTAZIONI ED ESPORTAZIONI</a:t>
            </a:r>
            <a:endParaRPr lang="en-GB" sz="16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995565" y="4673509"/>
            <a:ext cx="8410633"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Sono valutate al valore </a:t>
            </a:r>
            <a:r>
              <a:rPr lang="it-IT" b="1" dirty="0" err="1">
                <a:latin typeface="Times New Roman" panose="02020603050405020304" pitchFamily="18" charset="0"/>
                <a:cs typeface="Times New Roman" panose="02020603050405020304" pitchFamily="18" charset="0"/>
              </a:rPr>
              <a:t>Fob</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free on </a:t>
            </a:r>
            <a:r>
              <a:rPr lang="it-IT" i="1" dirty="0" err="1">
                <a:latin typeface="Times New Roman" panose="02020603050405020304" pitchFamily="18" charset="0"/>
                <a:cs typeface="Times New Roman" panose="02020603050405020304" pitchFamily="18" charset="0"/>
              </a:rPr>
              <a:t>board</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che è la clausola tradizionale dei contratti di trasporto internazionali per cui le </a:t>
            </a:r>
            <a:r>
              <a:rPr lang="it-IT" dirty="0">
                <a:latin typeface="Times New Roman" panose="02020603050405020304" pitchFamily="18" charset="0"/>
                <a:ea typeface="Calibri" panose="020F0502020204030204" pitchFamily="34" charset="0"/>
                <a:cs typeface="Times New Roman" panose="02020603050405020304" pitchFamily="18" charset="0"/>
              </a:rPr>
              <a:t>spese di spedizione e i rischi sono a carico del venditore fino al caricamento della merce sul mezzo di trasporto. Ovvero, nel valore delle merci sono inclusi i costi di trasporto e di assicurazione dal luogo di produzione o di commercializzazione fino alla frontiera nazionale del venditore</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4646628" y="2288444"/>
            <a:ext cx="6737652" cy="2031325"/>
          </a:xfrm>
          <a:prstGeom prst="rect">
            <a:avLst/>
          </a:prstGeom>
        </p:spPr>
        <p:txBody>
          <a:bodyPr wrap="square">
            <a:spAutoFit/>
          </a:bodyPr>
          <a:lstStyle/>
          <a:p>
            <a:pPr algn="just"/>
            <a:r>
              <a:rPr lang="it-IT" dirty="0">
                <a:latin typeface="Times New Roman" panose="02020603050405020304" pitchFamily="18" charset="0"/>
              </a:rPr>
              <a:t>Le </a:t>
            </a:r>
            <a:r>
              <a:rPr lang="it-IT" b="1" dirty="0">
                <a:latin typeface="Times New Roman" panose="02020603050405020304" pitchFamily="18" charset="0"/>
              </a:rPr>
              <a:t>importazioni di beni e servizi </a:t>
            </a:r>
            <a:r>
              <a:rPr lang="it-IT" dirty="0">
                <a:latin typeface="Times New Roman" panose="02020603050405020304" pitchFamily="18" charset="0"/>
              </a:rPr>
              <a:t>sono costituite da beni che, prodotti al di fuori del territorio nazionale, sono trasferiti all'interno del suddetto territorio ovvero comprendono tutti i beni (nuovi o usati) che a titolo oneroso o gratuito entrano definitivamente nel territorio economico del paese in provenienza dal Resto del Mondo, nonché i servizi (trasporti, assicurazioni,...) prestati da unità non residenti a unità residenti</a:t>
            </a:r>
            <a:r>
              <a:rPr lang="it-IT" i="1" dirty="0">
                <a:latin typeface="Times New Roman" panose="02020603050405020304" pitchFamily="18" charset="0"/>
              </a:rPr>
              <a:t>. </a:t>
            </a:r>
            <a:r>
              <a:rPr lang="it-IT" dirty="0">
                <a:latin typeface="Times New Roman" panose="02020603050405020304" pitchFamily="18" charset="0"/>
              </a:rPr>
              <a:t> </a:t>
            </a:r>
            <a:endParaRPr lang="it-IT" dirty="0"/>
          </a:p>
        </p:txBody>
      </p:sp>
      <p:sp>
        <p:nvSpPr>
          <p:cNvPr id="7" name="Freccia a destra 6"/>
          <p:cNvSpPr/>
          <p:nvPr/>
        </p:nvSpPr>
        <p:spPr>
          <a:xfrm>
            <a:off x="3073400" y="3092335"/>
            <a:ext cx="1024775" cy="34477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69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457575" y="2982218"/>
            <a:ext cx="1807833" cy="856999"/>
          </a:xfrm>
          <a:prstGeom prst="rect">
            <a:avLst/>
          </a:prstGeom>
        </p:spPr>
      </p:pic>
      <p:sp>
        <p:nvSpPr>
          <p:cNvPr id="4" name="CasellaDiTesto 3"/>
          <p:cNvSpPr txBox="1"/>
          <p:nvPr/>
        </p:nvSpPr>
        <p:spPr>
          <a:xfrm>
            <a:off x="1122218" y="740366"/>
            <a:ext cx="1496290" cy="369332"/>
          </a:xfrm>
          <a:prstGeom prst="rect">
            <a:avLst/>
          </a:prstGeom>
          <a:noFill/>
          <a:ln>
            <a:noFill/>
          </a:ln>
        </p:spPr>
        <p:txBody>
          <a:bodyPr wrap="square" rtlCol="0">
            <a:spAutoFit/>
          </a:bodyPr>
          <a:lstStyle/>
          <a:p>
            <a:r>
              <a:rPr lang="it-IT" b="1" dirty="0">
                <a:solidFill>
                  <a:srgbClr val="A80000"/>
                </a:solidFill>
                <a:latin typeface="Times New Roman" panose="02020603050405020304" pitchFamily="18" charset="0"/>
                <a:cs typeface="Times New Roman" panose="02020603050405020304" pitchFamily="18" charset="0"/>
              </a:rPr>
              <a:t>Esportazioni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122218" y="2851097"/>
            <a:ext cx="7884622"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esportazioni di servizi comprendono tutti i servizi (trasporto, assicurazione, altri) prestati da unità residenti a unità non residenti.</a:t>
            </a:r>
          </a:p>
        </p:txBody>
      </p:sp>
      <p:sp>
        <p:nvSpPr>
          <p:cNvPr id="7" name="Rettangolo 6"/>
          <p:cNvSpPr/>
          <p:nvPr/>
        </p:nvSpPr>
        <p:spPr>
          <a:xfrm>
            <a:off x="1122218" y="4465223"/>
            <a:ext cx="1024940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differenza tra il valore delle esportazioni e quello delle importazioni di un paese è denominata </a:t>
            </a:r>
            <a:r>
              <a:rPr lang="it-IT" b="1" dirty="0">
                <a:latin typeface="Times New Roman" panose="02020603050405020304" pitchFamily="18" charset="0"/>
                <a:cs typeface="Times New Roman" panose="02020603050405020304" pitchFamily="18" charset="0"/>
              </a:rPr>
              <a:t>esportazioni nette </a:t>
            </a:r>
            <a:r>
              <a:rPr lang="it-IT" dirty="0">
                <a:latin typeface="Times New Roman" panose="02020603050405020304" pitchFamily="18" charset="0"/>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NX</a:t>
            </a:r>
            <a:r>
              <a:rPr lang="it-IT" dirty="0">
                <a:latin typeface="Times New Roman" panose="02020603050405020304" pitchFamily="18" charset="0"/>
                <a:cs typeface="Times New Roman" panose="02020603050405020304" pitchFamily="18" charset="0"/>
              </a:rPr>
              <a:t>).</a:t>
            </a:r>
          </a:p>
        </p:txBody>
      </p:sp>
      <p:sp>
        <p:nvSpPr>
          <p:cNvPr id="3" name="Segnaposto piè di pagina 2"/>
          <p:cNvSpPr>
            <a:spLocks noGrp="1"/>
          </p:cNvSpPr>
          <p:nvPr>
            <p:ph type="ftr" sz="quarter" idx="11"/>
          </p:nvPr>
        </p:nvSpPr>
        <p:spPr/>
        <p:txBody>
          <a:bodyPr/>
          <a:lstStyle/>
          <a:p>
            <a:r>
              <a:rPr lang="it-IT"/>
              <a:t>L. Bani - Elementi di statistica economica - LEZIONE 11</a:t>
            </a:r>
          </a:p>
        </p:txBody>
      </p:sp>
      <p:sp>
        <p:nvSpPr>
          <p:cNvPr id="8" name="Segnaposto numero diapositiva 7"/>
          <p:cNvSpPr>
            <a:spLocks noGrp="1"/>
          </p:cNvSpPr>
          <p:nvPr>
            <p:ph type="sldNum" sz="quarter" idx="12"/>
          </p:nvPr>
        </p:nvSpPr>
        <p:spPr/>
        <p:txBody>
          <a:bodyPr/>
          <a:lstStyle/>
          <a:p>
            <a:fld id="{2933ED56-FB12-4384-AF6C-E94CA198BBEC}" type="slidenum">
              <a:rPr lang="it-IT" smtClean="0"/>
              <a:pPr/>
              <a:t>11</a:t>
            </a:fld>
            <a:endParaRPr lang="it-IT"/>
          </a:p>
        </p:txBody>
      </p:sp>
      <p:sp>
        <p:nvSpPr>
          <p:cNvPr id="10" name="Rettangolo 9"/>
          <p:cNvSpPr/>
          <p:nvPr/>
        </p:nvSpPr>
        <p:spPr>
          <a:xfrm>
            <a:off x="1122218" y="1338691"/>
            <a:ext cx="10143190" cy="923330"/>
          </a:xfrm>
          <a:prstGeom prst="rect">
            <a:avLst/>
          </a:prstGeom>
        </p:spPr>
        <p:txBody>
          <a:bodyPr wrap="square">
            <a:spAutoFit/>
          </a:bodyPr>
          <a:lstStyle/>
          <a:p>
            <a:pPr algn="just"/>
            <a:r>
              <a:rPr lang="it-IT" dirty="0">
                <a:latin typeface="Times New Roman" panose="02020603050405020304" pitchFamily="18" charset="0"/>
              </a:rPr>
              <a:t>Le </a:t>
            </a:r>
            <a:r>
              <a:rPr lang="it-IT" b="1" dirty="0">
                <a:latin typeface="Times New Roman" panose="02020603050405020304" pitchFamily="18" charset="0"/>
              </a:rPr>
              <a:t>esportazioni di beni e servizi </a:t>
            </a:r>
            <a:r>
              <a:rPr lang="it-IT" dirty="0">
                <a:latin typeface="Times New Roman" panose="02020603050405020304" pitchFamily="18" charset="0"/>
              </a:rPr>
              <a:t>sono costituite da quei beni che, prodotti sul territorio nazionale, vengono </a:t>
            </a:r>
            <a:r>
              <a:rPr lang="en-GB" dirty="0" err="1">
                <a:latin typeface="Times New Roman" panose="02020603050405020304" pitchFamily="18" charset="0"/>
              </a:rPr>
              <a:t>trasferiti</a:t>
            </a:r>
            <a:r>
              <a:rPr lang="en-GB" dirty="0">
                <a:latin typeface="Times New Roman" panose="02020603050405020304" pitchFamily="18" charset="0"/>
              </a:rPr>
              <a:t> </a:t>
            </a:r>
            <a:r>
              <a:rPr lang="en-GB" dirty="0" err="1">
                <a:latin typeface="Times New Roman" panose="02020603050405020304" pitchFamily="18" charset="0"/>
              </a:rPr>
              <a:t>all'estero</a:t>
            </a:r>
            <a:r>
              <a:rPr lang="en-GB" dirty="0">
                <a:latin typeface="Times New Roman" panose="02020603050405020304" pitchFamily="18" charset="0"/>
              </a:rPr>
              <a:t> e </a:t>
            </a:r>
            <a:r>
              <a:rPr lang="it-IT" dirty="0">
                <a:latin typeface="Times New Roman" panose="02020603050405020304" pitchFamily="18" charset="0"/>
              </a:rPr>
              <a:t>comprendono tutti i beni (nuovi o usati) che a titolo oneroso o gratuito escono dal territorio economico del paese per essere destinati al Resto del Mondo</a:t>
            </a:r>
            <a:endParaRPr lang="en-GB" dirty="0">
              <a:latin typeface="Times New Roman" panose="02020603050405020304" pitchFamily="18" charset="0"/>
            </a:endParaRPr>
          </a:p>
        </p:txBody>
      </p:sp>
      <p:sp>
        <p:nvSpPr>
          <p:cNvPr id="11" name="Rettangolo 10"/>
          <p:cNvSpPr/>
          <p:nvPr/>
        </p:nvSpPr>
        <p:spPr>
          <a:xfrm>
            <a:off x="1122218" y="3611993"/>
            <a:ext cx="4814138"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Anche le esportazioni sono valutate al valore </a:t>
            </a:r>
            <a:r>
              <a:rPr lang="it-IT" dirty="0" err="1">
                <a:latin typeface="Times New Roman" panose="02020603050405020304" pitchFamily="18" charset="0"/>
                <a:cs typeface="Times New Roman" panose="02020603050405020304" pitchFamily="18" charset="0"/>
              </a:rPr>
              <a:t>Fob</a:t>
            </a:r>
            <a:r>
              <a:rPr lang="it-IT" dirty="0">
                <a:latin typeface="Times New Roman" panose="02020603050405020304" pitchFamily="18" charset="0"/>
                <a:cs typeface="Times New Roman" panose="02020603050405020304" pitchFamily="18" charset="0"/>
              </a:rPr>
              <a:t>.</a:t>
            </a:r>
            <a:endParaRPr lang="en-GB" dirty="0"/>
          </a:p>
        </p:txBody>
      </p:sp>
      <p:sp>
        <p:nvSpPr>
          <p:cNvPr id="12" name="Rettangolo 11"/>
          <p:cNvSpPr/>
          <p:nvPr/>
        </p:nvSpPr>
        <p:spPr>
          <a:xfrm>
            <a:off x="1122218" y="5226120"/>
            <a:ext cx="1014319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fonti di tali dati sono costituite dalla bilancia dei pagamenti elaborata dalla Banca d’Italia sulla base delle statistiche doganali dell’ISTAT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4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7527" y="767276"/>
            <a:ext cx="6096000" cy="368755"/>
          </a:xfrm>
          <a:prstGeom prst="rect">
            <a:avLst/>
          </a:prstGeom>
        </p:spPr>
        <p:txBody>
          <a:bodyPr>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 prezzi di valutazione degli aggregati di CN</a:t>
            </a:r>
            <a:endParaRPr lang="it-IT" sz="1100"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97527" y="3029850"/>
            <a:ext cx="10252364" cy="961482"/>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La differenza è costituita dalle componenti del prezzo che derivano da imposte prelevate dalle PA o da contributi che le PA erogano alle imprese. Più precisamente, si tratta delle imposte (indirette) sui prodotti e dei relativi contributi.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997527" y="1368108"/>
            <a:ext cx="10418618"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 flussi che formano gli aggregati della CN vengono in genere valutati ai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prezzi di mercato</a:t>
            </a:r>
            <a:r>
              <a:rPr lang="it-IT" dirty="0">
                <a:latin typeface="Times New Roman" panose="02020603050405020304" pitchFamily="18" charset="0"/>
                <a:ea typeface="Calibri" panose="020F0502020204030204" pitchFamily="34" charset="0"/>
                <a:cs typeface="Times New Roman" panose="02020603050405020304" pitchFamily="18" charset="0"/>
              </a:rPr>
              <a:t>, ovvero al prezzo sostenuto dall’acquirente (prezzo di acquisto).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997527" y="2198979"/>
            <a:ext cx="10252364"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Per la produzione il SEC però assume l’ottica del produttore per cui il prezzo da applicare non è quello pagato dall’acquirente ma quello percepito dal produttore, che viene chiamato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prezzo base</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11</a:t>
            </a:r>
          </a:p>
        </p:txBody>
      </p:sp>
      <p:sp>
        <p:nvSpPr>
          <p:cNvPr id="7" name="Segnaposto numero diapositiva 6"/>
          <p:cNvSpPr>
            <a:spLocks noGrp="1"/>
          </p:cNvSpPr>
          <p:nvPr>
            <p:ph type="sldNum" sz="quarter" idx="12"/>
          </p:nvPr>
        </p:nvSpPr>
        <p:spPr/>
        <p:txBody>
          <a:bodyPr/>
          <a:lstStyle/>
          <a:p>
            <a:fld id="{2933ED56-FB12-4384-AF6C-E94CA198BBEC}" type="slidenum">
              <a:rPr lang="it-IT" smtClean="0"/>
              <a:t>12</a:t>
            </a:fld>
            <a:endParaRPr lang="it-IT"/>
          </a:p>
        </p:txBody>
      </p:sp>
    </p:spTree>
    <p:extLst>
      <p:ext uri="{BB962C8B-B14F-4D97-AF65-F5344CB8AC3E}">
        <p14:creationId xmlns:p14="http://schemas.microsoft.com/office/powerpoint/2010/main" val="30774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9819" y="1024087"/>
            <a:ext cx="10363198" cy="1277786"/>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Le imposte sui prodotti (</a:t>
            </a:r>
            <a:r>
              <a:rPr lang="it-IT" b="1" dirty="0" err="1">
                <a:solidFill>
                  <a:srgbClr val="A80000"/>
                </a:solidFill>
                <a:latin typeface="Times New Roman" panose="02020603050405020304" pitchFamily="18" charset="0"/>
                <a:ea typeface="Calibri" panose="020F0502020204030204" pitchFamily="34" charset="0"/>
                <a:cs typeface="Times New Roman" panose="02020603050405020304" pitchFamily="18" charset="0"/>
              </a:rPr>
              <a:t>T</a:t>
            </a:r>
            <a:r>
              <a:rPr lang="it-IT" b="1" baseline="-25000" dirty="0" err="1">
                <a:solidFill>
                  <a:srgbClr val="A80000"/>
                </a:solidFill>
                <a:latin typeface="Times New Roman" panose="02020603050405020304" pitchFamily="18" charset="0"/>
                <a:ea typeface="Calibri" panose="020F0502020204030204" pitchFamily="34" charset="0"/>
                <a:cs typeface="Times New Roman" panose="02020603050405020304" pitchFamily="18" charset="0"/>
              </a:rPr>
              <a:t>p</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sono imposte commisurate alla quantità o al valore dei beni e servizi prodotti o scambiati (IVA, imposte e dazi sulle importazioni, imposte di fabbricazione, diritti sugli spettacoli, imposte sulla pubblicità, ecc.). Tali imposte ovviamente gravano sui costi di acquisto dei prodotti sostenuti dagli acquirenti, ma vengono versate allo Stato e non fanno parte dei ricavi dei produttori.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69818" y="2417456"/>
            <a:ext cx="10363199" cy="981423"/>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 contributi ai prodotti (</a:t>
            </a:r>
            <a:r>
              <a:rPr lang="it-IT" b="1" dirty="0" err="1">
                <a:solidFill>
                  <a:srgbClr val="A80000"/>
                </a:solidFill>
                <a:latin typeface="Times New Roman" panose="02020603050405020304" pitchFamily="18" charset="0"/>
                <a:ea typeface="Calibri" panose="020F0502020204030204" pitchFamily="34" charset="0"/>
                <a:cs typeface="Times New Roman" panose="02020603050405020304" pitchFamily="18" charset="0"/>
              </a:rPr>
              <a:t>R</a:t>
            </a:r>
            <a:r>
              <a:rPr lang="it-IT" b="1" baseline="-25000" dirty="0" err="1">
                <a:solidFill>
                  <a:srgbClr val="A80000"/>
                </a:solidFill>
                <a:latin typeface="Times New Roman" panose="02020603050405020304" pitchFamily="18" charset="0"/>
                <a:ea typeface="Calibri" panose="020F0502020204030204" pitchFamily="34" charset="0"/>
                <a:cs typeface="Times New Roman" panose="02020603050405020304" pitchFamily="18" charset="0"/>
              </a:rPr>
              <a:t>cp</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sono invece erogati dalle PA ai produttori e commisurati ai beni e servizi prodotti o scambiati, compresi quelli importati, in genere proprio per tenere basso il prezzo di mercato, integrando le entrate dei produttori medesimi</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969819" y="3514462"/>
            <a:ext cx="10446326" cy="157414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Ad esempio, i contributi alla produzione di olio d’oliva, i contributi alle società di trasporto pubblico a copertura delle perdite subite dovendo praticare prezzi inferiori ai costi di produzione in ottemperanza ad indirizzi di politica sociale stabiliti dalle PA. Sono insomma una sorta di imposte negative, che fanno parte dei ricavi dei produttori (sono parte dei cosiddetti ricavi accessori compresi nel fatturato) ma non del prezzo di acquisto degli acquirenti. </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llaDiTesto 4"/>
          <p:cNvSpPr txBox="1"/>
          <p:nvPr/>
        </p:nvSpPr>
        <p:spPr>
          <a:xfrm>
            <a:off x="969818" y="5766915"/>
            <a:ext cx="10621818" cy="384721"/>
          </a:xfrm>
          <a:prstGeom prst="rect">
            <a:avLst/>
          </a:prstGeom>
          <a:noFill/>
        </p:spPr>
        <p:txBody>
          <a:bodyPr wrap="square" rtlCol="0">
            <a:spAutoFit/>
          </a:bodyPr>
          <a:lstStyle/>
          <a:p>
            <a:pPr algn="just"/>
            <a:r>
              <a:rPr lang="it-IT" sz="1900" b="1" dirty="0">
                <a:latin typeface="Times New Roman" panose="02020603050405020304" pitchFamily="18" charset="0"/>
                <a:cs typeface="Times New Roman" panose="02020603050405020304" pitchFamily="18" charset="0"/>
              </a:rPr>
              <a:t>Prezzo base = Prezzo di mercato (o Prezzo d’acquisto) – Imposte sui prodotti + Contributi ai prodotti</a:t>
            </a:r>
            <a:r>
              <a:rPr lang="it-IT" sz="1900" b="1" dirty="0">
                <a:solidFill>
                  <a:srgbClr val="A80000"/>
                </a:solidFill>
                <a:latin typeface="Times New Roman" panose="02020603050405020304" pitchFamily="18" charset="0"/>
                <a:cs typeface="Times New Roman" panose="02020603050405020304" pitchFamily="18" charset="0"/>
              </a:rPr>
              <a:t> </a:t>
            </a:r>
          </a:p>
        </p:txBody>
      </p:sp>
      <p:sp>
        <p:nvSpPr>
          <p:cNvPr id="6" name="CasellaDiTesto 5"/>
          <p:cNvSpPr txBox="1"/>
          <p:nvPr/>
        </p:nvSpPr>
        <p:spPr>
          <a:xfrm>
            <a:off x="969818" y="5177482"/>
            <a:ext cx="10621818" cy="384721"/>
          </a:xfrm>
          <a:prstGeom prst="rect">
            <a:avLst/>
          </a:prstGeom>
          <a:noFill/>
        </p:spPr>
        <p:txBody>
          <a:bodyPr wrap="square" rtlCol="0">
            <a:spAutoFit/>
          </a:bodyPr>
          <a:lstStyle/>
          <a:p>
            <a:pPr algn="just"/>
            <a:r>
              <a:rPr lang="it-IT" sz="1900" b="1" dirty="0">
                <a:solidFill>
                  <a:srgbClr val="A80000"/>
                </a:solidFill>
                <a:latin typeface="Times New Roman" panose="02020603050405020304" pitchFamily="18" charset="0"/>
                <a:cs typeface="Times New Roman" panose="02020603050405020304" pitchFamily="18" charset="0"/>
              </a:rPr>
              <a:t>Prezzo di mercato (o Prezzo d’acquisto) = Prezzo base + Imposte sui prodotti - Contributi ai prodotti </a:t>
            </a:r>
          </a:p>
        </p:txBody>
      </p:sp>
      <p:sp>
        <p:nvSpPr>
          <p:cNvPr id="7" name="Segnaposto piè di pagina 6"/>
          <p:cNvSpPr>
            <a:spLocks noGrp="1"/>
          </p:cNvSpPr>
          <p:nvPr>
            <p:ph type="ftr" sz="quarter" idx="11"/>
          </p:nvPr>
        </p:nvSpPr>
        <p:spPr/>
        <p:txBody>
          <a:bodyPr/>
          <a:lstStyle/>
          <a:p>
            <a:r>
              <a:rPr lang="it-IT"/>
              <a:t>L. Bani - Elementi di statistica economica - LEZIONE 11</a:t>
            </a:r>
          </a:p>
        </p:txBody>
      </p:sp>
      <p:sp>
        <p:nvSpPr>
          <p:cNvPr id="8" name="Segnaposto numero diapositiva 7"/>
          <p:cNvSpPr>
            <a:spLocks noGrp="1"/>
          </p:cNvSpPr>
          <p:nvPr>
            <p:ph type="sldNum" sz="quarter" idx="12"/>
          </p:nvPr>
        </p:nvSpPr>
        <p:spPr/>
        <p:txBody>
          <a:bodyPr/>
          <a:lstStyle/>
          <a:p>
            <a:fld id="{2933ED56-FB12-4384-AF6C-E94CA198BBEC}" type="slidenum">
              <a:rPr lang="it-IT" smtClean="0"/>
              <a:pPr/>
              <a:t>13</a:t>
            </a:fld>
            <a:endParaRPr lang="it-IT"/>
          </a:p>
        </p:txBody>
      </p:sp>
    </p:spTree>
    <p:extLst>
      <p:ext uri="{BB962C8B-B14F-4D97-AF65-F5344CB8AC3E}">
        <p14:creationId xmlns:p14="http://schemas.microsoft.com/office/powerpoint/2010/main" val="25742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14</a:t>
            </a:fld>
            <a:endParaRPr lang="it-IT"/>
          </a:p>
        </p:txBody>
      </p:sp>
      <p:sp>
        <p:nvSpPr>
          <p:cNvPr id="4" name="Rettangolo 3"/>
          <p:cNvSpPr/>
          <p:nvPr/>
        </p:nvSpPr>
        <p:spPr>
          <a:xfrm>
            <a:off x="847898" y="935053"/>
            <a:ext cx="3116259" cy="369332"/>
          </a:xfrm>
          <a:prstGeom prst="rect">
            <a:avLst/>
          </a:prstGeom>
        </p:spPr>
        <p:txBody>
          <a:bodyPr wrap="square">
            <a:spAutoFit/>
          </a:bodyPr>
          <a:lstStyle/>
          <a:p>
            <a:r>
              <a:rPr lang="en-GB" b="1" dirty="0" err="1">
                <a:solidFill>
                  <a:srgbClr val="A80000"/>
                </a:solidFill>
                <a:latin typeface="Times New Roman" panose="02020603050405020304" pitchFamily="18" charset="0"/>
                <a:cs typeface="Times New Roman" panose="02020603050405020304" pitchFamily="18" charset="0"/>
              </a:rPr>
              <a:t>Aggregati</a:t>
            </a:r>
            <a:r>
              <a:rPr lang="en-GB" b="1" dirty="0">
                <a:solidFill>
                  <a:srgbClr val="A8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economici</a:t>
            </a:r>
            <a:r>
              <a:rPr lang="en-GB" b="1" i="1" dirty="0">
                <a:solidFill>
                  <a:srgbClr val="000000"/>
                </a:solidFill>
                <a:latin typeface="Times New Roman" panose="02020603050405020304" pitchFamily="18" charset="0"/>
                <a:cs typeface="Times New Roman" panose="02020603050405020304" pitchFamily="18" charset="0"/>
              </a:rPr>
              <a:t> </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73084" y="3663754"/>
            <a:ext cx="10598728" cy="1754326"/>
          </a:xfrm>
          <a:prstGeom prst="rect">
            <a:avLst/>
          </a:prstGeom>
        </p:spPr>
        <p:txBody>
          <a:bodyPr wrap="square">
            <a:spAutoFit/>
          </a:bodyPr>
          <a:lstStyle/>
          <a:p>
            <a:pPr marL="285750" indent="-285750" algn="just">
              <a:buFont typeface="Wingdings" panose="05000000000000000000" pitchFamily="2" charset="2"/>
              <a:buChar char="ü"/>
            </a:pPr>
            <a:r>
              <a:rPr lang="it-IT" dirty="0">
                <a:solidFill>
                  <a:srgbClr val="000000"/>
                </a:solidFill>
                <a:latin typeface="Times New Roman" panose="02020603050405020304" pitchFamily="18" charset="0"/>
                <a:cs typeface="Times New Roman" panose="02020603050405020304" pitchFamily="18" charset="0"/>
              </a:rPr>
              <a:t>aggregati che si riferiscono direttamente alle operazioni nel sistema SEC 2010: produzione di beni e servizi, consumi finali, investimenti fissi lordi, import/export, ecc.; </a:t>
            </a:r>
          </a:p>
          <a:p>
            <a:endParaRPr lang="it-IT"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b="1" dirty="0">
                <a:solidFill>
                  <a:srgbClr val="000000"/>
                </a:solidFill>
                <a:latin typeface="Times New Roman" panose="02020603050405020304" pitchFamily="18" charset="0"/>
                <a:cs typeface="Times New Roman" panose="02020603050405020304" pitchFamily="18" charset="0"/>
              </a:rPr>
              <a:t>aggregati che rappresentano saldi contabili: PIL ai prezzi di mercato, risultato di gestione del totale dell’economia, RNL, reddito nazionale disponibile, risparmio, saldo delle operazioni correnti con il resto del mondo e patrimonio netto del totale dell’economia (ricchezza nazionale). </a:t>
            </a:r>
          </a:p>
        </p:txBody>
      </p:sp>
      <p:sp>
        <p:nvSpPr>
          <p:cNvPr id="7" name="Rettangolo 6"/>
          <p:cNvSpPr/>
          <p:nvPr/>
        </p:nvSpPr>
        <p:spPr>
          <a:xfrm>
            <a:off x="847898" y="2866202"/>
            <a:ext cx="3557384"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Si distinguono due tipi di aggregati: </a:t>
            </a:r>
          </a:p>
        </p:txBody>
      </p:sp>
      <p:sp>
        <p:nvSpPr>
          <p:cNvPr id="8" name="Rettangolo 7"/>
          <p:cNvSpPr/>
          <p:nvPr/>
        </p:nvSpPr>
        <p:spPr>
          <a:xfrm>
            <a:off x="844620" y="1523530"/>
            <a:ext cx="10455655"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Gli aggregati sono indicatori sintetici del risultato dell'attività del totale dell'economia e grandezze di riferimento fondamentali per l'analisi macroeconomica e per le comparazioni nel tempo e nello spazio.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4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4504" y="1213070"/>
            <a:ext cx="10469418" cy="1477328"/>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Un saldo contabile è ottenuto come differenza tra il valore totale delle registrazioni in una sezione di un conto e il valore totale delle registrazioni nell’altra sezione dello stesso conto. </a:t>
            </a:r>
          </a:p>
          <a:p>
            <a:pPr algn="just"/>
            <a:r>
              <a:rPr lang="it-IT" dirty="0">
                <a:solidFill>
                  <a:srgbClr val="000000"/>
                </a:solidFill>
                <a:latin typeface="Times New Roman" panose="02020603050405020304" pitchFamily="18" charset="0"/>
                <a:cs typeface="Times New Roman" panose="02020603050405020304" pitchFamily="18" charset="0"/>
              </a:rPr>
              <a:t>I saldi tengono conto di una grande quantità di informazioni e tra essi figurano alcune delle voci più importanti dei conti come dimostrano i seguenti esempi di saldi contabili: valore aggiunto, risultato di gestione, reddito disponibile, risparmio, accreditamento/indebitamento. </a:t>
            </a:r>
          </a:p>
        </p:txBody>
      </p:sp>
      <p:sp>
        <p:nvSpPr>
          <p:cNvPr id="4" name="Rettangolo 3"/>
          <p:cNvSpPr/>
          <p:nvPr/>
        </p:nvSpPr>
        <p:spPr>
          <a:xfrm>
            <a:off x="1014504" y="734381"/>
            <a:ext cx="1659429" cy="369332"/>
          </a:xfrm>
          <a:prstGeom prst="rect">
            <a:avLst/>
          </a:prstGeom>
        </p:spPr>
        <p:txBody>
          <a:bodyPr wrap="none">
            <a:spAutoFit/>
          </a:bodyPr>
          <a:lstStyle/>
          <a:p>
            <a:r>
              <a:rPr lang="en-GB" b="1" dirty="0" err="1">
                <a:solidFill>
                  <a:srgbClr val="A80000"/>
                </a:solidFill>
                <a:latin typeface="Times New Roman" panose="02020603050405020304" pitchFamily="18" charset="0"/>
                <a:cs typeface="Times New Roman" panose="02020603050405020304" pitchFamily="18" charset="0"/>
              </a:rPr>
              <a:t>Saldi</a:t>
            </a:r>
            <a:r>
              <a:rPr lang="en-GB" b="1" dirty="0">
                <a:solidFill>
                  <a:srgbClr val="00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contabili</a:t>
            </a:r>
            <a:r>
              <a:rPr lang="en-GB" b="1" dirty="0">
                <a:solidFill>
                  <a:srgbClr val="000000"/>
                </a:solidFill>
                <a:latin typeface="Times New Roman" panose="02020603050405020304" pitchFamily="18" charset="0"/>
                <a:cs typeface="Times New Roman" panose="02020603050405020304" pitchFamily="18" charset="0"/>
              </a:rPr>
              <a:t> </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4504" y="3302699"/>
            <a:ext cx="6096000" cy="1231106"/>
          </a:xfrm>
          <a:prstGeom prst="rect">
            <a:avLst/>
          </a:prstGeom>
        </p:spPr>
        <p:txBody>
          <a:bodyPr>
            <a:spAutoFit/>
          </a:bodyPr>
          <a:lstStyle/>
          <a:p>
            <a:pPr marL="285750" indent="-285750" algn="just">
              <a:spcAft>
                <a:spcPts val="1200"/>
              </a:spcAft>
              <a:buFont typeface="Symbol" panose="05050102010706020507" pitchFamily="18" charset="2"/>
              <a:buChar char=""/>
            </a:pPr>
            <a:r>
              <a:rPr lang="it-IT" b="1" dirty="0">
                <a:latin typeface="Times New Roman" panose="02020603050405020304" pitchFamily="18" charset="0"/>
                <a:cs typeface="Times New Roman" panose="02020603050405020304" pitchFamily="18" charset="0"/>
              </a:rPr>
              <a:t>Valore aggiunto</a:t>
            </a:r>
            <a:endParaRPr lang="en-GB" b="1" dirty="0">
              <a:latin typeface="Times New Roman" panose="02020603050405020304" pitchFamily="18" charset="0"/>
              <a:cs typeface="Times New Roman" panose="02020603050405020304" pitchFamily="18" charset="0"/>
            </a:endParaRPr>
          </a:p>
          <a:p>
            <a:pPr marL="285750" indent="-285750" algn="just">
              <a:spcAft>
                <a:spcPts val="1200"/>
              </a:spcAft>
              <a:buFont typeface="Symbol" panose="05050102010706020507" pitchFamily="18" charset="2"/>
              <a:buChar char=""/>
            </a:pPr>
            <a:r>
              <a:rPr lang="en-GB" b="1" dirty="0" err="1">
                <a:latin typeface="Times New Roman" panose="02020603050405020304" pitchFamily="18" charset="0"/>
                <a:cs typeface="Times New Roman" panose="02020603050405020304" pitchFamily="18" charset="0"/>
              </a:rPr>
              <a:t>Prodotto</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interno</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lordo</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Pil</a:t>
            </a:r>
            <a:r>
              <a:rPr lang="en-GB" b="1" dirty="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it-IT" b="1" dirty="0">
                <a:solidFill>
                  <a:srgbClr val="000000"/>
                </a:solidFill>
                <a:latin typeface="Times New Roman" panose="02020603050405020304" pitchFamily="18" charset="0"/>
                <a:cs typeface="Times New Roman" panose="02020603050405020304" pitchFamily="18" charset="0"/>
              </a:rPr>
              <a:t>Reddito Nazionale Lordo </a:t>
            </a:r>
          </a:p>
        </p:txBody>
      </p:sp>
      <p:sp>
        <p:nvSpPr>
          <p:cNvPr id="5" name="Segnaposto piè di pagina 4"/>
          <p:cNvSpPr>
            <a:spLocks noGrp="1"/>
          </p:cNvSpPr>
          <p:nvPr>
            <p:ph type="ftr" sz="quarter" idx="11"/>
          </p:nvPr>
        </p:nvSpPr>
        <p:spPr/>
        <p:txBody>
          <a:bodyPr/>
          <a:lstStyle/>
          <a:p>
            <a:r>
              <a:rPr lang="it-IT"/>
              <a:t>L. Bani - Elementi di statistica economica - LEZIONE 11</a:t>
            </a:r>
          </a:p>
        </p:txBody>
      </p:sp>
      <p:sp>
        <p:nvSpPr>
          <p:cNvPr id="7" name="Segnaposto numero diapositiva 6"/>
          <p:cNvSpPr>
            <a:spLocks noGrp="1"/>
          </p:cNvSpPr>
          <p:nvPr>
            <p:ph type="sldNum" sz="quarter" idx="12"/>
          </p:nvPr>
        </p:nvSpPr>
        <p:spPr/>
        <p:txBody>
          <a:bodyPr/>
          <a:lstStyle/>
          <a:p>
            <a:fld id="{2933ED56-FB12-4384-AF6C-E94CA198BBEC}" type="slidenum">
              <a:rPr lang="it-IT" smtClean="0"/>
              <a:t>15</a:t>
            </a:fld>
            <a:endParaRPr lang="it-IT"/>
          </a:p>
        </p:txBody>
      </p:sp>
    </p:spTree>
    <p:extLst>
      <p:ext uri="{BB962C8B-B14F-4D97-AF65-F5344CB8AC3E}">
        <p14:creationId xmlns:p14="http://schemas.microsoft.com/office/powerpoint/2010/main" val="60456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411329" y="998626"/>
            <a:ext cx="6136506" cy="2146934"/>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cs typeface="Times New Roman" panose="02020603050405020304" pitchFamily="18" charset="0"/>
              </a:rPr>
              <a:t>L’aggregato che consente di apprezzare la crescita del sistema economico in termini di nuovi beni e servizi messi a disposizione della comunità. È pari alla differenza tra il </a:t>
            </a:r>
            <a:r>
              <a:rPr lang="it-IT" dirty="0">
                <a:solidFill>
                  <a:srgbClr val="A80000"/>
                </a:solidFill>
                <a:latin typeface="Times New Roman" panose="02020603050405020304" pitchFamily="18" charset="0"/>
                <a:cs typeface="Times New Roman" panose="02020603050405020304" pitchFamily="18" charset="0"/>
              </a:rPr>
              <a:t>valore della produzione di beni e servizi</a:t>
            </a:r>
            <a:r>
              <a:rPr lang="it-IT" dirty="0">
                <a:latin typeface="Times New Roman" panose="02020603050405020304" pitchFamily="18" charset="0"/>
                <a:cs typeface="Times New Roman" panose="02020603050405020304" pitchFamily="18" charset="0"/>
              </a:rPr>
              <a:t> conseguita dalle singole branche produttive </a:t>
            </a:r>
            <a:r>
              <a:rPr lang="it-IT" dirty="0">
                <a:solidFill>
                  <a:srgbClr val="A80000"/>
                </a:solidFill>
                <a:latin typeface="Times New Roman" panose="02020603050405020304" pitchFamily="18" charset="0"/>
                <a:cs typeface="Times New Roman" panose="02020603050405020304" pitchFamily="18" charset="0"/>
              </a:rPr>
              <a:t>ed il valore dei beni e servizi intermedi </a:t>
            </a:r>
            <a:r>
              <a:rPr lang="it-IT" dirty="0">
                <a:latin typeface="Times New Roman" panose="02020603050405020304" pitchFamily="18" charset="0"/>
                <a:cs typeface="Times New Roman" panose="02020603050405020304" pitchFamily="18" charset="0"/>
              </a:rPr>
              <a:t>dalle stesse consumati (materie prime e ausiliarie impiegate e servizi forniti da altre unità produttive). </a:t>
            </a:r>
            <a:endParaRPr lang="it-IT"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reccia in giù 2"/>
          <p:cNvSpPr/>
          <p:nvPr/>
        </p:nvSpPr>
        <p:spPr>
          <a:xfrm rot="16200000">
            <a:off x="4530435" y="1740325"/>
            <a:ext cx="540327" cy="823384"/>
          </a:xfrm>
          <a:prstGeom prst="downArrow">
            <a:avLst/>
          </a:prstGeom>
          <a:solidFill>
            <a:srgbClr val="A8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816494" y="1881854"/>
            <a:ext cx="2721642" cy="400110"/>
          </a:xfrm>
          <a:prstGeom prst="rect">
            <a:avLst/>
          </a:prstGeom>
        </p:spPr>
        <p:txBody>
          <a:bodyPr wrap="none">
            <a:spAutoFit/>
          </a:bodyPr>
          <a:lstStyle/>
          <a:p>
            <a:r>
              <a:rPr lang="it-IT" sz="2000" b="1" u="sng" dirty="0">
                <a:solidFill>
                  <a:srgbClr val="A8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VALORE AGGIUNTO</a:t>
            </a:r>
            <a:endParaRPr lang="en-GB" sz="2000" u="sng" dirty="0">
              <a:solidFill>
                <a:srgbClr val="A80000"/>
              </a:solidFill>
              <a:effectLst>
                <a:outerShdw blurRad="38100" dist="38100" dir="2700000" algn="tl">
                  <a:srgbClr val="000000">
                    <a:alpha val="43137"/>
                  </a:srgbClr>
                </a:outerShdw>
              </a:effectLst>
            </a:endParaRPr>
          </a:p>
        </p:txBody>
      </p:sp>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16</a:t>
            </a:fld>
            <a:endParaRPr lang="it-IT"/>
          </a:p>
        </p:txBody>
      </p:sp>
      <p:pic>
        <p:nvPicPr>
          <p:cNvPr id="6" name="Immagine 5"/>
          <p:cNvPicPr>
            <a:picLocks noChangeAspect="1"/>
          </p:cNvPicPr>
          <p:nvPr/>
        </p:nvPicPr>
        <p:blipFill>
          <a:blip r:embed="rId2"/>
          <a:stretch>
            <a:fillRect/>
          </a:stretch>
        </p:blipFill>
        <p:spPr>
          <a:xfrm>
            <a:off x="1284173" y="4902893"/>
            <a:ext cx="1786283" cy="1060796"/>
          </a:xfrm>
          <a:prstGeom prst="rect">
            <a:avLst/>
          </a:prstGeom>
        </p:spPr>
      </p:pic>
      <p:sp>
        <p:nvSpPr>
          <p:cNvPr id="8" name="Rettangolo 7"/>
          <p:cNvSpPr/>
          <p:nvPr/>
        </p:nvSpPr>
        <p:spPr>
          <a:xfrm>
            <a:off x="3962942" y="3422558"/>
            <a:ext cx="7584893"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L'impresa acquista beni e servizi necessari a produrre altri beni e servizi: la differenza tra il valore finale dei beni e servizi prodotti e il valore dei beni e servizi acquistati per essere impiegati nel processo produttivo è </a:t>
            </a:r>
            <a:r>
              <a:rPr lang="it-IT" b="1" dirty="0">
                <a:latin typeface="Times New Roman" panose="02020603050405020304" pitchFamily="18" charset="0"/>
                <a:cs typeface="Times New Roman" panose="02020603050405020304" pitchFamily="18" charset="0"/>
              </a:rPr>
              <a:t>il valore aggiunto</a:t>
            </a:r>
            <a:r>
              <a:rPr lang="it-I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D98E2EF5-D1CA-8140-8D9B-D1280C7EC955}"/>
              </a:ext>
            </a:extLst>
          </p:cNvPr>
          <p:cNvSpPr txBox="1"/>
          <p:nvPr/>
        </p:nvSpPr>
        <p:spPr>
          <a:xfrm>
            <a:off x="3962942" y="4622887"/>
            <a:ext cx="7584893" cy="1477328"/>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Rappresenta cioè la misura della ricchezza creata da un'impresa o da un settore durante un periodo di tempo, sottraendo il costo dei beni e servizi intermedi utilizzati nel processo produttivo al valore della produzione totale. </a:t>
            </a:r>
          </a:p>
          <a:p>
            <a:pPr algn="just"/>
            <a:r>
              <a:rPr lang="it-IT" dirty="0">
                <a:latin typeface="Times New Roman" panose="02020603050405020304" pitchFamily="18" charset="0"/>
                <a:cs typeface="Times New Roman" panose="02020603050405020304" pitchFamily="18" charset="0"/>
              </a:rPr>
              <a:t>In altre parole, rappresenta il contributo netto di un'impresa alla produzione di beni e servizi finali.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9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5999" y="1012173"/>
            <a:ext cx="10296166" cy="1323439"/>
          </a:xfrm>
          <a:prstGeom prst="rect">
            <a:avLst/>
          </a:prstGeom>
        </p:spPr>
        <p:txBody>
          <a:bodyPr wrap="square">
            <a:spAutoFit/>
          </a:bodyPr>
          <a:lstStyle/>
          <a:p>
            <a:pPr algn="just"/>
            <a:r>
              <a:rPr lang="it-IT" b="1" dirty="0">
                <a:solidFill>
                  <a:srgbClr val="3E3F3E"/>
                </a:solidFill>
                <a:latin typeface="Times New Roman" panose="02020603050405020304" pitchFamily="18" charset="0"/>
                <a:cs typeface="Times New Roman" panose="02020603050405020304" pitchFamily="18" charset="0"/>
              </a:rPr>
              <a:t>Valore aggiunto</a:t>
            </a:r>
            <a:r>
              <a:rPr lang="it-IT" dirty="0">
                <a:solidFill>
                  <a:srgbClr val="3E3F3E"/>
                </a:solidFill>
                <a:latin typeface="Times New Roman" panose="02020603050405020304" pitchFamily="18" charset="0"/>
                <a:cs typeface="Times New Roman" panose="02020603050405020304" pitchFamily="18" charset="0"/>
              </a:rPr>
              <a:t> = Differenza fra il valore della produzione di beni e servizi e i costi sostenuti da parte delle singole unità produttive per l’acquisto di input produttivi, a essa necessari, presso altre aziende. </a:t>
            </a:r>
          </a:p>
          <a:p>
            <a:pPr algn="just"/>
            <a:endParaRPr lang="it-IT" sz="800" dirty="0">
              <a:solidFill>
                <a:srgbClr val="3E3F3E"/>
              </a:solidFill>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Esso rappresenta quindi il valore che i fattori produttivi utilizzati dall’impresa hanno ‘aggiunto’ agli input acquistati dall’esterno (materie prime, ecc.), in modo da ottenere una data produzione  </a:t>
            </a:r>
            <a:r>
              <a:rPr lang="it-IT" dirty="0">
                <a:solidFill>
                  <a:srgbClr val="3E3F3E"/>
                </a:solidFill>
                <a:latin typeface="Times New Roman" panose="02020603050405020304" pitchFamily="18" charset="0"/>
                <a:cs typeface="Times New Roman" panose="02020603050405020304" pitchFamily="18" charset="0"/>
              </a:rPr>
              <a:t> </a:t>
            </a:r>
            <a:endParaRPr lang="it-IT" b="0" i="0" dirty="0">
              <a:solidFill>
                <a:srgbClr val="3E3F3E"/>
              </a:solidFill>
              <a:effectLst/>
              <a:latin typeface="Times New Roman" panose="02020603050405020304" pitchFamily="18" charset="0"/>
              <a:cs typeface="Times New Roman" panose="02020603050405020304" pitchFamily="18" charset="0"/>
            </a:endParaRPr>
          </a:p>
        </p:txBody>
      </p:sp>
      <p:sp>
        <p:nvSpPr>
          <p:cNvPr id="6" name="Rettangolo 5"/>
          <p:cNvSpPr/>
          <p:nvPr/>
        </p:nvSpPr>
        <p:spPr>
          <a:xfrm>
            <a:off x="970279" y="4020493"/>
            <a:ext cx="8626206" cy="646331"/>
          </a:xfrm>
          <a:prstGeom prst="rect">
            <a:avLst/>
          </a:prstGeom>
        </p:spPr>
        <p:txBody>
          <a:bodyPr wrap="square">
            <a:spAutoFit/>
          </a:bodyPr>
          <a:lstStyle/>
          <a:p>
            <a:pPr algn="just"/>
            <a:r>
              <a:rPr lang="it-IT" dirty="0">
                <a:solidFill>
                  <a:srgbClr val="202124"/>
                </a:solidFill>
                <a:latin typeface="Times New Roman" panose="02020603050405020304" pitchFamily="18" charset="0"/>
                <a:cs typeface="Times New Roman" panose="02020603050405020304" pitchFamily="18" charset="0"/>
              </a:rPr>
              <a:t>Il </a:t>
            </a:r>
            <a:r>
              <a:rPr lang="it-IT" b="1" dirty="0">
                <a:solidFill>
                  <a:srgbClr val="202124"/>
                </a:solidFill>
                <a:latin typeface="Times New Roman" panose="02020603050405020304" pitchFamily="18" charset="0"/>
                <a:cs typeface="Times New Roman" panose="02020603050405020304" pitchFamily="18" charset="0"/>
              </a:rPr>
              <a:t>valore aggiunto</a:t>
            </a:r>
            <a:r>
              <a:rPr lang="it-IT" dirty="0">
                <a:solidFill>
                  <a:srgbClr val="202124"/>
                </a:solidFill>
                <a:latin typeface="Times New Roman" panose="02020603050405020304" pitchFamily="18" charset="0"/>
                <a:cs typeface="Times New Roman" panose="02020603050405020304" pitchFamily="18" charset="0"/>
              </a:rPr>
              <a:t> è pari al valore del prodotto finale meno il valore dei beni intermedi utilizzati per produrlo (impieghi, consumi o costi intermedi)</a:t>
            </a:r>
          </a:p>
        </p:txBody>
      </p:sp>
      <p:sp>
        <p:nvSpPr>
          <p:cNvPr id="9" name="Rettangolo 8"/>
          <p:cNvSpPr/>
          <p:nvPr/>
        </p:nvSpPr>
        <p:spPr>
          <a:xfrm>
            <a:off x="970279" y="2693112"/>
            <a:ext cx="10341885"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valore aggiunto </a:t>
            </a:r>
            <a:r>
              <a:rPr lang="it-IT" dirty="0">
                <a:latin typeface="Times New Roman" panose="02020603050405020304" pitchFamily="18" charset="0"/>
                <a:cs typeface="Times New Roman" panose="02020603050405020304" pitchFamily="18" charset="0"/>
              </a:rPr>
              <a:t>di un’impresa è dato dalla differenza tra il valore della produzione realizzata nel periodo contabile e quello dei beni e servizi intermedi impiegati nel processo produttivo e rappresenta la remunerazione dei fattori produttivi primari</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10108173" y="4343658"/>
            <a:ext cx="1305624" cy="977958"/>
          </a:xfrm>
          <a:prstGeom prst="rect">
            <a:avLst/>
          </a:prstGeom>
        </p:spPr>
      </p:pic>
      <p:sp>
        <p:nvSpPr>
          <p:cNvPr id="7" name="Rettangolo 6"/>
          <p:cNvSpPr/>
          <p:nvPr/>
        </p:nvSpPr>
        <p:spPr>
          <a:xfrm>
            <a:off x="1686350" y="5472388"/>
            <a:ext cx="8955464" cy="430887"/>
          </a:xfrm>
          <a:prstGeom prst="rect">
            <a:avLst/>
          </a:prstGeom>
        </p:spPr>
        <p:txBody>
          <a:bodyPr wrap="square">
            <a:spAutoFit/>
          </a:bodyPr>
          <a:lstStyle/>
          <a:p>
            <a:pPr algn="just"/>
            <a:r>
              <a:rPr lang="it-IT" sz="2200" b="1" dirty="0">
                <a:solidFill>
                  <a:srgbClr val="A80000"/>
                </a:solidFill>
                <a:latin typeface="Times New Roman" panose="02020603050405020304" pitchFamily="18" charset="0"/>
                <a:cs typeface="Times New Roman" panose="02020603050405020304" pitchFamily="18" charset="0"/>
              </a:rPr>
              <a:t>Valore Aggiunto = Produzione – Consumi intermedi (o costi intermedi)</a:t>
            </a:r>
            <a:endParaRPr lang="en-GB" sz="2200" b="1" dirty="0">
              <a:solidFill>
                <a:srgbClr val="A80000"/>
              </a:solidFill>
              <a:latin typeface="Times New Roman" panose="02020603050405020304" pitchFamily="18" charset="0"/>
              <a:cs typeface="Times New Roman" panose="02020603050405020304" pitchFamily="18" charset="0"/>
            </a:endParaRPr>
          </a:p>
        </p:txBody>
      </p:sp>
      <p:sp>
        <p:nvSpPr>
          <p:cNvPr id="8" name="Segnaposto piè di pagina 7"/>
          <p:cNvSpPr>
            <a:spLocks noGrp="1"/>
          </p:cNvSpPr>
          <p:nvPr>
            <p:ph type="ftr" sz="quarter" idx="11"/>
          </p:nvPr>
        </p:nvSpPr>
        <p:spPr/>
        <p:txBody>
          <a:bodyPr/>
          <a:lstStyle/>
          <a:p>
            <a:r>
              <a:rPr lang="it-IT"/>
              <a:t>L. Bani - Elementi di statistica economica - LEZIONE 11</a:t>
            </a:r>
          </a:p>
        </p:txBody>
      </p:sp>
    </p:spTree>
    <p:extLst>
      <p:ext uri="{BB962C8B-B14F-4D97-AF65-F5344CB8AC3E}">
        <p14:creationId xmlns:p14="http://schemas.microsoft.com/office/powerpoint/2010/main" val="7211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A3A6D70-7ACE-A9CA-20E5-BA9F8AF486F0}"/>
              </a:ext>
            </a:extLst>
          </p:cNvPr>
          <p:cNvSpPr>
            <a:spLocks noGrp="1"/>
          </p:cNvSpPr>
          <p:nvPr>
            <p:ph type="ftr" sz="quarter" idx="11"/>
          </p:nvPr>
        </p:nvSpPr>
        <p:spPr/>
        <p:txBody>
          <a:bodyPr/>
          <a:lstStyle/>
          <a:p>
            <a:r>
              <a:rPr lang="it-IT"/>
              <a:t>L. Bani - Elementi di statistica economica - LEZIONE 11</a:t>
            </a:r>
          </a:p>
        </p:txBody>
      </p:sp>
      <p:sp>
        <p:nvSpPr>
          <p:cNvPr id="3" name="Segnaposto numero diapositiva 2">
            <a:extLst>
              <a:ext uri="{FF2B5EF4-FFF2-40B4-BE49-F238E27FC236}">
                <a16:creationId xmlns:a16="http://schemas.microsoft.com/office/drawing/2014/main" id="{7D099E91-91B2-6BD9-2501-B77829767EC6}"/>
              </a:ext>
            </a:extLst>
          </p:cNvPr>
          <p:cNvSpPr>
            <a:spLocks noGrp="1"/>
          </p:cNvSpPr>
          <p:nvPr>
            <p:ph type="sldNum" sz="quarter" idx="12"/>
          </p:nvPr>
        </p:nvSpPr>
        <p:spPr/>
        <p:txBody>
          <a:bodyPr/>
          <a:lstStyle/>
          <a:p>
            <a:fld id="{2933ED56-FB12-4384-AF6C-E94CA198BBEC}" type="slidenum">
              <a:rPr lang="it-IT" smtClean="0"/>
              <a:t>18</a:t>
            </a:fld>
            <a:endParaRPr lang="it-IT"/>
          </a:p>
        </p:txBody>
      </p:sp>
      <p:sp>
        <p:nvSpPr>
          <p:cNvPr id="7" name="CasellaDiTesto 6">
            <a:extLst>
              <a:ext uri="{FF2B5EF4-FFF2-40B4-BE49-F238E27FC236}">
                <a16:creationId xmlns:a16="http://schemas.microsoft.com/office/drawing/2014/main" id="{926C2B11-8487-8356-EEE3-7F5DB1FA1149}"/>
              </a:ext>
            </a:extLst>
          </p:cNvPr>
          <p:cNvSpPr txBox="1"/>
          <p:nvPr/>
        </p:nvSpPr>
        <p:spPr>
          <a:xfrm>
            <a:off x="1016000" y="1136327"/>
            <a:ext cx="10114961" cy="310341"/>
          </a:xfrm>
          <a:prstGeom prst="rect">
            <a:avLst/>
          </a:prstGeom>
          <a:noFill/>
        </p:spPr>
        <p:txBody>
          <a:bodyPr wrap="square">
            <a:spAutoFit/>
          </a:bodyPr>
          <a:lstStyle/>
          <a:p>
            <a:pPr marL="192024" indent="-347472" algn="just" rtl="0" eaLnBrk="1" latinLnBrk="0" hangingPunct="1">
              <a:lnSpc>
                <a:spcPts val="1650"/>
              </a:lnSpc>
              <a:spcAft>
                <a:spcPts val="600"/>
              </a:spcAft>
              <a:buNone/>
            </a:pPr>
            <a:r>
              <a:rPr lang="it-IT" dirty="0">
                <a:latin typeface="Times New Roman" panose="02020603050405020304" pitchFamily="18" charset="0"/>
                <a:cs typeface="Times New Roman" panose="02020603050405020304" pitchFamily="18" charset="0"/>
              </a:rPr>
              <a:t>Il valore aggiunto rappresenta un indicatore economico significativo poiché:</a:t>
            </a:r>
          </a:p>
        </p:txBody>
      </p:sp>
      <p:sp>
        <p:nvSpPr>
          <p:cNvPr id="9" name="CasellaDiTesto 8">
            <a:extLst>
              <a:ext uri="{FF2B5EF4-FFF2-40B4-BE49-F238E27FC236}">
                <a16:creationId xmlns:a16="http://schemas.microsoft.com/office/drawing/2014/main" id="{60A8BA11-5418-66E2-0F88-FBA975BC07CB}"/>
              </a:ext>
            </a:extLst>
          </p:cNvPr>
          <p:cNvSpPr txBox="1"/>
          <p:nvPr/>
        </p:nvSpPr>
        <p:spPr>
          <a:xfrm>
            <a:off x="967034" y="1618545"/>
            <a:ext cx="10257934" cy="823302"/>
          </a:xfrm>
          <a:prstGeom prst="rect">
            <a:avLst/>
          </a:prstGeom>
          <a:noFill/>
        </p:spPr>
        <p:txBody>
          <a:bodyPr wrap="square">
            <a:spAutoFit/>
          </a:bodyPr>
          <a:lstStyle/>
          <a:p>
            <a:pPr marL="192024" indent="-347472" algn="just" rtl="0" eaLnBrk="1" latinLnBrk="0" hangingPunct="1">
              <a:lnSpc>
                <a:spcPts val="1650"/>
              </a:lnSpc>
              <a:spcAft>
                <a:spcPts val="600"/>
              </a:spcAft>
              <a:buFont typeface="Wingdings" panose="05000000000000000000" pitchFamily="2" charset="2"/>
              <a:buChar char="Ø"/>
            </a:pPr>
            <a:r>
              <a:rPr lang="it-IT" sz="1800" b="1" dirty="0">
                <a:solidFill>
                  <a:srgbClr val="000000"/>
                </a:solidFill>
                <a:effectLst/>
                <a:latin typeface="Times New Roman" panose="02020603050405020304" pitchFamily="18" charset="0"/>
              </a:rPr>
              <a:t>Valuta la crescita economica:</a:t>
            </a:r>
            <a:endParaRPr lang="it-IT" sz="1800" dirty="0">
              <a:solidFill>
                <a:srgbClr val="000000"/>
              </a:solidFill>
              <a:effectLst/>
              <a:latin typeface="Times New Roman" panose="02020603050405020304" pitchFamily="18" charset="0"/>
            </a:endParaRPr>
          </a:p>
          <a:p>
            <a:pPr marL="180000" lvl="1" algn="just">
              <a:lnSpc>
                <a:spcPts val="1650"/>
              </a:lnSpc>
            </a:pPr>
            <a:r>
              <a:rPr lang="it-IT" dirty="0">
                <a:latin typeface="Times New Roman" panose="02020603050405020304" pitchFamily="18" charset="0"/>
                <a:cs typeface="Times New Roman" panose="02020603050405020304" pitchFamily="18" charset="0"/>
              </a:rPr>
              <a:t>Il valore aggiunto complessivo di un'economia corrisponde al Pil (Prodotto Interno Lordo), che misura la ricchezza generata in un paese.</a:t>
            </a:r>
          </a:p>
        </p:txBody>
      </p:sp>
      <p:sp>
        <p:nvSpPr>
          <p:cNvPr id="11" name="CasellaDiTesto 10">
            <a:extLst>
              <a:ext uri="{FF2B5EF4-FFF2-40B4-BE49-F238E27FC236}">
                <a16:creationId xmlns:a16="http://schemas.microsoft.com/office/drawing/2014/main" id="{13C6EE25-6B66-0591-F639-186F5C3182BB}"/>
              </a:ext>
            </a:extLst>
          </p:cNvPr>
          <p:cNvSpPr txBox="1"/>
          <p:nvPr/>
        </p:nvSpPr>
        <p:spPr>
          <a:xfrm>
            <a:off x="967032" y="2513926"/>
            <a:ext cx="10186448" cy="823302"/>
          </a:xfrm>
          <a:prstGeom prst="rect">
            <a:avLst/>
          </a:prstGeom>
          <a:noFill/>
        </p:spPr>
        <p:txBody>
          <a:bodyPr wrap="square">
            <a:spAutoFit/>
          </a:bodyPr>
          <a:lstStyle/>
          <a:p>
            <a:pPr marL="192024" indent="-347472" algn="just" rtl="0" eaLnBrk="1" latinLnBrk="0" hangingPunct="1">
              <a:lnSpc>
                <a:spcPts val="1650"/>
              </a:lnSpc>
              <a:spcAft>
                <a:spcPts val="600"/>
              </a:spcAft>
              <a:buFont typeface="Wingdings" panose="05000000000000000000" pitchFamily="2" charset="2"/>
              <a:buChar char="Ø"/>
            </a:pPr>
            <a:r>
              <a:rPr lang="it-IT" sz="1800" b="1" dirty="0">
                <a:solidFill>
                  <a:srgbClr val="000000"/>
                </a:solidFill>
                <a:effectLst/>
                <a:latin typeface="Times New Roman" panose="02020603050405020304" pitchFamily="18" charset="0"/>
              </a:rPr>
              <a:t>Misura la produttività:</a:t>
            </a:r>
            <a:endParaRPr lang="it-IT" sz="1800" dirty="0">
              <a:solidFill>
                <a:srgbClr val="000000"/>
              </a:solidFill>
              <a:effectLst/>
              <a:latin typeface="Times New Roman" panose="02020603050405020304" pitchFamily="18" charset="0"/>
            </a:endParaRPr>
          </a:p>
          <a:p>
            <a:pPr marL="180000" algn="just" rtl="0" eaLnBrk="1" latinLnBrk="0" hangingPunct="1">
              <a:lnSpc>
                <a:spcPts val="1650"/>
              </a:lnSpc>
              <a:buNone/>
            </a:pPr>
            <a:r>
              <a:rPr lang="it-IT" dirty="0">
                <a:latin typeface="Times New Roman" panose="02020603050405020304" pitchFamily="18" charset="0"/>
                <a:cs typeface="Times New Roman" panose="02020603050405020304" pitchFamily="18" charset="0"/>
              </a:rPr>
              <a:t>Il valore aggiunto pro capite (calcolato rispetto alla popolazione o ai lavoratori) rappresenta un indicatore della produttività economica.</a:t>
            </a:r>
          </a:p>
        </p:txBody>
      </p:sp>
      <p:sp>
        <p:nvSpPr>
          <p:cNvPr id="13" name="CasellaDiTesto 12">
            <a:extLst>
              <a:ext uri="{FF2B5EF4-FFF2-40B4-BE49-F238E27FC236}">
                <a16:creationId xmlns:a16="http://schemas.microsoft.com/office/drawing/2014/main" id="{C1417D99-C214-594A-D7B9-B90D6BB30842}"/>
              </a:ext>
            </a:extLst>
          </p:cNvPr>
          <p:cNvSpPr txBox="1"/>
          <p:nvPr/>
        </p:nvSpPr>
        <p:spPr>
          <a:xfrm>
            <a:off x="967031" y="3414351"/>
            <a:ext cx="10163929" cy="823302"/>
          </a:xfrm>
          <a:prstGeom prst="rect">
            <a:avLst/>
          </a:prstGeom>
          <a:noFill/>
        </p:spPr>
        <p:txBody>
          <a:bodyPr wrap="square">
            <a:spAutoFit/>
          </a:bodyPr>
          <a:lstStyle/>
          <a:p>
            <a:pPr marL="192024" indent="-347472" algn="just" rtl="0" eaLnBrk="1" latinLnBrk="0" hangingPunct="1">
              <a:lnSpc>
                <a:spcPts val="1650"/>
              </a:lnSpc>
              <a:spcAft>
                <a:spcPts val="600"/>
              </a:spcAft>
              <a:buFont typeface="Wingdings" panose="05000000000000000000" pitchFamily="2" charset="2"/>
              <a:buChar char="Ø"/>
            </a:pPr>
            <a:r>
              <a:rPr lang="it-IT" sz="1800" b="1" dirty="0">
                <a:solidFill>
                  <a:srgbClr val="000000"/>
                </a:solidFill>
                <a:effectLst/>
                <a:latin typeface="Times New Roman" panose="02020603050405020304" pitchFamily="18" charset="0"/>
              </a:rPr>
              <a:t>Analizza le performance aziendali:</a:t>
            </a:r>
            <a:endParaRPr lang="it-IT" sz="1800" dirty="0">
              <a:solidFill>
                <a:srgbClr val="000000"/>
              </a:solidFill>
              <a:effectLst/>
              <a:latin typeface="Times New Roman" panose="02020603050405020304" pitchFamily="18" charset="0"/>
            </a:endParaRPr>
          </a:p>
          <a:p>
            <a:pPr marL="180000" algn="just" rtl="0" eaLnBrk="1" latinLnBrk="0" hangingPunct="1">
              <a:lnSpc>
                <a:spcPts val="1650"/>
              </a:lnSpc>
              <a:buNone/>
            </a:pPr>
            <a:r>
              <a:rPr lang="it-IT" dirty="0">
                <a:solidFill>
                  <a:srgbClr val="000000"/>
                </a:solidFill>
                <a:latin typeface="Times New Roman" panose="02020603050405020304" pitchFamily="18" charset="0"/>
              </a:rPr>
              <a:t>Il valore aggiunto è utile per esaminare le prestazioni di un'impresa, confrontando il suo valore con quello di altre aziende nello stesso settore.</a:t>
            </a:r>
          </a:p>
        </p:txBody>
      </p:sp>
      <p:sp>
        <p:nvSpPr>
          <p:cNvPr id="15" name="CasellaDiTesto 14">
            <a:extLst>
              <a:ext uri="{FF2B5EF4-FFF2-40B4-BE49-F238E27FC236}">
                <a16:creationId xmlns:a16="http://schemas.microsoft.com/office/drawing/2014/main" id="{0FC15F70-871E-93AC-97FB-FBB0C40F0AD5}"/>
              </a:ext>
            </a:extLst>
          </p:cNvPr>
          <p:cNvSpPr txBox="1"/>
          <p:nvPr/>
        </p:nvSpPr>
        <p:spPr>
          <a:xfrm>
            <a:off x="967032" y="4251889"/>
            <a:ext cx="10257934" cy="823302"/>
          </a:xfrm>
          <a:prstGeom prst="rect">
            <a:avLst/>
          </a:prstGeom>
          <a:noFill/>
        </p:spPr>
        <p:txBody>
          <a:bodyPr wrap="square">
            <a:spAutoFit/>
          </a:bodyPr>
          <a:lstStyle/>
          <a:p>
            <a:pPr marL="192024" indent="-347472" algn="just" rtl="0" eaLnBrk="1" latinLnBrk="0" hangingPunct="1">
              <a:lnSpc>
                <a:spcPts val="1650"/>
              </a:lnSpc>
              <a:spcAft>
                <a:spcPts val="600"/>
              </a:spcAft>
              <a:buFont typeface="Wingdings" panose="05000000000000000000" pitchFamily="2" charset="2"/>
              <a:buChar char="Ø"/>
            </a:pPr>
            <a:r>
              <a:rPr lang="it-IT" sz="1800" b="1" dirty="0">
                <a:solidFill>
                  <a:srgbClr val="000000"/>
                </a:solidFill>
                <a:effectLst/>
                <a:latin typeface="Times New Roman" panose="02020603050405020304" pitchFamily="18" charset="0"/>
              </a:rPr>
              <a:t>Guida le decisioni economiche:</a:t>
            </a:r>
            <a:endParaRPr lang="it-IT" sz="1800" dirty="0">
              <a:solidFill>
                <a:srgbClr val="000000"/>
              </a:solidFill>
              <a:effectLst/>
              <a:latin typeface="Times New Roman" panose="02020603050405020304" pitchFamily="18" charset="0"/>
            </a:endParaRPr>
          </a:p>
          <a:p>
            <a:pPr marL="180000" algn="just" rtl="0" eaLnBrk="1" latinLnBrk="0" hangingPunct="1">
              <a:lnSpc>
                <a:spcPts val="1650"/>
              </a:lnSpc>
              <a:buNone/>
            </a:pPr>
            <a:r>
              <a:rPr lang="it-IT" sz="1800" dirty="0">
                <a:solidFill>
                  <a:srgbClr val="000000"/>
                </a:solidFill>
                <a:effectLst/>
                <a:latin typeface="Times New Roman" panose="02020603050405020304" pitchFamily="18" charset="0"/>
              </a:rPr>
              <a:t>Il valore aggiunto può essere impiegato per supportare decisioni economiche, ad esempio valutando l'impatto di un progetto di investimento o di una politica economica.</a:t>
            </a:r>
          </a:p>
        </p:txBody>
      </p:sp>
      <p:sp>
        <p:nvSpPr>
          <p:cNvPr id="17" name="CasellaDiTesto 16">
            <a:extLst>
              <a:ext uri="{FF2B5EF4-FFF2-40B4-BE49-F238E27FC236}">
                <a16:creationId xmlns:a16="http://schemas.microsoft.com/office/drawing/2014/main" id="{B93C72EB-7020-7BCB-91BF-B55F01A2BB75}"/>
              </a:ext>
            </a:extLst>
          </p:cNvPr>
          <p:cNvSpPr txBox="1"/>
          <p:nvPr/>
        </p:nvSpPr>
        <p:spPr>
          <a:xfrm>
            <a:off x="967032" y="5363509"/>
            <a:ext cx="10163928" cy="528350"/>
          </a:xfrm>
          <a:prstGeom prst="rect">
            <a:avLst/>
          </a:prstGeom>
          <a:noFill/>
        </p:spPr>
        <p:txBody>
          <a:bodyPr wrap="square">
            <a:spAutoFit/>
          </a:bodyPr>
          <a:lstStyle/>
          <a:p>
            <a:pPr algn="just" rtl="0" eaLnBrk="1" latinLnBrk="0" hangingPunct="1">
              <a:lnSpc>
                <a:spcPts val="1650"/>
              </a:lnSpc>
            </a:pPr>
            <a:r>
              <a:rPr lang="it-IT" sz="1800" b="1" dirty="0">
                <a:solidFill>
                  <a:srgbClr val="A80000"/>
                </a:solidFill>
                <a:effectLst/>
                <a:latin typeface="Times New Roman" panose="02020603050405020304" pitchFamily="18" charset="0"/>
              </a:rPr>
              <a:t>In sintesi, il valore aggiunto è una misura cruciale per comprendere come viene generata la ricchezza in un'economia e per analizzare le performance di aziende e settori produttivi.</a:t>
            </a:r>
            <a:endParaRPr lang="it-IT" sz="1800" b="1" kern="100" dirty="0">
              <a:solidFill>
                <a:srgbClr val="A8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8073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16000" y="1650278"/>
            <a:ext cx="7991475" cy="2790825"/>
          </a:xfrm>
          <a:prstGeom prst="rect">
            <a:avLst/>
          </a:prstGeom>
        </p:spPr>
      </p:pic>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19</a:t>
            </a:fld>
            <a:endParaRPr lang="it-IT"/>
          </a:p>
        </p:txBody>
      </p:sp>
      <p:sp>
        <p:nvSpPr>
          <p:cNvPr id="6" name="CasellaDiTesto 5"/>
          <p:cNvSpPr txBox="1"/>
          <p:nvPr/>
        </p:nvSpPr>
        <p:spPr>
          <a:xfrm>
            <a:off x="1080655" y="1006763"/>
            <a:ext cx="3537527" cy="369332"/>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Esempio di valore aggiunto</a:t>
            </a:r>
          </a:p>
        </p:txBody>
      </p:sp>
    </p:spTree>
    <p:extLst>
      <p:ext uri="{BB962C8B-B14F-4D97-AF65-F5344CB8AC3E}">
        <p14:creationId xmlns:p14="http://schemas.microsoft.com/office/powerpoint/2010/main" val="72082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L. Bani - Elementi di statistica economica - LEZIONE 11</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a:t>
            </a:fld>
            <a:endParaRPr lang="it-IT"/>
          </a:p>
        </p:txBody>
      </p:sp>
      <p:sp>
        <p:nvSpPr>
          <p:cNvPr id="6" name="Rettangolo 5"/>
          <p:cNvSpPr/>
          <p:nvPr/>
        </p:nvSpPr>
        <p:spPr>
          <a:xfrm>
            <a:off x="3777054" y="2661519"/>
            <a:ext cx="4269759" cy="400110"/>
          </a:xfrm>
          <a:prstGeom prst="rect">
            <a:avLst/>
          </a:prstGeom>
          <a:ln>
            <a:noFill/>
          </a:ln>
        </p:spPr>
        <p:txBody>
          <a:bodyPr wrap="none">
            <a:spAutoFit/>
          </a:bodyPr>
          <a:lstStyle/>
          <a:p>
            <a:r>
              <a:rPr lang="en-GB" sz="2000" b="1"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PRINCIPALI AGGREGATI DI CN</a:t>
            </a:r>
          </a:p>
        </p:txBody>
      </p:sp>
    </p:spTree>
    <p:extLst>
      <p:ext uri="{BB962C8B-B14F-4D97-AF65-F5344CB8AC3E}">
        <p14:creationId xmlns:p14="http://schemas.microsoft.com/office/powerpoint/2010/main" val="379298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07725" y="2268067"/>
            <a:ext cx="5230727" cy="523220"/>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sz="2800" b="1" cap="small" dirty="0">
                <a:solidFill>
                  <a:srgbClr val="A80000"/>
                </a:solidFill>
                <a:latin typeface="Times New Roman" panose="02020603050405020304" pitchFamily="18" charset="0"/>
                <a:cs typeface="Times New Roman" panose="02020603050405020304" pitchFamily="18" charset="0"/>
              </a:rPr>
              <a:t>Pil (prodotto interno lordo)</a:t>
            </a:r>
            <a:endParaRPr lang="en-GB" sz="2800" cap="small" dirty="0">
              <a:solidFill>
                <a:srgbClr val="A8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11</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20</a:t>
            </a:fld>
            <a:endParaRPr lang="it-IT"/>
          </a:p>
        </p:txBody>
      </p:sp>
    </p:spTree>
    <p:extLst>
      <p:ext uri="{BB962C8B-B14F-4D97-AF65-F5344CB8AC3E}">
        <p14:creationId xmlns:p14="http://schemas.microsoft.com/office/powerpoint/2010/main" val="224092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10042" y="1100483"/>
            <a:ext cx="6788147" cy="923330"/>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Il Prodotto Interno Lordo (PIL) </a:t>
            </a:r>
            <a:r>
              <a:rPr lang="it-IT" dirty="0">
                <a:solidFill>
                  <a:srgbClr val="333333"/>
                </a:solidFill>
                <a:latin typeface="Times New Roman" panose="02020603050405020304" pitchFamily="18" charset="0"/>
                <a:cs typeface="Times New Roman" panose="02020603050405020304" pitchFamily="18" charset="0"/>
              </a:rPr>
              <a:t>è il valore di tutto quello che produce un paese (un’economia) e rappresenta un indicatore fondamentale per valutare la crescita, la stabilità e il benessere economico di un paese. </a:t>
            </a:r>
          </a:p>
        </p:txBody>
      </p:sp>
      <p:pic>
        <p:nvPicPr>
          <p:cNvPr id="3" name="Immagine 2"/>
          <p:cNvPicPr>
            <a:picLocks noChangeAspect="1"/>
          </p:cNvPicPr>
          <p:nvPr/>
        </p:nvPicPr>
        <p:blipFill>
          <a:blip r:embed="rId2"/>
          <a:stretch>
            <a:fillRect/>
          </a:stretch>
        </p:blipFill>
        <p:spPr>
          <a:xfrm>
            <a:off x="747626" y="1599280"/>
            <a:ext cx="2803381" cy="1794164"/>
          </a:xfrm>
          <a:prstGeom prst="rect">
            <a:avLst/>
          </a:prstGeom>
        </p:spPr>
      </p:pic>
      <p:sp>
        <p:nvSpPr>
          <p:cNvPr id="4" name="Segnaposto piè di pagina 3"/>
          <p:cNvSpPr>
            <a:spLocks noGrp="1"/>
          </p:cNvSpPr>
          <p:nvPr>
            <p:ph type="ftr" sz="quarter" idx="11"/>
          </p:nvPr>
        </p:nvSpPr>
        <p:spPr/>
        <p:txBody>
          <a:bodyPr/>
          <a:lstStyle/>
          <a:p>
            <a:r>
              <a:rPr lang="it-IT"/>
              <a:t>L. Bani - Elementi di statistica economica - LEZIONE 11</a:t>
            </a:r>
          </a:p>
        </p:txBody>
      </p:sp>
      <p:sp>
        <p:nvSpPr>
          <p:cNvPr id="7" name="Segnaposto numero diapositiva 6"/>
          <p:cNvSpPr>
            <a:spLocks noGrp="1"/>
          </p:cNvSpPr>
          <p:nvPr>
            <p:ph type="sldNum" sz="quarter" idx="12"/>
          </p:nvPr>
        </p:nvSpPr>
        <p:spPr/>
        <p:txBody>
          <a:bodyPr/>
          <a:lstStyle/>
          <a:p>
            <a:fld id="{2933ED56-FB12-4384-AF6C-E94CA198BBEC}" type="slidenum">
              <a:rPr lang="it-IT" smtClean="0"/>
              <a:t>21</a:t>
            </a:fld>
            <a:endParaRPr lang="it-IT"/>
          </a:p>
        </p:txBody>
      </p:sp>
      <p:sp>
        <p:nvSpPr>
          <p:cNvPr id="11" name="CasellaDiTesto 10">
            <a:extLst>
              <a:ext uri="{FF2B5EF4-FFF2-40B4-BE49-F238E27FC236}">
                <a16:creationId xmlns:a16="http://schemas.microsoft.com/office/drawing/2014/main" id="{D0011E89-CF58-E6BB-6DB2-0F8755AEAEEF}"/>
              </a:ext>
            </a:extLst>
          </p:cNvPr>
          <p:cNvSpPr txBox="1"/>
          <p:nvPr/>
        </p:nvSpPr>
        <p:spPr>
          <a:xfrm>
            <a:off x="4610042" y="2282630"/>
            <a:ext cx="6788146" cy="923330"/>
          </a:xfrm>
          <a:prstGeom prst="rect">
            <a:avLst/>
          </a:prstGeom>
          <a:noFill/>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Il prodotto interno lordo è la misura del valore di tutti i beni e servizi finali prodotti all'interno di un paese in un determinato periodo (solitamente un anno)</a:t>
            </a:r>
            <a:endParaRPr lang="en-GB" dirty="0">
              <a:latin typeface="Times New Roman" panose="02020603050405020304" pitchFamily="18" charset="0"/>
              <a:cs typeface="Times New Roman" panose="02020603050405020304" pitchFamily="18" charset="0"/>
            </a:endParaRPr>
          </a:p>
        </p:txBody>
      </p:sp>
      <p:sp>
        <p:nvSpPr>
          <p:cNvPr id="13" name="CasellaDiTesto 12">
            <a:extLst>
              <a:ext uri="{FF2B5EF4-FFF2-40B4-BE49-F238E27FC236}">
                <a16:creationId xmlns:a16="http://schemas.microsoft.com/office/drawing/2014/main" id="{27D8BDB9-D222-AF08-1942-DC31CA5E3743}"/>
              </a:ext>
            </a:extLst>
          </p:cNvPr>
          <p:cNvSpPr txBox="1"/>
          <p:nvPr/>
        </p:nvSpPr>
        <p:spPr>
          <a:xfrm>
            <a:off x="1016000" y="3701509"/>
            <a:ext cx="10382188" cy="646331"/>
          </a:xfrm>
          <a:prstGeom prst="rect">
            <a:avLst/>
          </a:prstGeom>
          <a:noFill/>
        </p:spPr>
        <p:txBody>
          <a:bodyPr wrap="square">
            <a:spAutoFit/>
          </a:bodyPr>
          <a:lstStyle/>
          <a:p>
            <a:r>
              <a:rPr lang="it-IT" dirty="0">
                <a:solidFill>
                  <a:srgbClr val="333333"/>
                </a:solidFill>
                <a:latin typeface="Times New Roman" panose="02020603050405020304" pitchFamily="18" charset="0"/>
                <a:cs typeface="Times New Roman" panose="02020603050405020304" pitchFamily="18" charset="0"/>
              </a:rPr>
              <a:t>Vengono conteggiati solo i beni e servizi finali, ovvero quelli destinati al consumo finale e non quelli utilizzati come input per la produzione di altri beni. </a:t>
            </a:r>
            <a:endParaRPr lang="it-IT" dirty="0"/>
          </a:p>
        </p:txBody>
      </p:sp>
      <p:sp>
        <p:nvSpPr>
          <p:cNvPr id="15" name="CasellaDiTesto 14">
            <a:extLst>
              <a:ext uri="{FF2B5EF4-FFF2-40B4-BE49-F238E27FC236}">
                <a16:creationId xmlns:a16="http://schemas.microsoft.com/office/drawing/2014/main" id="{CB64E6F4-2D17-8BC5-6AAA-3A8BEF8B5CEA}"/>
              </a:ext>
            </a:extLst>
          </p:cNvPr>
          <p:cNvSpPr txBox="1"/>
          <p:nvPr/>
        </p:nvSpPr>
        <p:spPr>
          <a:xfrm>
            <a:off x="2214373" y="5471829"/>
            <a:ext cx="7763253" cy="369332"/>
          </a:xfrm>
          <a:prstGeom prst="rect">
            <a:avLst/>
          </a:prstGeom>
          <a:noFill/>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In sostanza, il PIL rappresenta la ricchezza che un paese genera in un anno </a:t>
            </a:r>
            <a:endParaRPr lang="it-IT" b="1" dirty="0">
              <a:solidFill>
                <a:srgbClr val="A80000"/>
              </a:solidFill>
            </a:endParaRPr>
          </a:p>
        </p:txBody>
      </p:sp>
      <p:sp>
        <p:nvSpPr>
          <p:cNvPr id="17" name="CasellaDiTesto 16">
            <a:extLst>
              <a:ext uri="{FF2B5EF4-FFF2-40B4-BE49-F238E27FC236}">
                <a16:creationId xmlns:a16="http://schemas.microsoft.com/office/drawing/2014/main" id="{FC5D7945-EADF-2581-28EA-3156021E42FE}"/>
              </a:ext>
            </a:extLst>
          </p:cNvPr>
          <p:cNvSpPr txBox="1"/>
          <p:nvPr/>
        </p:nvSpPr>
        <p:spPr>
          <a:xfrm>
            <a:off x="1016000" y="4468421"/>
            <a:ext cx="10332155" cy="646331"/>
          </a:xfrm>
          <a:prstGeom prst="rect">
            <a:avLst/>
          </a:prstGeom>
          <a:noFill/>
        </p:spPr>
        <p:txBody>
          <a:bodyPr wrap="square">
            <a:spAutoFit/>
          </a:bodyPr>
          <a:lstStyle/>
          <a:p>
            <a:pPr algn="just"/>
            <a:r>
              <a:rPr lang="it-IT" b="0" i="0" dirty="0">
                <a:solidFill>
                  <a:srgbClr val="333333"/>
                </a:solidFill>
                <a:effectLst/>
                <a:latin typeface="Times New Roman" panose="02020603050405020304" pitchFamily="18" charset="0"/>
                <a:cs typeface="Times New Roman" panose="02020603050405020304" pitchFamily="18" charset="0"/>
              </a:rPr>
              <a:t>Il risultato finale dell’attività di produzione delle unità produttrici e corrisponde alla produzione totale di beni e servizi dell’economia, diminuita dei consumi intermedi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9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C0FF-7811-05F2-CF96-D80C88C60FD3}"/>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11EF8456-5D44-590B-0370-EC711CE2E660}"/>
              </a:ext>
            </a:extLst>
          </p:cNvPr>
          <p:cNvPicPr>
            <a:picLocks noChangeAspect="1"/>
          </p:cNvPicPr>
          <p:nvPr/>
        </p:nvPicPr>
        <p:blipFill>
          <a:blip r:embed="rId2"/>
          <a:stretch>
            <a:fillRect/>
          </a:stretch>
        </p:blipFill>
        <p:spPr>
          <a:xfrm>
            <a:off x="747626" y="1599280"/>
            <a:ext cx="2803381" cy="1794164"/>
          </a:xfrm>
          <a:prstGeom prst="rect">
            <a:avLst/>
          </a:prstGeom>
        </p:spPr>
      </p:pic>
      <p:sp>
        <p:nvSpPr>
          <p:cNvPr id="5" name="Rettangolo 4">
            <a:extLst>
              <a:ext uri="{FF2B5EF4-FFF2-40B4-BE49-F238E27FC236}">
                <a16:creationId xmlns:a16="http://schemas.microsoft.com/office/drawing/2014/main" id="{30DB853F-53B5-8FED-4039-E6729ADC883F}"/>
              </a:ext>
            </a:extLst>
          </p:cNvPr>
          <p:cNvSpPr/>
          <p:nvPr/>
        </p:nvSpPr>
        <p:spPr>
          <a:xfrm>
            <a:off x="2564090" y="4203407"/>
            <a:ext cx="7351410" cy="461665"/>
          </a:xfrm>
          <a:prstGeom prst="rect">
            <a:avLst/>
          </a:prstGeom>
          <a:ln>
            <a:noFill/>
          </a:ln>
          <a:effectLst>
            <a:glow rad="228600">
              <a:schemeClr val="accent3">
                <a:satMod val="175000"/>
                <a:alpha val="40000"/>
              </a:schemeClr>
            </a:glow>
          </a:effectLst>
        </p:spPr>
        <p:txBody>
          <a:bodyPr wrap="square">
            <a:spAutoFit/>
          </a:bodyPr>
          <a:lstStyle/>
          <a:p>
            <a:r>
              <a:rPr lang="it-IT" sz="2400" b="1" cap="small" dirty="0">
                <a:ln>
                  <a:solidFill>
                    <a:srgbClr val="A80000"/>
                  </a:solidFill>
                </a:ln>
                <a:solidFill>
                  <a:srgbClr val="A80000"/>
                </a:solidFill>
                <a:latin typeface="Times New Roman" panose="02020603050405020304" pitchFamily="18" charset="0"/>
                <a:cs typeface="Times New Roman" panose="02020603050405020304" pitchFamily="18" charset="0"/>
              </a:rPr>
              <a:t>Pil = Valore aggiunto – Imposte Indirette Nette</a:t>
            </a:r>
            <a:endParaRPr lang="en-GB" sz="2400" cap="small" dirty="0">
              <a:ln>
                <a:solidFill>
                  <a:srgbClr val="A80000"/>
                </a:solidFill>
              </a:ln>
              <a:solidFill>
                <a:srgbClr val="A80000"/>
              </a:solidFill>
              <a:latin typeface="Times New Roman" panose="02020603050405020304" pitchFamily="18" charset="0"/>
              <a:cs typeface="Times New Roman" panose="02020603050405020304" pitchFamily="18" charset="0"/>
            </a:endParaRPr>
          </a:p>
        </p:txBody>
      </p:sp>
      <p:sp>
        <p:nvSpPr>
          <p:cNvPr id="6" name="Rettangolo 5">
            <a:extLst>
              <a:ext uri="{FF2B5EF4-FFF2-40B4-BE49-F238E27FC236}">
                <a16:creationId xmlns:a16="http://schemas.microsoft.com/office/drawing/2014/main" id="{878AB33C-7C0F-7B1A-D846-19179D047052}"/>
              </a:ext>
            </a:extLst>
          </p:cNvPr>
          <p:cNvSpPr/>
          <p:nvPr/>
        </p:nvSpPr>
        <p:spPr>
          <a:xfrm>
            <a:off x="4610042" y="5339100"/>
            <a:ext cx="6986578" cy="707886"/>
          </a:xfrm>
          <a:prstGeom prst="rect">
            <a:avLst/>
          </a:prstGeom>
        </p:spPr>
        <p:txBody>
          <a:bodyPr wrap="squar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Iva + Imposte sui prodotti – Contributi sui prodotti + Imposte sulle importazioni</a:t>
            </a:r>
            <a:endParaRPr lang="en-GB" sz="2000" dirty="0">
              <a:solidFill>
                <a:srgbClr val="A80000"/>
              </a:solidFill>
            </a:endParaRPr>
          </a:p>
        </p:txBody>
      </p:sp>
      <p:sp>
        <p:nvSpPr>
          <p:cNvPr id="4" name="Segnaposto piè di pagina 3">
            <a:extLst>
              <a:ext uri="{FF2B5EF4-FFF2-40B4-BE49-F238E27FC236}">
                <a16:creationId xmlns:a16="http://schemas.microsoft.com/office/drawing/2014/main" id="{FC89C1D1-74C8-6ACE-6AA8-CCE084E188FE}"/>
              </a:ext>
            </a:extLst>
          </p:cNvPr>
          <p:cNvSpPr>
            <a:spLocks noGrp="1"/>
          </p:cNvSpPr>
          <p:nvPr>
            <p:ph type="ftr" sz="quarter" idx="11"/>
          </p:nvPr>
        </p:nvSpPr>
        <p:spPr/>
        <p:txBody>
          <a:bodyPr/>
          <a:lstStyle/>
          <a:p>
            <a:r>
              <a:rPr lang="it-IT"/>
              <a:t>L. Bani - Elementi di statistica economica - LEZIONE 11</a:t>
            </a:r>
          </a:p>
        </p:txBody>
      </p:sp>
      <p:sp>
        <p:nvSpPr>
          <p:cNvPr id="7" name="Segnaposto numero diapositiva 6">
            <a:extLst>
              <a:ext uri="{FF2B5EF4-FFF2-40B4-BE49-F238E27FC236}">
                <a16:creationId xmlns:a16="http://schemas.microsoft.com/office/drawing/2014/main" id="{6F3C5AC9-C56D-65D0-C084-506647DA7101}"/>
              </a:ext>
            </a:extLst>
          </p:cNvPr>
          <p:cNvSpPr>
            <a:spLocks noGrp="1"/>
          </p:cNvSpPr>
          <p:nvPr>
            <p:ph type="sldNum" sz="quarter" idx="12"/>
          </p:nvPr>
        </p:nvSpPr>
        <p:spPr/>
        <p:txBody>
          <a:bodyPr/>
          <a:lstStyle/>
          <a:p>
            <a:fld id="{2933ED56-FB12-4384-AF6C-E94CA198BBEC}" type="slidenum">
              <a:rPr lang="it-IT" smtClean="0"/>
              <a:t>22</a:t>
            </a:fld>
            <a:endParaRPr lang="it-IT"/>
          </a:p>
        </p:txBody>
      </p:sp>
      <p:sp>
        <p:nvSpPr>
          <p:cNvPr id="8" name="Rettangolo 7">
            <a:extLst>
              <a:ext uri="{FF2B5EF4-FFF2-40B4-BE49-F238E27FC236}">
                <a16:creationId xmlns:a16="http://schemas.microsoft.com/office/drawing/2014/main" id="{A56F8748-629A-460D-E31F-F90050358A7E}"/>
              </a:ext>
            </a:extLst>
          </p:cNvPr>
          <p:cNvSpPr/>
          <p:nvPr/>
        </p:nvSpPr>
        <p:spPr>
          <a:xfrm>
            <a:off x="1195378" y="5475035"/>
            <a:ext cx="3514104" cy="400110"/>
          </a:xfrm>
          <a:prstGeom prst="rect">
            <a:avLst/>
          </a:prstGeom>
        </p:spPr>
        <p:txBody>
          <a:bodyPr wrap="non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Imposte Indirette Nette  = </a:t>
            </a:r>
            <a:endParaRPr lang="it-IT" sz="2000" dirty="0">
              <a:solidFill>
                <a:srgbClr val="A80000"/>
              </a:solidFill>
            </a:endParaRPr>
          </a:p>
        </p:txBody>
      </p:sp>
      <p:sp>
        <p:nvSpPr>
          <p:cNvPr id="9" name="Rettangolo 8">
            <a:extLst>
              <a:ext uri="{FF2B5EF4-FFF2-40B4-BE49-F238E27FC236}">
                <a16:creationId xmlns:a16="http://schemas.microsoft.com/office/drawing/2014/main" id="{CC5E15E7-EEC7-6016-DD57-9116D9A0156A}"/>
              </a:ext>
            </a:extLst>
          </p:cNvPr>
          <p:cNvSpPr/>
          <p:nvPr/>
        </p:nvSpPr>
        <p:spPr>
          <a:xfrm>
            <a:off x="4610042" y="2426630"/>
            <a:ext cx="6788147" cy="1200329"/>
          </a:xfrm>
          <a:prstGeom prst="rect">
            <a:avLst/>
          </a:prstGeom>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È altresì pari alla somma dei valori aggiunti a prezzi base delle varie branche di attività economica, aumentata delle imposte sui prodotti (compresa l’Iva e le imposte sulle importazioni), al netto dei contributi ai prodotti (</a:t>
            </a:r>
            <a:r>
              <a:rPr lang="it-IT" sz="1400" i="1" dirty="0">
                <a:solidFill>
                  <a:srgbClr val="333333"/>
                </a:solidFill>
                <a:latin typeface="Times New Roman" panose="02020603050405020304" pitchFamily="18" charset="0"/>
                <a:cs typeface="Times New Roman" panose="02020603050405020304" pitchFamily="18" charset="0"/>
              </a:rPr>
              <a:t>Sistema europeo dei conti, Sec 2010</a:t>
            </a:r>
            <a:r>
              <a:rPr lang="it-IT" dirty="0">
                <a:solidFill>
                  <a:srgbClr val="333333"/>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DEBEC424-675D-5335-26C9-0AA62451B988}"/>
              </a:ext>
            </a:extLst>
          </p:cNvPr>
          <p:cNvSpPr txBox="1"/>
          <p:nvPr/>
        </p:nvSpPr>
        <p:spPr>
          <a:xfrm>
            <a:off x="4605951" y="970395"/>
            <a:ext cx="6788147" cy="1200329"/>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Il PIL tiene conto solo dei beni e servizi prodotti all'interno del territorio del paese, indipendentemente dalla nazionalità dei produttori, non include beni intermedi (come le materie prime) in quanto sono già conteggiati nel valore dei beni finali che li utilizzano. </a:t>
            </a:r>
          </a:p>
        </p:txBody>
      </p:sp>
    </p:spTree>
    <p:extLst>
      <p:ext uri="{BB962C8B-B14F-4D97-AF65-F5344CB8AC3E}">
        <p14:creationId xmlns:p14="http://schemas.microsoft.com/office/powerpoint/2010/main" val="266217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7890" y="996358"/>
            <a:ext cx="10502910"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Prodotto interno lordo o PIL </a:t>
            </a:r>
            <a:r>
              <a:rPr lang="it-IT" dirty="0">
                <a:latin typeface="Times New Roman" panose="02020603050405020304" pitchFamily="18" charset="0"/>
                <a:cs typeface="Times New Roman" panose="02020603050405020304" pitchFamily="18" charset="0"/>
              </a:rPr>
              <a:t>è la </a:t>
            </a:r>
            <a:r>
              <a:rPr lang="it-IT" b="1" dirty="0">
                <a:latin typeface="Times New Roman" panose="02020603050405020304" pitchFamily="18" charset="0"/>
                <a:cs typeface="Times New Roman" panose="02020603050405020304" pitchFamily="18" charset="0"/>
              </a:rPr>
              <a:t>misura della produzione finale </a:t>
            </a:r>
            <a:r>
              <a:rPr lang="it-IT" dirty="0">
                <a:latin typeface="Times New Roman" panose="02020603050405020304" pitchFamily="18" charset="0"/>
                <a:cs typeface="Times New Roman" panose="02020603050405020304" pitchFamily="18" charset="0"/>
              </a:rPr>
              <a:t>del paese, infatti, rappresenta il valore complessivo di tutti i beni e servizi finali prodotti all’interno del territorio economico in un determinato periodo di tempo.</a:t>
            </a:r>
            <a:endParaRPr lang="en-GB" dirty="0">
              <a:latin typeface="Times New Roman" panose="02020603050405020304" pitchFamily="18" charset="0"/>
              <a:cs typeface="Times New Roman" panose="02020603050405020304" pitchFamily="18" charset="0"/>
            </a:endParaRPr>
          </a:p>
        </p:txBody>
      </p:sp>
      <p:sp>
        <p:nvSpPr>
          <p:cNvPr id="4" name="Rettangolo 3"/>
          <p:cNvSpPr/>
          <p:nvPr/>
        </p:nvSpPr>
        <p:spPr>
          <a:xfrm>
            <a:off x="977890" y="2148893"/>
            <a:ext cx="1031346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PIL è la misura del valore di tutti i prodotti ed i servizi finali </a:t>
            </a:r>
            <a:r>
              <a:rPr lang="it-IT" b="1" dirty="0">
                <a:solidFill>
                  <a:srgbClr val="A80000"/>
                </a:solidFill>
                <a:latin typeface="Times New Roman" panose="02020603050405020304" pitchFamily="18" charset="0"/>
                <a:cs typeface="Times New Roman" panose="02020603050405020304" pitchFamily="18" charset="0"/>
              </a:rPr>
              <a:t>di nuova produzione</a:t>
            </a:r>
            <a:r>
              <a:rPr lang="it-IT" dirty="0">
                <a:solidFill>
                  <a:srgbClr val="A8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di un paese in un anno. Il PIL tiene conto solo dei beni e servizi di nuova produzione prodotti all’interno dei confini di un paese. Quindi non considera i beni e servizi prodotti da cittadini all’estero, ma include la produzione di stranieri all’interno del paese. </a:t>
            </a:r>
            <a:endParaRPr lang="en-GB"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11</a:t>
            </a:r>
          </a:p>
        </p:txBody>
      </p:sp>
      <p:sp>
        <p:nvSpPr>
          <p:cNvPr id="7" name="Segnaposto numero diapositiva 6"/>
          <p:cNvSpPr>
            <a:spLocks noGrp="1"/>
          </p:cNvSpPr>
          <p:nvPr>
            <p:ph type="sldNum" sz="quarter" idx="12"/>
          </p:nvPr>
        </p:nvSpPr>
        <p:spPr/>
        <p:txBody>
          <a:bodyPr/>
          <a:lstStyle/>
          <a:p>
            <a:fld id="{2933ED56-FB12-4384-AF6C-E94CA198BBEC}" type="slidenum">
              <a:rPr lang="it-IT" smtClean="0"/>
              <a:pPr/>
              <a:t>23</a:t>
            </a:fld>
            <a:endParaRPr lang="it-IT"/>
          </a:p>
        </p:txBody>
      </p:sp>
      <p:sp>
        <p:nvSpPr>
          <p:cNvPr id="11" name="Rettangolo 10"/>
          <p:cNvSpPr/>
          <p:nvPr/>
        </p:nvSpPr>
        <p:spPr>
          <a:xfrm>
            <a:off x="977891" y="3778876"/>
            <a:ext cx="10189557"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PRODUZIONE TOTALE è il nuovo </a:t>
            </a:r>
            <a:r>
              <a:rPr lang="en-GB" dirty="0" err="1">
                <a:solidFill>
                  <a:srgbClr val="000000"/>
                </a:solidFill>
                <a:latin typeface="Times New Roman" panose="02020603050405020304" pitchFamily="18" charset="0"/>
                <a:cs typeface="Times New Roman" panose="02020603050405020304" pitchFamily="18" charset="0"/>
              </a:rPr>
              <a:t>valore</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creato</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Rappresenta</a:t>
            </a:r>
            <a:r>
              <a:rPr lang="en-GB" dirty="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valore di tutti i prodotti ed i servizi finali </a:t>
            </a:r>
            <a:r>
              <a:rPr lang="it-IT" b="1" dirty="0">
                <a:latin typeface="Times New Roman" panose="02020603050405020304" pitchFamily="18" charset="0"/>
                <a:cs typeface="Times New Roman" panose="02020603050405020304" pitchFamily="18" charset="0"/>
              </a:rPr>
              <a:t>di nuova produzione</a:t>
            </a:r>
            <a:r>
              <a:rPr lang="it-IT" dirty="0">
                <a:latin typeface="Times New Roman" panose="02020603050405020304" pitchFamily="18" charset="0"/>
                <a:cs typeface="Times New Roman" panose="02020603050405020304" pitchFamily="18" charset="0"/>
              </a:rPr>
              <a:t>?</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977890" y="4485818"/>
            <a:ext cx="10189557" cy="646331"/>
          </a:xfrm>
          <a:prstGeom prst="rect">
            <a:avLst/>
          </a:prstGeom>
        </p:spPr>
        <p:txBody>
          <a:bodyPr wrap="square">
            <a:spAutoFit/>
          </a:bodyPr>
          <a:lstStyle/>
          <a:p>
            <a:r>
              <a:rPr lang="it-IT" b="1" dirty="0">
                <a:solidFill>
                  <a:srgbClr val="000000"/>
                </a:solidFill>
                <a:latin typeface="Times New Roman" panose="02020603050405020304" pitchFamily="18" charset="0"/>
                <a:cs typeface="Times New Roman" panose="02020603050405020304" pitchFamily="18" charset="0"/>
              </a:rPr>
              <a:t>NO!</a:t>
            </a:r>
            <a:r>
              <a:rPr lang="it-IT" dirty="0">
                <a:solidFill>
                  <a:srgbClr val="000000"/>
                </a:solidFill>
                <a:latin typeface="Times New Roman" panose="02020603050405020304" pitchFamily="18" charset="0"/>
                <a:cs typeface="Times New Roman" panose="02020603050405020304" pitchFamily="18" charset="0"/>
              </a:rPr>
              <a:t> Perché ci sono duplicazioni. Dobbiamo sottrarre tutti i beni il cui valore viene </a:t>
            </a:r>
            <a:r>
              <a:rPr lang="en-GB" dirty="0" err="1">
                <a:solidFill>
                  <a:srgbClr val="000000"/>
                </a:solidFill>
                <a:latin typeface="Times New Roman" panose="02020603050405020304" pitchFamily="18" charset="0"/>
                <a:cs typeface="Times New Roman" panose="02020603050405020304" pitchFamily="18" charset="0"/>
              </a:rPr>
              <a:t>incorporato</a:t>
            </a:r>
            <a:r>
              <a:rPr lang="en-GB" dirty="0">
                <a:solidFill>
                  <a:srgbClr val="000000"/>
                </a:solidFill>
                <a:latin typeface="Times New Roman" panose="02020603050405020304" pitchFamily="18" charset="0"/>
                <a:cs typeface="Times New Roman" panose="02020603050405020304" pitchFamily="18" charset="0"/>
              </a:rPr>
              <a:t> in </a:t>
            </a:r>
            <a:r>
              <a:rPr lang="en-GB" dirty="0" err="1">
                <a:solidFill>
                  <a:srgbClr val="000000"/>
                </a:solidFill>
                <a:latin typeface="Times New Roman" panose="02020603050405020304" pitchFamily="18" charset="0"/>
                <a:cs typeface="Times New Roman" panose="02020603050405020304" pitchFamily="18" charset="0"/>
              </a:rPr>
              <a:t>altri</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beni</a:t>
            </a:r>
            <a:r>
              <a:rPr lang="en-GB" dirty="0">
                <a:solidFill>
                  <a:srgbClr val="000000"/>
                </a:solidFill>
                <a:latin typeface="Times New Roman" panose="02020603050405020304" pitchFamily="18" charset="0"/>
                <a:cs typeface="Times New Roman" panose="02020603050405020304" pitchFamily="18" charset="0"/>
              </a:rPr>
              <a:t>, c</a:t>
            </a:r>
            <a:r>
              <a:rPr lang="it-IT" dirty="0" err="1">
                <a:solidFill>
                  <a:srgbClr val="000000"/>
                </a:solidFill>
                <a:latin typeface="Times New Roman" panose="02020603050405020304" pitchFamily="18" charset="0"/>
                <a:cs typeface="Times New Roman" panose="02020603050405020304" pitchFamily="18" charset="0"/>
              </a:rPr>
              <a:t>ioè</a:t>
            </a:r>
            <a:r>
              <a:rPr lang="it-IT" dirty="0">
                <a:solidFill>
                  <a:srgbClr val="000000"/>
                </a:solidFill>
                <a:latin typeface="Times New Roman" panose="02020603050405020304" pitchFamily="18" charset="0"/>
                <a:cs typeface="Times New Roman" panose="02020603050405020304" pitchFamily="18" charset="0"/>
              </a:rPr>
              <a:t> i beni o consumi intermedi (CI)</a:t>
            </a:r>
          </a:p>
        </p:txBody>
      </p:sp>
      <p:sp>
        <p:nvSpPr>
          <p:cNvPr id="13" name="Rettangolo 12"/>
          <p:cNvSpPr/>
          <p:nvPr/>
        </p:nvSpPr>
        <p:spPr>
          <a:xfrm>
            <a:off x="977890" y="5259501"/>
            <a:ext cx="6096000" cy="646331"/>
          </a:xfrm>
          <a:prstGeom prst="rect">
            <a:avLst/>
          </a:prstGeom>
        </p:spPr>
        <p:txBody>
          <a:bodyPr>
            <a:spAutoFit/>
          </a:bodyPr>
          <a:lstStyle/>
          <a:p>
            <a:r>
              <a:rPr lang="en-GB" dirty="0">
                <a:solidFill>
                  <a:srgbClr val="000000"/>
                </a:solidFill>
                <a:latin typeface="Times New Roman" panose="02020603050405020304" pitchFamily="18" charset="0"/>
                <a:cs typeface="Times New Roman" panose="02020603050405020304" pitchFamily="18" charset="0"/>
              </a:rPr>
              <a:t>PIL = P – CI</a:t>
            </a:r>
          </a:p>
          <a:p>
            <a:r>
              <a:rPr lang="en-GB" dirty="0">
                <a:solidFill>
                  <a:srgbClr val="000000"/>
                </a:solidFill>
                <a:latin typeface="Times New Roman" panose="02020603050405020304" pitchFamily="18" charset="0"/>
                <a:cs typeface="Times New Roman" panose="02020603050405020304" pitchFamily="18" charset="0"/>
              </a:rPr>
              <a:t>PIL = </a:t>
            </a:r>
            <a:r>
              <a:rPr lang="en-GB" dirty="0" err="1">
                <a:solidFill>
                  <a:srgbClr val="000000"/>
                </a:solidFill>
                <a:latin typeface="Times New Roman" panose="02020603050405020304" pitchFamily="18" charset="0"/>
                <a:cs typeface="Times New Roman" panose="02020603050405020304" pitchFamily="18" charset="0"/>
              </a:rPr>
              <a:t>Nuovo</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valore</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creato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24</a:t>
            </a:fld>
            <a:endParaRPr lang="it-IT"/>
          </a:p>
        </p:txBody>
      </p:sp>
      <p:sp>
        <p:nvSpPr>
          <p:cNvPr id="4" name="Rettangolo 3"/>
          <p:cNvSpPr/>
          <p:nvPr/>
        </p:nvSpPr>
        <p:spPr>
          <a:xfrm>
            <a:off x="761475" y="2648765"/>
            <a:ext cx="9183717" cy="1200329"/>
          </a:xfrm>
          <a:prstGeom prst="rect">
            <a:avLst/>
          </a:prstGeom>
        </p:spPr>
        <p:txBody>
          <a:bodyPr wrap="square">
            <a:spAutoFit/>
          </a:bodyPr>
          <a:lstStyle/>
          <a:p>
            <a:r>
              <a:rPr lang="it-IT" b="0" i="0" dirty="0">
                <a:effectLst/>
                <a:latin typeface="Times New Roman" panose="02020603050405020304" pitchFamily="18" charset="0"/>
                <a:cs typeface="Times New Roman" panose="02020603050405020304" pitchFamily="18" charset="0"/>
              </a:rPr>
              <a:t>C     = consumi = </a:t>
            </a:r>
            <a:r>
              <a:rPr lang="it-IT" dirty="0">
                <a:latin typeface="Times New Roman" panose="02020603050405020304" pitchFamily="18" charset="0"/>
                <a:cs typeface="Times New Roman" panose="02020603050405020304" pitchFamily="18" charset="0"/>
              </a:rPr>
              <a:t>Il valore di tutti i beni e servizi acquistati dagli individui</a:t>
            </a:r>
          </a:p>
          <a:p>
            <a:r>
              <a:rPr lang="it-IT" b="0" i="0" dirty="0">
                <a:effectLst/>
                <a:latin typeface="Times New Roman" panose="02020603050405020304" pitchFamily="18" charset="0"/>
                <a:cs typeface="Times New Roman" panose="02020603050405020304" pitchFamily="18" charset="0"/>
              </a:rPr>
              <a:t>I      = investimenti = </a:t>
            </a:r>
            <a:r>
              <a:rPr lang="it-IT" dirty="0">
                <a:latin typeface="Times New Roman" panose="02020603050405020304" pitchFamily="18" charset="0"/>
                <a:cs typeface="Times New Roman" panose="02020603050405020304" pitchFamily="18" charset="0"/>
              </a:rPr>
              <a:t>Beni acquisiti per uso futuro</a:t>
            </a:r>
            <a:endParaRPr lang="it-IT" b="0" i="0" dirty="0">
              <a:effectLst/>
              <a:latin typeface="Times New Roman" panose="02020603050405020304" pitchFamily="18" charset="0"/>
              <a:cs typeface="Times New Roman" panose="02020603050405020304" pitchFamily="18" charset="0"/>
            </a:endParaRPr>
          </a:p>
          <a:p>
            <a:r>
              <a:rPr lang="it-IT" b="0" i="0" dirty="0">
                <a:effectLst/>
                <a:latin typeface="Times New Roman" panose="02020603050405020304" pitchFamily="18" charset="0"/>
                <a:cs typeface="Times New Roman" panose="02020603050405020304" pitchFamily="18" charset="0"/>
              </a:rPr>
              <a:t>G    = </a:t>
            </a:r>
            <a:r>
              <a:rPr lang="it-IT" dirty="0">
                <a:latin typeface="Times New Roman" panose="02020603050405020304" pitchFamily="18" charset="0"/>
                <a:cs typeface="Times New Roman" panose="02020603050405020304" pitchFamily="18" charset="0"/>
              </a:rPr>
              <a:t>la spesa pubblica dello Stato = Beni e servizi acquistati dalla pubblica amministrazione</a:t>
            </a:r>
            <a:endParaRPr lang="it-IT" b="0" i="0" dirty="0">
              <a:effectLst/>
              <a:latin typeface="Times New Roman" panose="02020603050405020304" pitchFamily="18" charset="0"/>
              <a:cs typeface="Times New Roman" panose="02020603050405020304" pitchFamily="18" charset="0"/>
            </a:endParaRPr>
          </a:p>
          <a:p>
            <a:r>
              <a:rPr lang="it-IT" b="0" i="0" dirty="0">
                <a:effectLst/>
                <a:latin typeface="Times New Roman" panose="02020603050405020304" pitchFamily="18" charset="0"/>
                <a:cs typeface="Times New Roman" panose="02020603050405020304" pitchFamily="18" charset="0"/>
              </a:rPr>
              <a:t>NX = esportazioni nette = </a:t>
            </a:r>
            <a:r>
              <a:rPr lang="it-IT" dirty="0">
                <a:latin typeface="Times New Roman" panose="02020603050405020304" pitchFamily="18" charset="0"/>
                <a:cs typeface="Times New Roman" panose="02020603050405020304" pitchFamily="18" charset="0"/>
              </a:rPr>
              <a:t>Valore totale delle esportazioni meno valore totale delle importazioni</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761475" y="1008741"/>
            <a:ext cx="10172294" cy="369332"/>
          </a:xfrm>
          <a:prstGeom prst="rect">
            <a:avLst/>
          </a:prstGeom>
        </p:spPr>
        <p:txBody>
          <a:bodyPr wrap="square">
            <a:spAutoFit/>
          </a:bodyPr>
          <a:lstStyle/>
          <a:p>
            <a:r>
              <a:rPr lang="it-IT" dirty="0">
                <a:solidFill>
                  <a:srgbClr val="202124"/>
                </a:solidFill>
                <a:latin typeface="Times New Roman" panose="02020603050405020304" pitchFamily="18" charset="0"/>
                <a:cs typeface="Times New Roman" panose="02020603050405020304" pitchFamily="18" charset="0"/>
              </a:rPr>
              <a:t>La </a:t>
            </a:r>
            <a:r>
              <a:rPr lang="it-IT" b="1" dirty="0">
                <a:solidFill>
                  <a:srgbClr val="202124"/>
                </a:solidFill>
                <a:latin typeface="Times New Roman" panose="02020603050405020304" pitchFamily="18" charset="0"/>
                <a:cs typeface="Times New Roman" panose="02020603050405020304" pitchFamily="18" charset="0"/>
              </a:rPr>
              <a:t>formula</a:t>
            </a:r>
            <a:r>
              <a:rPr lang="it-IT" dirty="0">
                <a:solidFill>
                  <a:srgbClr val="202124"/>
                </a:solidFill>
                <a:latin typeface="Times New Roman" panose="02020603050405020304" pitchFamily="18" charset="0"/>
                <a:cs typeface="Times New Roman" panose="02020603050405020304" pitchFamily="18" charset="0"/>
              </a:rPr>
              <a:t> cui si ricorre per rappresentare in sintesi il </a:t>
            </a:r>
            <a:r>
              <a:rPr lang="it-IT" b="1" dirty="0">
                <a:solidFill>
                  <a:srgbClr val="202124"/>
                </a:solidFill>
                <a:latin typeface="Times New Roman" panose="02020603050405020304" pitchFamily="18" charset="0"/>
                <a:cs typeface="Times New Roman" panose="02020603050405020304" pitchFamily="18" charset="0"/>
              </a:rPr>
              <a:t>PIL è</a:t>
            </a:r>
            <a:r>
              <a:rPr lang="it-IT" dirty="0">
                <a:solidFill>
                  <a:srgbClr val="202124"/>
                </a:solidFill>
                <a:latin typeface="Times New Roman" panose="02020603050405020304" pitchFamily="18" charset="0"/>
                <a:cs typeface="Times New Roman" panose="02020603050405020304" pitchFamily="18" charset="0"/>
              </a:rPr>
              <a:t> la seguente:</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61475" y="1574539"/>
            <a:ext cx="2368982" cy="369332"/>
          </a:xfrm>
          <a:prstGeom prst="rect">
            <a:avLst/>
          </a:prstGeom>
        </p:spPr>
        <p:txBody>
          <a:bodyPr wrap="none">
            <a:spAutoFit/>
          </a:bodyPr>
          <a:lstStyle/>
          <a:p>
            <a:r>
              <a:rPr lang="it-IT" b="1" dirty="0">
                <a:solidFill>
                  <a:srgbClr val="202124"/>
                </a:solidFill>
                <a:latin typeface="Times New Roman" panose="02020603050405020304" pitchFamily="18" charset="0"/>
                <a:cs typeface="Times New Roman" panose="02020603050405020304" pitchFamily="18" charset="0"/>
              </a:rPr>
              <a:t>PIL = C + I + G + NX </a:t>
            </a:r>
          </a:p>
        </p:txBody>
      </p:sp>
      <p:pic>
        <p:nvPicPr>
          <p:cNvPr id="7" name="Immagine 6"/>
          <p:cNvPicPr>
            <a:picLocks noChangeAspect="1"/>
          </p:cNvPicPr>
          <p:nvPr/>
        </p:nvPicPr>
        <p:blipFill>
          <a:blip r:embed="rId2"/>
          <a:stretch>
            <a:fillRect/>
          </a:stretch>
        </p:blipFill>
        <p:spPr>
          <a:xfrm>
            <a:off x="9095831" y="3812283"/>
            <a:ext cx="2527418" cy="2445699"/>
          </a:xfrm>
          <a:prstGeom prst="rect">
            <a:avLst/>
          </a:prstGeom>
        </p:spPr>
      </p:pic>
      <p:sp>
        <p:nvSpPr>
          <p:cNvPr id="11" name="Rettangolo 10"/>
          <p:cNvSpPr/>
          <p:nvPr/>
        </p:nvSpPr>
        <p:spPr>
          <a:xfrm>
            <a:off x="761475" y="2256719"/>
            <a:ext cx="3644203"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Le componenti della spesa aggregata</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4593643" y="1580204"/>
            <a:ext cx="579652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PIL = Spesa aggregata finale o domanda aggregata finale</a:t>
            </a:r>
            <a:endParaRPr lang="en-GB" dirty="0"/>
          </a:p>
        </p:txBody>
      </p:sp>
      <p:sp>
        <p:nvSpPr>
          <p:cNvPr id="9" name="Rettangolo 8"/>
          <p:cNvSpPr/>
          <p:nvPr/>
        </p:nvSpPr>
        <p:spPr>
          <a:xfrm>
            <a:off x="1421476" y="1574539"/>
            <a:ext cx="1651924" cy="369332"/>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831273" y="2293402"/>
            <a:ext cx="3507971" cy="369332"/>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739538" y="4067433"/>
            <a:ext cx="6096000" cy="1200329"/>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Domanda o spesa aggregata: </a:t>
            </a:r>
            <a:r>
              <a:rPr lang="it-IT" b="1" dirty="0">
                <a:latin typeface="Times New Roman" panose="02020603050405020304" pitchFamily="18" charset="0"/>
                <a:cs typeface="Times New Roman" panose="02020603050405020304" pitchFamily="18" charset="0"/>
              </a:rPr>
              <a:t>quantità totale di beni richiesta dal sistema economico</a:t>
            </a:r>
            <a:r>
              <a:rPr lang="it-IT" dirty="0">
                <a:latin typeface="Times New Roman" panose="02020603050405020304" pitchFamily="18" charset="0"/>
                <a:cs typeface="Times New Roman" panose="02020603050405020304" pitchFamily="18" charset="0"/>
              </a:rPr>
              <a:t>, ottenuta sommando la spesa per consumi (C), la spesa per investimenti (I), la spesa pubblica (G) e le esportazioni nette (NX). </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739538" y="5350390"/>
            <a:ext cx="6096000" cy="923330"/>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Offerta aggregata o PIL: </a:t>
            </a:r>
            <a:r>
              <a:rPr lang="it-IT" b="1" dirty="0">
                <a:latin typeface="Times New Roman" panose="02020603050405020304" pitchFamily="18" charset="0"/>
                <a:cs typeface="Times New Roman" panose="02020603050405020304" pitchFamily="18" charset="0"/>
              </a:rPr>
              <a:t>quantità di beni e servizi che un sistema economico è in grado di produrre </a:t>
            </a:r>
            <a:r>
              <a:rPr lang="it-IT" dirty="0">
                <a:latin typeface="Times New Roman" panose="02020603050405020304" pitchFamily="18" charset="0"/>
                <a:cs typeface="Times New Roman" panose="02020603050405020304" pitchFamily="18" charset="0"/>
              </a:rPr>
              <a:t>in un determinato periodo.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2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8" grpId="0"/>
      <p:bldP spid="9" grpId="0" animBg="1"/>
      <p:bldP spid="12" grpId="0"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91262" y="1104508"/>
            <a:ext cx="6917635" cy="3518452"/>
          </a:xfrm>
          <a:prstGeom prst="rect">
            <a:avLst/>
          </a:prstGeom>
        </p:spPr>
      </p:pic>
      <p:sp>
        <p:nvSpPr>
          <p:cNvPr id="3" name="Rettangolo 2"/>
          <p:cNvSpPr/>
          <p:nvPr/>
        </p:nvSpPr>
        <p:spPr>
          <a:xfrm>
            <a:off x="985719" y="4883425"/>
            <a:ext cx="10842367"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totale della spesa deve coincidere con il PIL </a:t>
            </a:r>
            <a:r>
              <a:rPr lang="it-IT" dirty="0">
                <a:latin typeface="Times New Roman" panose="02020603050405020304" pitchFamily="18" charset="0"/>
                <a:cs typeface="Times New Roman" panose="02020603050405020304" pitchFamily="18" charset="0"/>
              </a:rPr>
              <a:t>a meno dell’importazione o esportazione di beni. Se la spesa supera il PIL vuol dire che parte dei beni comprati sono stati prodotti all’estero. Viceversa, se la spesa è minore del PIL allora parte della produzione è</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stata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venduta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all’estero</a:t>
            </a:r>
            <a:r>
              <a:rPr lang="en-GB" dirty="0">
                <a:latin typeface="Times New Roman" panose="02020603050405020304" pitchFamily="18" charset="0"/>
                <a:cs typeface="Times New Roman" panose="02020603050405020304" pitchFamily="18" charset="0"/>
              </a:rPr>
              <a:t>.</a:t>
            </a:r>
          </a:p>
        </p:txBody>
      </p:sp>
      <p:sp>
        <p:nvSpPr>
          <p:cNvPr id="4" name="Segnaposto piè di pagina 3"/>
          <p:cNvSpPr>
            <a:spLocks noGrp="1"/>
          </p:cNvSpPr>
          <p:nvPr>
            <p:ph type="ftr" sz="quarter" idx="11"/>
          </p:nvPr>
        </p:nvSpPr>
        <p:spPr/>
        <p:txBody>
          <a:bodyPr/>
          <a:lstStyle/>
          <a:p>
            <a:r>
              <a:rPr lang="it-IT"/>
              <a:t>L. Bani - Elementi di statistica economica - LEZIONE 11</a:t>
            </a:r>
          </a:p>
        </p:txBody>
      </p:sp>
      <p:sp>
        <p:nvSpPr>
          <p:cNvPr id="5" name="Segnaposto numero diapositiva 4"/>
          <p:cNvSpPr>
            <a:spLocks noGrp="1"/>
          </p:cNvSpPr>
          <p:nvPr>
            <p:ph type="sldNum" sz="quarter" idx="12"/>
          </p:nvPr>
        </p:nvSpPr>
        <p:spPr/>
        <p:txBody>
          <a:bodyPr/>
          <a:lstStyle/>
          <a:p>
            <a:fld id="{2933ED56-FB12-4384-AF6C-E94CA198BBEC}" type="slidenum">
              <a:rPr lang="it-IT" smtClean="0"/>
              <a:t>25</a:t>
            </a:fld>
            <a:endParaRPr lang="it-IT"/>
          </a:p>
        </p:txBody>
      </p:sp>
      <p:pic>
        <p:nvPicPr>
          <p:cNvPr id="7" name="Immagine 6"/>
          <p:cNvPicPr>
            <a:picLocks noChangeAspect="1"/>
          </p:cNvPicPr>
          <p:nvPr/>
        </p:nvPicPr>
        <p:blipFill>
          <a:blip r:embed="rId3"/>
          <a:stretch>
            <a:fillRect/>
          </a:stretch>
        </p:blipFill>
        <p:spPr>
          <a:xfrm>
            <a:off x="9348795" y="1478334"/>
            <a:ext cx="1548518" cy="871804"/>
          </a:xfrm>
          <a:prstGeom prst="rect">
            <a:avLst/>
          </a:prstGeom>
        </p:spPr>
      </p:pic>
      <p:sp>
        <p:nvSpPr>
          <p:cNvPr id="6" name="Rettangolo 5"/>
          <p:cNvSpPr/>
          <p:nvPr/>
        </p:nvSpPr>
        <p:spPr>
          <a:xfrm>
            <a:off x="1016000" y="645045"/>
            <a:ext cx="2512226" cy="369332"/>
          </a:xfrm>
          <a:prstGeom prst="rect">
            <a:avLst/>
          </a:prstGeom>
        </p:spPr>
        <p:txBody>
          <a:bodyPr wrap="none">
            <a:spAutoFit/>
          </a:bodyPr>
          <a:lstStyle/>
          <a:p>
            <a:r>
              <a:rPr lang="en-GB" b="1" dirty="0">
                <a:solidFill>
                  <a:srgbClr val="A80000"/>
                </a:solidFill>
                <a:latin typeface="Times New Roman" panose="02020603050405020304" pitchFamily="18" charset="0"/>
                <a:cs typeface="Times New Roman" panose="02020603050405020304" pitchFamily="18" charset="0"/>
              </a:rPr>
              <a:t>La </a:t>
            </a:r>
            <a:r>
              <a:rPr lang="en-GB" b="1" dirty="0" err="1">
                <a:solidFill>
                  <a:srgbClr val="A80000"/>
                </a:solidFill>
                <a:latin typeface="Times New Roman" panose="02020603050405020304" pitchFamily="18" charset="0"/>
                <a:cs typeface="Times New Roman" panose="02020603050405020304" pitchFamily="18" charset="0"/>
              </a:rPr>
              <a:t>composizione</a:t>
            </a:r>
            <a:r>
              <a:rPr lang="en-GB" b="1" dirty="0">
                <a:solidFill>
                  <a:srgbClr val="A80000"/>
                </a:solidFill>
                <a:latin typeface="Times New Roman" panose="02020603050405020304" pitchFamily="18" charset="0"/>
                <a:cs typeface="Times New Roman" panose="02020603050405020304" pitchFamily="18" charset="0"/>
              </a:rPr>
              <a:t> del </a:t>
            </a:r>
            <a:r>
              <a:rPr lang="en-GB" b="1" dirty="0" err="1">
                <a:solidFill>
                  <a:srgbClr val="A80000"/>
                </a:solidFill>
                <a:latin typeface="Times New Roman" panose="02020603050405020304" pitchFamily="18" charset="0"/>
                <a:cs typeface="Times New Roman" panose="02020603050405020304" pitchFamily="18" charset="0"/>
              </a:rPr>
              <a:t>Pil</a:t>
            </a:r>
            <a:endParaRPr lang="en-GB" b="1"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08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68894" y="1150203"/>
            <a:ext cx="10502670" cy="1200329"/>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Il Pil è il valore dei prodotti e servizi realizzati </a:t>
            </a:r>
            <a:r>
              <a:rPr lang="it-IT" b="1" dirty="0">
                <a:solidFill>
                  <a:srgbClr val="C00000"/>
                </a:solidFill>
                <a:latin typeface="Times New Roman" panose="02020603050405020304" pitchFamily="18" charset="0"/>
                <a:cs typeface="Times New Roman" panose="02020603050405020304" pitchFamily="18" charset="0"/>
              </a:rPr>
              <a:t>all'interno</a:t>
            </a:r>
            <a:r>
              <a:rPr lang="it-IT" dirty="0">
                <a:solidFill>
                  <a:srgbClr val="252631"/>
                </a:solidFill>
                <a:latin typeface="Times New Roman" panose="02020603050405020304" pitchFamily="18" charset="0"/>
                <a:cs typeface="Times New Roman" panose="02020603050405020304" pitchFamily="18" charset="0"/>
              </a:rPr>
              <a:t> di uno Stato in un determinato arco di tempo. </a:t>
            </a:r>
          </a:p>
          <a:p>
            <a:pPr algn="just"/>
            <a:r>
              <a:rPr lang="it-IT" dirty="0">
                <a:solidFill>
                  <a:srgbClr val="252631"/>
                </a:solidFill>
                <a:latin typeface="Times New Roman" panose="02020603050405020304" pitchFamily="18" charset="0"/>
                <a:cs typeface="Times New Roman" panose="02020603050405020304" pitchFamily="18" charset="0"/>
              </a:rPr>
              <a:t>Nel calcolo non conta la nazionalità del produttore ma bensì la realtà geografica in cui il prodotto/servizio viene realizzato: una lavatrice prodotta in Italia da una società australiana entra nel PIL dell'Italia, mentre un corso di cucina (quindi un servizio) tenuto in Australia da una società italiana viene computato nel PIL dell'Australia.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968894" y="2797118"/>
            <a:ext cx="6113550" cy="1477328"/>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Prodotto interno lordo ai prezzi di mercato</a:t>
            </a:r>
            <a:r>
              <a:rPr lang="it-IT" dirty="0">
                <a:latin typeface="Times New Roman" panose="02020603050405020304" pitchFamily="18" charset="0"/>
                <a:cs typeface="Times New Roman" panose="02020603050405020304" pitchFamily="18" charset="0"/>
              </a:rPr>
              <a:t>: il risultato finale dell’attività di produzione realizzata all’interno del Paese e corrisponde alla produzione totale di beni e servizi dell’economia, diminuita dei consumi intermedi ed aumentata dell’Iva gravante e delle imposte indirette sulle importazioni. </a:t>
            </a:r>
            <a:endParaRPr lang="en-GB"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7809922" y="4167034"/>
            <a:ext cx="3569278" cy="1939593"/>
          </a:xfrm>
          <a:prstGeom prst="rect">
            <a:avLst/>
          </a:prstGeom>
        </p:spPr>
      </p:pic>
      <p:sp>
        <p:nvSpPr>
          <p:cNvPr id="3" name="Rettangolo 2"/>
          <p:cNvSpPr/>
          <p:nvPr/>
        </p:nvSpPr>
        <p:spPr>
          <a:xfrm>
            <a:off x="968894" y="4992232"/>
            <a:ext cx="6096000" cy="646331"/>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Sono possibili altre misure a seconda che si consideri la produzione interna o nazionale, lorda o netta</a:t>
            </a:r>
            <a:endParaRPr lang="en-GB"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11</a:t>
            </a:r>
          </a:p>
        </p:txBody>
      </p:sp>
    </p:spTree>
    <p:extLst>
      <p:ext uri="{BB962C8B-B14F-4D97-AF65-F5344CB8AC3E}">
        <p14:creationId xmlns:p14="http://schemas.microsoft.com/office/powerpoint/2010/main" val="169549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27</a:t>
            </a:fld>
            <a:endParaRPr lang="it-IT"/>
          </a:p>
        </p:txBody>
      </p:sp>
      <p:pic>
        <p:nvPicPr>
          <p:cNvPr id="5" name="Immagine 4"/>
          <p:cNvPicPr>
            <a:picLocks noChangeAspect="1"/>
          </p:cNvPicPr>
          <p:nvPr/>
        </p:nvPicPr>
        <p:blipFill>
          <a:blip r:embed="rId2"/>
          <a:stretch>
            <a:fillRect/>
          </a:stretch>
        </p:blipFill>
        <p:spPr>
          <a:xfrm>
            <a:off x="849423" y="850611"/>
            <a:ext cx="7684817" cy="4577599"/>
          </a:xfrm>
          <a:prstGeom prst="rect">
            <a:avLst/>
          </a:prstGeom>
        </p:spPr>
      </p:pic>
    </p:spTree>
    <p:extLst>
      <p:ext uri="{BB962C8B-B14F-4D97-AF65-F5344CB8AC3E}">
        <p14:creationId xmlns:p14="http://schemas.microsoft.com/office/powerpoint/2010/main" val="304196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endParaRPr lang="it-IT" dirty="0"/>
          </a:p>
        </p:txBody>
      </p:sp>
      <p:sp>
        <p:nvSpPr>
          <p:cNvPr id="3" name="Segnaposto numero diapositiva 2"/>
          <p:cNvSpPr>
            <a:spLocks noGrp="1"/>
          </p:cNvSpPr>
          <p:nvPr>
            <p:ph type="sldNum" sz="quarter" idx="12"/>
          </p:nvPr>
        </p:nvSpPr>
        <p:spPr/>
        <p:txBody>
          <a:bodyPr/>
          <a:lstStyle/>
          <a:p>
            <a:fld id="{2933ED56-FB12-4384-AF6C-E94CA198BBEC}" type="slidenum">
              <a:rPr lang="it-IT" smtClean="0"/>
              <a:t>28</a:t>
            </a:fld>
            <a:endParaRPr lang="it-IT" dirty="0"/>
          </a:p>
        </p:txBody>
      </p:sp>
      <p:pic>
        <p:nvPicPr>
          <p:cNvPr id="4" name="Immagine 3"/>
          <p:cNvPicPr>
            <a:picLocks noChangeAspect="1"/>
          </p:cNvPicPr>
          <p:nvPr/>
        </p:nvPicPr>
        <p:blipFill>
          <a:blip r:embed="rId2"/>
          <a:stretch>
            <a:fillRect/>
          </a:stretch>
        </p:blipFill>
        <p:spPr>
          <a:xfrm>
            <a:off x="913014" y="681644"/>
            <a:ext cx="5005221" cy="5422323"/>
          </a:xfrm>
          <a:prstGeom prst="rect">
            <a:avLst/>
          </a:prstGeom>
        </p:spPr>
      </p:pic>
      <p:pic>
        <p:nvPicPr>
          <p:cNvPr id="5" name="Immagine 4"/>
          <p:cNvPicPr>
            <a:picLocks noChangeAspect="1"/>
          </p:cNvPicPr>
          <p:nvPr/>
        </p:nvPicPr>
        <p:blipFill>
          <a:blip r:embed="rId3"/>
          <a:stretch>
            <a:fillRect/>
          </a:stretch>
        </p:blipFill>
        <p:spPr>
          <a:xfrm>
            <a:off x="6317211" y="776470"/>
            <a:ext cx="4830157" cy="5232670"/>
          </a:xfrm>
          <a:prstGeom prst="rect">
            <a:avLst/>
          </a:prstGeom>
        </p:spPr>
      </p:pic>
    </p:spTree>
    <p:extLst>
      <p:ext uri="{BB962C8B-B14F-4D97-AF65-F5344CB8AC3E}">
        <p14:creationId xmlns:p14="http://schemas.microsoft.com/office/powerpoint/2010/main" val="112077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29</a:t>
            </a:fld>
            <a:endParaRPr lang="it-IT"/>
          </a:p>
        </p:txBody>
      </p:sp>
      <p:sp>
        <p:nvSpPr>
          <p:cNvPr id="4" name="Rettangolo 3"/>
          <p:cNvSpPr/>
          <p:nvPr/>
        </p:nvSpPr>
        <p:spPr>
          <a:xfrm>
            <a:off x="993831" y="2322310"/>
            <a:ext cx="1019510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economia, il </a:t>
            </a:r>
            <a:r>
              <a:rPr lang="it-IT" b="1" dirty="0">
                <a:latin typeface="Times New Roman" panose="02020603050405020304" pitchFamily="18" charset="0"/>
                <a:cs typeface="Times New Roman" panose="02020603050405020304" pitchFamily="18" charset="0"/>
              </a:rPr>
              <a:t>PIN</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prodotto interno netto</a:t>
            </a:r>
            <a:r>
              <a:rPr lang="it-IT" dirty="0">
                <a:latin typeface="Times New Roman" panose="02020603050405020304" pitchFamily="18" charset="0"/>
                <a:cs typeface="Times New Roman" panose="02020603050405020304" pitchFamily="18" charset="0"/>
              </a:rPr>
              <a:t>) è il valore della produzione al netto del deprezzamento subito nel corso del periodo di tempo considerato dallo </a:t>
            </a:r>
            <a:r>
              <a:rPr lang="it-IT" i="1" dirty="0">
                <a:latin typeface="Times New Roman" panose="02020603050405020304" pitchFamily="18" charset="0"/>
                <a:cs typeface="Times New Roman" panose="02020603050405020304" pitchFamily="18" charset="0"/>
              </a:rPr>
              <a:t>stock</a:t>
            </a:r>
            <a:r>
              <a:rPr lang="it-IT" dirty="0">
                <a:latin typeface="Times New Roman" panose="02020603050405020304" pitchFamily="18" charset="0"/>
                <a:cs typeface="Times New Roman" panose="02020603050405020304" pitchFamily="18" charset="0"/>
              </a:rPr>
              <a:t> di capitale esistente.</a:t>
            </a:r>
          </a:p>
        </p:txBody>
      </p:sp>
      <p:sp>
        <p:nvSpPr>
          <p:cNvPr id="6" name="Rettangolo 5"/>
          <p:cNvSpPr/>
          <p:nvPr/>
        </p:nvSpPr>
        <p:spPr>
          <a:xfrm>
            <a:off x="993831" y="753130"/>
            <a:ext cx="3206968" cy="369332"/>
          </a:xfrm>
          <a:prstGeom prst="rect">
            <a:avLst/>
          </a:prstGeom>
        </p:spPr>
        <p:txBody>
          <a:bodyPr wrap="none">
            <a:spAutoFit/>
          </a:bodyPr>
          <a:lstStyle/>
          <a:p>
            <a:r>
              <a:rPr lang="it-IT" b="1" i="0" dirty="0">
                <a:solidFill>
                  <a:srgbClr val="A80000"/>
                </a:solidFill>
                <a:latin typeface="Times New Roman" panose="02020603050405020304" pitchFamily="18" charset="0"/>
                <a:cs typeface="Times New Roman" panose="02020603050405020304" pitchFamily="18" charset="0"/>
              </a:rPr>
              <a:t>Il Prodotto interno </a:t>
            </a:r>
            <a:r>
              <a:rPr lang="it-IT" b="1" dirty="0">
                <a:solidFill>
                  <a:srgbClr val="A80000"/>
                </a:solidFill>
                <a:latin typeface="Times New Roman" panose="02020603050405020304" pitchFamily="18" charset="0"/>
                <a:cs typeface="Times New Roman" panose="02020603050405020304" pitchFamily="18" charset="0"/>
              </a:rPr>
              <a:t>netto</a:t>
            </a:r>
            <a:r>
              <a:rPr lang="it-IT" b="1" i="0" dirty="0">
                <a:solidFill>
                  <a:srgbClr val="A80000"/>
                </a:solidFill>
                <a:latin typeface="Times New Roman" panose="02020603050405020304" pitchFamily="18" charset="0"/>
                <a:cs typeface="Times New Roman" panose="02020603050405020304" pitchFamily="18" charset="0"/>
              </a:rPr>
              <a:t> (PIN)</a:t>
            </a:r>
            <a:endParaRPr lang="en-GB" b="1" dirty="0">
              <a:solidFill>
                <a:srgbClr val="A80000"/>
              </a:solidFill>
            </a:endParaRPr>
          </a:p>
        </p:txBody>
      </p:sp>
      <p:sp>
        <p:nvSpPr>
          <p:cNvPr id="9" name="Rettangolo 8"/>
          <p:cNvSpPr/>
          <p:nvPr/>
        </p:nvSpPr>
        <p:spPr>
          <a:xfrm>
            <a:off x="993831" y="3094842"/>
            <a:ext cx="10172931"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Tale deterioramento, che tecnicamente viene definito ammortamento, è dovuto all'uso costante e prolungato delle attrezzature produttive.</a:t>
            </a:r>
          </a:p>
        </p:txBody>
      </p:sp>
      <p:sp>
        <p:nvSpPr>
          <p:cNvPr id="7" name="Rettangolo 6"/>
          <p:cNvSpPr/>
          <p:nvPr/>
        </p:nvSpPr>
        <p:spPr>
          <a:xfrm>
            <a:off x="1016000" y="3895186"/>
            <a:ext cx="1017293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PIN viene calcolato sottraendo dal </a:t>
            </a:r>
            <a:r>
              <a:rPr lang="it-IT" b="1" i="1" dirty="0">
                <a:latin typeface="Times New Roman" panose="02020603050405020304" pitchFamily="18" charset="0"/>
                <a:cs typeface="Times New Roman" panose="02020603050405020304" pitchFamily="18" charset="0"/>
              </a:rPr>
              <a:t>PIL</a:t>
            </a:r>
            <a:r>
              <a:rPr lang="it-IT" dirty="0">
                <a:latin typeface="Times New Roman" panose="02020603050405020304" pitchFamily="18" charset="0"/>
                <a:cs typeface="Times New Roman" panose="02020603050405020304" pitchFamily="18" charset="0"/>
              </a:rPr>
              <a:t> proprio l'ammortamento. L'ammortamento infatti costituisce la quota di PIL che deve essere utilizzata per mantenere inalterata la capacità produttiva.</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993831" y="1253649"/>
            <a:ext cx="10195100" cy="923330"/>
          </a:xfrm>
          <a:prstGeom prst="rect">
            <a:avLst/>
          </a:prstGeom>
        </p:spPr>
        <p:txBody>
          <a:bodyPr wrap="square">
            <a:spAutoFit/>
          </a:bodyPr>
          <a:lstStyle/>
          <a:p>
            <a:pPr algn="just">
              <a:spcAft>
                <a:spcPts val="2250"/>
              </a:spcAft>
            </a:pPr>
            <a:r>
              <a:rPr lang="it-IT" dirty="0">
                <a:solidFill>
                  <a:srgbClr val="333333"/>
                </a:solidFill>
                <a:latin typeface="Times New Roman" panose="02020603050405020304" pitchFamily="18" charset="0"/>
                <a:ea typeface="Times New Roman" panose="02020603050405020304" pitchFamily="18" charset="0"/>
              </a:rPr>
              <a:t>Così come un’auto non vale lo stesso valore quando è nuova, come dopo essere stata usata per diversi anni, lo stesso accade con il capitale produttivo (macchinari, impianti o edifici), poiché si consuma man mano che viene utilizzata per produrre.</a:t>
            </a:r>
            <a:endParaRPr lang="en-GB" sz="1200" dirty="0">
              <a:effectLst/>
              <a:latin typeface="Times New Roman" panose="02020603050405020304" pitchFamily="18" charset="0"/>
              <a:ea typeface="Times New Roman" panose="02020603050405020304" pitchFamily="18" charset="0"/>
            </a:endParaRPr>
          </a:p>
        </p:txBody>
      </p:sp>
      <p:sp>
        <p:nvSpPr>
          <p:cNvPr id="8" name="Rettangolo 7"/>
          <p:cNvSpPr/>
          <p:nvPr/>
        </p:nvSpPr>
        <p:spPr>
          <a:xfrm>
            <a:off x="1016000" y="4729948"/>
            <a:ext cx="3977499" cy="369332"/>
          </a:xfrm>
          <a:prstGeom prst="rect">
            <a:avLst/>
          </a:prstGeom>
        </p:spPr>
        <p:txBody>
          <a:bodyPr wrap="none">
            <a:spAutoFit/>
          </a:bodyPr>
          <a:lstStyle/>
          <a:p>
            <a:pPr algn="just">
              <a:spcAft>
                <a:spcPts val="2250"/>
              </a:spcAft>
            </a:pPr>
            <a:r>
              <a:rPr lang="it-IT" b="1" dirty="0">
                <a:solidFill>
                  <a:srgbClr val="333333"/>
                </a:solidFill>
                <a:latin typeface="Times New Roman" panose="02020603050405020304" pitchFamily="18" charset="0"/>
                <a:ea typeface="Times New Roman" panose="02020603050405020304" pitchFamily="18" charset="0"/>
              </a:rPr>
              <a:t>PIN = PIL – </a:t>
            </a:r>
            <a:r>
              <a:rPr lang="it-IT" b="1" u="sng" dirty="0">
                <a:solidFill>
                  <a:srgbClr val="A80000"/>
                </a:solidFill>
                <a:latin typeface="Times New Roman" panose="02020603050405020304" pitchFamily="18" charset="0"/>
                <a:ea typeface="Times New Roman" panose="02020603050405020304" pitchFamily="18" charset="0"/>
              </a:rPr>
              <a:t>Ammortamento</a:t>
            </a:r>
            <a:r>
              <a:rPr lang="it-IT" b="1" dirty="0">
                <a:solidFill>
                  <a:srgbClr val="333333"/>
                </a:solidFill>
                <a:latin typeface="Times New Roman" panose="02020603050405020304" pitchFamily="18" charset="0"/>
                <a:ea typeface="Times New Roman" panose="02020603050405020304" pitchFamily="18" charset="0"/>
              </a:rPr>
              <a:t> dell’anno</a:t>
            </a:r>
            <a:endParaRPr lang="en-GB" sz="1200" dirty="0">
              <a:effectLst/>
              <a:latin typeface="Times New Roman" panose="02020603050405020304" pitchFamily="18" charset="0"/>
              <a:ea typeface="Times New Roman" panose="02020603050405020304" pitchFamily="18" charset="0"/>
            </a:endParaRPr>
          </a:p>
        </p:txBody>
      </p:sp>
      <p:sp>
        <p:nvSpPr>
          <p:cNvPr id="10" name="Rettangolo 9"/>
          <p:cNvSpPr/>
          <p:nvPr/>
        </p:nvSpPr>
        <p:spPr>
          <a:xfrm>
            <a:off x="993830" y="5264459"/>
            <a:ext cx="10195099" cy="923330"/>
          </a:xfrm>
          <a:prstGeom prst="rect">
            <a:avLst/>
          </a:prstGeom>
        </p:spPr>
        <p:txBody>
          <a:bodyPr wrap="square">
            <a:spAutoFit/>
          </a:bodyPr>
          <a:lstStyle/>
          <a:p>
            <a:pPr algn="just">
              <a:spcAft>
                <a:spcPts val="2250"/>
              </a:spcAft>
            </a:pPr>
            <a:r>
              <a:rPr lang="it-IT" dirty="0">
                <a:latin typeface="Times New Roman" panose="02020603050405020304" pitchFamily="18" charset="0"/>
                <a:cs typeface="Times New Roman" panose="02020603050405020304" pitchFamily="18" charset="0"/>
              </a:rPr>
              <a:t>In tal modo si ottiene una migliore misura della attività economica di un paese. </a:t>
            </a:r>
            <a:r>
              <a:rPr lang="it-IT" dirty="0">
                <a:latin typeface="Times New Roman" panose="02020603050405020304" pitchFamily="18" charset="0"/>
                <a:ea typeface="Times New Roman" panose="02020603050405020304" pitchFamily="18" charset="0"/>
              </a:rPr>
              <a:t>Si tratta però di un indicatore poco utilizzato dagli operatori economici. Ciò è dovuto alla difficoltà di stimare il valore esatto degli ammortamenti, che rende il risultato a volte inaffidabile.</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51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a:t>
            </a:fld>
            <a:endParaRPr lang="it-IT"/>
          </a:p>
        </p:txBody>
      </p:sp>
      <p:sp>
        <p:nvSpPr>
          <p:cNvPr id="6" name="Rettangolo 5"/>
          <p:cNvSpPr/>
          <p:nvPr/>
        </p:nvSpPr>
        <p:spPr>
          <a:xfrm>
            <a:off x="745374" y="970897"/>
            <a:ext cx="9697074"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I principali aggregati </a:t>
            </a:r>
            <a:r>
              <a:rPr lang="it-IT" b="1" dirty="0">
                <a:latin typeface="Times New Roman" panose="02020603050405020304" pitchFamily="18" charset="0"/>
                <a:cs typeface="Times New Roman" panose="02020603050405020304" pitchFamily="18" charset="0"/>
              </a:rPr>
              <a:t>connessi direttamente alle operazioni del sistema dei conti </a:t>
            </a:r>
            <a:r>
              <a:rPr lang="it-IT" dirty="0">
                <a:latin typeface="Times New Roman" panose="02020603050405020304" pitchFamily="18" charset="0"/>
                <a:cs typeface="Times New Roman" panose="02020603050405020304" pitchFamily="18" charset="0"/>
              </a:rPr>
              <a:t>sono: </a:t>
            </a:r>
            <a:endParaRPr lang="en-GB" dirty="0"/>
          </a:p>
        </p:txBody>
      </p:sp>
      <p:sp>
        <p:nvSpPr>
          <p:cNvPr id="4" name="Rettangolo 3"/>
          <p:cNvSpPr/>
          <p:nvPr/>
        </p:nvSpPr>
        <p:spPr>
          <a:xfrm>
            <a:off x="803009" y="1567532"/>
            <a:ext cx="6096000" cy="2954655"/>
          </a:xfrm>
          <a:prstGeom prst="rect">
            <a:avLst/>
          </a:prstGeom>
        </p:spPr>
        <p:txBody>
          <a:bodyPr>
            <a:spAutoFit/>
          </a:bodyPr>
          <a:lstStyle/>
          <a:p>
            <a:pPr marL="285750" indent="-285750" algn="just">
              <a:spcAft>
                <a:spcPts val="1200"/>
              </a:spcAft>
              <a:buFont typeface="Wingdings" panose="05000000000000000000" pitchFamily="2" charset="2"/>
              <a:buChar char="ü"/>
            </a:pPr>
            <a:r>
              <a:rPr lang="en-GB" dirty="0" err="1">
                <a:solidFill>
                  <a:srgbClr val="A80000"/>
                </a:solidFill>
                <a:latin typeface="Times New Roman" panose="02020603050405020304" pitchFamily="18" charset="0"/>
                <a:cs typeface="Times New Roman" panose="02020603050405020304" pitchFamily="18" charset="0"/>
              </a:rPr>
              <a:t>Produzione</a:t>
            </a:r>
            <a:endParaRPr lang="en-GB" dirty="0">
              <a:solidFill>
                <a:srgbClr val="A80000"/>
              </a:solidFill>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ü"/>
            </a:pPr>
            <a:r>
              <a:rPr lang="en-GB" dirty="0" err="1">
                <a:solidFill>
                  <a:srgbClr val="A80000"/>
                </a:solidFill>
                <a:latin typeface="Times New Roman" panose="02020603050405020304" pitchFamily="18" charset="0"/>
                <a:cs typeface="Times New Roman" panose="02020603050405020304" pitchFamily="18" charset="0"/>
              </a:rPr>
              <a:t>Spesa</a:t>
            </a:r>
            <a:r>
              <a:rPr lang="en-GB" dirty="0">
                <a:solidFill>
                  <a:srgbClr val="A80000"/>
                </a:solidFill>
                <a:latin typeface="Times New Roman" panose="02020603050405020304" pitchFamily="18" charset="0"/>
                <a:cs typeface="Times New Roman" panose="02020603050405020304" pitchFamily="18" charset="0"/>
              </a:rPr>
              <a:t> per </a:t>
            </a:r>
            <a:r>
              <a:rPr lang="en-GB" dirty="0" err="1">
                <a:solidFill>
                  <a:srgbClr val="A80000"/>
                </a:solidFill>
                <a:latin typeface="Times New Roman" panose="02020603050405020304" pitchFamily="18" charset="0"/>
                <a:cs typeface="Times New Roman" panose="02020603050405020304" pitchFamily="18" charset="0"/>
              </a:rPr>
              <a:t>consumi</a:t>
            </a:r>
            <a:r>
              <a:rPr lang="en-GB" dirty="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finali</a:t>
            </a:r>
            <a:r>
              <a:rPr lang="en-GB" dirty="0">
                <a:solidFill>
                  <a:srgbClr val="A80000"/>
                </a:solidFill>
                <a:latin typeface="Times New Roman" panose="02020603050405020304" pitchFamily="18" charset="0"/>
                <a:cs typeface="Times New Roman" panose="02020603050405020304" pitchFamily="18" charset="0"/>
              </a:rPr>
              <a:t> </a:t>
            </a:r>
          </a:p>
          <a:p>
            <a:pPr marL="285750" indent="-285750" algn="just">
              <a:spcAft>
                <a:spcPts val="1200"/>
              </a:spcAft>
              <a:buFont typeface="Wingdings" panose="05000000000000000000" pitchFamily="2" charset="2"/>
              <a:buChar char="ü"/>
            </a:pPr>
            <a:r>
              <a:rPr lang="en-GB" dirty="0" err="1">
                <a:solidFill>
                  <a:srgbClr val="A80000"/>
                </a:solidFill>
                <a:latin typeface="Times New Roman" panose="02020603050405020304" pitchFamily="18" charset="0"/>
                <a:cs typeface="Times New Roman" panose="02020603050405020304" pitchFamily="18" charset="0"/>
              </a:rPr>
              <a:t>Consumi</a:t>
            </a:r>
            <a:r>
              <a:rPr lang="en-GB" dirty="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finali</a:t>
            </a:r>
            <a:r>
              <a:rPr lang="en-GB" dirty="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effettivi</a:t>
            </a:r>
            <a:r>
              <a:rPr lang="en-GB" dirty="0">
                <a:solidFill>
                  <a:srgbClr val="A80000"/>
                </a:solidFill>
                <a:latin typeface="Times New Roman" panose="02020603050405020304" pitchFamily="18" charset="0"/>
                <a:cs typeface="Times New Roman" panose="02020603050405020304" pitchFamily="18" charset="0"/>
              </a:rPr>
              <a:t> </a:t>
            </a:r>
          </a:p>
          <a:p>
            <a:pPr marL="285750" indent="-285750" algn="just">
              <a:spcAft>
                <a:spcPts val="1200"/>
              </a:spcAft>
              <a:buFont typeface="Wingdings" panose="05000000000000000000" pitchFamily="2" charset="2"/>
              <a:buChar char="ü"/>
            </a:pPr>
            <a:r>
              <a:rPr lang="en-GB" dirty="0" err="1">
                <a:solidFill>
                  <a:srgbClr val="A80000"/>
                </a:solidFill>
                <a:latin typeface="Times New Roman" panose="02020603050405020304" pitchFamily="18" charset="0"/>
                <a:cs typeface="Times New Roman" panose="02020603050405020304" pitchFamily="18" charset="0"/>
              </a:rPr>
              <a:t>Consumi</a:t>
            </a:r>
            <a:r>
              <a:rPr lang="en-GB" dirty="0">
                <a:solidFill>
                  <a:srgbClr val="A80000"/>
                </a:solidFill>
                <a:latin typeface="Times New Roman" panose="02020603050405020304" pitchFamily="18" charset="0"/>
                <a:cs typeface="Times New Roman" panose="02020603050405020304" pitchFamily="18" charset="0"/>
              </a:rPr>
              <a:t> </a:t>
            </a:r>
            <a:r>
              <a:rPr lang="en-GB" dirty="0" err="1">
                <a:solidFill>
                  <a:srgbClr val="A80000"/>
                </a:solidFill>
                <a:latin typeface="Times New Roman" panose="02020603050405020304" pitchFamily="18" charset="0"/>
                <a:cs typeface="Times New Roman" panose="02020603050405020304" pitchFamily="18" charset="0"/>
              </a:rPr>
              <a:t>intermedi</a:t>
            </a:r>
            <a:r>
              <a:rPr lang="en-GB" dirty="0">
                <a:solidFill>
                  <a:srgbClr val="A80000"/>
                </a:solidFill>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en-GB" dirty="0" err="1">
                <a:latin typeface="Times New Roman" panose="02020603050405020304" pitchFamily="18" charset="0"/>
                <a:cs typeface="Times New Roman" panose="02020603050405020304" pitchFamily="18" charset="0"/>
              </a:rPr>
              <a:t>Investimenti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lordi</a:t>
            </a:r>
            <a:r>
              <a:rPr lang="en-GB" dirty="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it-IT" dirty="0">
                <a:latin typeface="Times New Roman" panose="02020603050405020304" pitchFamily="18" charset="0"/>
                <a:cs typeface="Times New Roman" panose="02020603050405020304" pitchFamily="18" charset="0"/>
              </a:rPr>
              <a:t>Esportazioni di beni e servizi </a:t>
            </a:r>
          </a:p>
          <a:p>
            <a:pPr marL="285750" indent="-285750" algn="just">
              <a:spcAft>
                <a:spcPts val="1200"/>
              </a:spcAft>
              <a:buFont typeface="Symbol" panose="05050102010706020507" pitchFamily="18" charset="2"/>
              <a:buChar char=""/>
            </a:pPr>
            <a:r>
              <a:rPr lang="it-IT" dirty="0">
                <a:latin typeface="Times New Roman" panose="02020603050405020304" pitchFamily="18" charset="0"/>
                <a:cs typeface="Times New Roman" panose="02020603050405020304" pitchFamily="18" charset="0"/>
              </a:rPr>
              <a:t>Importazioni di beni e servizi</a:t>
            </a:r>
          </a:p>
        </p:txBody>
      </p:sp>
    </p:spTree>
    <p:extLst>
      <p:ext uri="{BB962C8B-B14F-4D97-AF65-F5344CB8AC3E}">
        <p14:creationId xmlns:p14="http://schemas.microsoft.com/office/powerpoint/2010/main" val="76763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3831" y="1369667"/>
            <a:ext cx="10570096" cy="2031325"/>
          </a:xfrm>
          <a:prstGeom prst="rect">
            <a:avLst/>
          </a:prstGeom>
        </p:spPr>
        <p:txBody>
          <a:bodyPr wrap="square">
            <a:spAutoFit/>
          </a:bodyPr>
          <a:lstStyle/>
          <a:p>
            <a:pPr algn="just"/>
            <a:r>
              <a:rPr lang="it-IT" b="0" i="0" dirty="0">
                <a:solidFill>
                  <a:srgbClr val="000000"/>
                </a:solidFill>
                <a:effectLst/>
                <a:latin typeface="Times New Roman" panose="02020603050405020304" pitchFamily="18" charset="0"/>
                <a:cs typeface="Times New Roman" panose="02020603050405020304" pitchFamily="18" charset="0"/>
              </a:rPr>
              <a:t>Il prodotto nazionale lordo (PNL) è tutto ciò che un paese produce </a:t>
            </a:r>
            <a:r>
              <a:rPr lang="it-IT" b="1" i="0" dirty="0">
                <a:solidFill>
                  <a:srgbClr val="A80000"/>
                </a:solidFill>
                <a:effectLst/>
                <a:latin typeface="Times New Roman" panose="02020603050405020304" pitchFamily="18" charset="0"/>
                <a:cs typeface="Times New Roman" panose="02020603050405020304" pitchFamily="18" charset="0"/>
              </a:rPr>
              <a:t>indipendentemente </a:t>
            </a:r>
            <a:r>
              <a:rPr lang="it-IT" b="1" dirty="0">
                <a:solidFill>
                  <a:srgbClr val="A80000"/>
                </a:solidFill>
                <a:latin typeface="Times New Roman" panose="02020603050405020304" pitchFamily="18" charset="0"/>
                <a:cs typeface="Times New Roman" panose="02020603050405020304" pitchFamily="18" charset="0"/>
              </a:rPr>
              <a:t>dal luogo di produzione</a:t>
            </a:r>
            <a:r>
              <a:rPr lang="it-IT" dirty="0">
                <a:latin typeface="Times New Roman" panose="02020603050405020304" pitchFamily="18" charset="0"/>
                <a:cs typeface="Times New Roman" panose="02020603050405020304" pitchFamily="18" charset="0"/>
              </a:rPr>
              <a:t>. Esso rappresenta, quindi, tutto quello che una nazione riesce a produrre indipendentemente dal fatto che ciò sia avvenuto all'estero.</a:t>
            </a:r>
          </a:p>
          <a:p>
            <a:pPr algn="just"/>
            <a:r>
              <a:rPr lang="it-IT" dirty="0">
                <a:latin typeface="Times New Roman" panose="02020603050405020304" pitchFamily="18" charset="0"/>
                <a:cs typeface="Times New Roman" panose="02020603050405020304" pitchFamily="18" charset="0"/>
              </a:rPr>
              <a:t>Alla determinazione del PNL si può giungere anche sommando al </a:t>
            </a:r>
            <a:r>
              <a:rPr lang="it-IT" b="1" i="1" dirty="0">
                <a:latin typeface="Times New Roman" panose="02020603050405020304" pitchFamily="18" charset="0"/>
                <a:cs typeface="Times New Roman" panose="02020603050405020304" pitchFamily="18" charset="0"/>
              </a:rPr>
              <a:t>PIL</a:t>
            </a:r>
            <a:r>
              <a:rPr lang="it-IT" dirty="0">
                <a:latin typeface="Times New Roman" panose="02020603050405020304" pitchFamily="18" charset="0"/>
                <a:cs typeface="Times New Roman" panose="02020603050405020304" pitchFamily="18" charset="0"/>
              </a:rPr>
              <a:t>, i redditi provenienti dall'estero e sottraendovi quelli diretti all'estero</a:t>
            </a:r>
          </a:p>
          <a:p>
            <a:pPr algn="just"/>
            <a:r>
              <a:rPr lang="it-IT" dirty="0">
                <a:latin typeface="Times New Roman" panose="02020603050405020304" pitchFamily="18" charset="0"/>
                <a:cs typeface="Times New Roman" panose="02020603050405020304" pitchFamily="18" charset="0"/>
              </a:rPr>
              <a:t>Nella contabilità nazionale il prodotto nazionale lordo è uguale alla somma tra il prodotto interno lordo (PIL) e i redditi netti dall'estero.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1698734" y="3722131"/>
            <a:ext cx="4138569" cy="400110"/>
          </a:xfrm>
          <a:prstGeom prst="rect">
            <a:avLst/>
          </a:prstGeom>
          <a:ln>
            <a:solidFill>
              <a:srgbClr val="A80000"/>
            </a:solidFill>
          </a:ln>
        </p:spPr>
        <p:txBody>
          <a:bodyPr wrap="none">
            <a:spAutoFit/>
          </a:bodyPr>
          <a:lstStyle/>
          <a:p>
            <a:r>
              <a:rPr lang="it-IT" sz="2000" b="1" i="0" dirty="0">
                <a:solidFill>
                  <a:srgbClr val="A80000"/>
                </a:solidFill>
                <a:latin typeface="Times New Roman" panose="02020603050405020304" pitchFamily="18" charset="0"/>
                <a:cs typeface="Times New Roman" panose="02020603050405020304" pitchFamily="18" charset="0"/>
              </a:rPr>
              <a:t>PNL = PIL + redditi netti dall'estero</a:t>
            </a:r>
            <a:endParaRPr lang="en-GB" sz="2000" b="1" dirty="0">
              <a:solidFill>
                <a:srgbClr val="A8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993831" y="5483887"/>
            <a:ext cx="10570096" cy="646331"/>
          </a:xfrm>
          <a:prstGeom prst="rect">
            <a:avLst/>
          </a:prstGeom>
        </p:spPr>
        <p:txBody>
          <a:bodyPr wrap="square">
            <a:spAutoFit/>
          </a:bodyPr>
          <a:lstStyle/>
          <a:p>
            <a:pPr algn="just"/>
            <a:r>
              <a:rPr lang="it-IT" b="0" i="0" dirty="0">
                <a:solidFill>
                  <a:srgbClr val="000000"/>
                </a:solidFill>
                <a:effectLst/>
                <a:latin typeface="Times New Roman" panose="02020603050405020304" pitchFamily="18" charset="0"/>
                <a:cs typeface="Times New Roman" panose="02020603050405020304" pitchFamily="18" charset="0"/>
              </a:rPr>
              <a:t>Nel prodotto nazionale lordo, come nel prodotto interno lordo, sono esclusi dal computo i beni e i servizi intermedi</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993831" y="753130"/>
            <a:ext cx="3501921" cy="369332"/>
          </a:xfrm>
          <a:prstGeom prst="rect">
            <a:avLst/>
          </a:prstGeom>
        </p:spPr>
        <p:txBody>
          <a:bodyPr wrap="none">
            <a:spAutoFit/>
          </a:bodyPr>
          <a:lstStyle/>
          <a:p>
            <a:r>
              <a:rPr lang="it-IT" b="1" i="0" dirty="0">
                <a:solidFill>
                  <a:srgbClr val="A80000"/>
                </a:solidFill>
                <a:latin typeface="Times New Roman" panose="02020603050405020304" pitchFamily="18" charset="0"/>
                <a:cs typeface="Times New Roman" panose="02020603050405020304" pitchFamily="18" charset="0"/>
              </a:rPr>
              <a:t>Il Prodotto nazionale lordo (PNL)</a:t>
            </a:r>
            <a:endParaRPr lang="en-GB" b="1" dirty="0">
              <a:solidFill>
                <a:srgbClr val="A80000"/>
              </a:solidFill>
            </a:endParaRPr>
          </a:p>
        </p:txBody>
      </p:sp>
      <p:pic>
        <p:nvPicPr>
          <p:cNvPr id="6" name="Immagine 5"/>
          <p:cNvPicPr>
            <a:picLocks noChangeAspect="1"/>
          </p:cNvPicPr>
          <p:nvPr/>
        </p:nvPicPr>
        <p:blipFill>
          <a:blip r:embed="rId2"/>
          <a:stretch>
            <a:fillRect/>
          </a:stretch>
        </p:blipFill>
        <p:spPr>
          <a:xfrm>
            <a:off x="9858660" y="3899315"/>
            <a:ext cx="1547325" cy="1547325"/>
          </a:xfrm>
          <a:prstGeom prst="rect">
            <a:avLst/>
          </a:prstGeom>
        </p:spPr>
      </p:pic>
      <p:sp>
        <p:nvSpPr>
          <p:cNvPr id="7" name="Segnaposto piè di pagina 6"/>
          <p:cNvSpPr>
            <a:spLocks noGrp="1"/>
          </p:cNvSpPr>
          <p:nvPr>
            <p:ph type="ftr" sz="quarter" idx="11"/>
          </p:nvPr>
        </p:nvSpPr>
        <p:spPr/>
        <p:txBody>
          <a:bodyPr/>
          <a:lstStyle/>
          <a:p>
            <a:r>
              <a:rPr lang="it-IT"/>
              <a:t>L. Bani - Elementi di statistica economica - LEZIONE 11</a:t>
            </a:r>
          </a:p>
        </p:txBody>
      </p:sp>
      <p:sp>
        <p:nvSpPr>
          <p:cNvPr id="8" name="Segnaposto numero diapositiva 7"/>
          <p:cNvSpPr>
            <a:spLocks noGrp="1"/>
          </p:cNvSpPr>
          <p:nvPr>
            <p:ph type="sldNum" sz="quarter" idx="12"/>
          </p:nvPr>
        </p:nvSpPr>
        <p:spPr/>
        <p:txBody>
          <a:bodyPr/>
          <a:lstStyle/>
          <a:p>
            <a:fld id="{2933ED56-FB12-4384-AF6C-E94CA198BBEC}" type="slidenum">
              <a:rPr lang="it-IT" smtClean="0"/>
              <a:t>30</a:t>
            </a:fld>
            <a:endParaRPr lang="it-IT"/>
          </a:p>
        </p:txBody>
      </p:sp>
      <p:sp>
        <p:nvSpPr>
          <p:cNvPr id="9" name="Rettangolo 8"/>
          <p:cNvSpPr/>
          <p:nvPr/>
        </p:nvSpPr>
        <p:spPr>
          <a:xfrm>
            <a:off x="993831" y="4412603"/>
            <a:ext cx="8186473"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Redditi netti dall’estero = redditi dei soggetti nazionali provenienti dall'estero - quelli guadagnati nel paese da soggetti stranieri (non residenti) diretti all'estero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9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31</a:t>
            </a:fld>
            <a:endParaRPr lang="it-IT"/>
          </a:p>
        </p:txBody>
      </p:sp>
      <p:sp>
        <p:nvSpPr>
          <p:cNvPr id="4" name="Rettangolo 3"/>
          <p:cNvSpPr/>
          <p:nvPr/>
        </p:nvSpPr>
        <p:spPr>
          <a:xfrm>
            <a:off x="1016000" y="930721"/>
            <a:ext cx="10364124" cy="1477328"/>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Si differenzia dal PIL solo su un punto: si tratta di un </a:t>
            </a:r>
            <a:r>
              <a:rPr lang="it-IT" b="1" dirty="0">
                <a:solidFill>
                  <a:srgbClr val="A80000"/>
                </a:solidFill>
                <a:latin typeface="Times New Roman" panose="02020603050405020304" pitchFamily="18" charset="0"/>
                <a:cs typeface="Times New Roman" panose="02020603050405020304" pitchFamily="18" charset="0"/>
              </a:rPr>
              <a:t>aggregato nazionale </a:t>
            </a:r>
            <a:r>
              <a:rPr lang="it-IT" dirty="0">
                <a:solidFill>
                  <a:srgbClr val="202122"/>
                </a:solidFill>
                <a:latin typeface="Times New Roman" panose="02020603050405020304" pitchFamily="18" charset="0"/>
                <a:cs typeface="Times New Roman" panose="02020603050405020304" pitchFamily="18" charset="0"/>
              </a:rPr>
              <a:t>e non interno. Ciò significa che sono prese in considerazione le attività delle imprese nazionali che operano fuori dal paese (per quanto riguarda l'ammontare di redditi che queste imprese o i loro dipendenti versano nel paese), mentre non è contabilizzata l'attività delle imprese straniere che operano sul territorio interno (almeno per la parte di questa attività che genera versamenti di reddito all'estero).</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2756701"/>
            <a:ext cx="8984211"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Il PNL viene anche chiamato RNL, ossia </a:t>
            </a:r>
            <a:r>
              <a:rPr lang="it-IT" b="1" dirty="0">
                <a:latin typeface="Times New Roman" panose="02020603050405020304" pitchFamily="18" charset="0"/>
                <a:cs typeface="Times New Roman" panose="02020603050405020304" pitchFamily="18" charset="0"/>
              </a:rPr>
              <a:t>Reddito Nazionale Lordo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8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a:t>
            </a:fld>
            <a:endParaRPr lang="it-IT"/>
          </a:p>
        </p:txBody>
      </p:sp>
      <p:sp>
        <p:nvSpPr>
          <p:cNvPr id="5" name="Rettangolo 4"/>
          <p:cNvSpPr/>
          <p:nvPr/>
        </p:nvSpPr>
        <p:spPr>
          <a:xfrm>
            <a:off x="915416" y="2345881"/>
            <a:ext cx="6096000" cy="923330"/>
          </a:xfrm>
          <a:prstGeom prst="rect">
            <a:avLst/>
          </a:prstGeom>
        </p:spPr>
        <p:txBody>
          <a:bodyPr>
            <a:spAutoFit/>
          </a:bodyPr>
          <a:lstStyle/>
          <a:p>
            <a:pPr marL="285750" indent="-285750" algn="just">
              <a:buFont typeface="Wingdings" panose="05000000000000000000" pitchFamily="2" charset="2"/>
              <a:buChar char="q"/>
            </a:pPr>
            <a:r>
              <a:rPr lang="it-IT" b="1" dirty="0">
                <a:latin typeface="Times New Roman" panose="02020603050405020304" pitchFamily="18" charset="0"/>
                <a:cs typeface="Times New Roman" panose="02020603050405020304" pitchFamily="18" charset="0"/>
              </a:rPr>
              <a:t>investimenti fissi lordi</a:t>
            </a:r>
            <a:r>
              <a:rPr lang="it-IT"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it-IT" b="1" dirty="0">
                <a:latin typeface="Times New Roman" panose="02020603050405020304" pitchFamily="18" charset="0"/>
                <a:cs typeface="Times New Roman" panose="02020603050405020304" pitchFamily="18" charset="0"/>
              </a:rPr>
              <a:t>variazione delle scorte</a:t>
            </a:r>
            <a:r>
              <a:rPr lang="it-IT"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it-IT" b="1" dirty="0">
                <a:latin typeface="Times New Roman" panose="02020603050405020304" pitchFamily="18" charset="0"/>
                <a:cs typeface="Times New Roman" panose="02020603050405020304" pitchFamily="18" charset="0"/>
              </a:rPr>
              <a:t>acquisizioni meno cessioni di oggetti di valore</a:t>
            </a:r>
            <a:r>
              <a:rPr lang="it-IT" dirty="0">
                <a:latin typeface="Times New Roman" panose="02020603050405020304" pitchFamily="18" charset="0"/>
                <a:cs typeface="Times New Roman" panose="02020603050405020304" pitchFamily="18" charset="0"/>
              </a:rPr>
              <a:t>.</a:t>
            </a:r>
          </a:p>
        </p:txBody>
      </p:sp>
      <p:sp>
        <p:nvSpPr>
          <p:cNvPr id="6" name="Rettangolo 5"/>
          <p:cNvSpPr/>
          <p:nvPr/>
        </p:nvSpPr>
        <p:spPr>
          <a:xfrm>
            <a:off x="915416" y="1286067"/>
            <a:ext cx="10132199"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Gli </a:t>
            </a:r>
            <a:r>
              <a:rPr lang="it-IT" b="1" dirty="0">
                <a:latin typeface="Times New Roman" panose="02020603050405020304" pitchFamily="18" charset="0"/>
                <a:cs typeface="Times New Roman" panose="02020603050405020304" pitchFamily="18" charset="0"/>
              </a:rPr>
              <a:t>investimenti lordi</a:t>
            </a:r>
            <a:r>
              <a:rPr lang="it-IT" dirty="0">
                <a:latin typeface="Times New Roman" panose="02020603050405020304" pitchFamily="18" charset="0"/>
                <a:cs typeface="Times New Roman" panose="02020603050405020304" pitchFamily="18" charset="0"/>
              </a:rPr>
              <a:t>, noti anche come </a:t>
            </a:r>
            <a:r>
              <a:rPr lang="it-IT" b="1" dirty="0">
                <a:latin typeface="Times New Roman" panose="02020603050405020304" pitchFamily="18" charset="0"/>
                <a:cs typeface="Times New Roman" panose="02020603050405020304" pitchFamily="18" charset="0"/>
              </a:rPr>
              <a:t>formazione lorda di capitale</a:t>
            </a:r>
            <a:r>
              <a:rPr lang="it-IT" dirty="0">
                <a:latin typeface="Times New Roman" panose="02020603050405020304" pitchFamily="18" charset="0"/>
                <a:cs typeface="Times New Roman" panose="02020603050405020304" pitchFamily="18" charset="0"/>
              </a:rPr>
              <a:t>, sono costituiti dalle acquisizioni, al netto delle cessioni, da parte dei produttori di beni, che sono destinati a generare reddito in uno o più periodi successivi. Essi sono articolati in tre diversi aggregati:</a:t>
            </a:r>
          </a:p>
        </p:txBody>
      </p:sp>
      <p:sp>
        <p:nvSpPr>
          <p:cNvPr id="7" name="Rettangolo 6"/>
          <p:cNvSpPr/>
          <p:nvPr/>
        </p:nvSpPr>
        <p:spPr>
          <a:xfrm>
            <a:off x="915416" y="3547406"/>
            <a:ext cx="10132199"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Gli investimenti lordi sono misurati al lordo degli ammortamenti. Gli investimenti netti sono calcolati detraendo gli ammortamenti dagli investimenti lordi. </a:t>
            </a:r>
            <a:endParaRPr lang="it-IT" dirty="0">
              <a:latin typeface="Times New Roman" panose="02020603050405020304" pitchFamily="18" charset="0"/>
              <a:cs typeface="Times New Roman" panose="02020603050405020304" pitchFamily="18" charset="0"/>
            </a:endParaRPr>
          </a:p>
        </p:txBody>
      </p:sp>
      <p:sp>
        <p:nvSpPr>
          <p:cNvPr id="14" name="Rettangolo 13"/>
          <p:cNvSpPr/>
          <p:nvPr/>
        </p:nvSpPr>
        <p:spPr>
          <a:xfrm>
            <a:off x="915416" y="807459"/>
            <a:ext cx="2730235" cy="368755"/>
          </a:xfrm>
          <a:prstGeom prst="rect">
            <a:avLst/>
          </a:prstGeom>
        </p:spPr>
        <p:txBody>
          <a:bodyPr wrap="none">
            <a:spAutoFit/>
          </a:bodyPr>
          <a:lstStyle/>
          <a:p>
            <a:pPr algn="just">
              <a:lnSpc>
                <a:spcPct val="107000"/>
              </a:lnSpc>
              <a:spcAft>
                <a:spcPts val="0"/>
              </a:spcAft>
            </a:pP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INVESTIMENTI LORDI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Immagine 14"/>
          <p:cNvPicPr>
            <a:picLocks noChangeAspect="1"/>
          </p:cNvPicPr>
          <p:nvPr/>
        </p:nvPicPr>
        <p:blipFill>
          <a:blip r:embed="rId2"/>
          <a:stretch>
            <a:fillRect/>
          </a:stretch>
        </p:blipFill>
        <p:spPr>
          <a:xfrm>
            <a:off x="10006166" y="2470158"/>
            <a:ext cx="962883" cy="674776"/>
          </a:xfrm>
          <a:prstGeom prst="rect">
            <a:avLst/>
          </a:prstGeom>
        </p:spPr>
      </p:pic>
      <p:sp>
        <p:nvSpPr>
          <p:cNvPr id="10" name="Rettangolo 9"/>
          <p:cNvSpPr/>
          <p:nvPr/>
        </p:nvSpPr>
        <p:spPr>
          <a:xfrm>
            <a:off x="915416" y="4685310"/>
            <a:ext cx="10132199" cy="1200329"/>
          </a:xfrm>
          <a:prstGeom prst="rect">
            <a:avLst/>
          </a:prstGeom>
        </p:spPr>
        <p:txBody>
          <a:bodyPr wrap="square">
            <a:spAutoFit/>
          </a:bodyPr>
          <a:lstStyle/>
          <a:p>
            <a:pPr algn="just"/>
            <a:r>
              <a:rPr lang="it-IT" dirty="0">
                <a:latin typeface="Times New Roman" panose="02020603050405020304" pitchFamily="18" charset="0"/>
              </a:rPr>
              <a:t>Nella contabilità nazionale, gli </a:t>
            </a:r>
            <a:r>
              <a:rPr lang="it-IT" b="1" dirty="0">
                <a:latin typeface="Times New Roman" panose="02020603050405020304" pitchFamily="18" charset="0"/>
              </a:rPr>
              <a:t>ammortamenti (consumo di capitale fisso) </a:t>
            </a:r>
            <a:r>
              <a:rPr lang="it-IT" dirty="0">
                <a:latin typeface="Times New Roman" panose="02020603050405020304" pitchFamily="18" charset="0"/>
              </a:rPr>
              <a:t>rappresentano il deprezzamento subito, </a:t>
            </a:r>
            <a:r>
              <a:rPr lang="it-IT" dirty="0">
                <a:solidFill>
                  <a:srgbClr val="000000"/>
                </a:solidFill>
                <a:latin typeface="Times New Roman" panose="02020603050405020304" pitchFamily="18" charset="0"/>
                <a:cs typeface="Times New Roman" panose="02020603050405020304" pitchFamily="18" charset="0"/>
              </a:rPr>
              <a:t>perdita di valore,</a:t>
            </a:r>
            <a:r>
              <a:rPr lang="it-IT" dirty="0">
                <a:latin typeface="Times New Roman" panose="02020603050405020304" pitchFamily="18" charset="0"/>
              </a:rPr>
              <a:t> nel corso di un dato periodo di tempo (l'anno in genere), da parte del capitale fisso </a:t>
            </a:r>
            <a:r>
              <a:rPr lang="it-IT" dirty="0">
                <a:latin typeface="Times New Roman" panose="02020603050405020304" pitchFamily="18" charset="0"/>
                <a:cs typeface="Times New Roman" panose="02020603050405020304" pitchFamily="18" charset="0"/>
              </a:rPr>
              <a:t>(macchinari, impianti, mezzi di trasporto, etc.)</a:t>
            </a:r>
            <a:r>
              <a:rPr lang="it-IT" dirty="0">
                <a:latin typeface="Times New Roman" panose="02020603050405020304" pitchFamily="18" charset="0"/>
              </a:rPr>
              <a:t> a seguito del normale logorio fisico o </a:t>
            </a:r>
            <a:r>
              <a:rPr lang="en-GB" dirty="0">
                <a:latin typeface="Times New Roman" panose="02020603050405020304" pitchFamily="18" charset="0"/>
              </a:rPr>
              <a:t>dell'obsolescenza prevedibile, s</a:t>
            </a:r>
            <a:r>
              <a:rPr lang="it-IT" dirty="0">
                <a:latin typeface="Times New Roman" panose="02020603050405020304" pitchFamily="18" charset="0"/>
              </a:rPr>
              <a:t>i tratta quindi di ammortamento economico</a:t>
            </a:r>
            <a:endParaRPr lang="en-GB" dirty="0"/>
          </a:p>
        </p:txBody>
      </p:sp>
    </p:spTree>
    <p:extLst>
      <p:ext uri="{BB962C8B-B14F-4D97-AF65-F5344CB8AC3E}">
        <p14:creationId xmlns:p14="http://schemas.microsoft.com/office/powerpoint/2010/main" val="26319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a:t>
            </a:fld>
            <a:endParaRPr lang="it-IT"/>
          </a:p>
        </p:txBody>
      </p:sp>
      <p:sp>
        <p:nvSpPr>
          <p:cNvPr id="5" name="Rettangolo 4"/>
          <p:cNvSpPr/>
          <p:nvPr/>
        </p:nvSpPr>
        <p:spPr>
          <a:xfrm>
            <a:off x="876808" y="724376"/>
            <a:ext cx="6096000" cy="369332"/>
          </a:xfrm>
          <a:prstGeom prst="rect">
            <a:avLst/>
          </a:prstGeom>
        </p:spPr>
        <p:txBody>
          <a:bodyPr>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INVESTIMENTI FISSI LORDI</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876807" y="1494422"/>
            <a:ext cx="1061509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Gli </a:t>
            </a:r>
            <a:r>
              <a:rPr lang="it-IT" b="1" dirty="0">
                <a:latin typeface="Times New Roman" panose="02020603050405020304" pitchFamily="18" charset="0"/>
                <a:cs typeface="Times New Roman" panose="02020603050405020304" pitchFamily="18" charset="0"/>
              </a:rPr>
              <a:t>investimenti fissi lordi </a:t>
            </a:r>
            <a:r>
              <a:rPr lang="it-IT" dirty="0">
                <a:latin typeface="Times New Roman" panose="02020603050405020304" pitchFamily="18" charset="0"/>
                <a:cs typeface="Times New Roman" panose="02020603050405020304" pitchFamily="18" charset="0"/>
              </a:rPr>
              <a:t>(comprensivi, quindi, degli ammortamenti) sono costituti dalle acquisizioni (al netto delle cessioni) di capitale fisso effettuate dai produttori residenti e dagli incrementi di valore dei beni materiali non prodotti. </a:t>
            </a:r>
          </a:p>
        </p:txBody>
      </p:sp>
      <p:pic>
        <p:nvPicPr>
          <p:cNvPr id="4" name="Immagine 3"/>
          <p:cNvPicPr>
            <a:picLocks noChangeAspect="1"/>
          </p:cNvPicPr>
          <p:nvPr/>
        </p:nvPicPr>
        <p:blipFill>
          <a:blip r:embed="rId2"/>
          <a:stretch>
            <a:fillRect/>
          </a:stretch>
        </p:blipFill>
        <p:spPr>
          <a:xfrm>
            <a:off x="9709556" y="4767408"/>
            <a:ext cx="1782347" cy="1091582"/>
          </a:xfrm>
          <a:prstGeom prst="rect">
            <a:avLst/>
          </a:prstGeom>
        </p:spPr>
      </p:pic>
      <p:sp>
        <p:nvSpPr>
          <p:cNvPr id="12" name="Rettangolo 11"/>
          <p:cNvSpPr/>
          <p:nvPr/>
        </p:nvSpPr>
        <p:spPr>
          <a:xfrm>
            <a:off x="876806" y="3935818"/>
            <a:ext cx="10615097"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Sono quindi Investimenti Fissi Lordi gli acquisti di beni materiali durevoli effettuati da un'impresa nell'esercizio e </a:t>
            </a:r>
            <a:r>
              <a:rPr lang="it-IT" b="1" dirty="0">
                <a:solidFill>
                  <a:srgbClr val="A80000"/>
                </a:solidFill>
                <a:latin typeface="Times New Roman" panose="02020603050405020304" pitchFamily="18" charset="0"/>
                <a:cs typeface="Times New Roman" panose="02020603050405020304" pitchFamily="18" charset="0"/>
              </a:rPr>
              <a:t>comprendono</a:t>
            </a:r>
            <a:r>
              <a:rPr lang="it-IT" dirty="0">
                <a:solidFill>
                  <a:srgbClr val="000000"/>
                </a:solidFill>
                <a:latin typeface="Times New Roman" panose="02020603050405020304" pitchFamily="18" charset="0"/>
                <a:cs typeface="Times New Roman" panose="02020603050405020304" pitchFamily="18" charset="0"/>
              </a:rPr>
              <a:t> l'acquisto di macchine, impianti, attrezzature, mobili, mezzi di trasporto, costruzioni e fabbricati, terreni e </a:t>
            </a:r>
            <a:r>
              <a:rPr lang="it-IT" dirty="0">
                <a:solidFill>
                  <a:srgbClr val="00B050"/>
                </a:solidFill>
                <a:latin typeface="Times New Roman" panose="02020603050405020304" pitchFamily="18" charset="0"/>
                <a:cs typeface="Times New Roman" panose="02020603050405020304" pitchFamily="18" charset="0"/>
              </a:rPr>
              <a:t>l'incremento di capitali fissi per lavori interni</a:t>
            </a:r>
            <a:r>
              <a:rPr lang="it-IT"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893509" y="5054205"/>
            <a:ext cx="8474581" cy="646331"/>
          </a:xfrm>
          <a:prstGeom prst="rect">
            <a:avLst/>
          </a:prstGeom>
        </p:spPr>
        <p:txBody>
          <a:bodyPr wrap="square">
            <a:spAutoFit/>
          </a:bodyPr>
          <a:lstStyle/>
          <a:p>
            <a:pPr algn="just"/>
            <a:r>
              <a:rPr lang="it-IT" dirty="0">
                <a:solidFill>
                  <a:srgbClr val="00B050"/>
                </a:solidFill>
                <a:latin typeface="Times New Roman" panose="02020603050405020304" pitchFamily="18" charset="0"/>
                <a:cs typeface="Times New Roman" panose="02020603050405020304" pitchFamily="18" charset="0"/>
              </a:rPr>
              <a:t>Questa voce comprende le manutenzioni e le riparazioni straordinarie che prolungano la durata normale di impiego e migliorano la capacità produttiva dei beni capitali.</a:t>
            </a:r>
          </a:p>
        </p:txBody>
      </p:sp>
      <p:sp>
        <p:nvSpPr>
          <p:cNvPr id="8" name="Rettangolo 7">
            <a:extLst>
              <a:ext uri="{FF2B5EF4-FFF2-40B4-BE49-F238E27FC236}">
                <a16:creationId xmlns:a16="http://schemas.microsoft.com/office/drawing/2014/main" id="{4D47066F-6AA6-CDDE-AB69-2C6AEB0FCF5A}"/>
              </a:ext>
            </a:extLst>
          </p:cNvPr>
          <p:cNvSpPr/>
          <p:nvPr/>
        </p:nvSpPr>
        <p:spPr>
          <a:xfrm>
            <a:off x="876806" y="2545761"/>
            <a:ext cx="10615096"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capitale fisso</a:t>
            </a:r>
            <a:r>
              <a:rPr lang="it-IT" dirty="0">
                <a:latin typeface="Times New Roman" panose="02020603050405020304" pitchFamily="18" charset="0"/>
                <a:cs typeface="Times New Roman" panose="02020603050405020304" pitchFamily="18" charset="0"/>
              </a:rPr>
              <a:t>, secondo il Sistema europeo dei conti (SEC), è costituito da beni (sia materiali che immateriali) prodotti e destinati all'utilizzo nei processi produttivi per un periodo superiore a un anno. Questi beni rappresentano un investimento a medio-lungo termine, in quanto il loro impiego e i relativi benefici si estendono oltre un singolo anno produttivo. </a:t>
            </a:r>
          </a:p>
        </p:txBody>
      </p:sp>
    </p:spTree>
    <p:extLst>
      <p:ext uri="{BB962C8B-B14F-4D97-AF65-F5344CB8AC3E}">
        <p14:creationId xmlns:p14="http://schemas.microsoft.com/office/powerpoint/2010/main" val="16631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sp>
        <p:nvSpPr>
          <p:cNvPr id="4" name="Rettangolo 3"/>
          <p:cNvSpPr/>
          <p:nvPr/>
        </p:nvSpPr>
        <p:spPr>
          <a:xfrm>
            <a:off x="817418" y="837765"/>
            <a:ext cx="10607964" cy="646331"/>
          </a:xfrm>
          <a:prstGeom prst="rect">
            <a:avLst/>
          </a:prstGeom>
        </p:spPr>
        <p:txBody>
          <a:bodyPr wrap="square">
            <a:spAutoFit/>
          </a:bodyPr>
          <a:lstStyle/>
          <a:p>
            <a:pPr algn="just"/>
            <a:r>
              <a:rPr lang="it-IT" dirty="0">
                <a:latin typeface="Times New Roman" panose="02020603050405020304" pitchFamily="18" charset="0"/>
              </a:rPr>
              <a:t>Nell’ambito degli investimenti fissi lordi è importante la distinzione tra investimenti </a:t>
            </a:r>
            <a:r>
              <a:rPr lang="it-IT" b="1" dirty="0">
                <a:latin typeface="Times New Roman" panose="02020603050405020304" pitchFamily="18" charset="0"/>
              </a:rPr>
              <a:t>sostitutivi </a:t>
            </a:r>
            <a:r>
              <a:rPr lang="it-IT" dirty="0">
                <a:latin typeface="Times New Roman" panose="02020603050405020304" pitchFamily="18" charset="0"/>
              </a:rPr>
              <a:t>e investimenti </a:t>
            </a:r>
            <a:r>
              <a:rPr lang="it-IT" b="1" dirty="0">
                <a:latin typeface="Times New Roman" panose="02020603050405020304" pitchFamily="18" charset="0"/>
              </a:rPr>
              <a:t>aggiuntivi</a:t>
            </a:r>
            <a:r>
              <a:rPr lang="it-IT" dirty="0">
                <a:latin typeface="Times New Roman" panose="02020603050405020304" pitchFamily="18" charset="0"/>
              </a:rPr>
              <a:t>. </a:t>
            </a:r>
            <a:endParaRPr lang="it-IT" dirty="0"/>
          </a:p>
        </p:txBody>
      </p:sp>
      <p:sp>
        <p:nvSpPr>
          <p:cNvPr id="5" name="Rettangolo 4"/>
          <p:cNvSpPr/>
          <p:nvPr/>
        </p:nvSpPr>
        <p:spPr>
          <a:xfrm>
            <a:off x="817418" y="1628431"/>
            <a:ext cx="10607964" cy="2031325"/>
          </a:xfrm>
          <a:prstGeom prst="rect">
            <a:avLst/>
          </a:prstGeom>
        </p:spPr>
        <p:txBody>
          <a:bodyPr wrap="square">
            <a:spAutoFit/>
          </a:bodyPr>
          <a:lstStyle/>
          <a:p>
            <a:pPr algn="just"/>
            <a:r>
              <a:rPr lang="it-IT" dirty="0">
                <a:latin typeface="Times New Roman" panose="02020603050405020304" pitchFamily="18" charset="0"/>
              </a:rPr>
              <a:t>I primi sono gli investimenti necessari per ripristinare il capitale “consumato” nel corso del processo produttivo, che ha subito una riduzione di valore per effetto del logorio fisico e della obsolescenza economica (invecchiamento tecnologico). Come si è visto, tale perdita di valore è misurata dagli ammortamenti e quindi gli stessi ammortamenti rappresentano i cosiddetti investimenti sostitutivi. </a:t>
            </a:r>
          </a:p>
          <a:p>
            <a:pPr algn="just"/>
            <a:r>
              <a:rPr lang="it-IT" dirty="0">
                <a:latin typeface="Times New Roman" panose="02020603050405020304" pitchFamily="18" charset="0"/>
              </a:rPr>
              <a:t>Gli investimenti aggiuntivi sono la parte residua: la differenza tra investimenti fissi lordi e ammortamenti, ovvero gli </a:t>
            </a:r>
            <a:r>
              <a:rPr lang="it-IT" b="1" dirty="0">
                <a:latin typeface="Times New Roman" panose="02020603050405020304" pitchFamily="18" charset="0"/>
              </a:rPr>
              <a:t>investimenti fissi netti</a:t>
            </a:r>
            <a:r>
              <a:rPr lang="it-IT" dirty="0">
                <a:latin typeface="Times New Roman" panose="02020603050405020304" pitchFamily="18" charset="0"/>
              </a:rPr>
              <a:t>. Questi ultimi misurano dunque l’effettivo incremento di dotazione di capitale fisso del sistema produttivo.</a:t>
            </a:r>
            <a:endParaRPr lang="it-IT" dirty="0"/>
          </a:p>
        </p:txBody>
      </p:sp>
      <p:sp>
        <p:nvSpPr>
          <p:cNvPr id="6" name="Rettangolo 5"/>
          <p:cNvSpPr/>
          <p:nvPr/>
        </p:nvSpPr>
        <p:spPr>
          <a:xfrm>
            <a:off x="817418" y="3797291"/>
            <a:ext cx="10469418" cy="1200329"/>
          </a:xfrm>
          <a:prstGeom prst="rect">
            <a:avLst/>
          </a:prstGeom>
        </p:spPr>
        <p:txBody>
          <a:bodyPr wrap="square">
            <a:spAutoFit/>
          </a:bodyPr>
          <a:lstStyle/>
          <a:p>
            <a:pPr algn="just"/>
            <a:r>
              <a:rPr lang="it-IT" dirty="0">
                <a:latin typeface="Times New Roman" panose="02020603050405020304" pitchFamily="18" charset="0"/>
              </a:rPr>
              <a:t>I dati sugli investimenti sono articolati per branche di attività secondo due diverse modalità:</a:t>
            </a:r>
          </a:p>
          <a:p>
            <a:pPr marL="285750" indent="-285750" algn="just">
              <a:buFont typeface="Wingdings" panose="05000000000000000000" pitchFamily="2" charset="2"/>
              <a:buChar char="§"/>
            </a:pPr>
            <a:r>
              <a:rPr lang="it-IT" dirty="0">
                <a:latin typeface="Times New Roman" panose="02020603050405020304" pitchFamily="18" charset="0"/>
              </a:rPr>
              <a:t>per </a:t>
            </a:r>
            <a:r>
              <a:rPr lang="it-IT" b="1" dirty="0">
                <a:latin typeface="Times New Roman" panose="02020603050405020304" pitchFamily="18" charset="0"/>
              </a:rPr>
              <a:t>branche proprietarie</a:t>
            </a:r>
            <a:r>
              <a:rPr lang="it-IT" dirty="0">
                <a:latin typeface="Times New Roman" panose="02020603050405020304" pitchFamily="18" charset="0"/>
              </a:rPr>
              <a:t>, ovvero gli acquisti di beni di investimento fatti dalle unità produttive appartenenti alle varie branche;</a:t>
            </a:r>
          </a:p>
          <a:p>
            <a:pPr marL="285750" indent="-285750" algn="just">
              <a:buFont typeface="Wingdings" panose="05000000000000000000" pitchFamily="2" charset="2"/>
              <a:buChar char="§"/>
            </a:pPr>
            <a:r>
              <a:rPr lang="it-IT" dirty="0">
                <a:latin typeface="Times New Roman" panose="02020603050405020304" pitchFamily="18" charset="0"/>
              </a:rPr>
              <a:t>per </a:t>
            </a:r>
            <a:r>
              <a:rPr lang="it-IT" b="1" dirty="0">
                <a:latin typeface="Times New Roman" panose="02020603050405020304" pitchFamily="18" charset="0"/>
              </a:rPr>
              <a:t>branche produttrici</a:t>
            </a:r>
            <a:r>
              <a:rPr lang="it-IT" dirty="0">
                <a:latin typeface="Times New Roman" panose="02020603050405020304" pitchFamily="18" charset="0"/>
              </a:rPr>
              <a:t>, ovvero il valore dei beni di investimento prodotti dalle varie branche.</a:t>
            </a:r>
            <a:endParaRPr lang="it-IT" dirty="0"/>
          </a:p>
        </p:txBody>
      </p:sp>
      <p:sp>
        <p:nvSpPr>
          <p:cNvPr id="7" name="Rettangolo 6"/>
          <p:cNvSpPr/>
          <p:nvPr/>
        </p:nvSpPr>
        <p:spPr>
          <a:xfrm>
            <a:off x="817418" y="5099904"/>
            <a:ext cx="10607964" cy="923330"/>
          </a:xfrm>
          <a:prstGeom prst="rect">
            <a:avLst/>
          </a:prstGeom>
        </p:spPr>
        <p:txBody>
          <a:bodyPr wrap="square">
            <a:spAutoFit/>
          </a:bodyPr>
          <a:lstStyle/>
          <a:p>
            <a:pPr algn="just"/>
            <a:r>
              <a:rPr lang="it-IT" dirty="0">
                <a:latin typeface="Times New Roman" panose="02020603050405020304" pitchFamily="18" charset="0"/>
              </a:rPr>
              <a:t>E’ evidente che tutte le branche di attività presentano valori significativi degli investimenti classificati secondo il primo criterio, mentre soltanto alcune branche, cioè quelle che producono beni di investimento (costruzioni, meccanica, mezzi di trasporto), presentano valori non nulli degli investimenti classificati per branche produttrici.</a:t>
            </a:r>
            <a:endParaRPr lang="it-IT" dirty="0"/>
          </a:p>
        </p:txBody>
      </p:sp>
    </p:spTree>
    <p:extLst>
      <p:ext uri="{BB962C8B-B14F-4D97-AF65-F5344CB8AC3E}">
        <p14:creationId xmlns:p14="http://schemas.microsoft.com/office/powerpoint/2010/main" val="31663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1012806" y="2813090"/>
            <a:ext cx="2531671" cy="369332"/>
          </a:xfrm>
          <a:prstGeom prst="rect">
            <a:avLst/>
          </a:prstGeom>
        </p:spPr>
        <p:txBody>
          <a:bodyPr wrap="square">
            <a:spAutoFit/>
          </a:bodyPr>
          <a:lstStyle/>
          <a:p>
            <a:r>
              <a:rPr lang="en-GB" b="1" i="1" dirty="0">
                <a:solidFill>
                  <a:srgbClr val="A80000"/>
                </a:solidFill>
                <a:latin typeface="Times New Roman" panose="02020603050405020304" pitchFamily="18" charset="0"/>
                <a:cs typeface="Times New Roman" panose="02020603050405020304" pitchFamily="18" charset="0"/>
              </a:rPr>
              <a:t>INVESTIMENTI FISSI</a:t>
            </a:r>
          </a:p>
        </p:txBody>
      </p:sp>
      <p:sp>
        <p:nvSpPr>
          <p:cNvPr id="5" name="Rettangolo 4"/>
          <p:cNvSpPr/>
          <p:nvPr/>
        </p:nvSpPr>
        <p:spPr>
          <a:xfrm>
            <a:off x="5616904" y="3405512"/>
            <a:ext cx="6096000" cy="1477328"/>
          </a:xfrm>
          <a:prstGeom prst="rect">
            <a:avLst/>
          </a:prstGeom>
        </p:spPr>
        <p:txBody>
          <a:bodyPr>
            <a:spAutoFit/>
          </a:bodyPr>
          <a:lstStyle/>
          <a:p>
            <a:r>
              <a:rPr lang="en-GB" b="1" dirty="0" err="1">
                <a:latin typeface="Times New Roman" panose="02020603050405020304" pitchFamily="18" charset="0"/>
                <a:cs typeface="Times New Roman" panose="02020603050405020304" pitchFamily="18" charset="0"/>
              </a:rPr>
              <a:t>Beni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immateriali</a:t>
            </a:r>
            <a:endParaRPr lang="en-GB"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GB" dirty="0" err="1">
                <a:latin typeface="Times New Roman" panose="02020603050405020304" pitchFamily="18" charset="0"/>
                <a:cs typeface="Times New Roman" panose="02020603050405020304" pitchFamily="18" charset="0"/>
              </a:rPr>
              <a:t>prospezioni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minerarie</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it-IT" i="1" dirty="0">
                <a:latin typeface="Times New Roman" panose="02020603050405020304" pitchFamily="18" charset="0"/>
                <a:cs typeface="Times New Roman" panose="02020603050405020304" pitchFamily="18" charset="0"/>
              </a:rPr>
              <a:t>software </a:t>
            </a:r>
            <a:r>
              <a:rPr lang="it-IT" dirty="0">
                <a:latin typeface="Times New Roman" panose="02020603050405020304" pitchFamily="18" charset="0"/>
                <a:cs typeface="Times New Roman" panose="02020603050405020304" pitchFamily="18" charset="0"/>
              </a:rPr>
              <a:t>e vaste basi di dati</a:t>
            </a:r>
          </a:p>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originali di opere artistiche, letterarie e di intrattenimento</a:t>
            </a:r>
          </a:p>
          <a:p>
            <a:pPr marL="285750" indent="-285750">
              <a:buFont typeface="Wingdings" panose="05000000000000000000" pitchFamily="2" charset="2"/>
              <a:buChar char="§"/>
            </a:pPr>
            <a:r>
              <a:rPr lang="en-GB" dirty="0" err="1">
                <a:latin typeface="Times New Roman" panose="02020603050405020304" pitchFamily="18" charset="0"/>
                <a:cs typeface="Times New Roman" panose="02020603050405020304" pitchFamily="18" charset="0"/>
              </a:rPr>
              <a:t>altri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immateriali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prodotti</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5616904" y="1165231"/>
            <a:ext cx="6096000" cy="1754326"/>
          </a:xfrm>
          <a:prstGeom prst="rect">
            <a:avLst/>
          </a:prstGeom>
        </p:spPr>
        <p:txBody>
          <a:bodyPr>
            <a:spAutoFit/>
          </a:bodyPr>
          <a:lstStyle/>
          <a:p>
            <a:r>
              <a:rPr lang="en-GB" b="1" dirty="0" err="1">
                <a:latin typeface="Times New Roman" panose="02020603050405020304" pitchFamily="18" charset="0"/>
                <a:cs typeface="Times New Roman" panose="02020603050405020304" pitchFamily="18" charset="0"/>
              </a:rPr>
              <a:t>Beni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materiali</a:t>
            </a:r>
            <a:endParaRPr lang="en-GB"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GB" dirty="0" err="1">
                <a:latin typeface="Times New Roman" panose="02020603050405020304" pitchFamily="18" charset="0"/>
                <a:cs typeface="Times New Roman" panose="02020603050405020304" pitchFamily="18" charset="0"/>
              </a:rPr>
              <a:t>fabbricati</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abitazione</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fabbricati non residenziali ed opere del genio civile</a:t>
            </a:r>
          </a:p>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macchinari, impianti e mezzi di trasporto</a:t>
            </a:r>
          </a:p>
          <a:p>
            <a:pPr marL="285750" indent="-285750">
              <a:buFont typeface="Wingdings" panose="05000000000000000000" pitchFamily="2" charset="2"/>
              <a:buChar char="§"/>
            </a:pPr>
            <a:r>
              <a:rPr lang="en-GB" dirty="0" err="1">
                <a:latin typeface="Times New Roman" panose="02020603050405020304" pitchFamily="18" charset="0"/>
                <a:cs typeface="Times New Roman" panose="02020603050405020304" pitchFamily="18" charset="0"/>
              </a:rPr>
              <a:t>opere</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mautenzione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straordinaria</a:t>
            </a:r>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beni coltivati e allevati utilizzati per la produzione</a:t>
            </a:r>
          </a:p>
        </p:txBody>
      </p:sp>
      <p:pic>
        <p:nvPicPr>
          <p:cNvPr id="7" name="Immagine 6"/>
          <p:cNvPicPr>
            <a:picLocks noChangeAspect="1"/>
          </p:cNvPicPr>
          <p:nvPr/>
        </p:nvPicPr>
        <p:blipFill>
          <a:blip r:embed="rId2"/>
          <a:stretch>
            <a:fillRect/>
          </a:stretch>
        </p:blipFill>
        <p:spPr>
          <a:xfrm>
            <a:off x="9791047" y="4999036"/>
            <a:ext cx="1676545" cy="1261981"/>
          </a:xfrm>
          <a:prstGeom prst="rect">
            <a:avLst/>
          </a:prstGeom>
        </p:spPr>
      </p:pic>
      <p:sp>
        <p:nvSpPr>
          <p:cNvPr id="8" name="Freccia a destra 7"/>
          <p:cNvSpPr/>
          <p:nvPr/>
        </p:nvSpPr>
        <p:spPr>
          <a:xfrm>
            <a:off x="3879987" y="2785968"/>
            <a:ext cx="859536" cy="423575"/>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1213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11</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8</a:t>
            </a:fld>
            <a:endParaRPr lang="it-IT"/>
          </a:p>
        </p:txBody>
      </p:sp>
      <p:sp>
        <p:nvSpPr>
          <p:cNvPr id="5" name="Rettangolo 4"/>
          <p:cNvSpPr/>
          <p:nvPr/>
        </p:nvSpPr>
        <p:spPr>
          <a:xfrm>
            <a:off x="798020" y="1327000"/>
            <a:ext cx="1057070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Si definisce variazione delle scorte la differenza tra il valore finale (31 dicembre) e quello iniziale (1° gennaio) delle scorte. </a:t>
            </a:r>
          </a:p>
        </p:txBody>
      </p:sp>
      <p:sp>
        <p:nvSpPr>
          <p:cNvPr id="6" name="Rettangolo 5"/>
          <p:cNvSpPr/>
          <p:nvPr/>
        </p:nvSpPr>
        <p:spPr>
          <a:xfrm>
            <a:off x="798021" y="3031733"/>
            <a:ext cx="1065692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variazione delle scorte = </a:t>
            </a:r>
            <a:r>
              <a:rPr lang="it-IT" dirty="0">
                <a:latin typeface="Times New Roman" panose="02020603050405020304" pitchFamily="18" charset="0"/>
                <a:cs typeface="Times New Roman" panose="02020603050405020304" pitchFamily="18" charset="0"/>
              </a:rPr>
              <a:t>m</a:t>
            </a:r>
            <a:r>
              <a:rPr lang="it-IT" dirty="0">
                <a:latin typeface="Times New Roman" panose="02020603050405020304" pitchFamily="18" charset="0"/>
                <a:ea typeface="Calibri" panose="020F0502020204030204" pitchFamily="34" charset="0"/>
              </a:rPr>
              <a:t>isura dunque l'aumento (o la diminuzione) dell'ammontare delle giacenze di prodotti finiti, in corso di lavorazione e materie prime, verificatosi nel settore delle imprese tra l'inizio e la fine del periodo in esame. </a:t>
            </a:r>
          </a:p>
        </p:txBody>
      </p:sp>
      <p:sp>
        <p:nvSpPr>
          <p:cNvPr id="8" name="Rettangolo 7"/>
          <p:cNvSpPr/>
          <p:nvPr/>
        </p:nvSpPr>
        <p:spPr>
          <a:xfrm>
            <a:off x="780329" y="795207"/>
            <a:ext cx="3493842" cy="368755"/>
          </a:xfrm>
          <a:prstGeom prst="rect">
            <a:avLst/>
          </a:prstGeom>
        </p:spPr>
        <p:txBody>
          <a:bodyPr wrap="none">
            <a:spAutoFit/>
          </a:bodyPr>
          <a:lstStyle/>
          <a:p>
            <a:pPr algn="just">
              <a:lnSpc>
                <a:spcPct val="107000"/>
              </a:lnSpc>
              <a:spcAft>
                <a:spcPts val="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VARIAZIONE DELLE SCORTE</a:t>
            </a:r>
            <a:endParaRPr lang="en-GB" sz="16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842904" y="5684422"/>
            <a:ext cx="10302795" cy="369332"/>
          </a:xfrm>
          <a:prstGeom prst="rect">
            <a:avLst/>
          </a:prstGeom>
        </p:spPr>
        <p:txBody>
          <a:bodyPr wrap="square">
            <a:spAutoFit/>
          </a:bodyPr>
          <a:lstStyle/>
          <a:p>
            <a:pPr algn="just"/>
            <a:endParaRPr lang="en-GB" dirty="0"/>
          </a:p>
        </p:txBody>
      </p:sp>
      <p:sp>
        <p:nvSpPr>
          <p:cNvPr id="10" name="Rettangolo 9"/>
          <p:cNvSpPr/>
          <p:nvPr/>
        </p:nvSpPr>
        <p:spPr>
          <a:xfrm>
            <a:off x="842904" y="4088865"/>
            <a:ext cx="10656923"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Nella contabilità nazionale, a differenza della pratica aziendale, la variazione delle scorte misura l'accrescimento (o il depauperamento) fisico del volume dei beni in giacenza ed esclude, quindi, i guadagni o le perdite connesse con le variazioni dei prezzi da un periodo all'altro</a:t>
            </a:r>
            <a:endParaRPr lang="en-GB" dirty="0"/>
          </a:p>
        </p:txBody>
      </p:sp>
      <p:sp>
        <p:nvSpPr>
          <p:cNvPr id="11" name="Rettangolo 10"/>
          <p:cNvSpPr/>
          <p:nvPr/>
        </p:nvSpPr>
        <p:spPr>
          <a:xfrm>
            <a:off x="798020" y="5141602"/>
            <a:ext cx="10656922"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Quando un'impresa aumenta le sue </a:t>
            </a:r>
            <a:r>
              <a:rPr lang="it-IT" dirty="0">
                <a:latin typeface="Times New Roman" panose="02020603050405020304" pitchFamily="18" charset="0"/>
                <a:cs typeface="Times New Roman" panose="02020603050405020304" pitchFamily="18" charset="0"/>
              </a:rPr>
              <a:t>scorte </a:t>
            </a:r>
            <a:r>
              <a:rPr lang="it-IT" dirty="0">
                <a:solidFill>
                  <a:srgbClr val="000000"/>
                </a:solidFill>
                <a:latin typeface="Times New Roman" panose="02020603050405020304" pitchFamily="18" charset="0"/>
                <a:cs typeface="Times New Roman" panose="02020603050405020304" pitchFamily="18" charset="0"/>
              </a:rPr>
              <a:t>di beni intermedi o di beni finali invenduti alla fine del periodo, questo aumento viene computato come componente degli investimenti (investimento in scorte).</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786794" y="1978996"/>
            <a:ext cx="10668144"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Le </a:t>
            </a:r>
            <a:r>
              <a:rPr lang="it-IT" b="1" dirty="0">
                <a:latin typeface="Times New Roman" panose="02020603050405020304" pitchFamily="18" charset="0"/>
                <a:ea typeface="Calibri" panose="020F0502020204030204" pitchFamily="34" charset="0"/>
                <a:cs typeface="Times New Roman" panose="02020603050405020304" pitchFamily="18" charset="0"/>
              </a:rPr>
              <a:t>scorte</a:t>
            </a:r>
            <a:r>
              <a:rPr lang="it-IT" dirty="0">
                <a:latin typeface="Times New Roman" panose="02020603050405020304" pitchFamily="18" charset="0"/>
                <a:ea typeface="Calibri" panose="020F0502020204030204" pitchFamily="34" charset="0"/>
                <a:cs typeface="Times New Roman" panose="02020603050405020304" pitchFamily="18" charset="0"/>
              </a:rPr>
              <a:t> sono tutti i prodotti (beni e servizi) ottenuti nel periodo corrente o in un periodo precedente e detenuti per la vendita, per l’impiego nella produzione o per altri impieghi in un momento successivo. C</a:t>
            </a:r>
            <a:r>
              <a:rPr lang="it-IT" dirty="0">
                <a:latin typeface="Times New Roman" panose="02020603050405020304" pitchFamily="18" charset="0"/>
                <a:cs typeface="Times New Roman" panose="02020603050405020304" pitchFamily="18" charset="0"/>
              </a:rPr>
              <a:t>omprendono le seguenti categorie: materie prime, prodotti in corso di lavorazione, prodotti finiti, beni per la rivendita.</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0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04672" y="1348245"/>
            <a:ext cx="1072591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 SEC è prevista la nuova categoria concernente le </a:t>
            </a:r>
            <a:r>
              <a:rPr lang="it-IT" b="1" dirty="0">
                <a:latin typeface="Times New Roman" panose="02020603050405020304" pitchFamily="18" charset="0"/>
                <a:cs typeface="Times New Roman" panose="02020603050405020304" pitchFamily="18" charset="0"/>
              </a:rPr>
              <a:t>acquisizioni meno le cessioni di oggetti di valore</a:t>
            </a:r>
            <a:r>
              <a:rPr lang="it-IT" dirty="0">
                <a:latin typeface="Times New Roman" panose="02020603050405020304" pitchFamily="18" charset="0"/>
                <a:cs typeface="Times New Roman" panose="02020603050405020304" pitchFamily="18" charset="0"/>
              </a:rPr>
              <a:t>.</a:t>
            </a:r>
          </a:p>
        </p:txBody>
      </p:sp>
      <p:sp>
        <p:nvSpPr>
          <p:cNvPr id="4" name="Segnaposto piè di pagina 3"/>
          <p:cNvSpPr>
            <a:spLocks noGrp="1"/>
          </p:cNvSpPr>
          <p:nvPr>
            <p:ph type="ftr" sz="quarter" idx="11"/>
          </p:nvPr>
        </p:nvSpPr>
        <p:spPr/>
        <p:txBody>
          <a:bodyPr/>
          <a:lstStyle/>
          <a:p>
            <a:r>
              <a:rPr lang="it-IT"/>
              <a:t>L. Bani - Elementi di statistica economica - LEZIONE 11</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9</a:t>
            </a:fld>
            <a:endParaRPr lang="it-IT"/>
          </a:p>
        </p:txBody>
      </p:sp>
      <p:sp>
        <p:nvSpPr>
          <p:cNvPr id="7" name="Rettangolo 6"/>
          <p:cNvSpPr/>
          <p:nvPr/>
        </p:nvSpPr>
        <p:spPr>
          <a:xfrm>
            <a:off x="804672" y="783259"/>
            <a:ext cx="6656832" cy="369332"/>
          </a:xfrm>
          <a:prstGeom prst="rect">
            <a:avLst/>
          </a:prstGeom>
        </p:spPr>
        <p:txBody>
          <a:bodyPr wrap="square">
            <a:spAutoFit/>
          </a:bodyPr>
          <a:lstStyle/>
          <a:p>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ACQUISIZIONI MENO CESSIONI DI OGGETTI DI VALORE</a:t>
            </a:r>
          </a:p>
        </p:txBody>
      </p:sp>
      <p:sp>
        <p:nvSpPr>
          <p:cNvPr id="9" name="Rettangolo 8"/>
          <p:cNvSpPr/>
          <p:nvPr/>
        </p:nvSpPr>
        <p:spPr>
          <a:xfrm>
            <a:off x="804672" y="5008651"/>
            <a:ext cx="8713401" cy="923330"/>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a) pietre e metalli preziosi, quali diamanti, oro non monetario, platino, argento ecc.; </a:t>
            </a:r>
          </a:p>
          <a:p>
            <a:r>
              <a:rPr lang="it-IT" dirty="0">
                <a:solidFill>
                  <a:srgbClr val="000000"/>
                </a:solidFill>
                <a:latin typeface="Times New Roman" panose="02020603050405020304" pitchFamily="18" charset="0"/>
                <a:cs typeface="Times New Roman" panose="02020603050405020304" pitchFamily="18" charset="0"/>
              </a:rPr>
              <a:t>b) oggetti di antiquariato e altri oggetti d'arte, quali dipinti, sculture ecc.; </a:t>
            </a:r>
          </a:p>
          <a:p>
            <a:r>
              <a:rPr lang="it-IT" dirty="0">
                <a:solidFill>
                  <a:srgbClr val="000000"/>
                </a:solidFill>
                <a:latin typeface="Times New Roman" panose="02020603050405020304" pitchFamily="18" charset="0"/>
                <a:cs typeface="Times New Roman" panose="02020603050405020304" pitchFamily="18" charset="0"/>
              </a:rPr>
              <a:t>c) altri oggetti di valore, quali gioielli in pietre e metalli preziosi e oggetti da collezione. </a:t>
            </a:r>
          </a:p>
        </p:txBody>
      </p:sp>
      <p:sp>
        <p:nvSpPr>
          <p:cNvPr id="10" name="Rettangolo 9"/>
          <p:cNvSpPr/>
          <p:nvPr/>
        </p:nvSpPr>
        <p:spPr>
          <a:xfrm>
            <a:off x="943356" y="3240935"/>
            <a:ext cx="2311908"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gli oggetti di valore</a:t>
            </a:r>
          </a:p>
        </p:txBody>
      </p:sp>
      <p:sp>
        <p:nvSpPr>
          <p:cNvPr id="11" name="Rettangolo 10"/>
          <p:cNvSpPr/>
          <p:nvPr/>
        </p:nvSpPr>
        <p:spPr>
          <a:xfrm>
            <a:off x="4846320" y="2889445"/>
            <a:ext cx="6440516"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sono beni non finanziari, utilizzati solo secondariamente per la produzione o il consumo, che non sono soggetti, in condizioni normali, a deterioramento (fisico) nel tempo e che sono acquistati e detenuti soprattutto come riserve di valore. </a:t>
            </a:r>
          </a:p>
        </p:txBody>
      </p:sp>
      <p:sp>
        <p:nvSpPr>
          <p:cNvPr id="12" name="Freccia a destra 11"/>
          <p:cNvSpPr/>
          <p:nvPr/>
        </p:nvSpPr>
        <p:spPr>
          <a:xfrm>
            <a:off x="3749040" y="3240781"/>
            <a:ext cx="603504" cy="369375"/>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804672" y="4531106"/>
            <a:ext cx="3583032"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comprendono i seguenti tipi di beni: </a:t>
            </a:r>
          </a:p>
        </p:txBody>
      </p:sp>
      <p:sp>
        <p:nvSpPr>
          <p:cNvPr id="2" name="Rettangolo 1"/>
          <p:cNvSpPr/>
          <p:nvPr/>
        </p:nvSpPr>
        <p:spPr>
          <a:xfrm>
            <a:off x="804672" y="1717577"/>
            <a:ext cx="1048216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oggetti di valore si intendono quei beni materiali che non sono utilizzati a fini di produzione o di consumo, che, in condizioni normali, non si deteriorano (fisicamente) con il tempo e che sono principalmente acquistati e detenuti per costituire una riserva di valore. In passato questa categoria era classificata nella spesa per consumi finali.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9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P spid="13" grpId="0"/>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4028</Words>
  <Application>Microsoft Office PowerPoint</Application>
  <PresentationFormat>Widescreen</PresentationFormat>
  <Paragraphs>227</Paragraphs>
  <Slides>31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Arial</vt:lpstr>
      <vt:lpstr>Calibri</vt:lpstr>
      <vt:lpstr>Calibri Light</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242</cp:revision>
  <dcterms:created xsi:type="dcterms:W3CDTF">2022-03-09T09:48:21Z</dcterms:created>
  <dcterms:modified xsi:type="dcterms:W3CDTF">2025-04-29T20:26:53Z</dcterms:modified>
</cp:coreProperties>
</file>