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6" r:id="rId2"/>
    <p:sldId id="278" r:id="rId3"/>
    <p:sldId id="333" r:id="rId4"/>
    <p:sldId id="372" r:id="rId5"/>
    <p:sldId id="338" r:id="rId6"/>
    <p:sldId id="305" r:id="rId7"/>
    <p:sldId id="334" r:id="rId8"/>
    <p:sldId id="304" r:id="rId9"/>
    <p:sldId id="374" r:id="rId10"/>
    <p:sldId id="335" r:id="rId11"/>
    <p:sldId id="345" r:id="rId12"/>
    <p:sldId id="343" r:id="rId13"/>
    <p:sldId id="389" r:id="rId14"/>
    <p:sldId id="344" r:id="rId15"/>
    <p:sldId id="346" r:id="rId16"/>
    <p:sldId id="393" r:id="rId17"/>
    <p:sldId id="375" r:id="rId18"/>
    <p:sldId id="376" r:id="rId19"/>
    <p:sldId id="382" r:id="rId20"/>
    <p:sldId id="390" r:id="rId21"/>
    <p:sldId id="391" r:id="rId22"/>
    <p:sldId id="379" r:id="rId23"/>
    <p:sldId id="380" r:id="rId24"/>
    <p:sldId id="309" r:id="rId25"/>
    <p:sldId id="385" r:id="rId26"/>
    <p:sldId id="392" r:id="rId27"/>
    <p:sldId id="395" r:id="rId28"/>
    <p:sldId id="388" r:id="rId29"/>
    <p:sldId id="317" r:id="rId30"/>
    <p:sldId id="362" r:id="rId31"/>
    <p:sldId id="320" r:id="rId32"/>
    <p:sldId id="327" r:id="rId33"/>
    <p:sldId id="326" r:id="rId34"/>
    <p:sldId id="328" r:id="rId35"/>
    <p:sldId id="329" r:id="rId36"/>
    <p:sldId id="347" r:id="rId37"/>
    <p:sldId id="348" r:id="rId38"/>
    <p:sldId id="349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DD517-C019-4C8C-93BA-2D4EAB5AA748}" v="184" dt="2025-05-09T07:57:33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izia Bani" userId="57bc3f8fc0f6f2e2" providerId="LiveId" clId="{63DDD517-C019-4C8C-93BA-2D4EAB5AA748}"/>
    <pc:docChg chg="undo custSel addSld delSld modSld">
      <pc:chgData name="Letizia Bani" userId="57bc3f8fc0f6f2e2" providerId="LiveId" clId="{63DDD517-C019-4C8C-93BA-2D4EAB5AA748}" dt="2025-05-09T07:59:07.263" v="313" actId="47"/>
      <pc:docMkLst>
        <pc:docMk/>
      </pc:docMkLst>
      <pc:sldChg chg="addSp delSp modSp add del mod delAnim">
        <pc:chgData name="Letizia Bani" userId="57bc3f8fc0f6f2e2" providerId="LiveId" clId="{63DDD517-C019-4C8C-93BA-2D4EAB5AA748}" dt="2025-05-09T07:59:07.263" v="313" actId="47"/>
        <pc:sldMkLst>
          <pc:docMk/>
          <pc:sldMk cId="2680202057" sldId="257"/>
        </pc:sldMkLst>
        <pc:spChg chg="mod">
          <ac:chgData name="Letizia Bani" userId="57bc3f8fc0f6f2e2" providerId="LiveId" clId="{63DDD517-C019-4C8C-93BA-2D4EAB5AA748}" dt="2025-05-09T07:51:43.724" v="178" actId="21"/>
          <ac:spMkLst>
            <pc:docMk/>
            <pc:sldMk cId="2680202057" sldId="257"/>
            <ac:spMk id="2" creationId="{00000000-0000-0000-0000-000000000000}"/>
          </ac:spMkLst>
        </pc:spChg>
        <pc:spChg chg="del">
          <ac:chgData name="Letizia Bani" userId="57bc3f8fc0f6f2e2" providerId="LiveId" clId="{63DDD517-C019-4C8C-93BA-2D4EAB5AA748}" dt="2025-05-09T07:18:08.048" v="175" actId="478"/>
          <ac:spMkLst>
            <pc:docMk/>
            <pc:sldMk cId="2680202057" sldId="257"/>
            <ac:spMk id="3" creationId="{00000000-0000-0000-0000-000000000000}"/>
          </ac:spMkLst>
        </pc:spChg>
        <pc:spChg chg="add mod">
          <ac:chgData name="Letizia Bani" userId="57bc3f8fc0f6f2e2" providerId="LiveId" clId="{63DDD517-C019-4C8C-93BA-2D4EAB5AA748}" dt="2025-05-09T07:51:55.294" v="181" actId="14100"/>
          <ac:spMkLst>
            <pc:docMk/>
            <pc:sldMk cId="2680202057" sldId="257"/>
            <ac:spMk id="8" creationId="{310A85F7-4ACB-B5CF-7BB7-1FD4B2572554}"/>
          </ac:spMkLst>
        </pc:spChg>
      </pc:sldChg>
      <pc:sldChg chg="addSp delSp modSp mod modAnim">
        <pc:chgData name="Letizia Bani" userId="57bc3f8fc0f6f2e2" providerId="LiveId" clId="{63DDD517-C019-4C8C-93BA-2D4EAB5AA748}" dt="2025-05-08T19:25:15.921" v="133" actId="164"/>
        <pc:sldMkLst>
          <pc:docMk/>
          <pc:sldMk cId="466467650" sldId="317"/>
        </pc:sldMkLst>
        <pc:spChg chg="add del mod">
          <ac:chgData name="Letizia Bani" userId="57bc3f8fc0f6f2e2" providerId="LiveId" clId="{63DDD517-C019-4C8C-93BA-2D4EAB5AA748}" dt="2025-05-08T19:25:01.376" v="132" actId="478"/>
          <ac:spMkLst>
            <pc:docMk/>
            <pc:sldMk cId="466467650" sldId="317"/>
            <ac:spMk id="4" creationId="{CF071EF6-AC5D-8C70-A41D-039D3D4B4BC3}"/>
          </ac:spMkLst>
        </pc:spChg>
        <pc:spChg chg="add mod">
          <ac:chgData name="Letizia Bani" userId="57bc3f8fc0f6f2e2" providerId="LiveId" clId="{63DDD517-C019-4C8C-93BA-2D4EAB5AA748}" dt="2025-05-08T19:25:15.921" v="133" actId="164"/>
          <ac:spMkLst>
            <pc:docMk/>
            <pc:sldMk cId="466467650" sldId="317"/>
            <ac:spMk id="7" creationId="{1A4854B3-B8D8-6834-3D4F-3B21FBDF86AA}"/>
          </ac:spMkLst>
        </pc:spChg>
        <pc:spChg chg="add mod">
          <ac:chgData name="Letizia Bani" userId="57bc3f8fc0f6f2e2" providerId="LiveId" clId="{63DDD517-C019-4C8C-93BA-2D4EAB5AA748}" dt="2025-05-08T19:25:15.921" v="133" actId="164"/>
          <ac:spMkLst>
            <pc:docMk/>
            <pc:sldMk cId="466467650" sldId="317"/>
            <ac:spMk id="9" creationId="{1481B442-F93E-2B14-D75F-6C1C57FFD860}"/>
          </ac:spMkLst>
        </pc:spChg>
        <pc:spChg chg="add mod">
          <ac:chgData name="Letizia Bani" userId="57bc3f8fc0f6f2e2" providerId="LiveId" clId="{63DDD517-C019-4C8C-93BA-2D4EAB5AA748}" dt="2025-05-08T19:25:15.921" v="133" actId="164"/>
          <ac:spMkLst>
            <pc:docMk/>
            <pc:sldMk cId="466467650" sldId="317"/>
            <ac:spMk id="11" creationId="{1CB28383-9CE2-33B6-6A03-FAC3ABF57A8B}"/>
          </ac:spMkLst>
        </pc:spChg>
        <pc:grpChg chg="add mod">
          <ac:chgData name="Letizia Bani" userId="57bc3f8fc0f6f2e2" providerId="LiveId" clId="{63DDD517-C019-4C8C-93BA-2D4EAB5AA748}" dt="2025-05-08T19:25:15.921" v="133" actId="164"/>
          <ac:grpSpMkLst>
            <pc:docMk/>
            <pc:sldMk cId="466467650" sldId="317"/>
            <ac:grpSpMk id="12" creationId="{BA626020-EFF9-A3D5-7D16-211D056178F5}"/>
          </ac:grpSpMkLst>
        </pc:grpChg>
        <pc:picChg chg="mod">
          <ac:chgData name="Letizia Bani" userId="57bc3f8fc0f6f2e2" providerId="LiveId" clId="{63DDD517-C019-4C8C-93BA-2D4EAB5AA748}" dt="2025-05-08T19:22:54.762" v="117" actId="1076"/>
          <ac:picMkLst>
            <pc:docMk/>
            <pc:sldMk cId="466467650" sldId="317"/>
            <ac:picMk id="3" creationId="{00000000-0000-0000-0000-000000000000}"/>
          </ac:picMkLst>
        </pc:picChg>
      </pc:sldChg>
      <pc:sldChg chg="modSp mod addAnim delAnim">
        <pc:chgData name="Letizia Bani" userId="57bc3f8fc0f6f2e2" providerId="LiveId" clId="{63DDD517-C019-4C8C-93BA-2D4EAB5AA748}" dt="2025-05-04T13:05:34.208" v="1" actId="34807"/>
        <pc:sldMkLst>
          <pc:docMk/>
          <pc:sldMk cId="3176349507" sldId="334"/>
        </pc:sldMkLst>
        <pc:spChg chg="mod">
          <ac:chgData name="Letizia Bani" userId="57bc3f8fc0f6f2e2" providerId="LiveId" clId="{63DDD517-C019-4C8C-93BA-2D4EAB5AA748}" dt="2025-05-04T13:05:34.208" v="1" actId="34807"/>
          <ac:spMkLst>
            <pc:docMk/>
            <pc:sldMk cId="3176349507" sldId="334"/>
            <ac:spMk id="9" creationId="{00000000-0000-0000-0000-000000000000}"/>
          </ac:spMkLst>
        </pc:spChg>
      </pc:sldChg>
      <pc:sldChg chg="modSp mod">
        <pc:chgData name="Letizia Bani" userId="57bc3f8fc0f6f2e2" providerId="LiveId" clId="{63DDD517-C019-4C8C-93BA-2D4EAB5AA748}" dt="2025-05-04T13:18:21.566" v="23" actId="14100"/>
        <pc:sldMkLst>
          <pc:docMk/>
          <pc:sldMk cId="4046086914" sldId="335"/>
        </pc:sldMkLst>
        <pc:spChg chg="mod">
          <ac:chgData name="Letizia Bani" userId="57bc3f8fc0f6f2e2" providerId="LiveId" clId="{63DDD517-C019-4C8C-93BA-2D4EAB5AA748}" dt="2025-05-04T13:18:21.566" v="23" actId="14100"/>
          <ac:spMkLst>
            <pc:docMk/>
            <pc:sldMk cId="4046086914" sldId="335"/>
            <ac:spMk id="9" creationId="{00000000-0000-0000-0000-000000000000}"/>
          </ac:spMkLst>
        </pc:spChg>
      </pc:sldChg>
      <pc:sldChg chg="modSp mod addAnim delAnim">
        <pc:chgData name="Letizia Bani" userId="57bc3f8fc0f6f2e2" providerId="LiveId" clId="{63DDD517-C019-4C8C-93BA-2D4EAB5AA748}" dt="2025-05-04T15:52:31.558" v="34" actId="34807"/>
        <pc:sldMkLst>
          <pc:docMk/>
          <pc:sldMk cId="3840066538" sldId="343"/>
        </pc:sldMkLst>
        <pc:spChg chg="mod">
          <ac:chgData name="Letizia Bani" userId="57bc3f8fc0f6f2e2" providerId="LiveId" clId="{63DDD517-C019-4C8C-93BA-2D4EAB5AA748}" dt="2025-05-04T15:52:31.558" v="34" actId="34807"/>
          <ac:spMkLst>
            <pc:docMk/>
            <pc:sldMk cId="3840066538" sldId="343"/>
            <ac:spMk id="6" creationId="{00000000-0000-0000-0000-000000000000}"/>
          </ac:spMkLst>
        </pc:spChg>
      </pc:sldChg>
      <pc:sldChg chg="modSp mod">
        <pc:chgData name="Letizia Bani" userId="57bc3f8fc0f6f2e2" providerId="LiveId" clId="{63DDD517-C019-4C8C-93BA-2D4EAB5AA748}" dt="2025-05-04T13:30:27.905" v="30" actId="1076"/>
        <pc:sldMkLst>
          <pc:docMk/>
          <pc:sldMk cId="1686061414" sldId="344"/>
        </pc:sldMkLst>
        <pc:spChg chg="mod">
          <ac:chgData name="Letizia Bani" userId="57bc3f8fc0f6f2e2" providerId="LiveId" clId="{63DDD517-C019-4C8C-93BA-2D4EAB5AA748}" dt="2025-05-04T13:30:21.111" v="28" actId="1076"/>
          <ac:spMkLst>
            <pc:docMk/>
            <pc:sldMk cId="1686061414" sldId="344"/>
            <ac:spMk id="5" creationId="{00000000-0000-0000-0000-000000000000}"/>
          </ac:spMkLst>
        </pc:spChg>
        <pc:spChg chg="mod">
          <ac:chgData name="Letizia Bani" userId="57bc3f8fc0f6f2e2" providerId="LiveId" clId="{63DDD517-C019-4C8C-93BA-2D4EAB5AA748}" dt="2025-05-04T13:30:24.255" v="29" actId="1076"/>
          <ac:spMkLst>
            <pc:docMk/>
            <pc:sldMk cId="1686061414" sldId="344"/>
            <ac:spMk id="6" creationId="{00000000-0000-0000-0000-000000000000}"/>
          </ac:spMkLst>
        </pc:spChg>
        <pc:spChg chg="mod">
          <ac:chgData name="Letizia Bani" userId="57bc3f8fc0f6f2e2" providerId="LiveId" clId="{63DDD517-C019-4C8C-93BA-2D4EAB5AA748}" dt="2025-05-04T13:30:27.905" v="30" actId="1076"/>
          <ac:spMkLst>
            <pc:docMk/>
            <pc:sldMk cId="1686061414" sldId="344"/>
            <ac:spMk id="7" creationId="{00000000-0000-0000-0000-000000000000}"/>
          </ac:spMkLst>
        </pc:spChg>
        <pc:spChg chg="mod">
          <ac:chgData name="Letizia Bani" userId="57bc3f8fc0f6f2e2" providerId="LiveId" clId="{63DDD517-C019-4C8C-93BA-2D4EAB5AA748}" dt="2025-05-04T13:30:16.085" v="27" actId="1076"/>
          <ac:spMkLst>
            <pc:docMk/>
            <pc:sldMk cId="1686061414" sldId="344"/>
            <ac:spMk id="8" creationId="{00000000-0000-0000-0000-000000000000}"/>
          </ac:spMkLst>
        </pc:spChg>
      </pc:sldChg>
      <pc:sldChg chg="modSp add">
        <pc:chgData name="Letizia Bani" userId="57bc3f8fc0f6f2e2" providerId="LiveId" clId="{63DDD517-C019-4C8C-93BA-2D4EAB5AA748}" dt="2025-05-08T19:34:40.696" v="171" actId="6549"/>
        <pc:sldMkLst>
          <pc:docMk/>
          <pc:sldMk cId="98825099" sldId="347"/>
        </pc:sldMkLst>
        <pc:spChg chg="mod">
          <ac:chgData name="Letizia Bani" userId="57bc3f8fc0f6f2e2" providerId="LiveId" clId="{63DDD517-C019-4C8C-93BA-2D4EAB5AA748}" dt="2025-05-08T19:34:40.696" v="171" actId="6549"/>
          <ac:spMkLst>
            <pc:docMk/>
            <pc:sldMk cId="98825099" sldId="347"/>
            <ac:spMk id="5" creationId="{00000000-0000-0000-0000-000000000000}"/>
          </ac:spMkLst>
        </pc:spChg>
      </pc:sldChg>
      <pc:sldChg chg="del">
        <pc:chgData name="Letizia Bani" userId="57bc3f8fc0f6f2e2" providerId="LiveId" clId="{63DDD517-C019-4C8C-93BA-2D4EAB5AA748}" dt="2025-05-04T18:07:40.028" v="64" actId="2696"/>
        <pc:sldMkLst>
          <pc:docMk/>
          <pc:sldMk cId="2925626129" sldId="347"/>
        </pc:sldMkLst>
      </pc:sldChg>
      <pc:sldChg chg="modSp del mod">
        <pc:chgData name="Letizia Bani" userId="57bc3f8fc0f6f2e2" providerId="LiveId" clId="{63DDD517-C019-4C8C-93BA-2D4EAB5AA748}" dt="2025-05-04T18:07:40.028" v="64" actId="2696"/>
        <pc:sldMkLst>
          <pc:docMk/>
          <pc:sldMk cId="1787269752" sldId="348"/>
        </pc:sldMkLst>
      </pc:sldChg>
      <pc:sldChg chg="add">
        <pc:chgData name="Letizia Bani" userId="57bc3f8fc0f6f2e2" providerId="LiveId" clId="{63DDD517-C019-4C8C-93BA-2D4EAB5AA748}" dt="2025-05-04T18:07:46.643" v="65"/>
        <pc:sldMkLst>
          <pc:docMk/>
          <pc:sldMk cId="3704330972" sldId="348"/>
        </pc:sldMkLst>
      </pc:sldChg>
      <pc:sldChg chg="modSp del mod">
        <pc:chgData name="Letizia Bani" userId="57bc3f8fc0f6f2e2" providerId="LiveId" clId="{63DDD517-C019-4C8C-93BA-2D4EAB5AA748}" dt="2025-05-04T18:07:40.028" v="64" actId="2696"/>
        <pc:sldMkLst>
          <pc:docMk/>
          <pc:sldMk cId="702520549" sldId="349"/>
        </pc:sldMkLst>
      </pc:sldChg>
      <pc:sldChg chg="add">
        <pc:chgData name="Letizia Bani" userId="57bc3f8fc0f6f2e2" providerId="LiveId" clId="{63DDD517-C019-4C8C-93BA-2D4EAB5AA748}" dt="2025-05-04T18:07:46.643" v="65"/>
        <pc:sldMkLst>
          <pc:docMk/>
          <pc:sldMk cId="3341097786" sldId="349"/>
        </pc:sldMkLst>
      </pc:sldChg>
      <pc:sldChg chg="addSp modSp mod modAnim">
        <pc:chgData name="Letizia Bani" userId="57bc3f8fc0f6f2e2" providerId="LiveId" clId="{63DDD517-C019-4C8C-93BA-2D4EAB5AA748}" dt="2025-05-08T19:26:23.969" v="170"/>
        <pc:sldMkLst>
          <pc:docMk/>
          <pc:sldMk cId="3631636383" sldId="362"/>
        </pc:sldMkLst>
        <pc:spChg chg="add mod">
          <ac:chgData name="Letizia Bani" userId="57bc3f8fc0f6f2e2" providerId="LiveId" clId="{63DDD517-C019-4C8C-93BA-2D4EAB5AA748}" dt="2025-05-08T19:26:15.674" v="168" actId="20577"/>
          <ac:spMkLst>
            <pc:docMk/>
            <pc:sldMk cId="3631636383" sldId="362"/>
            <ac:spMk id="6" creationId="{6498A7EA-D406-E085-3F10-030C9F14DF81}"/>
          </ac:spMkLst>
        </pc:spChg>
        <pc:spChg chg="add mod">
          <ac:chgData name="Letizia Bani" userId="57bc3f8fc0f6f2e2" providerId="LiveId" clId="{63DDD517-C019-4C8C-93BA-2D4EAB5AA748}" dt="2025-05-08T19:26:09.629" v="153" actId="6549"/>
          <ac:spMkLst>
            <pc:docMk/>
            <pc:sldMk cId="3631636383" sldId="362"/>
            <ac:spMk id="7" creationId="{A8FB5768-2AD9-F866-1B72-2CAA0679DD25}"/>
          </ac:spMkLst>
        </pc:spChg>
        <pc:picChg chg="mod">
          <ac:chgData name="Letizia Bani" userId="57bc3f8fc0f6f2e2" providerId="LiveId" clId="{63DDD517-C019-4C8C-93BA-2D4EAB5AA748}" dt="2025-05-08T19:25:43.542" v="136" actId="1076"/>
          <ac:picMkLst>
            <pc:docMk/>
            <pc:sldMk cId="3631636383" sldId="362"/>
            <ac:picMk id="4" creationId="{00000000-0000-0000-0000-000000000000}"/>
          </ac:picMkLst>
        </pc:picChg>
      </pc:sldChg>
      <pc:sldChg chg="addSp delSp modSp mod">
        <pc:chgData name="Letizia Bani" userId="57bc3f8fc0f6f2e2" providerId="LiveId" clId="{63DDD517-C019-4C8C-93BA-2D4EAB5AA748}" dt="2025-05-08T19:17:17.367" v="113" actId="6549"/>
        <pc:sldMkLst>
          <pc:docMk/>
          <pc:sldMk cId="3160683933" sldId="385"/>
        </pc:sldMkLst>
        <pc:spChg chg="add del mod">
          <ac:chgData name="Letizia Bani" userId="57bc3f8fc0f6f2e2" providerId="LiveId" clId="{63DDD517-C019-4C8C-93BA-2D4EAB5AA748}" dt="2025-05-08T19:15:44.467" v="112" actId="478"/>
          <ac:spMkLst>
            <pc:docMk/>
            <pc:sldMk cId="3160683933" sldId="385"/>
            <ac:spMk id="5" creationId="{FCCDFCB9-757A-F293-138C-86332EEF3064}"/>
          </ac:spMkLst>
        </pc:spChg>
        <pc:spChg chg="mod">
          <ac:chgData name="Letizia Bani" userId="57bc3f8fc0f6f2e2" providerId="LiveId" clId="{63DDD517-C019-4C8C-93BA-2D4EAB5AA748}" dt="2025-05-08T19:17:17.367" v="113" actId="6549"/>
          <ac:spMkLst>
            <pc:docMk/>
            <pc:sldMk cId="3160683933" sldId="385"/>
            <ac:spMk id="7" creationId="{00000000-0000-0000-0000-000000000000}"/>
          </ac:spMkLst>
        </pc:spChg>
        <pc:spChg chg="mod">
          <ac:chgData name="Letizia Bani" userId="57bc3f8fc0f6f2e2" providerId="LiveId" clId="{63DDD517-C019-4C8C-93BA-2D4EAB5AA748}" dt="2025-05-08T19:15:29.277" v="109" actId="108"/>
          <ac:spMkLst>
            <pc:docMk/>
            <pc:sldMk cId="3160683933" sldId="385"/>
            <ac:spMk id="10" creationId="{00000000-0000-0000-0000-000000000000}"/>
          </ac:spMkLst>
        </pc:spChg>
        <pc:spChg chg="mod">
          <ac:chgData name="Letizia Bani" userId="57bc3f8fc0f6f2e2" providerId="LiveId" clId="{63DDD517-C019-4C8C-93BA-2D4EAB5AA748}" dt="2025-05-08T19:15:41.920" v="111" actId="1076"/>
          <ac:spMkLst>
            <pc:docMk/>
            <pc:sldMk cId="3160683933" sldId="385"/>
            <ac:spMk id="17" creationId="{00000000-0000-0000-0000-000000000000}"/>
          </ac:spMkLst>
        </pc:spChg>
      </pc:sldChg>
      <pc:sldChg chg="delSp mod delAnim">
        <pc:chgData name="Letizia Bani" userId="57bc3f8fc0f6f2e2" providerId="LiveId" clId="{63DDD517-C019-4C8C-93BA-2D4EAB5AA748}" dt="2025-05-08T19:21:51.943" v="114" actId="478"/>
        <pc:sldMkLst>
          <pc:docMk/>
          <pc:sldMk cId="3451154139" sldId="388"/>
        </pc:sldMkLst>
        <pc:spChg chg="del">
          <ac:chgData name="Letizia Bani" userId="57bc3f8fc0f6f2e2" providerId="LiveId" clId="{63DDD517-C019-4C8C-93BA-2D4EAB5AA748}" dt="2025-05-08T19:21:51.943" v="114" actId="478"/>
          <ac:spMkLst>
            <pc:docMk/>
            <pc:sldMk cId="3451154139" sldId="388"/>
            <ac:spMk id="5" creationId="{00000000-0000-0000-0000-000000000000}"/>
          </ac:spMkLst>
        </pc:spChg>
      </pc:sldChg>
      <pc:sldChg chg="modSp mod">
        <pc:chgData name="Letizia Bani" userId="57bc3f8fc0f6f2e2" providerId="LiveId" clId="{63DDD517-C019-4C8C-93BA-2D4EAB5AA748}" dt="2025-05-04T13:29:37.066" v="25" actId="1076"/>
        <pc:sldMkLst>
          <pc:docMk/>
          <pc:sldMk cId="1703755432" sldId="389"/>
        </pc:sldMkLst>
        <pc:spChg chg="mod">
          <ac:chgData name="Letizia Bani" userId="57bc3f8fc0f6f2e2" providerId="LiveId" clId="{63DDD517-C019-4C8C-93BA-2D4EAB5AA748}" dt="2025-05-04T13:29:30.958" v="24" actId="1076"/>
          <ac:spMkLst>
            <pc:docMk/>
            <pc:sldMk cId="1703755432" sldId="389"/>
            <ac:spMk id="8" creationId="{00000000-0000-0000-0000-000000000000}"/>
          </ac:spMkLst>
        </pc:spChg>
        <pc:spChg chg="mod">
          <ac:chgData name="Letizia Bani" userId="57bc3f8fc0f6f2e2" providerId="LiveId" clId="{63DDD517-C019-4C8C-93BA-2D4EAB5AA748}" dt="2025-05-04T13:29:37.066" v="25" actId="1076"/>
          <ac:spMkLst>
            <pc:docMk/>
            <pc:sldMk cId="1703755432" sldId="389"/>
            <ac:spMk id="9" creationId="{00000000-0000-0000-0000-000000000000}"/>
          </ac:spMkLst>
        </pc:spChg>
      </pc:sldChg>
      <pc:sldChg chg="modSp mod addAnim delAnim">
        <pc:chgData name="Letizia Bani" userId="57bc3f8fc0f6f2e2" providerId="LiveId" clId="{63DDD517-C019-4C8C-93BA-2D4EAB5AA748}" dt="2025-05-04T17:55:43.629" v="63" actId="34807"/>
        <pc:sldMkLst>
          <pc:docMk/>
          <pc:sldMk cId="2841880856" sldId="392"/>
        </pc:sldMkLst>
        <pc:spChg chg="mod">
          <ac:chgData name="Letizia Bani" userId="57bc3f8fc0f6f2e2" providerId="LiveId" clId="{63DDD517-C019-4C8C-93BA-2D4EAB5AA748}" dt="2025-05-04T17:55:43.629" v="63" actId="34807"/>
          <ac:spMkLst>
            <pc:docMk/>
            <pc:sldMk cId="2841880856" sldId="392"/>
            <ac:spMk id="8" creationId="{00000000-0000-0000-0000-000000000000}"/>
          </ac:spMkLst>
        </pc:spChg>
      </pc:sldChg>
      <pc:sldChg chg="modSp del mod">
        <pc:chgData name="Letizia Bani" userId="57bc3f8fc0f6f2e2" providerId="LiveId" clId="{63DDD517-C019-4C8C-93BA-2D4EAB5AA748}" dt="2025-05-09T07:58:48.413" v="312" actId="47"/>
        <pc:sldMkLst>
          <pc:docMk/>
          <pc:sldMk cId="280123029" sldId="394"/>
        </pc:sldMkLst>
        <pc:spChg chg="mod">
          <ac:chgData name="Letizia Bani" userId="57bc3f8fc0f6f2e2" providerId="LiveId" clId="{63DDD517-C019-4C8C-93BA-2D4EAB5AA748}" dt="2025-05-07T18:25:24.836" v="66" actId="20577"/>
          <ac:spMkLst>
            <pc:docMk/>
            <pc:sldMk cId="280123029" sldId="394"/>
            <ac:spMk id="6" creationId="{00000000-0000-0000-0000-000000000000}"/>
          </ac:spMkLst>
        </pc:spChg>
        <pc:spChg chg="mod">
          <ac:chgData name="Letizia Bani" userId="57bc3f8fc0f6f2e2" providerId="LiveId" clId="{63DDD517-C019-4C8C-93BA-2D4EAB5AA748}" dt="2025-05-08T04:58:41.395" v="101" actId="6549"/>
          <ac:spMkLst>
            <pc:docMk/>
            <pc:sldMk cId="280123029" sldId="394"/>
            <ac:spMk id="7" creationId="{00000000-0000-0000-0000-000000000000}"/>
          </ac:spMkLst>
        </pc:spChg>
        <pc:spChg chg="mod">
          <ac:chgData name="Letizia Bani" userId="57bc3f8fc0f6f2e2" providerId="LiveId" clId="{63DDD517-C019-4C8C-93BA-2D4EAB5AA748}" dt="2025-05-07T18:29:08.595" v="80" actId="14100"/>
          <ac:spMkLst>
            <pc:docMk/>
            <pc:sldMk cId="280123029" sldId="394"/>
            <ac:spMk id="10" creationId="{00000000-0000-0000-0000-000000000000}"/>
          </ac:spMkLst>
        </pc:spChg>
      </pc:sldChg>
      <pc:sldChg chg="addSp delSp modSp add mod delAnim modAnim">
        <pc:chgData name="Letizia Bani" userId="57bc3f8fc0f6f2e2" providerId="LiveId" clId="{63DDD517-C019-4C8C-93BA-2D4EAB5AA748}" dt="2025-05-09T07:57:59.132" v="311" actId="1076"/>
        <pc:sldMkLst>
          <pc:docMk/>
          <pc:sldMk cId="891628439" sldId="395"/>
        </pc:sldMkLst>
        <pc:spChg chg="add mod">
          <ac:chgData name="Letizia Bani" userId="57bc3f8fc0f6f2e2" providerId="LiveId" clId="{63DDD517-C019-4C8C-93BA-2D4EAB5AA748}" dt="2025-05-09T07:54:17.707" v="198" actId="6549"/>
          <ac:spMkLst>
            <pc:docMk/>
            <pc:sldMk cId="891628439" sldId="395"/>
            <ac:spMk id="4" creationId="{9573A40C-D0DA-80B5-9A04-736C71062104}"/>
          </ac:spMkLst>
        </pc:spChg>
        <pc:spChg chg="add mod">
          <ac:chgData name="Letizia Bani" userId="57bc3f8fc0f6f2e2" providerId="LiveId" clId="{63DDD517-C019-4C8C-93BA-2D4EAB5AA748}" dt="2025-05-09T07:57:20.493" v="299" actId="1076"/>
          <ac:spMkLst>
            <pc:docMk/>
            <pc:sldMk cId="891628439" sldId="395"/>
            <ac:spMk id="5" creationId="{C8FB8882-C683-0E46-1223-BA1CB519D786}"/>
          </ac:spMkLst>
        </pc:spChg>
        <pc:spChg chg="del">
          <ac:chgData name="Letizia Bani" userId="57bc3f8fc0f6f2e2" providerId="LiveId" clId="{63DDD517-C019-4C8C-93BA-2D4EAB5AA748}" dt="2025-05-09T07:52:54.186" v="183" actId="478"/>
          <ac:spMkLst>
            <pc:docMk/>
            <pc:sldMk cId="891628439" sldId="395"/>
            <ac:spMk id="6" creationId="{CE0BB5AB-EBFF-3124-B078-084CF672064F}"/>
          </ac:spMkLst>
        </pc:spChg>
        <pc:spChg chg="mod">
          <ac:chgData name="Letizia Bani" userId="57bc3f8fc0f6f2e2" providerId="LiveId" clId="{63DDD517-C019-4C8C-93BA-2D4EAB5AA748}" dt="2025-05-09T07:56:58.408" v="290" actId="14100"/>
          <ac:spMkLst>
            <pc:docMk/>
            <pc:sldMk cId="891628439" sldId="395"/>
            <ac:spMk id="7" creationId="{B335FED6-88B0-C309-23DF-0F5E051E5219}"/>
          </ac:spMkLst>
        </pc:spChg>
        <pc:spChg chg="mod">
          <ac:chgData name="Letizia Bani" userId="57bc3f8fc0f6f2e2" providerId="LiveId" clId="{63DDD517-C019-4C8C-93BA-2D4EAB5AA748}" dt="2025-05-09T07:53:23.036" v="190" actId="1076"/>
          <ac:spMkLst>
            <pc:docMk/>
            <pc:sldMk cId="891628439" sldId="395"/>
            <ac:spMk id="8" creationId="{A763CE7F-2688-E890-82AE-6EAB228B1E1E}"/>
          </ac:spMkLst>
        </pc:spChg>
        <pc:spChg chg="mod">
          <ac:chgData name="Letizia Bani" userId="57bc3f8fc0f6f2e2" providerId="LiveId" clId="{63DDD517-C019-4C8C-93BA-2D4EAB5AA748}" dt="2025-05-09T07:56:38.510" v="285" actId="1036"/>
          <ac:spMkLst>
            <pc:docMk/>
            <pc:sldMk cId="891628439" sldId="395"/>
            <ac:spMk id="9" creationId="{C9BC1BA7-BC5B-24DE-2820-3BA7B39637BC}"/>
          </ac:spMkLst>
        </pc:spChg>
        <pc:spChg chg="mod">
          <ac:chgData name="Letizia Bani" userId="57bc3f8fc0f6f2e2" providerId="LiveId" clId="{63DDD517-C019-4C8C-93BA-2D4EAB5AA748}" dt="2025-05-09T07:56:38.510" v="285" actId="1036"/>
          <ac:spMkLst>
            <pc:docMk/>
            <pc:sldMk cId="891628439" sldId="395"/>
            <ac:spMk id="10" creationId="{12172FB0-2DA5-0121-96B2-E0CFE819B266}"/>
          </ac:spMkLst>
        </pc:spChg>
        <pc:spChg chg="mod">
          <ac:chgData name="Letizia Bani" userId="57bc3f8fc0f6f2e2" providerId="LiveId" clId="{63DDD517-C019-4C8C-93BA-2D4EAB5AA748}" dt="2025-05-09T07:56:38.510" v="285" actId="1036"/>
          <ac:spMkLst>
            <pc:docMk/>
            <pc:sldMk cId="891628439" sldId="395"/>
            <ac:spMk id="11" creationId="{16317E3B-C255-B300-598B-AE4FAC37F212}"/>
          </ac:spMkLst>
        </pc:spChg>
        <pc:spChg chg="mod">
          <ac:chgData name="Letizia Bani" userId="57bc3f8fc0f6f2e2" providerId="LiveId" clId="{63DDD517-C019-4C8C-93BA-2D4EAB5AA748}" dt="2025-05-09T07:56:38.510" v="285" actId="1036"/>
          <ac:spMkLst>
            <pc:docMk/>
            <pc:sldMk cId="891628439" sldId="395"/>
            <ac:spMk id="12" creationId="{092CD027-0781-9F98-ABE6-8C35802580CB}"/>
          </ac:spMkLst>
        </pc:spChg>
        <pc:spChg chg="del">
          <ac:chgData name="Letizia Bani" userId="57bc3f8fc0f6f2e2" providerId="LiveId" clId="{63DDD517-C019-4C8C-93BA-2D4EAB5AA748}" dt="2025-05-09T07:56:23.692" v="249" actId="478"/>
          <ac:spMkLst>
            <pc:docMk/>
            <pc:sldMk cId="891628439" sldId="395"/>
            <ac:spMk id="13" creationId="{422B845E-69CE-B7C0-6FF2-8A499D1F48AF}"/>
          </ac:spMkLst>
        </pc:spChg>
        <pc:spChg chg="mod">
          <ac:chgData name="Letizia Bani" userId="57bc3f8fc0f6f2e2" providerId="LiveId" clId="{63DDD517-C019-4C8C-93BA-2D4EAB5AA748}" dt="2025-05-09T07:56:38.510" v="285" actId="1036"/>
          <ac:spMkLst>
            <pc:docMk/>
            <pc:sldMk cId="891628439" sldId="395"/>
            <ac:spMk id="14" creationId="{1F29B142-A0F0-471F-1A7F-93FC68C0E634}"/>
          </ac:spMkLst>
        </pc:spChg>
        <pc:cxnChg chg="mod">
          <ac:chgData name="Letizia Bani" userId="57bc3f8fc0f6f2e2" providerId="LiveId" clId="{63DDD517-C019-4C8C-93BA-2D4EAB5AA748}" dt="2025-05-09T07:57:59.132" v="311" actId="1076"/>
          <ac:cxnSpMkLst>
            <pc:docMk/>
            <pc:sldMk cId="891628439" sldId="395"/>
            <ac:cxnSpMk id="15" creationId="{96901FC3-E218-E72A-ED5D-E4E55FC0414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84419-ED26-4F95-B3E2-DCAC8584E29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55FEB-7940-4DC2-998C-B879D1C3659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2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70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7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43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0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64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03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3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40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56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C2F4-6D30-4D56-B0C0-5EDA2388A3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8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tat.it/it/conti-nazionali?dati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13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/>
            </a:b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</p:spTree>
    <p:extLst>
      <p:ext uri="{BB962C8B-B14F-4D97-AF65-F5344CB8AC3E}">
        <p14:creationId xmlns:p14="http://schemas.microsoft.com/office/powerpoint/2010/main" val="334186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31273" y="877078"/>
            <a:ext cx="10677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Tutti i flussi sono contabilizzati in base al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della competenza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ciò implica che una operazione sia registrata nel momento in cui un valore economico è creato, trasformato o eliminato oppure crediti e obbligazioni insorgono, sono trasformati o vengono estinti.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1273" y="1997839"/>
            <a:ext cx="1067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eccezione di alcune variabili, tutti i flussi e gli stock presentati dal sistema sono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espressi in termini monetari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1271" y="2669232"/>
            <a:ext cx="10677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materia di valutazione, il concetto base adottato dal SEC è quello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di mercato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cui: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1271" y="3201195"/>
            <a:ext cx="494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panose="05050102010706020507" pitchFamily="18" charset="2"/>
              <a:buChar char="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impieghi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valutati ai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di acquisto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831271" y="3698615"/>
            <a:ext cx="52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risorse (la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produzione)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base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8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452110" y="2754807"/>
            <a:ext cx="5362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dei Conti Nazionali Annuali in Italia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9196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66617" y="1548446"/>
            <a:ext cx="3863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sistema dei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 Nazionali Annuali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66616" y="3711701"/>
            <a:ext cx="10031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Le stime dei conti nazionali sono prodotte in conformità dall’Istat con quanto stabilito dal manuale del Sistema europeo dei conti nazionali e regionali (SEC 2010). Le disposizioni metodologiche da esso stabilite costituiscono delle regole stringenti per i paesi dell’Unione europea, assicurando la comparabilità delle stime. Il SEC 2010 inoltre prevede un programma di trasmissione obbligatoria dei dati.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433754" y="1072177"/>
            <a:ext cx="5364480" cy="1477328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descrive in termini quantitativi e sotto forma contabile l’attività economica e finanziaria del nostro Paese o di sue determinate ripartizioni territoriali, per periodi coincidenti con l’anno solare e/o per intervalli temporali più brevi (trimestri) 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4844934" y="1616733"/>
            <a:ext cx="374073" cy="256955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13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45594" y="974960"/>
            <a:ext cx="1021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Il sistema è organizzato in una serie ordinata di conti che descrivono il funzionamento dell’economia, mettendo in evidenza: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6000" y="1797999"/>
            <a:ext cx="483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come si forma, distribuisce e impiega il reddito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2172227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come si accumula il risparmio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5999" y="2593949"/>
            <a:ext cx="1014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quali sono le forme di finanziamento delle attività e quali le posizioni del Paese rispetto al resto del mondo</a:t>
            </a:r>
            <a:endParaRPr lang="en-GB" dirty="0"/>
          </a:p>
        </p:txBody>
      </p:sp>
      <p:sp>
        <p:nvSpPr>
          <p:cNvPr id="9" name="Rettangolo 8"/>
          <p:cNvSpPr/>
          <p:nvPr/>
        </p:nvSpPr>
        <p:spPr>
          <a:xfrm>
            <a:off x="1015999" y="3292670"/>
            <a:ext cx="1014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quali sono i circuiti, le interdipendenze e le relazioni di comportamento tra i vari settori che operano all’interno del Paese stesso.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37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85091" y="1231203"/>
            <a:ext cx="10732654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Tutti i flussi e gli stock sono misurati, in una prima fase, in valori monetari (cioè a prezzi correnti) che incorporano, per definizione, i livelli dei prezzi sottostanti.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76316" y="3175030"/>
            <a:ext cx="1073265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Tale risultato si ottiene applicando le tecniche di deflazione che portano a stime di aggregati espressi prima ai prezzi dell’anno precedente e poi in termini “concatenati”. Questo permette di disporre di indici di prezzo (deflatori) e di aggregati espressi in volume, comparabili su periodi pluriennali.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5091" y="4305096"/>
            <a:ext cx="1073265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particolare rilevanza è la misura del Pil stimata in valori concatenati, che costituisce la principale variabile di riferimento per indicare la dinamica dell’economia in termini reali. 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5091" y="5138798"/>
            <a:ext cx="1073265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Tutte le elaborazioni che concorrono alla formazione dei conti economici nazionali sono inserite nel Piano Statistico Nazionale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76316" y="2044964"/>
            <a:ext cx="106393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 confronti tra periodi (anni) diversi, è fondamentale scomporre la variazione degli aggregati espressi in valore, separando la componente dovuta alla variazione dei prezzi da quella in volume (detta anche variazione “reale” o “a prezzi costanti”). </a:t>
            </a:r>
          </a:p>
        </p:txBody>
      </p:sp>
    </p:spTree>
    <p:extLst>
      <p:ext uri="{BB962C8B-B14F-4D97-AF65-F5344CB8AC3E}">
        <p14:creationId xmlns:p14="http://schemas.microsoft.com/office/powerpoint/2010/main" val="16860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14400" y="1095887"/>
            <a:ext cx="10067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conti misurano l’ampio insieme di variabili che rappresenta il sistema economico, la sua evoluzione nel tempo e le sue relazioni con il resto del mondo.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914400" y="3117103"/>
            <a:ext cx="10067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stime dei due lati dell’economia, effettuate in gran parte sulla base di approcci indipendenti, sono integrate all'interno di un sistema di tavole delle risorse e degli impieghi (SUT) in cui le differenze tra domanda e offerta sono analizzate e riconciliate finché non si riducono a discrepanze statistiche, trattate attraverso una procedura di bilanciamento matematico.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14400" y="1994068"/>
            <a:ext cx="10067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particolare, le stime annuali dei conti espresse a prezzi correnti sono ottenute a partire da stime delle componenti della domanda (consumi finali, investimenti, esportazioni, consumi intermedi) e di quelle dell’offerta (produzione interna, importazioni). </a:t>
            </a:r>
          </a:p>
        </p:txBody>
      </p:sp>
    </p:spTree>
    <p:extLst>
      <p:ext uri="{BB962C8B-B14F-4D97-AF65-F5344CB8AC3E}">
        <p14:creationId xmlns:p14="http://schemas.microsoft.com/office/powerpoint/2010/main" val="7126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19447" y="939307"/>
            <a:ext cx="1014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partire dalla definizione e misura del PIL si apre il SISTEMA dei Conti Nazionali, costituito da un insieme di Conti in sequenza, ognuno dei quali descrive una specifica fase del circuito e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conomico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19445" y="4698870"/>
            <a:ext cx="1014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comprende inoltre 2 Conti che descrivono gli scambi di beni e servizi che chiudono per definizione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EQUILIBRIO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19446" y="1577088"/>
            <a:ext cx="10268989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della produzione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della generazione dei redditi primari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della attribuzione dei redditi primari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della distribuzione secondaria del reddito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di utilizzazione del reddito disponibile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transazioni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19446" y="4029345"/>
            <a:ext cx="1014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Ogni Conto chiude A SALDO con un Aggregato, che ne rappresenta il risultato e che apre il Conto successivo: ciò assicura il concatenamento del sistema, ovvero la sua coerenza complessiva.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19446" y="5400055"/>
            <a:ext cx="386516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delle risorse e degli impeghi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19446" y="5870993"/>
            <a:ext cx="403828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di equilibrio dei beni e servizi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894925"/>
            <a:ext cx="1016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 primi conti del sistema di CN sono tutti relativi ad operazioni su beni e servizi e descrivono la formazione delle risorse disponibili nel sistema economico e il loro impiego. Come già accennato, tali conti sono: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15999" y="173705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</a:rPr>
              <a:t> il conto di equilibrio dei beni e servizi;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il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conto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della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produzione</a:t>
            </a:r>
            <a:r>
              <a:rPr lang="en-GB" dirty="0">
                <a:latin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</a:rPr>
              <a:t> il conto delle risorse e degli impieghi.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849162" y="5254112"/>
            <a:ext cx="667881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en-US" dirty="0">
                <a:latin typeface="Times New Roman" panose="02020603050405020304" pitchFamily="18" charset="0"/>
              </a:rPr>
              <a:t>Il </a:t>
            </a:r>
            <a:r>
              <a:rPr lang="it-IT" altLang="en-US" b="1" dirty="0">
                <a:solidFill>
                  <a:srgbClr val="A80000"/>
                </a:solidFill>
                <a:latin typeface="Times New Roman" panose="02020603050405020304" pitchFamily="18" charset="0"/>
              </a:rPr>
              <a:t>PIL</a:t>
            </a:r>
            <a:r>
              <a:rPr lang="it-IT" altLang="en-US" dirty="0">
                <a:latin typeface="Times New Roman" panose="02020603050405020304" pitchFamily="18" charset="0"/>
              </a:rPr>
              <a:t> misura contemporaneamente </a:t>
            </a:r>
            <a:r>
              <a:rPr lang="it-IT" altLang="en-US" b="1" dirty="0">
                <a:solidFill>
                  <a:srgbClr val="A80000"/>
                </a:solidFill>
                <a:latin typeface="Times New Roman" panose="02020603050405020304" pitchFamily="18" charset="0"/>
              </a:rPr>
              <a:t>REDDITO</a:t>
            </a:r>
            <a:r>
              <a:rPr lang="it-IT" altLang="en-US" dirty="0">
                <a:latin typeface="Times New Roman" panose="02020603050405020304" pitchFamily="18" charset="0"/>
              </a:rPr>
              <a:t> e </a:t>
            </a:r>
            <a:r>
              <a:rPr lang="it-IT" altLang="en-US" b="1" dirty="0">
                <a:solidFill>
                  <a:srgbClr val="A80000"/>
                </a:solidFill>
                <a:latin typeface="Times New Roman" panose="02020603050405020304" pitchFamily="18" charset="0"/>
              </a:rPr>
              <a:t>SPESA</a:t>
            </a:r>
            <a:r>
              <a:rPr lang="it-IT" alt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en-US" dirty="0">
                <a:latin typeface="Times New Roman" panose="02020603050405020304" pitchFamily="18" charset="0"/>
              </a:rPr>
              <a:t>ovvero</a:t>
            </a:r>
          </a:p>
        </p:txBody>
      </p:sp>
      <p:sp>
        <p:nvSpPr>
          <p:cNvPr id="8" name="Rettangolo 7"/>
          <p:cNvSpPr/>
          <p:nvPr/>
        </p:nvSpPr>
        <p:spPr>
          <a:xfrm>
            <a:off x="8161070" y="5240262"/>
            <a:ext cx="319100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it-IT" altLang="en-US" sz="2000" b="1" u="sng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REDDITO = SPESA = PIL</a:t>
            </a:r>
            <a:r>
              <a:rPr lang="it-IT" altLang="en-US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49162" y="4465807"/>
            <a:ext cx="7638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Prodotto interno lordo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misura della produzione finale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paese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49162" y="3876018"/>
            <a:ext cx="293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ricordiamo che: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315854" y="2747433"/>
            <a:ext cx="5505803" cy="4001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</a:t>
            </a:r>
            <a:endParaRPr lang="en-GB" sz="2000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22037" y="945722"/>
            <a:ext cx="4431278" cy="33855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</a:t>
            </a:r>
            <a:endParaRPr lang="en-GB" sz="1600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2036" y="1284276"/>
            <a:ext cx="10583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E’ il primo conto del sistema e </a:t>
            </a:r>
            <a:r>
              <a:rPr lang="it-IT" b="1" i="1" dirty="0">
                <a:latin typeface="Times New Roman" panose="02020603050405020304" pitchFamily="18" charset="0"/>
              </a:rPr>
              <a:t>rappresenta il bilancio tra gli elementi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dell’offerta complessiva </a:t>
            </a:r>
            <a:r>
              <a:rPr lang="it-IT" b="1" i="1" dirty="0">
                <a:latin typeface="Times New Roman" panose="02020603050405020304" pitchFamily="18" charset="0"/>
              </a:rPr>
              <a:t>di risorse di cui dispone il sistema economico e gli elementi della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domanda complessiva</a:t>
            </a:r>
            <a:r>
              <a:rPr lang="it-IT" dirty="0">
                <a:latin typeface="Times New Roman" panose="02020603050405020304" pitchFamily="18" charset="0"/>
              </a:rPr>
              <a:t>, ovviamente per un sistema economico aperto agli scambi con il resto del mondo.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822036" y="2222994"/>
            <a:ext cx="1035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conto equilibrato per definizione e, pertanto, non origina alcun saldo.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2036" y="2607714"/>
            <a:ext cx="1035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Tra gli elementi dell’offerta figurano la </a:t>
            </a:r>
            <a:r>
              <a:rPr lang="it-IT" b="1" dirty="0">
                <a:latin typeface="Times New Roman" panose="02020603050405020304" pitchFamily="18" charset="0"/>
              </a:rPr>
              <a:t>produzione totale</a:t>
            </a:r>
            <a:r>
              <a:rPr lang="it-IT" dirty="0">
                <a:latin typeface="Times New Roman" panose="02020603050405020304" pitchFamily="18" charset="0"/>
              </a:rPr>
              <a:t>, compresa quella destinata ad usi intermedi, e le </a:t>
            </a:r>
            <a:r>
              <a:rPr lang="it-IT" b="1" dirty="0">
                <a:latin typeface="Times New Roman" panose="02020603050405020304" pitchFamily="18" charset="0"/>
              </a:rPr>
              <a:t>importazioni </a:t>
            </a:r>
            <a:r>
              <a:rPr lang="it-IT" dirty="0">
                <a:latin typeface="Times New Roman" panose="02020603050405020304" pitchFamily="18" charset="0"/>
              </a:rPr>
              <a:t>di beni e servizi dall’estero.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822036" y="4048623"/>
            <a:ext cx="1023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mostra come l’insieme delle risorse è ripartito tra le varie destinazioni.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2036" y="5023157"/>
            <a:ext cx="5454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conto, in cui si riportano i beni e servizi, ha la finalità di analizzare le risorse ed i relativi impieghi, un conto, cioè, con cui si intende confrontare l'offerta e la domanda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38902" y="4797419"/>
            <a:ext cx="32197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riporta tutte le operazioni di produzione e di impiego di tutti i beni e servizi, siano essi destinati a uso finale, sia ad uso intermedio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6826827" y="5347183"/>
            <a:ext cx="704272" cy="275278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2036" y="3230580"/>
            <a:ext cx="1023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Tra gli elementi della domanda figurano i </a:t>
            </a:r>
            <a:r>
              <a:rPr lang="it-IT" b="1" dirty="0">
                <a:latin typeface="Times New Roman" panose="02020603050405020304" pitchFamily="18" charset="0"/>
              </a:rPr>
              <a:t>consumi intermedi </a:t>
            </a:r>
            <a:r>
              <a:rPr lang="it-IT" dirty="0">
                <a:latin typeface="Times New Roman" panose="02020603050405020304" pitchFamily="18" charset="0"/>
              </a:rPr>
              <a:t>e gli elementi della domanda finale, sia interna (i </a:t>
            </a:r>
            <a:r>
              <a:rPr lang="it-IT" b="1" dirty="0">
                <a:latin typeface="Times New Roman" panose="02020603050405020304" pitchFamily="18" charset="0"/>
              </a:rPr>
              <a:t>consumi finali </a:t>
            </a:r>
            <a:r>
              <a:rPr lang="it-IT" dirty="0">
                <a:latin typeface="Times New Roman" panose="02020603050405020304" pitchFamily="18" charset="0"/>
              </a:rPr>
              <a:t>e gli </a:t>
            </a:r>
            <a:r>
              <a:rPr lang="it-IT" b="1" dirty="0">
                <a:latin typeface="Times New Roman" panose="02020603050405020304" pitchFamily="18" charset="0"/>
              </a:rPr>
              <a:t>investimenti)</a:t>
            </a:r>
            <a:r>
              <a:rPr lang="it-IT" dirty="0">
                <a:latin typeface="Times New Roman" panose="02020603050405020304" pitchFamily="18" charset="0"/>
              </a:rPr>
              <a:t>, sia estera (le </a:t>
            </a:r>
            <a:r>
              <a:rPr lang="it-IT" b="1" dirty="0">
                <a:latin typeface="Times New Roman" panose="02020603050405020304" pitchFamily="18" charset="0"/>
              </a:rPr>
              <a:t>esportazioni)</a:t>
            </a:r>
            <a:r>
              <a:rPr lang="it-IT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26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250576" y="2573105"/>
            <a:ext cx="3158750" cy="40011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DEI CONTI</a:t>
            </a:r>
            <a:endParaRPr lang="en-GB" sz="2000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6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1184" y="919588"/>
            <a:ext cx="1048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conto esamina tutte le operazioni di produzione e di scambio che si realizzano sul territorio economico del Paese. E' un </a:t>
            </a:r>
            <a:r>
              <a:rPr lang="it-IT" i="1" dirty="0">
                <a:solidFill>
                  <a:srgbClr val="A80000"/>
                </a:solidFill>
                <a:latin typeface="Times New Roman" panose="02020603050405020304" pitchFamily="18" charset="0"/>
              </a:rPr>
              <a:t>conto equilibrato</a:t>
            </a:r>
            <a:r>
              <a:rPr lang="it-IT" dirty="0">
                <a:latin typeface="Times New Roman" panose="02020603050405020304" pitchFamily="18" charset="0"/>
              </a:rPr>
              <a:t>, nel quale le risorse disponibili sono confrontate con i possibili impieghi.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941184" y="2573740"/>
            <a:ext cx="347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In altri termini è un bilancio in cui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5541818" y="1908946"/>
            <a:ext cx="5879869" cy="646331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da un lato, figura l'</a:t>
            </a:r>
            <a:r>
              <a:rPr lang="it-IT" i="1" dirty="0">
                <a:latin typeface="Times New Roman" panose="02020603050405020304" pitchFamily="18" charset="0"/>
              </a:rPr>
              <a:t>offerta totale</a:t>
            </a:r>
            <a:r>
              <a:rPr lang="it-IT" dirty="0">
                <a:latin typeface="Times New Roman" panose="02020603050405020304" pitchFamily="18" charset="0"/>
              </a:rPr>
              <a:t>, costituita dai beni e servizi prodotti e da quelli importati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541818" y="2719613"/>
            <a:ext cx="5879869" cy="1200329"/>
          </a:xfrm>
          <a:prstGeom prst="rect">
            <a:avLst/>
          </a:prstGeom>
          <a:ln>
            <a:solidFill>
              <a:srgbClr val="A8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dall'altro, è riportata la </a:t>
            </a:r>
            <a:r>
              <a:rPr lang="it-IT" i="1" dirty="0">
                <a:latin typeface="Times New Roman" panose="02020603050405020304" pitchFamily="18" charset="0"/>
              </a:rPr>
              <a:t>domanda totale</a:t>
            </a:r>
            <a:r>
              <a:rPr lang="it-IT" dirty="0">
                <a:latin typeface="Times New Roman" panose="02020603050405020304" pitchFamily="18" charset="0"/>
              </a:rPr>
              <a:t>, costituita dai consumi intermedi, dai consumi finali, dagli investimenti fissi, dalle variazioni delle scorte, acquisizioni meno cessioni di oggetti di valore e dalle esportazioni.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547062" y="2618509"/>
            <a:ext cx="583738" cy="279795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941184" y="4280378"/>
            <a:ext cx="652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conto di equilibrio dei beni e servizi assume la seguente forma: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41184" y="4780194"/>
            <a:ext cx="6041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M + (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Tp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- 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Rcp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=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CF + (If 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it-IT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Ivs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+ </a:t>
            </a:r>
            <a:r>
              <a:rPr lang="it-IT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Iov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X</a:t>
            </a:r>
            <a:endParaRPr lang="en-GB" sz="2000" dirty="0">
              <a:solidFill>
                <a:srgbClr val="A8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286452" y="4795583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di equilibrio di beni e servizi </a:t>
            </a:r>
            <a:endParaRPr lang="it-IT" dirty="0">
              <a:solidFill>
                <a:srgbClr val="A8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41184" y="5306661"/>
            <a:ext cx="10480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a </a:t>
            </a:r>
            <a:r>
              <a:rPr lang="it-IT" i="1" dirty="0">
                <a:latin typeface="Times New Roman" panose="02020603050405020304" pitchFamily="18" charset="0"/>
              </a:rPr>
              <a:t>primo membro </a:t>
            </a:r>
            <a:r>
              <a:rPr lang="it-IT" dirty="0">
                <a:latin typeface="Times New Roman" panose="02020603050405020304" pitchFamily="18" charset="0"/>
              </a:rPr>
              <a:t>figurano le </a:t>
            </a:r>
            <a:r>
              <a:rPr lang="it-IT" b="1" i="1" dirty="0">
                <a:latin typeface="Times New Roman" panose="02020603050405020304" pitchFamily="18" charset="0"/>
              </a:rPr>
              <a:t>risorse totali</a:t>
            </a:r>
            <a:r>
              <a:rPr lang="it-IT" dirty="0">
                <a:latin typeface="Times New Roman" panose="02020603050405020304" pitchFamily="18" charset="0"/>
              </a:rPr>
              <a:t>, costituite da produzione totale </a:t>
            </a:r>
            <a:r>
              <a:rPr lang="it-IT" b="1" dirty="0">
                <a:latin typeface="Times New Roman" panose="02020603050405020304" pitchFamily="18" charset="0"/>
              </a:rPr>
              <a:t>P </a:t>
            </a:r>
            <a:r>
              <a:rPr lang="it-IT" dirty="0">
                <a:latin typeface="Times New Roman" panose="02020603050405020304" pitchFamily="18" charset="0"/>
              </a:rPr>
              <a:t>e importazioni </a:t>
            </a:r>
            <a:r>
              <a:rPr lang="it-IT" b="1" dirty="0">
                <a:latin typeface="Times New Roman" panose="02020603050405020304" pitchFamily="18" charset="0"/>
              </a:rPr>
              <a:t>M</a:t>
            </a:r>
            <a:r>
              <a:rPr lang="it-IT" dirty="0">
                <a:latin typeface="Times New Roman" panose="02020603050405020304" pitchFamily="18" charset="0"/>
              </a:rPr>
              <a:t>, e a </a:t>
            </a:r>
            <a:r>
              <a:rPr lang="it-IT" i="1" dirty="0">
                <a:latin typeface="Times New Roman" panose="02020603050405020304" pitchFamily="18" charset="0"/>
              </a:rPr>
              <a:t>secondo membro </a:t>
            </a:r>
            <a:r>
              <a:rPr lang="it-IT" dirty="0">
                <a:latin typeface="Times New Roman" panose="02020603050405020304" pitchFamily="18" charset="0"/>
              </a:rPr>
              <a:t>figurano invece gli </a:t>
            </a:r>
            <a:r>
              <a:rPr lang="it-IT" b="1" i="1" dirty="0">
                <a:latin typeface="Times New Roman" panose="02020603050405020304" pitchFamily="18" charset="0"/>
              </a:rPr>
              <a:t>impieghi totali</a:t>
            </a:r>
            <a:r>
              <a:rPr lang="it-IT" dirty="0">
                <a:latin typeface="Times New Roman" panose="02020603050405020304" pitchFamily="18" charset="0"/>
              </a:rPr>
              <a:t>, costituiti da consumi intermedi </a:t>
            </a:r>
            <a:r>
              <a:rPr lang="it-IT" b="1" dirty="0">
                <a:latin typeface="Times New Roman" panose="02020603050405020304" pitchFamily="18" charset="0"/>
              </a:rPr>
              <a:t>CI</a:t>
            </a:r>
            <a:r>
              <a:rPr lang="it-IT" dirty="0">
                <a:latin typeface="Times New Roman" panose="02020603050405020304" pitchFamily="18" charset="0"/>
              </a:rPr>
              <a:t>, consumi finali </a:t>
            </a:r>
            <a:r>
              <a:rPr lang="it-IT" b="1" dirty="0">
                <a:latin typeface="Times New Roman" panose="02020603050405020304" pitchFamily="18" charset="0"/>
              </a:rPr>
              <a:t>CF</a:t>
            </a:r>
            <a:r>
              <a:rPr lang="it-IT" dirty="0">
                <a:latin typeface="Times New Roman" panose="02020603050405020304" pitchFamily="18" charset="0"/>
              </a:rPr>
              <a:t>, investimenti fissi lordi </a:t>
            </a:r>
            <a:r>
              <a:rPr lang="it-IT" b="1" dirty="0" err="1">
                <a:latin typeface="Times New Roman" panose="02020603050405020304" pitchFamily="18" charset="0"/>
              </a:rPr>
              <a:t>If</a:t>
            </a:r>
            <a:r>
              <a:rPr lang="it-IT" dirty="0">
                <a:latin typeface="Times New Roman" panose="02020603050405020304" pitchFamily="18" charset="0"/>
              </a:rPr>
              <a:t>, variazione delle scorte </a:t>
            </a:r>
            <a:r>
              <a:rPr lang="it-IT" b="1" dirty="0" err="1">
                <a:latin typeface="Times New Roman" panose="02020603050405020304" pitchFamily="18" charset="0"/>
              </a:rPr>
              <a:t>Ivs</a:t>
            </a:r>
            <a:r>
              <a:rPr lang="it-IT" b="1" dirty="0">
                <a:latin typeface="Times New Roman" panose="02020603050405020304" pitchFamily="18" charset="0"/>
              </a:rPr>
              <a:t>, </a:t>
            </a:r>
            <a:r>
              <a:rPr lang="it-IT" dirty="0">
                <a:latin typeface="Times New Roman" panose="02020603050405020304" pitchFamily="18" charset="0"/>
              </a:rPr>
              <a:t>acquisizioni meno cessioni di oggetti di valore </a:t>
            </a:r>
            <a:r>
              <a:rPr lang="it-IT" b="1" dirty="0" err="1">
                <a:latin typeface="Times New Roman" panose="02020603050405020304" pitchFamily="18" charset="0"/>
              </a:rPr>
              <a:t>Iov</a:t>
            </a:r>
            <a:r>
              <a:rPr lang="it-IT" dirty="0">
                <a:latin typeface="Times New Roman" panose="02020603050405020304" pitchFamily="18" charset="0"/>
              </a:rPr>
              <a:t> ed </a:t>
            </a:r>
            <a:r>
              <a:rPr lang="en-GB" dirty="0" err="1">
                <a:latin typeface="Times New Roman" panose="02020603050405020304" pitchFamily="18" charset="0"/>
              </a:rPr>
              <a:t>esportazioni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</a:rPr>
              <a:t>X</a:t>
            </a:r>
            <a:r>
              <a:rPr lang="en-GB" dirty="0">
                <a:latin typeface="Times New Roman" panose="02020603050405020304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1050401"/>
            <a:ext cx="5632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M + (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Tp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- 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Rcp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=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CF + If 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it-IT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Ivs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+ </a:t>
            </a:r>
            <a:r>
              <a:rPr lang="it-IT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Iov</a:t>
            </a:r>
            <a:r>
              <a:rPr lang="it-IT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X</a:t>
            </a:r>
            <a:endParaRPr lang="en-GB" sz="2000" dirty="0">
              <a:solidFill>
                <a:srgbClr val="A8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1" y="2466468"/>
            <a:ext cx="10181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Come si vede, nella equazione contabile figurano, oltre agli aggregati sopra menzionati, anche le imposte sui prodotti al netto dei relativi contributi.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6000" y="3180786"/>
            <a:ext cx="1018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La ragione è che la produzione totale, come già detto, è valutata a prezzi base, mentre tutti gli altri aggregati sono valutati a prezzi di acquisto o di mercato e quindi affinché l’equilibrio del conto sia assicurato occorre aggiungere l’aggregato (</a:t>
            </a:r>
            <a:r>
              <a:rPr lang="it-IT" dirty="0" err="1">
                <a:latin typeface="Times New Roman" panose="02020603050405020304" pitchFamily="18" charset="0"/>
              </a:rPr>
              <a:t>Tp</a:t>
            </a:r>
            <a:r>
              <a:rPr lang="it-IT" dirty="0">
                <a:latin typeface="Times New Roman" panose="02020603050405020304" pitchFamily="18" charset="0"/>
              </a:rPr>
              <a:t> - </a:t>
            </a:r>
            <a:r>
              <a:rPr lang="it-IT" dirty="0" err="1">
                <a:latin typeface="Times New Roman" panose="02020603050405020304" pitchFamily="18" charset="0"/>
              </a:rPr>
              <a:t>Rcp</a:t>
            </a:r>
            <a:r>
              <a:rPr lang="it-IT" dirty="0">
                <a:latin typeface="Times New Roman" panose="02020603050405020304" pitchFamily="18" charset="0"/>
              </a:rPr>
              <a:t>) dal lato dell’offerta.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4908430"/>
            <a:ext cx="10089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diverso dagli altri conti, non presenta un saldo contabile da riportare nel conto successivo della sequenza, e costituisce la presentazione in forma tabulare di una identità contabile, secondo la quale l’offerta è pari alla domanda per tutti i prodotti e gruppi di prodotti nell’economia.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6000" y="4417046"/>
            <a:ext cx="5378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elaborato sia per l’intera economia sia per branca.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16000" y="1709838"/>
            <a:ext cx="4251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P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M + (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Tp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 - </a:t>
            </a:r>
            <a:r>
              <a:rPr lang="en-GB" sz="2000" b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Rcp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)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=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CF + I </a:t>
            </a:r>
            <a:r>
              <a:rPr lang="en-GB" sz="2000" dirty="0">
                <a:solidFill>
                  <a:srgbClr val="A80000"/>
                </a:solidFill>
                <a:latin typeface="Times New Roman" panose="02020603050405020304" pitchFamily="18" charset="0"/>
              </a:rPr>
              <a:t>+ </a:t>
            </a:r>
            <a:r>
              <a:rPr lang="en-GB" sz="2000" b="1" dirty="0">
                <a:solidFill>
                  <a:srgbClr val="A80000"/>
                </a:solidFill>
                <a:latin typeface="Times New Roman" panose="02020603050405020304" pitchFamily="18" charset="0"/>
              </a:rPr>
              <a:t>X</a:t>
            </a:r>
            <a:endParaRPr lang="en-GB" sz="2000" dirty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54" y="1620107"/>
            <a:ext cx="9115425" cy="327660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</p:spTree>
    <p:extLst>
      <p:ext uri="{BB962C8B-B14F-4D97-AF65-F5344CB8AC3E}">
        <p14:creationId xmlns:p14="http://schemas.microsoft.com/office/powerpoint/2010/main" val="160074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7" y="1164297"/>
            <a:ext cx="5529551" cy="3023878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0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42080" y="2865658"/>
            <a:ext cx="3862404" cy="4001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CONTO DELLA PRODUZIONE</a:t>
            </a:r>
            <a:endParaRPr lang="en-GB" sz="2000" cap="small" dirty="0">
              <a:solidFill>
                <a:srgbClr val="A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69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15997" y="896401"/>
            <a:ext cx="5537093" cy="36933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DELLA PRODUZIONE (il valore creato)</a:t>
            </a:r>
            <a:endParaRPr lang="en-GB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15999" y="1242984"/>
            <a:ext cx="10264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Nella contabilità nazionale per descrivere l'insieme delle operazioni effettuate dai singoli operatori si utilizza il conto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produzione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llustra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operazioni concernenti il valore di produzione lordo e il consumo intermedio.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15991" y="4671106"/>
            <a:ext cx="1026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conto della produzione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 riferimento a tutte quelle operazioni che costituiscono il processo produttivo in senso stretto.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conto descrive, attraverso il confronto tra il valore della produzione e l'ammontare dei costi sostenuti per ottenerla, le modalità con cui il sistema economico realizza il processo produttivo. 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015990" y="2210311"/>
            <a:ext cx="1026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Il conto della produzione esprime il valore della produzione totale come somma dei costi sostenuti per ottenerla: i costi per beni e servizi intermedi (CI) e quelli per la remunerazione dei fattori produttivi primari lavoro e capitale (PIL)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GB" dirty="0">
              <a:solidFill>
                <a:srgbClr val="A8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5991" y="3201286"/>
            <a:ext cx="10264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perché abbiamo visto che il Pil calcolato col metodo del reddito si basa sul concetto che la produzione di un paese genera un reddito di uguale valore.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fattori di produzione sono essenzialmente il lavoro e il capitale finanziario impiegato, remunerati con stipendi e profitti.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1182" y="996126"/>
            <a:ext cx="3084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conto viene elaborato:</a:t>
            </a:r>
            <a:endParaRPr lang="it-I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140498" y="923304"/>
            <a:ext cx="5754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 l'intera economia, per singoli settori e per singole branche di attività economica </a:t>
            </a:r>
            <a:endParaRPr lang="it-IT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4184532" y="1096638"/>
            <a:ext cx="748146" cy="220916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87149" y="1820182"/>
            <a:ext cx="10066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viene redatto per settori o per branche, si sottraggono i consumi intermedi dalla produzione a prezzi base e si ottiene per differenza il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valore aggiunto a prezzi base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il costo per remunerare i fattori produttivi)</a:t>
            </a:r>
            <a:r>
              <a:rPr lang="it-IT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Quando viene redatto per l'intera economia, si aggiungono alla somma dei valori aggiunti le imposte nette sui prodotti e si ottiene il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Prodotto interno lordo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(PIL) a prezzi di mercato.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16000" y="3800138"/>
            <a:ext cx="9937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Va precisato infatti che nella terminologia della CN l’espressione valore aggiunto è utilizzata per esprimere lo stesso concetto del Pil a livello di branca di attività. Si parla cioè di valore aggiunto dell’agricoltura o dell’industria o dei servizi e di prodotto interno lordo del paese.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88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uiExpand="1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C74A2-BCF7-5CE4-9A57-AD74F5D43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4F85A1D-07C2-A080-4807-E968B670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CB49A2D-5BC5-9527-E7A8-16ADC57F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27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335FED6-88B0-C309-23DF-0F5E051E5219}"/>
              </a:ext>
            </a:extLst>
          </p:cNvPr>
          <p:cNvSpPr/>
          <p:nvPr/>
        </p:nvSpPr>
        <p:spPr>
          <a:xfrm>
            <a:off x="1015999" y="3204053"/>
            <a:ext cx="1039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Perciò descrive, a livello di branca, il valore della produzione e l’ammontare dei costi sostenuti per ottenerla.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763CE7F-2688-E890-82AE-6EAB228B1E1E}"/>
              </a:ext>
            </a:extLst>
          </p:cNvPr>
          <p:cNvSpPr/>
          <p:nvPr/>
        </p:nvSpPr>
        <p:spPr>
          <a:xfrm>
            <a:off x="1029252" y="2692089"/>
            <a:ext cx="333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 +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aggiunto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 + IIN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9BC1BA7-BC5B-24DE-2820-3BA7B39637BC}"/>
              </a:ext>
            </a:extLst>
          </p:cNvPr>
          <p:cNvSpPr/>
          <p:nvPr/>
        </p:nvSpPr>
        <p:spPr>
          <a:xfrm>
            <a:off x="1007679" y="3853627"/>
            <a:ext cx="10430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il conto viene riferito alla economia nazionale il valore aggiunto rappresenta il prodotto interno lordo.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172FB0-2DA5-0121-96B2-E0CFE819B266}"/>
              </a:ext>
            </a:extLst>
          </p:cNvPr>
          <p:cNvSpPr/>
          <p:nvPr/>
        </p:nvSpPr>
        <p:spPr>
          <a:xfrm>
            <a:off x="1007678" y="4266797"/>
            <a:ext cx="6514911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quindi il conto della produzione assume dunque la seguente forma: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6317E3B-C255-B300-598B-AE4FAC37F212}"/>
              </a:ext>
            </a:extLst>
          </p:cNvPr>
          <p:cNvSpPr/>
          <p:nvPr/>
        </p:nvSpPr>
        <p:spPr>
          <a:xfrm>
            <a:off x="7720207" y="4265261"/>
            <a:ext cx="179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CI+PIL =P+IIN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92CD027-0781-9F98-ABE6-8C35802580CB}"/>
              </a:ext>
            </a:extLst>
          </p:cNvPr>
          <p:cNvSpPr/>
          <p:nvPr/>
        </p:nvSpPr>
        <p:spPr>
          <a:xfrm>
            <a:off x="1007679" y="4735326"/>
            <a:ext cx="10139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e VA sono valutati a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base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prezzi di mercato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 cui si valuta il Pil)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aggiungono ai prezzi base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imposte nette sui prodotti (compresa l’IVA)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F29B142-A0F0-471F-1A7F-93FC68C0E634}"/>
              </a:ext>
            </a:extLst>
          </p:cNvPr>
          <p:cNvSpPr/>
          <p:nvPr/>
        </p:nvSpPr>
        <p:spPr>
          <a:xfrm>
            <a:off x="1016000" y="5710483"/>
            <a:ext cx="10314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Il saldo del conto della produzione è costituito dal valore </a:t>
            </a:r>
            <a:r>
              <a:rPr lang="en-GB" b="1" i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aggiunto</a:t>
            </a:r>
            <a:r>
              <a:rPr lang="en-GB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 (o </a:t>
            </a:r>
            <a:r>
              <a:rPr lang="en-GB" b="1" i="1" dirty="0" err="1">
                <a:solidFill>
                  <a:srgbClr val="A80000"/>
                </a:solidFill>
                <a:latin typeface="Times New Roman" panose="02020603050405020304" pitchFamily="18" charset="0"/>
              </a:rPr>
              <a:t>Pil</a:t>
            </a:r>
            <a:r>
              <a:rPr lang="en-GB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)                           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PIL=P-CI+IIN</a:t>
            </a:r>
            <a:r>
              <a:rPr lang="en-GB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                  </a:t>
            </a:r>
            <a:endParaRPr lang="it-IT" sz="1200" dirty="0">
              <a:solidFill>
                <a:srgbClr val="A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6901FC3-E218-E72A-ED5D-E4E55FC0414F}"/>
              </a:ext>
            </a:extLst>
          </p:cNvPr>
          <p:cNvCxnSpPr/>
          <p:nvPr/>
        </p:nvCxnSpPr>
        <p:spPr>
          <a:xfrm>
            <a:off x="8344818" y="5908604"/>
            <a:ext cx="548640" cy="8313"/>
          </a:xfrm>
          <a:prstGeom prst="straightConnector1">
            <a:avLst/>
          </a:prstGeom>
          <a:ln w="28575">
            <a:solidFill>
              <a:srgbClr val="A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9573A40C-D0DA-80B5-9A04-736C71062104}"/>
              </a:ext>
            </a:extLst>
          </p:cNvPr>
          <p:cNvSpPr/>
          <p:nvPr/>
        </p:nvSpPr>
        <p:spPr>
          <a:xfrm>
            <a:off x="1040934" y="729068"/>
            <a:ext cx="1039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 della produzione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descrive il legame esistente tra la produzione dei beni e servizi, che figura come risorsa del conto, e consumi intermedi necessari per ottenere la produzione anzidetta e valore aggiunto cioè il costo complessivamente sostenuto per la remunerazione dei fattori produttivi che si trovano tra gli impieghi del conto.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FB8882-C683-0E46-1223-BA1CB519D786}"/>
              </a:ext>
            </a:extLst>
          </p:cNvPr>
          <p:cNvSpPr txBox="1"/>
          <p:nvPr/>
        </p:nvSpPr>
        <p:spPr>
          <a:xfrm>
            <a:off x="1042506" y="1865087"/>
            <a:ext cx="102877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entrata, è registrata la produzione totale (P) e le imposte indirette nette sui prodotti (IIN) e in uscita sono registrati i beni e servizi impiegati per ottenere la produzione (CI) + Valore aggiunto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6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16000" y="1509082"/>
            <a:ext cx="10355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i="1" dirty="0">
                <a:latin typeface="Times New Roman" panose="02020603050405020304" pitchFamily="18" charset="0"/>
              </a:rPr>
              <a:t>Il Conto della produzione </a:t>
            </a:r>
            <a:r>
              <a:rPr lang="it-IT" dirty="0">
                <a:latin typeface="Times New Roman" panose="02020603050405020304" pitchFamily="18" charset="0"/>
              </a:rPr>
              <a:t>(uno dei primi del sistema di CN) è una equazione contabile molto semplice che esprime il valore della produzione come somma dei costi sostenuti per realizzarla: costo per gli acquisti di beni e  servizi intermedi (l’aggregato </a:t>
            </a:r>
            <a:r>
              <a:rPr lang="it-IT" i="1" dirty="0">
                <a:latin typeface="Times New Roman" panose="02020603050405020304" pitchFamily="18" charset="0"/>
              </a:rPr>
              <a:t>consumi intermedi</a:t>
            </a:r>
            <a:r>
              <a:rPr lang="it-IT" dirty="0">
                <a:latin typeface="Times New Roman" panose="02020603050405020304" pitchFamily="18" charset="0"/>
              </a:rPr>
              <a:t>) e costo per la remunerazione dei </a:t>
            </a:r>
            <a:r>
              <a:rPr lang="it-IT" i="1" dirty="0">
                <a:latin typeface="Times New Roman" panose="02020603050405020304" pitchFamily="18" charset="0"/>
              </a:rPr>
              <a:t>fattori produttivi primari </a:t>
            </a:r>
            <a:r>
              <a:rPr lang="it-IT" dirty="0">
                <a:latin typeface="Times New Roman" panose="02020603050405020304" pitchFamily="18" charset="0"/>
              </a:rPr>
              <a:t>(lavoro e capitale), che abbiamo visto è l’aggregato </a:t>
            </a:r>
            <a:r>
              <a:rPr lang="it-IT" i="1" dirty="0">
                <a:latin typeface="Times New Roman" panose="02020603050405020304" pitchFamily="18" charset="0"/>
              </a:rPr>
              <a:t>valore aggiunto </a:t>
            </a:r>
            <a:r>
              <a:rPr lang="it-IT" dirty="0">
                <a:latin typeface="Times New Roman" panose="02020603050405020304" pitchFamily="18" charset="0"/>
              </a:rPr>
              <a:t>o </a:t>
            </a:r>
            <a:r>
              <a:rPr lang="it-IT" i="1" dirty="0">
                <a:latin typeface="Times New Roman" panose="02020603050405020304" pitchFamily="18" charset="0"/>
              </a:rPr>
              <a:t>prodotto interno lordo</a:t>
            </a:r>
            <a:r>
              <a:rPr lang="it-IT" dirty="0">
                <a:latin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16000" y="822515"/>
            <a:ext cx="18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Riassumendo: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5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1596055"/>
            <a:ext cx="8913124" cy="294462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A626020-EFF9-A3D5-7D16-211D056178F5}"/>
              </a:ext>
            </a:extLst>
          </p:cNvPr>
          <p:cNvGrpSpPr/>
          <p:nvPr/>
        </p:nvGrpSpPr>
        <p:grpSpPr>
          <a:xfrm>
            <a:off x="2698423" y="1021022"/>
            <a:ext cx="5587738" cy="371689"/>
            <a:chOff x="2698423" y="1021022"/>
            <a:chExt cx="5587738" cy="37168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A4854B3-B8D8-6834-3D4F-3B21FBDF86AA}"/>
                </a:ext>
              </a:extLst>
            </p:cNvPr>
            <p:cNvSpPr txBox="1"/>
            <p:nvPr/>
          </p:nvSpPr>
          <p:spPr>
            <a:xfrm>
              <a:off x="2698423" y="1023379"/>
              <a:ext cx="9686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A8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P+IIN</a:t>
              </a:r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481B442-F93E-2B14-D75F-6C1C57FFD860}"/>
                </a:ext>
              </a:extLst>
            </p:cNvPr>
            <p:cNvSpPr txBox="1"/>
            <p:nvPr/>
          </p:nvSpPr>
          <p:spPr>
            <a:xfrm>
              <a:off x="4715760" y="1021022"/>
              <a:ext cx="4150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A8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CB28383-9CE2-33B6-6A03-FAC3ABF57A8B}"/>
                </a:ext>
              </a:extLst>
            </p:cNvPr>
            <p:cNvSpPr txBox="1"/>
            <p:nvPr/>
          </p:nvSpPr>
          <p:spPr>
            <a:xfrm>
              <a:off x="7061202" y="1023379"/>
              <a:ext cx="12249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A8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CI+PIL 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6646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3801258"/>
            <a:ext cx="723115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dei conti consente anche di analizzare, per settore di attività economica e per prodotto, le interdipendenze tra gli operatori economici descritte dai flussi originati dal processo di produzione e dall’uso dei beni e dei servizi. 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2092722"/>
            <a:ext cx="10011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fine di descrivere il funzionamento del circuito economico in tutti i suoi aspetti, sebbene a livello aggregato, le transazioni tra gli agenti economici (unità istituzionali) sono registrate in una sequenza di conti che partono dalla fase originaria della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del reddito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passano per le fasi successive della sua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distribuzione, redistribuzione e impiego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sotto forma di consumi finali, e giungono alla fase della sua 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accumulazione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sotto forma di capitale.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57" y="4232985"/>
            <a:ext cx="2466975" cy="184785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16000" y="1215183"/>
            <a:ext cx="1016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Il </a:t>
            </a:r>
            <a:r>
              <a:rPr lang="it-IT" b="1" dirty="0">
                <a:latin typeface="Times New Roman" panose="02020603050405020304" pitchFamily="18" charset="0"/>
              </a:rPr>
              <a:t>sistema dei conti </a:t>
            </a:r>
            <a:r>
              <a:rPr lang="it-IT" dirty="0">
                <a:latin typeface="Times New Roman" panose="02020603050405020304" pitchFamily="18" charset="0"/>
              </a:rPr>
              <a:t>descrive il circuito economico evidenziando le singole operazioni attraverso le quali si svolgono le funzioni compiute dagli operatori economici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016000" y="5164526"/>
            <a:ext cx="7231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conto registra le variazioni di valore per una unità o un settore in funzione della natura dei flussi economici in esso contabilizzati.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600075"/>
            <a:ext cx="10239375" cy="56578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838902" y="4272742"/>
            <a:ext cx="1487978" cy="798022"/>
          </a:xfrm>
          <a:prstGeom prst="rect">
            <a:avLst/>
          </a:prstGeom>
          <a:noFill/>
          <a:ln w="28575"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498A7EA-D406-E085-3F10-030C9F14DF81}"/>
              </a:ext>
            </a:extLst>
          </p:cNvPr>
          <p:cNvSpPr/>
          <p:nvPr/>
        </p:nvSpPr>
        <p:spPr>
          <a:xfrm>
            <a:off x="2610879" y="1842568"/>
            <a:ext cx="179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P+IIN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8FB5768-2AD9-F866-1B72-2CAA0679DD25}"/>
              </a:ext>
            </a:extLst>
          </p:cNvPr>
          <p:cNvSpPr/>
          <p:nvPr/>
        </p:nvSpPr>
        <p:spPr>
          <a:xfrm>
            <a:off x="2673863" y="3795488"/>
            <a:ext cx="1797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CI+PIL </a:t>
            </a:r>
            <a:endParaRPr lang="en-GB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36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981036" y="2570079"/>
            <a:ext cx="6055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economico delle risorse e degli impieghi</a:t>
            </a:r>
          </a:p>
        </p:txBody>
      </p:sp>
    </p:spTree>
    <p:extLst>
      <p:ext uri="{BB962C8B-B14F-4D97-AF65-F5344CB8AC3E}">
        <p14:creationId xmlns:p14="http://schemas.microsoft.com/office/powerpoint/2010/main" val="3842470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925095" y="696037"/>
            <a:ext cx="4594015" cy="33855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16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 DELLE RISORSE E DEGLI IMPIEGHI</a:t>
            </a:r>
            <a:endParaRPr lang="en-GB" sz="1600" b="1" cap="sm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5094" y="1168083"/>
            <a:ext cx="10405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Dalla fusione del conto di equilibrio di beni e servizi con il conto della produzione appena visti nasce il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 delle risorse e degli impieghi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 ottiene sommando le sezioni di sinistra e di destra dei due conti e cancellando per compensazione gli stessi flussi che compaiono in entrambi.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25094" y="2217537"/>
            <a:ext cx="1027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Nella pratica corrente si ricorre annualmente al </a:t>
            </a:r>
            <a:r>
              <a:rPr lang="it-IT" i="1" dirty="0">
                <a:latin typeface="Times New Roman" panose="02020603050405020304" pitchFamily="18" charset="0"/>
              </a:rPr>
              <a:t>conto di equilibrio delle risorse e degli impieghi per usi finali </a:t>
            </a:r>
            <a:r>
              <a:rPr lang="it-IT" dirty="0">
                <a:latin typeface="Times New Roman" panose="02020603050405020304" pitchFamily="18" charset="0"/>
              </a:rPr>
              <a:t>che si ottiene dal consolidamento dei precedenti due conti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3289603" y="5266488"/>
            <a:ext cx="8292797" cy="37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con cui </a:t>
            </a:r>
            <a:r>
              <a:rPr lang="it-IT" b="1" dirty="0">
                <a:latin typeface="Times New Roman" panose="02020603050405020304" pitchFamily="18" charset="0"/>
              </a:rPr>
              <a:t>si esprime l'</a:t>
            </a:r>
            <a:r>
              <a:rPr lang="it-IT" b="1" i="1" dirty="0">
                <a:latin typeface="Times New Roman" panose="02020603050405020304" pitchFamily="18" charset="0"/>
              </a:rPr>
              <a:t>equilibrio tra risorse e impieghi al netto degli impieghi intermedi </a:t>
            </a:r>
            <a:endParaRPr lang="it-IT" b="1" dirty="0">
              <a:latin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25094" y="3193369"/>
            <a:ext cx="420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conto della produzione si ricava che: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25094" y="4065178"/>
            <a:ext cx="11103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Sostituendo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conto di equilibrio dei beni 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semplificando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+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 + (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Tp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- </a:t>
            </a:r>
            <a:r>
              <a:rPr lang="en-GB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Rcp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)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=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CI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+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CF + I </a:t>
            </a:r>
            <a:r>
              <a:rPr lang="en-GB" dirty="0">
                <a:solidFill>
                  <a:srgbClr val="00B050"/>
                </a:solidFill>
                <a:latin typeface="Times New Roman" panose="02020603050405020304" pitchFamily="18" charset="0"/>
              </a:rPr>
              <a:t>+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</a:rPr>
              <a:t>X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35521" y="4613000"/>
            <a:ext cx="396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(CI+PIL-IIN)+M+IIN=CI+CF+I+X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25095" y="5275458"/>
            <a:ext cx="213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PIL+M=CF+I+X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519110" y="3189646"/>
            <a:ext cx="5204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CI+PIL-IIN  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CI+PIL = P+IIN  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cxnSp>
        <p:nvCxnSpPr>
          <p:cNvPr id="19" name="Connettore diritto 18"/>
          <p:cNvCxnSpPr/>
          <p:nvPr/>
        </p:nvCxnSpPr>
        <p:spPr>
          <a:xfrm flipV="1">
            <a:off x="1163782" y="4656462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 flipV="1">
            <a:off x="2028306" y="4667774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/>
          <p:cNvCxnSpPr/>
          <p:nvPr/>
        </p:nvCxnSpPr>
        <p:spPr>
          <a:xfrm flipV="1">
            <a:off x="2923771" y="4667774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/>
          <p:cNvCxnSpPr/>
          <p:nvPr/>
        </p:nvCxnSpPr>
        <p:spPr>
          <a:xfrm flipV="1">
            <a:off x="3364345" y="4679520"/>
            <a:ext cx="133003" cy="273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6000" y="1479181"/>
            <a:ext cx="1027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 le risorse, il prodotto interno lordo e le importazioni di beni e servizi e, fra gli impieghi finali, la spesa per consumi finali, gli investimenti lordi e le esportazioni di beni e servizi.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Esso pone in evidenza l’equilibrio esistente tra le diverse componenti dell’offerta e della domanda finale di beni e servizi</a:t>
            </a:r>
            <a:endParaRPr lang="it-IT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5999" y="937895"/>
            <a:ext cx="10237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il conto che riflette l’uguaglianza tra le risorse e gli impieghi di beni e servizi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dell’intera economia.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16000" y="3080935"/>
            <a:ext cx="10095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In questo conto non compaiono più né la produzione totale, né i consumi intermedi, ma soltanto risorse e impieghi finali. Il conto esprime pertanto </a:t>
            </a:r>
            <a:r>
              <a:rPr lang="it-IT" b="1" i="1" dirty="0">
                <a:latin typeface="Times New Roman" panose="02020603050405020304" pitchFamily="18" charset="0"/>
              </a:rPr>
              <a:t>il bilancio tra le risorse e gli impieghi di beni e servizi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per usi finali</a:t>
            </a:r>
            <a:r>
              <a:rPr lang="it-IT" dirty="0">
                <a:solidFill>
                  <a:srgbClr val="A80000"/>
                </a:solidFill>
                <a:latin typeface="Times New Roman" panose="02020603050405020304" pitchFamily="18" charset="0"/>
              </a:rPr>
              <a:t>.</a:t>
            </a:r>
            <a:endParaRPr lang="it-IT" dirty="0">
              <a:solidFill>
                <a:srgbClr val="A8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16000" y="4292930"/>
            <a:ext cx="10237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Peraltro, tutti gli aggregati del conto sono a prezzi di mercato e quindi non vi compaiono più neppure le imposte nette sui prodotti.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</a:rPr>
              <a:t>Dal conto delle risorse e degli impieghi risulta chiaro anche il terzo concetto che il Pil esprime: quello di spesa finale. Il Pil è infatti ottenibile come somma delle componenti della domanda finale interna (consumi finali e investimenti) e delle esportazioni nette (E – M).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</p:spTree>
    <p:extLst>
      <p:ext uri="{BB962C8B-B14F-4D97-AF65-F5344CB8AC3E}">
        <p14:creationId xmlns:p14="http://schemas.microsoft.com/office/powerpoint/2010/main" val="31090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83673" y="785957"/>
            <a:ext cx="9608705" cy="3299114"/>
            <a:chOff x="983673" y="785957"/>
            <a:chExt cx="9608705" cy="329911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/>
            <a:srcRect b="32358"/>
            <a:stretch/>
          </p:blipFill>
          <p:spPr>
            <a:xfrm>
              <a:off x="983673" y="785957"/>
              <a:ext cx="9448800" cy="1301461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8328" y="1684771"/>
              <a:ext cx="9544050" cy="2400300"/>
            </a:xfrm>
            <a:prstGeom prst="rect">
              <a:avLst/>
            </a:prstGeom>
          </p:spPr>
        </p:pic>
      </p:grp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076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918103"/>
            <a:ext cx="5764696" cy="2494722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</p:spTree>
    <p:extLst>
      <p:ext uri="{BB962C8B-B14F-4D97-AF65-F5344CB8AC3E}">
        <p14:creationId xmlns:p14="http://schemas.microsoft.com/office/powerpoint/2010/main" val="681069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75606" y="944530"/>
            <a:ext cx="2901500" cy="40011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t-IT" sz="20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Sequenza dei Conti</a:t>
            </a:r>
            <a:endParaRPr lang="en-GB" sz="2000" b="1" cap="small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75606" y="1985920"/>
            <a:ext cx="10559011" cy="146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delle risorse e degli impeghi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Prevede tra le risorse il prodotto interno lordo a prezzi di mercato e le importazioni; tra gli impieghi i consumi nazionali, gli investimenti lordi e le esportazioni.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 dato dall'unione tra conto di equilibrio di beni e servizi e conto della produzione. 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5606" y="4093521"/>
            <a:ext cx="10355812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della produzione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le operazioni relative al processo di produzione. Tra le risorse include la produzione e le imposte al netto dei contributi ai prodotti, e tra gli impieghi i consumi intermedi. Il saldo di questo conto è il valore aggiunto; a livello aggregato, può essere usato per ottenere il PIL.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44124" y="990696"/>
            <a:ext cx="1922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prstClr val="black"/>
                </a:solidFill>
              </a:rPr>
              <a:t>(</a:t>
            </a:r>
            <a:r>
              <a:rPr lang="en-GB" sz="1400" dirty="0">
                <a:solidFill>
                  <a:prstClr val="black"/>
                </a:solidFill>
                <a:hlinkClick r:id="rId2"/>
              </a:rPr>
              <a:t>Istat.it Conti </a:t>
            </a:r>
            <a:r>
              <a:rPr lang="en-GB" sz="1400" dirty="0" err="1">
                <a:solidFill>
                  <a:prstClr val="black"/>
                </a:solidFill>
                <a:hlinkClick r:id="rId2"/>
              </a:rPr>
              <a:t>nazionali</a:t>
            </a:r>
            <a:r>
              <a:rPr lang="en-GB" sz="1400" dirty="0">
                <a:solidFill>
                  <a:prstClr val="black"/>
                </a:solidFill>
              </a:rPr>
              <a:t>)</a:t>
            </a:r>
            <a:r>
              <a:rPr lang="it-IT" sz="1400" b="1" cap="small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88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905157" y="2947740"/>
            <a:ext cx="10390909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dell'attribuzione dei redditi primari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come si giunge al reddito nazionale netto a partire da: risultato di gestione, redditi da lavoro dipendente nazionali, imposte indirette nette versate al resto del mondo e quelle sui prodotti e sulle importazioni, e redditi da capitale netti dall'estero.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5157" y="4585160"/>
            <a:ext cx="1039090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della distribuzione secondaria del reddito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 le operazioni di redistribuzione derivanti dalle imposte, dai contributi, dalle prestazioni sociali e dagli altri trasferimenti con il Resto del mondo. Consente di ottenere il reddito nazionale disponibile.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05158" y="1028576"/>
            <a:ext cx="10390909" cy="166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Conto della generazione dei redditi primari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Mostra come il prodotto interno (lordo o netto) viene distribuito tra i redditi da lavoro dipendente interni (propri dei lavoratori che agiscono sul territorio economico) e le imposte indirette al netto dei contributi. Consente di ottenere il risultato di gestione, cioè l'eccedenza o il disavanzo risultante dalle attività di produzione.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43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16000" y="3695479"/>
            <a:ext cx="10455564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delle transazioni internazionali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 l'insieme delle operazioni di distribuzione e redistribuzione che avvengono tra residenti e non residenti. Consente di ottenere l'accreditamento e l'indebitamento con l'estero.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1009991"/>
            <a:ext cx="10474033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di utilizzazione del reddito disponibile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Mostra il modo in cui il reddito nazionale disponibile si ripartisce tra consumi finali nazionali e risparmio netto nazionale.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34469" y="2181880"/>
            <a:ext cx="1045556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 del capitale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Registra le acquisizioni, al netto delle cessioni, di attività non finanziarie (soprattutto gli investimenti lordi) e misura la variazione del patrimonio netto dovuta al risparmio e ai trasferimenti in conto capitale. Il saldo di questo conto è l'indebitamento o l'accreditamento netto.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1185512"/>
            <a:ext cx="10466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Le operazioni messe in atto dai soggetti o operatori economici si riferiscono a diversi </a:t>
            </a:r>
            <a:r>
              <a:rPr lang="it-IT" i="1" dirty="0">
                <a:latin typeface="Times New Roman" panose="02020603050405020304" pitchFamily="18" charset="0"/>
              </a:rPr>
              <a:t>stadi del processo economico</a:t>
            </a:r>
            <a:r>
              <a:rPr lang="it-IT" dirty="0">
                <a:latin typeface="Times New Roman" panose="02020603050405020304" pitchFamily="18" charset="0"/>
              </a:rPr>
              <a:t>, ognuno dei quali deve essere convenientemente rappresentato in termini quantitativi. I tre stadi fondamentali del processo economico </a:t>
            </a:r>
            <a:r>
              <a:rPr lang="en-GB" dirty="0" err="1">
                <a:latin typeface="Times New Roman" panose="02020603050405020304" pitchFamily="18" charset="0"/>
              </a:rPr>
              <a:t>descritti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dalla</a:t>
            </a:r>
            <a:r>
              <a:rPr lang="en-GB" dirty="0">
                <a:latin typeface="Times New Roman" panose="02020603050405020304" pitchFamily="18" charset="0"/>
              </a:rPr>
              <a:t> CN </a:t>
            </a:r>
            <a:r>
              <a:rPr lang="en-GB" dirty="0" err="1">
                <a:latin typeface="Times New Roman" panose="02020603050405020304" pitchFamily="18" charset="0"/>
              </a:rPr>
              <a:t>sono</a:t>
            </a:r>
            <a:r>
              <a:rPr lang="en-GB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15998" y="4089553"/>
            <a:ext cx="10372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Gli aggregati che si determinano in uno stadio del processo economico figurano in uno o più </a:t>
            </a:r>
            <a:r>
              <a:rPr lang="it-IT" i="1" dirty="0">
                <a:latin typeface="Times New Roman" panose="02020603050405020304" pitchFamily="18" charset="0"/>
              </a:rPr>
              <a:t>conti </a:t>
            </a:r>
            <a:r>
              <a:rPr lang="it-IT" dirty="0">
                <a:latin typeface="Times New Roman" panose="02020603050405020304" pitchFamily="18" charset="0"/>
              </a:rPr>
              <a:t>o </a:t>
            </a:r>
            <a:r>
              <a:rPr lang="it-IT" i="1" dirty="0">
                <a:latin typeface="Times New Roman" panose="02020603050405020304" pitchFamily="18" charset="0"/>
              </a:rPr>
              <a:t>equazioni contabili </a:t>
            </a:r>
            <a:r>
              <a:rPr lang="it-IT" dirty="0">
                <a:latin typeface="Times New Roman" panose="02020603050405020304" pitchFamily="18" charset="0"/>
              </a:rPr>
              <a:t>che descrivono quello stadio.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5999" y="235599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</a:rPr>
              <a:t>la formazione e l’impiego delle risorse;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</a:rPr>
              <a:t>la distribuzione e redistribuzione del reddito;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</a:rPr>
              <a:t>la </a:t>
            </a:r>
            <a:r>
              <a:rPr lang="en-GB" dirty="0" err="1">
                <a:latin typeface="Times New Roman" panose="02020603050405020304" pitchFamily="18" charset="0"/>
              </a:rPr>
              <a:t>formazione</a:t>
            </a:r>
            <a:r>
              <a:rPr lang="en-GB" dirty="0">
                <a:latin typeface="Times New Roman" panose="02020603050405020304" pitchFamily="18" charset="0"/>
              </a:rPr>
              <a:t> del </a:t>
            </a:r>
            <a:r>
              <a:rPr lang="en-GB" dirty="0" err="1">
                <a:latin typeface="Times New Roman" panose="02020603050405020304" pitchFamily="18" charset="0"/>
              </a:rPr>
              <a:t>capitale</a:t>
            </a:r>
            <a:r>
              <a:rPr lang="en-GB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942108" y="1728602"/>
            <a:ext cx="8035637" cy="437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nazionali annuali</a:t>
            </a:r>
            <a:endParaRPr lang="it-IT" b="1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nazionali trimestrali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territoriali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non finanziari annuali per settore istituzionale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non finanziari trimestrali per settore istituzionale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e aggregati economici delle Pubbliche Amministrazioni</a:t>
            </a:r>
            <a:endParaRPr lang="it-IT" b="1" dirty="0">
              <a:solidFill>
                <a:srgbClr val="A8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ambientali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Misure di produttività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della Protezione sociale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dei conti della sanità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3025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 della branca agricoltura, silvicoltura e pesca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16000" y="763946"/>
            <a:ext cx="1036320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principali Conti redatti dall’Istat sono: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008" y="4599924"/>
            <a:ext cx="2475191" cy="142658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10800000">
            <a:off x="7016865" y="1845538"/>
            <a:ext cx="424872" cy="14778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10800000">
            <a:off x="7698509" y="3843836"/>
            <a:ext cx="424872" cy="147782"/>
          </a:xfrm>
          <a:prstGeom prst="rightArrow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7152" y="4433845"/>
            <a:ext cx="10415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 patrimoniali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presentano le attività e le passività totali delle unità all’inizio e alla fine del periodo contabile, con il rispettivo patrimonio netto. In altre parole misurano il livello iniziale e finale del patrimonio netto, cioè del saldo tra le consistenze di attività e passività all’apertura e chiusura del periodo.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87152" y="715843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endParaRPr lang="en-GB" b="1" dirty="0">
              <a:solidFill>
                <a:srgbClr val="A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7775" y="1180573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SEC 2010 poggia su una serie di conti collegati tra loro. La sequenza completa dei conti per le unità e i settori istituzionali è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articolata in tre categorie principali:</a:t>
            </a:r>
          </a:p>
        </p:txBody>
      </p:sp>
      <p:sp>
        <p:nvSpPr>
          <p:cNvPr id="8" name="Rettangolo 7"/>
          <p:cNvSpPr/>
          <p:nvPr/>
        </p:nvSpPr>
        <p:spPr>
          <a:xfrm>
            <a:off x="887152" y="2205593"/>
            <a:ext cx="10328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 delle operazioni correnti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si riferiscono alla formazione, alla distribuzione e alla redistribuzione del reddito, e alla sua utilizzazione sotto forma di consumi finali, e consentono, inoltre, di calcolare il risparmio;</a:t>
            </a:r>
          </a:p>
        </p:txBody>
      </p:sp>
      <p:sp>
        <p:nvSpPr>
          <p:cNvPr id="9" name="Rettangolo 8"/>
          <p:cNvSpPr/>
          <p:nvPr/>
        </p:nvSpPr>
        <p:spPr>
          <a:xfrm>
            <a:off x="887152" y="3319719"/>
            <a:ext cx="10328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 della accumulazione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analizzano le componenti che concorrono alle variazioni delle attività e delle passività delle unità e consentono di registrare le variazioni del patrimonio netto, pari al saldo delle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</p:spTree>
    <p:extLst>
      <p:ext uri="{BB962C8B-B14F-4D97-AF65-F5344CB8AC3E}">
        <p14:creationId xmlns:p14="http://schemas.microsoft.com/office/powerpoint/2010/main" val="22426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1020946"/>
            <a:ext cx="1020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Tali conti sono preceduti per l’intero paese dal conto di equilibrio di beni e servizi e, seguiti dai conti del Resto del mondo in cui figurano,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appunto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transazioni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16000" y="2490721"/>
            <a:ext cx="1020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conti economici del sistema hanno cadenza annuale, tuttavia esiste un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semplificato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avente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cadenza trimestrale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adotta definizioni e struttura della contabilità annuale, con peculiarità tipiche dell’intervallo di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cui è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riferito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6000" y="1750387"/>
            <a:ext cx="1020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sistema di contabilità nazionale si articola in due strutture: l’una per i settori istituzionali, l’altra per le branche.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16000" y="3695303"/>
            <a:ext cx="1034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contabilità nazionale è organizzata quindi per conti, con: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4216723"/>
            <a:ext cx="623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operazioni in entrata (cui ci si riferisce con il termine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risorse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6000" y="4666926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operazioni in uscita (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impieghi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1016000" y="5412173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perciò 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conto si presenta come una tavola con due colonne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</p:spTree>
    <p:extLst>
      <p:ext uri="{BB962C8B-B14F-4D97-AF65-F5344CB8AC3E}">
        <p14:creationId xmlns:p14="http://schemas.microsoft.com/office/powerpoint/2010/main" val="31763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922891"/>
            <a:ext cx="10423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SEC 2010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prevede la registrazione delle: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15997" y="3660061"/>
            <a:ext cx="9984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Tutte le poste sono registrate secondo le regole della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partita doppia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cui ciascuna di esse è contabilizzata due volte, una volta come risorse (o variazioni passive) e una volta come impieghi (o variazioni attive).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15999" y="1471366"/>
            <a:ext cx="9984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sezione di destra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conti. Tali entrate rappresentano le cosiddette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risorse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conti delle operazioni correnti, oppure passività e patrimonio netto nei conti finanziari. Tra le risorse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contabilizzate le operazioni che incrementano il valore economico di una unità o di un settore.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uscite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sezione di sinistra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conti. Tali uscite, invece, rappresentano i cosiddetti </a:t>
            </a:r>
            <a:r>
              <a:rPr lang="it-IT" b="1" dirty="0">
                <a:solidFill>
                  <a:srgbClr val="A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impieghi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conti delle operazioni correnti, oppure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finanziari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impieghi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operazioni che riducono il valore economico.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8" y="4721651"/>
            <a:ext cx="9984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pratica, tuttavia, 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l metodo di registrazione dei flussi economico-finanziari adottato dalla contabilità nazionale è basato sulle regole della partita quadrupla, in quanto nella maggior parte delle operazioni intervengono due unità istituzionali e ciascuna operazione deve essere registrata due volte dalle due parti che intervengono.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61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5999" y="2011178"/>
            <a:ext cx="10091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Gli aggregati ottenuti a saldo di ogni conto (</a:t>
            </a:r>
            <a:r>
              <a:rPr lang="it-IT" i="1" dirty="0">
                <a:latin typeface="Times New Roman" panose="02020603050405020304" pitchFamily="18" charset="0"/>
              </a:rPr>
              <a:t>prodotto lordo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</a:rPr>
              <a:t>reddito nazionale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</a:rPr>
              <a:t>reddito disponibile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</a:rPr>
              <a:t>risparmio</a:t>
            </a:r>
            <a:r>
              <a:rPr lang="it-IT" dirty="0">
                <a:latin typeface="Times New Roman" panose="02020603050405020304" pitchFamily="18" charset="0"/>
              </a:rPr>
              <a:t>) sono particolarmente importanti, non solo perché sono quelli più significativi ai fini dell’analisi economica, ma anche perché svolgono una funzione di collegamento tra le diverse equazioni contabili. </a:t>
            </a:r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015999" y="3233188"/>
            <a:ext cx="9998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La CN non è infatti costituita da un insieme scollegato di conti. E’ invece un </a:t>
            </a:r>
            <a:r>
              <a:rPr lang="it-IT" b="1" i="1" dirty="0">
                <a:solidFill>
                  <a:srgbClr val="A80000"/>
                </a:solidFill>
                <a:latin typeface="Times New Roman" panose="02020603050405020304" pitchFamily="18" charset="0"/>
              </a:rPr>
              <a:t>sistema integrato </a:t>
            </a:r>
            <a:r>
              <a:rPr lang="it-IT" dirty="0">
                <a:latin typeface="Times New Roman" panose="02020603050405020304" pitchFamily="18" charset="0"/>
              </a:rPr>
              <a:t>di equazioni contabili, ognuna delle quali descrive uno stadio del processo economico ed è collegata alla successiva proprio attraverso l’aggregato ottenuto a saldo, che viene ripreso per essere analizzato sotto un altro profilo. 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015999" y="4620402"/>
            <a:ext cx="10091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</a:rPr>
              <a:t>Ad esempio, il risparmio è ottenuto a saldo dell’ultimo conto relativo alla distribuzione secondaria del reddito (è la parte di reddito non consumata) ed è ripreso dal successivo conto della formazione del capitale come fonte di finanziamento dell’accumulazione, cioè per l’acquisto di beni di investimento.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1015999" y="993031"/>
            <a:ext cx="998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saldo contabile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ottenuto come differenza tra il valore totale delle registrazioni in una sezione di un conto e il valore totale delle registrazioni nell’altra sezione dello stesso conto.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4308</Words>
  <Application>Microsoft Office PowerPoint</Application>
  <PresentationFormat>Widescreen</PresentationFormat>
  <Paragraphs>254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229</cp:revision>
  <dcterms:created xsi:type="dcterms:W3CDTF">2022-03-09T09:51:22Z</dcterms:created>
  <dcterms:modified xsi:type="dcterms:W3CDTF">2025-05-09T07:59:07Z</dcterms:modified>
</cp:coreProperties>
</file>