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5" r:id="rId2"/>
    <p:sldId id="286" r:id="rId3"/>
    <p:sldId id="288" r:id="rId4"/>
    <p:sldId id="257" r:id="rId5"/>
    <p:sldId id="258" r:id="rId6"/>
    <p:sldId id="259" r:id="rId7"/>
    <p:sldId id="292" r:id="rId8"/>
    <p:sldId id="343" r:id="rId9"/>
    <p:sldId id="293" r:id="rId10"/>
    <p:sldId id="344" r:id="rId11"/>
    <p:sldId id="264" r:id="rId12"/>
    <p:sldId id="337" r:id="rId13"/>
    <p:sldId id="341" r:id="rId14"/>
    <p:sldId id="270" r:id="rId15"/>
    <p:sldId id="333" r:id="rId16"/>
    <p:sldId id="320" r:id="rId17"/>
    <p:sldId id="324" r:id="rId18"/>
    <p:sldId id="342" r:id="rId19"/>
    <p:sldId id="272" r:id="rId20"/>
    <p:sldId id="283" r:id="rId21"/>
    <p:sldId id="284" r:id="rId22"/>
    <p:sldId id="313" r:id="rId23"/>
    <p:sldId id="325" r:id="rId24"/>
    <p:sldId id="327" r:id="rId25"/>
    <p:sldId id="328" r:id="rId26"/>
    <p:sldId id="329" r:id="rId27"/>
    <p:sldId id="330" r:id="rId28"/>
    <p:sldId id="331" r:id="rId29"/>
    <p:sldId id="314" r:id="rId30"/>
    <p:sldId id="308" r:id="rId31"/>
    <p:sldId id="309" r:id="rId32"/>
    <p:sldId id="310" r:id="rId33"/>
    <p:sldId id="311" r:id="rId34"/>
    <p:sldId id="312" r:id="rId35"/>
    <p:sldId id="295" r:id="rId36"/>
    <p:sldId id="297" r:id="rId37"/>
    <p:sldId id="304" r:id="rId38"/>
    <p:sldId id="306" r:id="rId39"/>
    <p:sldId id="307" r:id="rId40"/>
    <p:sldId id="302" r:id="rId41"/>
    <p:sldId id="332" r:id="rId42"/>
    <p:sldId id="315" r:id="rId43"/>
    <p:sldId id="316"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548E7-2516-431D-B15F-2AF16EFE5AAA}" v="41" dt="2025-05-14T07:11:44.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Bani" userId="57bc3f8fc0f6f2e2" providerId="LiveId" clId="{DBA548E7-2516-431D-B15F-2AF16EFE5AAA}"/>
    <pc:docChg chg="undo custSel delSld modSld">
      <pc:chgData name="Letizia Bani" userId="57bc3f8fc0f6f2e2" providerId="LiveId" clId="{DBA548E7-2516-431D-B15F-2AF16EFE5AAA}" dt="2025-05-14T07:43:16.958" v="153" actId="255"/>
      <pc:docMkLst>
        <pc:docMk/>
      </pc:docMkLst>
      <pc:sldChg chg="del">
        <pc:chgData name="Letizia Bani" userId="57bc3f8fc0f6f2e2" providerId="LiveId" clId="{DBA548E7-2516-431D-B15F-2AF16EFE5AAA}" dt="2025-05-13T06:54:46.499" v="36" actId="47"/>
        <pc:sldMkLst>
          <pc:docMk/>
          <pc:sldMk cId="2488282295" sldId="260"/>
        </pc:sldMkLst>
      </pc:sldChg>
      <pc:sldChg chg="modSp mod addAnim delAnim">
        <pc:chgData name="Letizia Bani" userId="57bc3f8fc0f6f2e2" providerId="LiveId" clId="{DBA548E7-2516-431D-B15F-2AF16EFE5AAA}" dt="2025-05-13T07:00:11.661" v="42" actId="34807"/>
        <pc:sldMkLst>
          <pc:docMk/>
          <pc:sldMk cId="3438357831" sldId="272"/>
        </pc:sldMkLst>
        <pc:spChg chg="mod">
          <ac:chgData name="Letizia Bani" userId="57bc3f8fc0f6f2e2" providerId="LiveId" clId="{DBA548E7-2516-431D-B15F-2AF16EFE5AAA}" dt="2025-05-13T06:59:51.288" v="40" actId="34807"/>
          <ac:spMkLst>
            <pc:docMk/>
            <pc:sldMk cId="3438357831" sldId="272"/>
            <ac:spMk id="3" creationId="{00000000-0000-0000-0000-000000000000}"/>
          </ac:spMkLst>
        </pc:spChg>
        <pc:spChg chg="mod">
          <ac:chgData name="Letizia Bani" userId="57bc3f8fc0f6f2e2" providerId="LiveId" clId="{DBA548E7-2516-431D-B15F-2AF16EFE5AAA}" dt="2025-05-13T07:00:11.661" v="42" actId="34807"/>
          <ac:spMkLst>
            <pc:docMk/>
            <pc:sldMk cId="3438357831" sldId="272"/>
            <ac:spMk id="6" creationId="{00000000-0000-0000-0000-000000000000}"/>
          </ac:spMkLst>
        </pc:spChg>
      </pc:sldChg>
      <pc:sldChg chg="modSp mod">
        <pc:chgData name="Letizia Bani" userId="57bc3f8fc0f6f2e2" providerId="LiveId" clId="{DBA548E7-2516-431D-B15F-2AF16EFE5AAA}" dt="2025-05-12T17:22:12.637" v="23"/>
        <pc:sldMkLst>
          <pc:docMk/>
          <pc:sldMk cId="1070567815" sldId="293"/>
        </pc:sldMkLst>
        <pc:spChg chg="mod">
          <ac:chgData name="Letizia Bani" userId="57bc3f8fc0f6f2e2" providerId="LiveId" clId="{DBA548E7-2516-431D-B15F-2AF16EFE5AAA}" dt="2025-05-12T17:22:12.637" v="23"/>
          <ac:spMkLst>
            <pc:docMk/>
            <pc:sldMk cId="1070567815" sldId="293"/>
            <ac:spMk id="5" creationId="{00000000-0000-0000-0000-000000000000}"/>
          </ac:spMkLst>
        </pc:spChg>
        <pc:spChg chg="mod">
          <ac:chgData name="Letizia Bani" userId="57bc3f8fc0f6f2e2" providerId="LiveId" clId="{DBA548E7-2516-431D-B15F-2AF16EFE5AAA}" dt="2025-05-12T17:17:15.309" v="20" actId="1076"/>
          <ac:spMkLst>
            <pc:docMk/>
            <pc:sldMk cId="1070567815" sldId="293"/>
            <ac:spMk id="10" creationId="{00000000-0000-0000-0000-000000000000}"/>
          </ac:spMkLst>
        </pc:spChg>
        <pc:spChg chg="mod">
          <ac:chgData name="Letizia Bani" userId="57bc3f8fc0f6f2e2" providerId="LiveId" clId="{DBA548E7-2516-431D-B15F-2AF16EFE5AAA}" dt="2025-05-12T17:17:12.231" v="19" actId="1076"/>
          <ac:spMkLst>
            <pc:docMk/>
            <pc:sldMk cId="1070567815" sldId="293"/>
            <ac:spMk id="12" creationId="{00000000-0000-0000-0000-000000000000}"/>
          </ac:spMkLst>
        </pc:spChg>
      </pc:sldChg>
      <pc:sldChg chg="modSp mod addAnim delAnim">
        <pc:chgData name="Letizia Bani" userId="57bc3f8fc0f6f2e2" providerId="LiveId" clId="{DBA548E7-2516-431D-B15F-2AF16EFE5AAA}" dt="2025-05-13T07:51:52.805" v="84" actId="34807"/>
        <pc:sldMkLst>
          <pc:docMk/>
          <pc:sldMk cId="3318506497" sldId="295"/>
        </pc:sldMkLst>
        <pc:spChg chg="mod">
          <ac:chgData name="Letizia Bani" userId="57bc3f8fc0f6f2e2" providerId="LiveId" clId="{DBA548E7-2516-431D-B15F-2AF16EFE5AAA}" dt="2025-05-13T07:51:52.805" v="84" actId="34807"/>
          <ac:spMkLst>
            <pc:docMk/>
            <pc:sldMk cId="3318506497" sldId="295"/>
            <ac:spMk id="11" creationId="{00000000-0000-0000-0000-000000000000}"/>
          </ac:spMkLst>
        </pc:spChg>
      </pc:sldChg>
      <pc:sldChg chg="modSp mod">
        <pc:chgData name="Letizia Bani" userId="57bc3f8fc0f6f2e2" providerId="LiveId" clId="{DBA548E7-2516-431D-B15F-2AF16EFE5AAA}" dt="2025-05-13T07:39:27.477" v="82" actId="20577"/>
        <pc:sldMkLst>
          <pc:docMk/>
          <pc:sldMk cId="775128660" sldId="313"/>
        </pc:sldMkLst>
        <pc:spChg chg="mod">
          <ac:chgData name="Letizia Bani" userId="57bc3f8fc0f6f2e2" providerId="LiveId" clId="{DBA548E7-2516-431D-B15F-2AF16EFE5AAA}" dt="2025-05-13T07:39:27.477" v="82" actId="20577"/>
          <ac:spMkLst>
            <pc:docMk/>
            <pc:sldMk cId="775128660" sldId="313"/>
            <ac:spMk id="5" creationId="{00000000-0000-0000-0000-000000000000}"/>
          </ac:spMkLst>
        </pc:spChg>
      </pc:sldChg>
      <pc:sldChg chg="modSp mod addAnim delAnim">
        <pc:chgData name="Letizia Bani" userId="57bc3f8fc0f6f2e2" providerId="LiveId" clId="{DBA548E7-2516-431D-B15F-2AF16EFE5AAA}" dt="2025-05-12T17:48:00.940" v="35" actId="34807"/>
        <pc:sldMkLst>
          <pc:docMk/>
          <pc:sldMk cId="2214421231" sldId="320"/>
        </pc:sldMkLst>
        <pc:spChg chg="mod">
          <ac:chgData name="Letizia Bani" userId="57bc3f8fc0f6f2e2" providerId="LiveId" clId="{DBA548E7-2516-431D-B15F-2AF16EFE5AAA}" dt="2025-05-12T17:46:59.577" v="29" actId="34807"/>
          <ac:spMkLst>
            <pc:docMk/>
            <pc:sldMk cId="2214421231" sldId="320"/>
            <ac:spMk id="4" creationId="{00000000-0000-0000-0000-000000000000}"/>
          </ac:spMkLst>
        </pc:spChg>
        <pc:spChg chg="mod">
          <ac:chgData name="Letizia Bani" userId="57bc3f8fc0f6f2e2" providerId="LiveId" clId="{DBA548E7-2516-431D-B15F-2AF16EFE5AAA}" dt="2025-05-12T17:47:10.716" v="31" actId="34807"/>
          <ac:spMkLst>
            <pc:docMk/>
            <pc:sldMk cId="2214421231" sldId="320"/>
            <ac:spMk id="6" creationId="{00000000-0000-0000-0000-000000000000}"/>
          </ac:spMkLst>
        </pc:spChg>
        <pc:spChg chg="mod">
          <ac:chgData name="Letizia Bani" userId="57bc3f8fc0f6f2e2" providerId="LiveId" clId="{DBA548E7-2516-431D-B15F-2AF16EFE5AAA}" dt="2025-05-12T17:47:48.965" v="33" actId="34807"/>
          <ac:spMkLst>
            <pc:docMk/>
            <pc:sldMk cId="2214421231" sldId="320"/>
            <ac:spMk id="8" creationId="{00000000-0000-0000-0000-000000000000}"/>
          </ac:spMkLst>
        </pc:spChg>
        <pc:spChg chg="mod">
          <ac:chgData name="Letizia Bani" userId="57bc3f8fc0f6f2e2" providerId="LiveId" clId="{DBA548E7-2516-431D-B15F-2AF16EFE5AAA}" dt="2025-05-12T17:48:00.940" v="35" actId="34807"/>
          <ac:spMkLst>
            <pc:docMk/>
            <pc:sldMk cId="2214421231" sldId="320"/>
            <ac:spMk id="11" creationId="{00000000-0000-0000-0000-000000000000}"/>
          </ac:spMkLst>
        </pc:spChg>
      </pc:sldChg>
      <pc:sldChg chg="modSp mod">
        <pc:chgData name="Letizia Bani" userId="57bc3f8fc0f6f2e2" providerId="LiveId" clId="{DBA548E7-2516-431D-B15F-2AF16EFE5AAA}" dt="2025-05-13T17:44:25.541" v="85" actId="1076"/>
        <pc:sldMkLst>
          <pc:docMk/>
          <pc:sldMk cId="1481618237" sldId="324"/>
        </pc:sldMkLst>
        <pc:spChg chg="mod">
          <ac:chgData name="Letizia Bani" userId="57bc3f8fc0f6f2e2" providerId="LiveId" clId="{DBA548E7-2516-431D-B15F-2AF16EFE5AAA}" dt="2025-05-13T17:44:25.541" v="85" actId="1076"/>
          <ac:spMkLst>
            <pc:docMk/>
            <pc:sldMk cId="1481618237" sldId="324"/>
            <ac:spMk id="5" creationId="{00000000-0000-0000-0000-000000000000}"/>
          </ac:spMkLst>
        </pc:spChg>
        <pc:spChg chg="mod">
          <ac:chgData name="Letizia Bani" userId="57bc3f8fc0f6f2e2" providerId="LiveId" clId="{DBA548E7-2516-431D-B15F-2AF16EFE5AAA}" dt="2025-05-13T17:44:25.541" v="85" actId="1076"/>
          <ac:spMkLst>
            <pc:docMk/>
            <pc:sldMk cId="1481618237" sldId="324"/>
            <ac:spMk id="6" creationId="{00000000-0000-0000-0000-000000000000}"/>
          </ac:spMkLst>
        </pc:spChg>
        <pc:spChg chg="mod">
          <ac:chgData name="Letizia Bani" userId="57bc3f8fc0f6f2e2" providerId="LiveId" clId="{DBA548E7-2516-431D-B15F-2AF16EFE5AAA}" dt="2025-05-13T06:59:03.488" v="38" actId="34807"/>
          <ac:spMkLst>
            <pc:docMk/>
            <pc:sldMk cId="1481618237" sldId="324"/>
            <ac:spMk id="9" creationId="{00000000-0000-0000-0000-000000000000}"/>
          </ac:spMkLst>
        </pc:spChg>
      </pc:sldChg>
      <pc:sldChg chg="modSp mod">
        <pc:chgData name="Letizia Bani" userId="57bc3f8fc0f6f2e2" providerId="LiveId" clId="{DBA548E7-2516-431D-B15F-2AF16EFE5AAA}" dt="2025-05-14T07:43:16.958" v="153" actId="255"/>
        <pc:sldMkLst>
          <pc:docMk/>
          <pc:sldMk cId="3791812378" sldId="332"/>
        </pc:sldMkLst>
        <pc:spChg chg="mod">
          <ac:chgData name="Letizia Bani" userId="57bc3f8fc0f6f2e2" providerId="LiveId" clId="{DBA548E7-2516-431D-B15F-2AF16EFE5AAA}" dt="2025-05-14T07:43:16.958" v="153" actId="255"/>
          <ac:spMkLst>
            <pc:docMk/>
            <pc:sldMk cId="3791812378" sldId="332"/>
            <ac:spMk id="5" creationId="{00000000-0000-0000-0000-000000000000}"/>
          </ac:spMkLst>
        </pc:spChg>
      </pc:sldChg>
      <pc:sldChg chg="modSp mod">
        <pc:chgData name="Letizia Bani" userId="57bc3f8fc0f6f2e2" providerId="LiveId" clId="{DBA548E7-2516-431D-B15F-2AF16EFE5AAA}" dt="2025-05-12T17:10:12.271" v="2" actId="14100"/>
        <pc:sldMkLst>
          <pc:docMk/>
          <pc:sldMk cId="269324793" sldId="341"/>
        </pc:sldMkLst>
        <pc:spChg chg="mod">
          <ac:chgData name="Letizia Bani" userId="57bc3f8fc0f6f2e2" providerId="LiveId" clId="{DBA548E7-2516-431D-B15F-2AF16EFE5AAA}" dt="2025-05-12T17:10:12.271" v="2" actId="14100"/>
          <ac:spMkLst>
            <pc:docMk/>
            <pc:sldMk cId="269324793" sldId="341"/>
            <ac:spMk id="10" creationId="{00000000-0000-0000-0000-000000000000}"/>
          </ac:spMkLst>
        </pc:spChg>
      </pc:sldChg>
      <pc:sldChg chg="addSp modSp mod modAnim">
        <pc:chgData name="Letizia Bani" userId="57bc3f8fc0f6f2e2" providerId="LiveId" clId="{DBA548E7-2516-431D-B15F-2AF16EFE5AAA}" dt="2025-05-13T18:06:15.130" v="89"/>
        <pc:sldMkLst>
          <pc:docMk/>
          <pc:sldMk cId="4048665002" sldId="343"/>
        </pc:sldMkLst>
        <pc:spChg chg="mod">
          <ac:chgData name="Letizia Bani" userId="57bc3f8fc0f6f2e2" providerId="LiveId" clId="{DBA548E7-2516-431D-B15F-2AF16EFE5AAA}" dt="2025-05-12T16:59:06.048" v="0" actId="6549"/>
          <ac:spMkLst>
            <pc:docMk/>
            <pc:sldMk cId="4048665002" sldId="343"/>
            <ac:spMk id="8" creationId="{00000000-0000-0000-0000-000000000000}"/>
          </ac:spMkLst>
        </pc:spChg>
        <pc:spChg chg="add mod">
          <ac:chgData name="Letizia Bani" userId="57bc3f8fc0f6f2e2" providerId="LiveId" clId="{DBA548E7-2516-431D-B15F-2AF16EFE5AAA}" dt="2025-05-13T18:05:46.562" v="88" actId="1076"/>
          <ac:spMkLst>
            <pc:docMk/>
            <pc:sldMk cId="4048665002" sldId="343"/>
            <ac:spMk id="11" creationId="{E00A13DD-2717-7914-4706-4F95F0EF1C3D}"/>
          </ac:spMkLst>
        </pc:spChg>
      </pc:sldChg>
      <pc:sldChg chg="modSp">
        <pc:chgData name="Letizia Bani" userId="57bc3f8fc0f6f2e2" providerId="LiveId" clId="{DBA548E7-2516-431D-B15F-2AF16EFE5AAA}" dt="2025-05-14T07:11:44.852" v="97" actId="20577"/>
        <pc:sldMkLst>
          <pc:docMk/>
          <pc:sldMk cId="3471969170" sldId="344"/>
        </pc:sldMkLst>
        <pc:spChg chg="mod">
          <ac:chgData name="Letizia Bani" userId="57bc3f8fc0f6f2e2" providerId="LiveId" clId="{DBA548E7-2516-431D-B15F-2AF16EFE5AAA}" dt="2025-05-12T17:36:38.547" v="27" actId="14"/>
          <ac:spMkLst>
            <pc:docMk/>
            <pc:sldMk cId="3471969170" sldId="344"/>
            <ac:spMk id="8" creationId="{00000000-0000-0000-0000-000000000000}"/>
          </ac:spMkLst>
        </pc:spChg>
        <pc:spChg chg="mod">
          <ac:chgData name="Letizia Bani" userId="57bc3f8fc0f6f2e2" providerId="LiveId" clId="{DBA548E7-2516-431D-B15F-2AF16EFE5AAA}" dt="2025-05-14T07:11:44.852" v="97" actId="20577"/>
          <ac:spMkLst>
            <pc:docMk/>
            <pc:sldMk cId="3471969170" sldId="34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445EC-0EA3-4EB2-A42C-FEE842525029}" type="datetimeFigureOut">
              <a:rPr lang="en-GB" smtClean="0"/>
              <a:t>09/05/2025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8BC35-6FC8-4312-8012-028CD32DF8DB}" type="slidenum">
              <a:rPr lang="en-GB" smtClean="0"/>
              <a:t>‹N›</a:t>
            </a:fld>
            <a:endParaRPr lang="en-GB"/>
          </a:p>
        </p:txBody>
      </p:sp>
    </p:spTree>
    <p:extLst>
      <p:ext uri="{BB962C8B-B14F-4D97-AF65-F5344CB8AC3E}">
        <p14:creationId xmlns:p14="http://schemas.microsoft.com/office/powerpoint/2010/main" val="254111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74659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02159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10468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14</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91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38496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14</a:t>
            </a:r>
            <a:endParaRPr lang="en-GB"/>
          </a:p>
        </p:txBody>
      </p:sp>
      <p:sp>
        <p:nvSpPr>
          <p:cNvPr id="6" name="Segnaposto numero diapositiva 5"/>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77997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01780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a:t>L. Bani - Elementi di statistica economica - LEZIONE 14</a:t>
            </a:r>
            <a:endParaRPr lang="en-GB"/>
          </a:p>
        </p:txBody>
      </p:sp>
      <p:sp>
        <p:nvSpPr>
          <p:cNvPr id="9" name="Segnaposto numero diapositiva 8"/>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42598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a:t>L. Bani - Elementi di statistica economica - LEZIONE 14</a:t>
            </a:r>
            <a:endParaRPr lang="en-GB"/>
          </a:p>
        </p:txBody>
      </p:sp>
      <p:sp>
        <p:nvSpPr>
          <p:cNvPr id="5" name="Segnaposto numero diapositiva 4"/>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96267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a:t>L. Bani - Elementi di statistica economica - LEZIONE 14</a:t>
            </a:r>
            <a:endParaRPr lang="en-GB"/>
          </a:p>
        </p:txBody>
      </p:sp>
      <p:sp>
        <p:nvSpPr>
          <p:cNvPr id="4" name="Segnaposto numero diapositiva 3"/>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396327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134368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14</a:t>
            </a:r>
            <a:endParaRPr lang="en-GB"/>
          </a:p>
        </p:txBody>
      </p:sp>
      <p:sp>
        <p:nvSpPr>
          <p:cNvPr id="7" name="Segnaposto numero diapositiva 6"/>
          <p:cNvSpPr>
            <a:spLocks noGrp="1"/>
          </p:cNvSpPr>
          <p:nvPr>
            <p:ph type="sldNum" sz="quarter" idx="12"/>
          </p:nvPr>
        </p:nvSpPr>
        <p:spPr/>
        <p:txBody>
          <a:bodyPr/>
          <a:lstStyle/>
          <a:p>
            <a:fld id="{48541F9F-D600-489D-8101-1A3E233B3A9F}" type="slidenum">
              <a:rPr lang="en-GB" smtClean="0"/>
              <a:t>‹N›</a:t>
            </a:fld>
            <a:endParaRPr lang="en-GB"/>
          </a:p>
        </p:txBody>
      </p:sp>
    </p:spTree>
    <p:extLst>
      <p:ext uri="{BB962C8B-B14F-4D97-AF65-F5344CB8AC3E}">
        <p14:creationId xmlns:p14="http://schemas.microsoft.com/office/powerpoint/2010/main" val="242600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14</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F9F-D600-489D-8101-1A3E233B3A9F}" type="slidenum">
              <a:rPr lang="en-GB" smtClean="0"/>
              <a:t>‹N›</a:t>
            </a:fld>
            <a:endParaRPr lang="en-GB"/>
          </a:p>
        </p:txBody>
      </p:sp>
    </p:spTree>
    <p:extLst>
      <p:ext uri="{BB962C8B-B14F-4D97-AF65-F5344CB8AC3E}">
        <p14:creationId xmlns:p14="http://schemas.microsoft.com/office/powerpoint/2010/main" val="359286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14</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14</a:t>
            </a:r>
          </a:p>
        </p:txBody>
      </p:sp>
    </p:spTree>
    <p:extLst>
      <p:ext uri="{BB962C8B-B14F-4D97-AF65-F5344CB8AC3E}">
        <p14:creationId xmlns:p14="http://schemas.microsoft.com/office/powerpoint/2010/main" val="403661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10</a:t>
            </a:fld>
            <a:endParaRPr lang="it-IT"/>
          </a:p>
        </p:txBody>
      </p:sp>
      <p:sp>
        <p:nvSpPr>
          <p:cNvPr id="8" name="Rettangolo 7"/>
          <p:cNvSpPr/>
          <p:nvPr/>
        </p:nvSpPr>
        <p:spPr>
          <a:xfrm>
            <a:off x="1015999" y="747541"/>
            <a:ext cx="10401530" cy="1997085"/>
          </a:xfrm>
          <a:prstGeom prst="rect">
            <a:avLst/>
          </a:prstGeom>
        </p:spPr>
        <p:txBody>
          <a:bodyPr wrap="square">
            <a:spAutoFit/>
          </a:bodyPr>
          <a:lstStyle/>
          <a:p>
            <a:pPr marL="285750" indent="-285750" algn="just">
              <a:lnSpc>
                <a:spcPct val="107000"/>
              </a:lnSpc>
              <a:buFont typeface="Wingdings" panose="05000000000000000000" pitchFamily="2" charset="2"/>
              <a:buChar char="§"/>
            </a:pPr>
            <a:r>
              <a:rPr lang="it-IT" dirty="0">
                <a:latin typeface="Times New Roman" panose="02020603050405020304" pitchFamily="18" charset="0"/>
                <a:ea typeface="Calibri" panose="020F0502020204030204" pitchFamily="34" charset="0"/>
                <a:cs typeface="Times New Roman" panose="02020603050405020304" pitchFamily="18" charset="0"/>
              </a:rPr>
              <a:t>conto della </a:t>
            </a:r>
            <a:r>
              <a:rPr lang="it-IT" b="1" dirty="0">
                <a:latin typeface="Times New Roman" panose="02020603050405020304" pitchFamily="18" charset="0"/>
                <a:ea typeface="Calibri" panose="020F0502020204030204" pitchFamily="34" charset="0"/>
                <a:cs typeface="Times New Roman" panose="02020603050405020304" pitchFamily="18" charset="0"/>
              </a:rPr>
              <a:t>attribuzione dei redditi primari</a:t>
            </a:r>
            <a:r>
              <a:rPr lang="it-IT" dirty="0">
                <a:latin typeface="Times New Roman" panose="02020603050405020304" pitchFamily="18" charset="0"/>
                <a:ea typeface="Calibri" panose="020F0502020204030204" pitchFamily="34" charset="0"/>
                <a:cs typeface="Times New Roman" panose="02020603050405020304" pitchFamily="18" charset="0"/>
              </a:rPr>
              <a:t>, che registra la distribuzione alle unità residenti e ai settori istituzionali </a:t>
            </a:r>
          </a:p>
          <a:p>
            <a:pPr marL="396000" indent="-285750" algn="just">
              <a:buFontTx/>
              <a:buChar char="-"/>
            </a:pPr>
            <a:r>
              <a:rPr lang="it-IT" dirty="0">
                <a:latin typeface="Times New Roman" panose="02020603050405020304" pitchFamily="18" charset="0"/>
                <a:ea typeface="Calibri" panose="020F0502020204030204" pitchFamily="34" charset="0"/>
                <a:cs typeface="Times New Roman" panose="02020603050405020304" pitchFamily="18" charset="0"/>
              </a:rPr>
              <a:t>dei redditi derivanti dalla partecipazione diretta al processo di produzione </a:t>
            </a:r>
          </a:p>
          <a:p>
            <a:pPr marL="396000" indent="-285750" algn="just">
              <a:buFontTx/>
              <a:buChar char="-"/>
            </a:pPr>
            <a:r>
              <a:rPr lang="it-IT" dirty="0">
                <a:latin typeface="Times New Roman" panose="02020603050405020304" pitchFamily="18" charset="0"/>
                <a:ea typeface="Calibri" panose="020F0502020204030204" pitchFamily="34" charset="0"/>
                <a:cs typeface="Times New Roman" panose="02020603050405020304" pitchFamily="18" charset="0"/>
              </a:rPr>
              <a:t>dei redditi ottenuti come corrispettivo per aver messo a disposizione di altre unità istituzionali mezzi finanziari o beni materiali non prodotti. </a:t>
            </a:r>
          </a:p>
          <a:p>
            <a:pPr algn="just"/>
            <a:endParaRPr lang="it-IT"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saldo per l’intera economia è costituito dal reddito nazionale netto.</a:t>
            </a:r>
          </a:p>
        </p:txBody>
      </p:sp>
      <p:sp>
        <p:nvSpPr>
          <p:cNvPr id="9" name="Rettangolo 8"/>
          <p:cNvSpPr/>
          <p:nvPr/>
        </p:nvSpPr>
        <p:spPr>
          <a:xfrm>
            <a:off x="1016000" y="2759785"/>
            <a:ext cx="10401529" cy="1107996"/>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I flussi di reddito che compaiono in questi conti sono detti redditi primari, perché discendono direttamente dall’impiego dei fattori produttivi primari e sono i primi che si formano nel sistema economico.  </a:t>
            </a:r>
          </a:p>
          <a:p>
            <a:pPr algn="just"/>
            <a:endParaRPr lang="it-IT" sz="1200" dirty="0">
              <a:latin typeface="Times New Roman" panose="02020603050405020304" pitchFamily="18" charset="0"/>
              <a:ea typeface="Calibri" panose="020F0502020204030204" pitchFamily="34" charset="0"/>
            </a:endParaRPr>
          </a:p>
          <a:p>
            <a:pPr algn="just"/>
            <a:r>
              <a:rPr lang="it-IT" dirty="0">
                <a:latin typeface="Times New Roman" panose="02020603050405020304" pitchFamily="18" charset="0"/>
                <a:ea typeface="Calibri" panose="020F0502020204030204" pitchFamily="34" charset="0"/>
              </a:rPr>
              <a:t>Comprendono: </a:t>
            </a:r>
            <a:endParaRPr lang="en-GB" dirty="0"/>
          </a:p>
        </p:txBody>
      </p:sp>
      <p:sp>
        <p:nvSpPr>
          <p:cNvPr id="10" name="Rettangolo 9"/>
          <p:cNvSpPr/>
          <p:nvPr/>
        </p:nvSpPr>
        <p:spPr>
          <a:xfrm>
            <a:off x="1016000" y="3882941"/>
            <a:ext cx="10401529" cy="1973104"/>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Redditi da lavoro dipendente</a:t>
            </a:r>
            <a:r>
              <a:rPr lang="it-IT" dirty="0">
                <a:latin typeface="Times New Roman" panose="02020603050405020304" pitchFamily="18" charset="0"/>
                <a:ea typeface="Calibri" panose="020F0502020204030204" pitchFamily="34" charset="0"/>
                <a:cs typeface="Times New Roman" panose="02020603050405020304" pitchFamily="18" charset="0"/>
              </a:rPr>
              <a:t>: composti da retribuzioni lorde e contributi sociali (effettivi e figurativi) che rappresentano il costo sostenuto dai datori di lavoro per la remunerazione dell'attività prestata alle proprie dipendenze dai lavoratori dipendenti; </a:t>
            </a:r>
          </a:p>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Risultato lordo (netto) di gestione e reddito misto lordo (netto)</a:t>
            </a:r>
            <a:r>
              <a:rPr lang="it-IT" dirty="0">
                <a:latin typeface="Times New Roman" panose="02020603050405020304" pitchFamily="18" charset="0"/>
                <a:ea typeface="Calibri" panose="020F0502020204030204" pitchFamily="34" charset="0"/>
                <a:cs typeface="Times New Roman" panose="02020603050405020304" pitchFamily="18" charset="0"/>
              </a:rPr>
              <a:t>: composto da un insieme di redditi da capitale e impresa, ricevuti dal titolare di un’impresa o da un lavoratore autonomo, dal proprietario di un bene capitale o di un'attività finanziaria, in cambio dell’impiego di tali fattori e attività nel processo produttivo.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9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barn(inVertical)">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14</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11</a:t>
            </a:fld>
            <a:endParaRPr lang="it-IT" dirty="0"/>
          </a:p>
        </p:txBody>
      </p:sp>
      <p:sp>
        <p:nvSpPr>
          <p:cNvPr id="3" name="Rettangolo 2"/>
          <p:cNvSpPr/>
          <p:nvPr/>
        </p:nvSpPr>
        <p:spPr>
          <a:xfrm>
            <a:off x="932871" y="806919"/>
            <a:ext cx="8183137" cy="369332"/>
          </a:xfrm>
          <a:prstGeom prst="rect">
            <a:avLst/>
          </a:prstGeom>
        </p:spPr>
        <p:txBody>
          <a:bodyPr wrap="square">
            <a:spAutoFit/>
          </a:bodyPr>
          <a:lstStyle/>
          <a:p>
            <a:r>
              <a:rPr lang="it-IT" b="1" dirty="0">
                <a:solidFill>
                  <a:srgbClr val="A80000"/>
                </a:solidFill>
                <a:latin typeface="Times New Roman" panose="02020603050405020304" pitchFamily="18" charset="0"/>
              </a:rPr>
              <a:t>Conto della generazione del reddito primario (distribuzione del valore aggiunto)</a:t>
            </a:r>
          </a:p>
        </p:txBody>
      </p:sp>
      <p:sp>
        <p:nvSpPr>
          <p:cNvPr id="8" name="Rettangolo 7"/>
          <p:cNvSpPr/>
          <p:nvPr/>
        </p:nvSpPr>
        <p:spPr>
          <a:xfrm>
            <a:off x="932869" y="2817817"/>
            <a:ext cx="10222807" cy="923330"/>
          </a:xfrm>
          <a:prstGeom prst="rect">
            <a:avLst/>
          </a:prstGeom>
        </p:spPr>
        <p:txBody>
          <a:bodyPr wrap="square">
            <a:spAutoFit/>
          </a:bodyPr>
          <a:lstStyle/>
          <a:p>
            <a:pPr algn="just"/>
            <a:r>
              <a:rPr lang="it-IT" dirty="0">
                <a:latin typeface="Times New Roman" panose="02020603050405020304" pitchFamily="18" charset="0"/>
              </a:rPr>
              <a:t>I fattori primari della produzione, come abbiamo visto in precedenza, sono il lavoro, il capitale e l’attività imprenditoriale. Ad essi corrispondono, secondo la teoria economica, tre diversi tipi di reddito: il reddito da lavoro (salari e stipendi); il reddito da capitale (interessi e rendite); il reddito di impresa (profitto). </a:t>
            </a:r>
            <a:endParaRPr lang="en-GB" dirty="0"/>
          </a:p>
        </p:txBody>
      </p:sp>
      <p:sp>
        <p:nvSpPr>
          <p:cNvPr id="9" name="Rettangolo 8"/>
          <p:cNvSpPr/>
          <p:nvPr/>
        </p:nvSpPr>
        <p:spPr>
          <a:xfrm>
            <a:off x="932869" y="4100476"/>
            <a:ext cx="6096000" cy="923330"/>
          </a:xfrm>
          <a:prstGeom prst="rect">
            <a:avLst/>
          </a:prstGeom>
        </p:spPr>
        <p:txBody>
          <a:bodyPr>
            <a:spAutoFit/>
          </a:bodyPr>
          <a:lstStyle/>
          <a:p>
            <a:r>
              <a:rPr lang="it-IT" dirty="0">
                <a:latin typeface="Times New Roman" panose="02020603050405020304" pitchFamily="18" charset="0"/>
                <a:cs typeface="Times New Roman" panose="02020603050405020304" pitchFamily="18" charset="0"/>
              </a:rPr>
              <a:t>Lavoro   ➜ salari e stipendi</a:t>
            </a:r>
          </a:p>
          <a:p>
            <a:r>
              <a:rPr lang="it-IT" dirty="0">
                <a:latin typeface="Times New Roman" panose="02020603050405020304" pitchFamily="18" charset="0"/>
                <a:cs typeface="Times New Roman" panose="02020603050405020304" pitchFamily="18" charset="0"/>
              </a:rPr>
              <a:t>Capitale ➜ interessi e rendite</a:t>
            </a:r>
          </a:p>
          <a:p>
            <a:r>
              <a:rPr lang="it-IT" dirty="0">
                <a:latin typeface="Times New Roman" panose="02020603050405020304" pitchFamily="18" charset="0"/>
                <a:cs typeface="Times New Roman" panose="02020603050405020304" pitchFamily="18" charset="0"/>
              </a:rPr>
              <a:t>Impresa ➜ profitti</a:t>
            </a:r>
            <a:endParaRPr lang="en-GB" dirty="0">
              <a:latin typeface="Times New Roman" panose="02020603050405020304" pitchFamily="18"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9696384" y="4779819"/>
            <a:ext cx="1542422" cy="1542422"/>
          </a:xfrm>
          <a:prstGeom prst="rect">
            <a:avLst/>
          </a:prstGeom>
        </p:spPr>
      </p:pic>
      <p:sp>
        <p:nvSpPr>
          <p:cNvPr id="2" name="Rettangolo 1"/>
          <p:cNvSpPr/>
          <p:nvPr/>
        </p:nvSpPr>
        <p:spPr>
          <a:xfrm>
            <a:off x="932870" y="1219800"/>
            <a:ext cx="10222807" cy="981423"/>
          </a:xfrm>
          <a:prstGeom prst="rect">
            <a:avLst/>
          </a:prstGeom>
        </p:spPr>
        <p:txBody>
          <a:bodyPr wrap="square">
            <a:spAutoFit/>
          </a:bodyPr>
          <a:lstStyle/>
          <a:p>
            <a:pPr algn="just">
              <a:lnSpc>
                <a:spcPct val="107000"/>
              </a:lnSpc>
              <a:spcAft>
                <a:spcPts val="0"/>
              </a:spcAft>
            </a:pPr>
            <a:r>
              <a:rPr lang="it-IT"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Il conto della generazione del reddito riflette lo stato iniziale del processo di remunerazione dei fattori produttivi, quello più vicino alle unità direttamente impegnate nella produzione e quindi nella creazione del valore aggiunto.</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32869" y="2194730"/>
            <a:ext cx="10081495" cy="369332"/>
          </a:xfrm>
          <a:prstGeom prst="rect">
            <a:avLst/>
          </a:prstGeom>
        </p:spPr>
        <p:txBody>
          <a:bodyPr wrap="square">
            <a:spAutoFit/>
          </a:bodyPr>
          <a:lstStyle/>
          <a:p>
            <a:pPr algn="just"/>
            <a:r>
              <a:rPr lang="en-GB" b="1" dirty="0" err="1">
                <a:latin typeface="Times New Roman" panose="02020603050405020304" pitchFamily="18" charset="0"/>
              </a:rPr>
              <a:t>Illustra</a:t>
            </a:r>
            <a:r>
              <a:rPr lang="en-GB" b="1" dirty="0">
                <a:latin typeface="Times New Roman" panose="02020603050405020304" pitchFamily="18" charset="0"/>
              </a:rPr>
              <a:t> come </a:t>
            </a:r>
            <a:r>
              <a:rPr lang="en-GB" b="1" dirty="0" err="1">
                <a:latin typeface="Times New Roman" panose="02020603050405020304" pitchFamily="18" charset="0"/>
              </a:rPr>
              <a:t>il</a:t>
            </a:r>
            <a:r>
              <a:rPr lang="en-GB" b="1" dirty="0">
                <a:latin typeface="Times New Roman" panose="02020603050405020304" pitchFamily="18" charset="0"/>
              </a:rPr>
              <a:t> </a:t>
            </a:r>
            <a:r>
              <a:rPr lang="en-GB" b="1" dirty="0" err="1">
                <a:latin typeface="Times New Roman" panose="02020603050405020304" pitchFamily="18" charset="0"/>
              </a:rPr>
              <a:t>Valore</a:t>
            </a:r>
            <a:r>
              <a:rPr lang="en-GB" b="1" dirty="0">
                <a:latin typeface="Times New Roman" panose="02020603050405020304" pitchFamily="18" charset="0"/>
              </a:rPr>
              <a:t> </a:t>
            </a:r>
            <a:r>
              <a:rPr lang="en-GB" b="1" dirty="0" err="1">
                <a:latin typeface="Times New Roman" panose="02020603050405020304" pitchFamily="18" charset="0"/>
              </a:rPr>
              <a:t>Aggiunto</a:t>
            </a:r>
            <a:r>
              <a:rPr lang="en-GB" b="1" dirty="0">
                <a:latin typeface="Times New Roman" panose="02020603050405020304" pitchFamily="18" charset="0"/>
              </a:rPr>
              <a:t>  </a:t>
            </a:r>
            <a:r>
              <a:rPr lang="it-IT" b="1" dirty="0">
                <a:latin typeface="Times New Roman" panose="02020603050405020304" pitchFamily="18" charset="0"/>
              </a:rPr>
              <a:t>viene destinato al lavoro dipendente ed al pagamento delle IIN.</a:t>
            </a:r>
            <a:endParaRPr lang="en-GB" b="1" dirty="0"/>
          </a:p>
        </p:txBody>
      </p:sp>
    </p:spTree>
    <p:extLst>
      <p:ext uri="{BB962C8B-B14F-4D97-AF65-F5344CB8AC3E}">
        <p14:creationId xmlns:p14="http://schemas.microsoft.com/office/powerpoint/2010/main" val="20887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12</a:t>
            </a:fld>
            <a:endParaRPr lang="it-IT"/>
          </a:p>
        </p:txBody>
      </p:sp>
      <p:sp>
        <p:nvSpPr>
          <p:cNvPr id="4" name="Rettangolo 3"/>
          <p:cNvSpPr/>
          <p:nvPr/>
        </p:nvSpPr>
        <p:spPr>
          <a:xfrm>
            <a:off x="957808" y="884115"/>
            <a:ext cx="10339185" cy="1277786"/>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Nella realtà tuttavia le tre precedenti categorie di redditi non sono sempre misurabili separatamente, gli unici redditi primari che la CN riesce ad identificare separatamente sono i </a:t>
            </a:r>
            <a:r>
              <a:rPr lang="it-IT" b="1" dirty="0">
                <a:latin typeface="Times New Roman" panose="02020603050405020304" pitchFamily="18" charset="0"/>
                <a:ea typeface="Calibri" panose="020F0502020204030204" pitchFamily="34" charset="0"/>
                <a:cs typeface="Times New Roman" panose="02020603050405020304" pitchFamily="18" charset="0"/>
              </a:rPr>
              <a:t>redditi da lavoro dipendente </a:t>
            </a:r>
            <a:r>
              <a:rPr lang="it-IT" dirty="0">
                <a:latin typeface="Times New Roman" panose="02020603050405020304" pitchFamily="18" charset="0"/>
                <a:ea typeface="Calibri" panose="020F0502020204030204" pitchFamily="34" charset="0"/>
                <a:cs typeface="Times New Roman" panose="02020603050405020304" pitchFamily="18" charset="0"/>
              </a:rPr>
              <a:t>(</a:t>
            </a:r>
            <a:r>
              <a:rPr lang="it-IT" dirty="0" err="1">
                <a:latin typeface="Times New Roman" panose="02020603050405020304" pitchFamily="18" charset="0"/>
                <a:ea typeface="Calibri" panose="020F0502020204030204" pitchFamily="34" charset="0"/>
                <a:cs typeface="Times New Roman" panose="02020603050405020304" pitchFamily="18" charset="0"/>
              </a:rPr>
              <a:t>Wp</a:t>
            </a:r>
            <a:r>
              <a:rPr lang="it-IT" dirty="0">
                <a:latin typeface="Times New Roman" panose="02020603050405020304" pitchFamily="18" charset="0"/>
                <a:ea typeface="Calibri" panose="020F0502020204030204" pitchFamily="34" charset="0"/>
                <a:cs typeface="Times New Roman" panose="02020603050405020304" pitchFamily="18" charset="0"/>
              </a:rPr>
              <a:t>), valutati i quali si ottiene a saldo un aggregato residuale, denominato </a:t>
            </a:r>
            <a:r>
              <a:rPr lang="it-IT" b="1" dirty="0">
                <a:latin typeface="Times New Roman" panose="02020603050405020304" pitchFamily="18" charset="0"/>
                <a:ea typeface="Calibri" panose="020F0502020204030204" pitchFamily="34" charset="0"/>
                <a:cs typeface="Times New Roman" panose="02020603050405020304" pitchFamily="18" charset="0"/>
              </a:rPr>
              <a:t>risultato di gestione e redditi misti </a:t>
            </a:r>
            <a:r>
              <a:rPr lang="it-IT" dirty="0">
                <a:latin typeface="Times New Roman" panose="02020603050405020304" pitchFamily="18" charset="0"/>
                <a:ea typeface="Calibri" panose="020F0502020204030204" pitchFamily="34" charset="0"/>
                <a:cs typeface="Times New Roman" panose="02020603050405020304" pitchFamily="18" charset="0"/>
              </a:rPr>
              <a:t>(O) che comprende tutti gli altri redditi primari complessivamente considerati.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957808" y="2368079"/>
            <a:ext cx="10305936" cy="646331"/>
          </a:xfrm>
          <a:prstGeom prst="rect">
            <a:avLst/>
          </a:prstGeom>
        </p:spPr>
        <p:txBody>
          <a:bodyPr wrap="square">
            <a:spAutoFit/>
          </a:bodyPr>
          <a:lstStyle/>
          <a:p>
            <a:pPr algn="just"/>
            <a:r>
              <a:rPr lang="it-IT" dirty="0">
                <a:latin typeface="Times New Roman" panose="02020603050405020304" pitchFamily="18" charset="0"/>
              </a:rPr>
              <a:t>L’aggregato da ripartire è il prodotto interno netto (PIN), che essendo valutato ai prezzi di mercato comprende, oltre alle remunerazioni dei fattori produttivi impiegati, anche le imposte al netto dei contributi. </a:t>
            </a:r>
          </a:p>
        </p:txBody>
      </p:sp>
      <p:sp>
        <p:nvSpPr>
          <p:cNvPr id="13" name="Rettangolo 12"/>
          <p:cNvSpPr/>
          <p:nvPr/>
        </p:nvSpPr>
        <p:spPr>
          <a:xfrm>
            <a:off x="957808" y="3300384"/>
            <a:ext cx="5442992" cy="369332"/>
          </a:xfrm>
          <a:prstGeom prst="rect">
            <a:avLst/>
          </a:prstGeom>
        </p:spPr>
        <p:txBody>
          <a:bodyPr wrap="square">
            <a:spAutoFit/>
          </a:bodyPr>
          <a:lstStyle/>
          <a:p>
            <a:pPr algn="just"/>
            <a:r>
              <a:rPr lang="it-IT" dirty="0">
                <a:latin typeface="Times New Roman" panose="02020603050405020304" pitchFamily="18" charset="0"/>
              </a:rPr>
              <a:t>Dunque, dal lato delle uscite del conto figurano anche:</a:t>
            </a:r>
          </a:p>
        </p:txBody>
      </p:sp>
      <p:sp>
        <p:nvSpPr>
          <p:cNvPr id="14" name="Rettangolo 13"/>
          <p:cNvSpPr/>
          <p:nvPr/>
        </p:nvSpPr>
        <p:spPr>
          <a:xfrm>
            <a:off x="957808" y="3785863"/>
            <a:ext cx="10374451" cy="923330"/>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col segno + le </a:t>
            </a:r>
            <a:r>
              <a:rPr lang="it-IT" b="1" dirty="0">
                <a:latin typeface="Times New Roman" panose="02020603050405020304" pitchFamily="18" charset="0"/>
                <a:ea typeface="Calibri" panose="020F0502020204030204" pitchFamily="34" charset="0"/>
                <a:cs typeface="Times New Roman" panose="02020603050405020304" pitchFamily="18" charset="0"/>
              </a:rPr>
              <a:t>imposte sulla produzione e sulle importazioni</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comprendono sia le imposte sui prodotti, che determinano la differenza tra valore aggiunto a prezzi di mercato e valore aggiunto a prezzi base, sia le altre imposte sulla produzione, già comprese nel valore della produzione a prezzi base)</a:t>
            </a:r>
            <a:r>
              <a:rPr lang="it-IT" dirty="0">
                <a:latin typeface="Times New Roman" panose="02020603050405020304" pitchFamily="18" charset="0"/>
                <a:ea typeface="Calibri" panose="020F0502020204030204" pitchFamily="34" charset="0"/>
                <a:cs typeface="Times New Roman" panose="02020603050405020304" pitchFamily="18" charset="0"/>
              </a:rPr>
              <a:t>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ttangolo 14"/>
          <p:cNvSpPr/>
          <p:nvPr/>
        </p:nvSpPr>
        <p:spPr>
          <a:xfrm>
            <a:off x="957808" y="4826160"/>
            <a:ext cx="10374451"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col segno – i </a:t>
            </a:r>
            <a:r>
              <a:rPr lang="it-IT" b="1" dirty="0">
                <a:latin typeface="Times New Roman" panose="02020603050405020304" pitchFamily="18" charset="0"/>
                <a:ea typeface="Calibri" panose="020F0502020204030204" pitchFamily="34" charset="0"/>
                <a:cs typeface="Times New Roman" panose="02020603050405020304" pitchFamily="18" charset="0"/>
              </a:rPr>
              <a:t>contributi alla produzione </a:t>
            </a:r>
            <a:r>
              <a:rPr lang="it-IT" dirty="0">
                <a:latin typeface="Times New Roman" panose="02020603050405020304" pitchFamily="18" charset="0"/>
                <a:ea typeface="Calibri" panose="020F0502020204030204" pitchFamily="34" charset="0"/>
                <a:cs typeface="Times New Roman" panose="02020603050405020304" pitchFamily="18" charset="0"/>
              </a:rPr>
              <a:t>(comprende sia i contributi sui prodotti, che determinano la differenza tra valore aggiunto a prezzi di mercato e valore aggiunto a prezzi base, sia gli altri contributi sulla produzione, già considerati nel valore della produzione a prezzi base)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3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5" name="Rettangolo 4"/>
          <p:cNvSpPr/>
          <p:nvPr/>
        </p:nvSpPr>
        <p:spPr>
          <a:xfrm>
            <a:off x="995677" y="1412097"/>
            <a:ext cx="10089804" cy="923330"/>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rPr>
              <a:t>i redditi da lavoro dipendente interni (riconosciuti a lavoratori operanti sul territorio economico anche se non residenti); </a:t>
            </a:r>
          </a:p>
          <a:p>
            <a:pPr marL="285750" indent="-285750" algn="just">
              <a:buFont typeface="Wingdings" panose="05000000000000000000" pitchFamily="2" charset="2"/>
              <a:buChar char="§"/>
            </a:pPr>
            <a:r>
              <a:rPr lang="it-IT" dirty="0">
                <a:solidFill>
                  <a:srgbClr val="000000"/>
                </a:solidFill>
                <a:latin typeface="Times New Roman" panose="02020603050405020304" pitchFamily="18" charset="0"/>
              </a:rPr>
              <a:t>le imposte sulla produzione anch'esse al netto dei contributi</a:t>
            </a:r>
          </a:p>
        </p:txBody>
      </p:sp>
      <p:sp>
        <p:nvSpPr>
          <p:cNvPr id="6" name="Rettangolo 5"/>
          <p:cNvSpPr/>
          <p:nvPr/>
        </p:nvSpPr>
        <p:spPr>
          <a:xfrm>
            <a:off x="924556" y="819537"/>
            <a:ext cx="8772699" cy="369332"/>
          </a:xfrm>
          <a:prstGeom prst="rect">
            <a:avLst/>
          </a:prstGeom>
        </p:spPr>
        <p:txBody>
          <a:bodyPr wrap="square">
            <a:spAutoFit/>
          </a:bodyPr>
          <a:lstStyle/>
          <a:p>
            <a:r>
              <a:rPr lang="it-IT" dirty="0">
                <a:solidFill>
                  <a:srgbClr val="000000"/>
                </a:solidFill>
                <a:latin typeface="Times New Roman" panose="02020603050405020304" pitchFamily="18" charset="0"/>
              </a:rPr>
              <a:t>Nel conto della generazione dei redditi primari quindi si sottraggono dal PIN: </a:t>
            </a:r>
          </a:p>
        </p:txBody>
      </p:sp>
      <p:sp>
        <p:nvSpPr>
          <p:cNvPr id="7" name="CasellaDiTesto 6"/>
          <p:cNvSpPr txBox="1"/>
          <p:nvPr/>
        </p:nvSpPr>
        <p:spPr>
          <a:xfrm>
            <a:off x="5193604" y="2907461"/>
            <a:ext cx="3133898" cy="369332"/>
          </a:xfrm>
          <a:prstGeom prst="rect">
            <a:avLst/>
          </a:prstGeom>
          <a:noFill/>
        </p:spPr>
        <p:txBody>
          <a:bodyPr wrap="square" rtlCol="0">
            <a:spAutoFit/>
          </a:bodyPr>
          <a:lstStyle/>
          <a:p>
            <a:r>
              <a:rPr lang="it-IT" b="1" dirty="0">
                <a:solidFill>
                  <a:srgbClr val="A80000"/>
                </a:solidFill>
                <a:latin typeface="Times New Roman" panose="02020603050405020304" pitchFamily="18" charset="0"/>
                <a:cs typeface="Times New Roman" panose="02020603050405020304" pitchFamily="18" charset="0"/>
              </a:rPr>
              <a:t>O = PIN - </a:t>
            </a:r>
            <a:r>
              <a:rPr lang="it-IT" b="1" dirty="0" err="1">
                <a:solidFill>
                  <a:srgbClr val="A80000"/>
                </a:solidFill>
                <a:latin typeface="Times New Roman" panose="02020603050405020304" pitchFamily="18" charset="0"/>
                <a:cs typeface="Times New Roman" panose="02020603050405020304" pitchFamily="18" charset="0"/>
              </a:rPr>
              <a:t>W</a:t>
            </a:r>
            <a:r>
              <a:rPr lang="it-IT" b="1" baseline="-25000" dirty="0" err="1">
                <a:solidFill>
                  <a:srgbClr val="A80000"/>
                </a:solidFill>
                <a:latin typeface="Times New Roman" panose="02020603050405020304" pitchFamily="18" charset="0"/>
                <a:cs typeface="Times New Roman" panose="02020603050405020304" pitchFamily="18" charset="0"/>
              </a:rPr>
              <a:t>p</a:t>
            </a:r>
            <a:r>
              <a:rPr lang="it-IT" b="1" dirty="0">
                <a:solidFill>
                  <a:srgbClr val="A80000"/>
                </a:solidFill>
                <a:latin typeface="Times New Roman" panose="02020603050405020304" pitchFamily="18" charset="0"/>
                <a:cs typeface="Times New Roman" panose="02020603050405020304" pitchFamily="18" charset="0"/>
              </a:rPr>
              <a:t> + (T</a:t>
            </a:r>
            <a:r>
              <a:rPr lang="it-IT" b="1" baseline="-25000" dirty="0">
                <a:solidFill>
                  <a:srgbClr val="A80000"/>
                </a:solidFill>
                <a:latin typeface="Times New Roman" panose="02020603050405020304" pitchFamily="18" charset="0"/>
                <a:cs typeface="Times New Roman" panose="02020603050405020304" pitchFamily="18" charset="0"/>
              </a:rPr>
              <a:t>i</a:t>
            </a:r>
            <a:r>
              <a:rPr lang="it-IT" b="1" dirty="0">
                <a:solidFill>
                  <a:srgbClr val="A80000"/>
                </a:solidFill>
                <a:latin typeface="Times New Roman" panose="02020603050405020304" pitchFamily="18" charset="0"/>
                <a:cs typeface="Times New Roman" panose="02020603050405020304" pitchFamily="18" charset="0"/>
              </a:rPr>
              <a:t> – </a:t>
            </a:r>
            <a:r>
              <a:rPr lang="it-IT" b="1" dirty="0" err="1">
                <a:solidFill>
                  <a:srgbClr val="A80000"/>
                </a:solidFill>
                <a:latin typeface="Times New Roman" panose="02020603050405020304" pitchFamily="18" charset="0"/>
                <a:cs typeface="Times New Roman" panose="02020603050405020304" pitchFamily="18" charset="0"/>
              </a:rPr>
              <a:t>R</a:t>
            </a:r>
            <a:r>
              <a:rPr lang="it-IT" b="1" baseline="-25000" dirty="0" err="1">
                <a:solidFill>
                  <a:srgbClr val="A80000"/>
                </a:solidFill>
                <a:latin typeface="Times New Roman" panose="02020603050405020304" pitchFamily="18" charset="0"/>
                <a:cs typeface="Times New Roman" panose="02020603050405020304" pitchFamily="18" charset="0"/>
              </a:rPr>
              <a:t>cp</a:t>
            </a:r>
            <a:r>
              <a:rPr lang="it-IT" b="1" dirty="0">
                <a:solidFill>
                  <a:srgbClr val="A80000"/>
                </a:solidFill>
                <a:latin typeface="Times New Roman" panose="02020603050405020304" pitchFamily="18" charset="0"/>
                <a:cs typeface="Times New Roman" panose="02020603050405020304" pitchFamily="18" charset="0"/>
              </a:rPr>
              <a:t>)  </a:t>
            </a:r>
            <a:r>
              <a:rPr lang="it-IT" b="1" baseline="-25000" dirty="0">
                <a:solidFill>
                  <a:srgbClr val="A80000"/>
                </a:solidFill>
                <a:latin typeface="Times New Roman" panose="02020603050405020304" pitchFamily="18" charset="0"/>
                <a:cs typeface="Times New Roman" panose="02020603050405020304" pitchFamily="18" charset="0"/>
              </a:rPr>
              <a:t>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016000" y="2907461"/>
            <a:ext cx="3133898" cy="369332"/>
          </a:xfrm>
          <a:prstGeom prst="rect">
            <a:avLst/>
          </a:prstGeom>
          <a:noFill/>
        </p:spPr>
        <p:txBody>
          <a:bodyPr wrap="square" rtlCol="0">
            <a:spAutoFit/>
          </a:bodyPr>
          <a:lstStyle/>
          <a:p>
            <a:r>
              <a:rPr lang="it-IT" b="1" dirty="0" err="1">
                <a:solidFill>
                  <a:srgbClr val="A80000"/>
                </a:solidFill>
                <a:latin typeface="Times New Roman" panose="02020603050405020304" pitchFamily="18" charset="0"/>
                <a:cs typeface="Times New Roman" panose="02020603050405020304" pitchFamily="18" charset="0"/>
              </a:rPr>
              <a:t>W</a:t>
            </a:r>
            <a:r>
              <a:rPr lang="it-IT" b="1" baseline="-25000" dirty="0" err="1">
                <a:solidFill>
                  <a:srgbClr val="A80000"/>
                </a:solidFill>
                <a:latin typeface="Times New Roman" panose="02020603050405020304" pitchFamily="18" charset="0"/>
                <a:cs typeface="Times New Roman" panose="02020603050405020304" pitchFamily="18" charset="0"/>
              </a:rPr>
              <a:t>p</a:t>
            </a:r>
            <a:r>
              <a:rPr lang="it-IT" b="1" dirty="0">
                <a:solidFill>
                  <a:srgbClr val="A80000"/>
                </a:solidFill>
                <a:latin typeface="Times New Roman" panose="02020603050405020304" pitchFamily="18" charset="0"/>
                <a:cs typeface="Times New Roman" panose="02020603050405020304" pitchFamily="18" charset="0"/>
              </a:rPr>
              <a:t> + (T</a:t>
            </a:r>
            <a:r>
              <a:rPr lang="it-IT" b="1" baseline="-25000" dirty="0">
                <a:solidFill>
                  <a:srgbClr val="A80000"/>
                </a:solidFill>
                <a:latin typeface="Times New Roman" panose="02020603050405020304" pitchFamily="18" charset="0"/>
                <a:cs typeface="Times New Roman" panose="02020603050405020304" pitchFamily="18" charset="0"/>
              </a:rPr>
              <a:t>i</a:t>
            </a:r>
            <a:r>
              <a:rPr lang="it-IT" b="1" dirty="0">
                <a:solidFill>
                  <a:srgbClr val="A80000"/>
                </a:solidFill>
                <a:latin typeface="Times New Roman" panose="02020603050405020304" pitchFamily="18" charset="0"/>
                <a:cs typeface="Times New Roman" panose="02020603050405020304" pitchFamily="18" charset="0"/>
              </a:rPr>
              <a:t> – </a:t>
            </a:r>
            <a:r>
              <a:rPr lang="it-IT" b="1" dirty="0" err="1">
                <a:solidFill>
                  <a:srgbClr val="A80000"/>
                </a:solidFill>
                <a:latin typeface="Times New Roman" panose="02020603050405020304" pitchFamily="18" charset="0"/>
                <a:cs typeface="Times New Roman" panose="02020603050405020304" pitchFamily="18" charset="0"/>
              </a:rPr>
              <a:t>R</a:t>
            </a:r>
            <a:r>
              <a:rPr lang="it-IT" b="1" baseline="-25000" dirty="0" err="1">
                <a:solidFill>
                  <a:srgbClr val="A80000"/>
                </a:solidFill>
                <a:latin typeface="Times New Roman" panose="02020603050405020304" pitchFamily="18" charset="0"/>
                <a:cs typeface="Times New Roman" panose="02020603050405020304" pitchFamily="18" charset="0"/>
              </a:rPr>
              <a:t>cp</a:t>
            </a:r>
            <a:r>
              <a:rPr lang="it-IT" b="1" dirty="0">
                <a:solidFill>
                  <a:srgbClr val="A80000"/>
                </a:solidFill>
                <a:latin typeface="Times New Roman" panose="02020603050405020304" pitchFamily="18" charset="0"/>
                <a:cs typeface="Times New Roman" panose="02020603050405020304" pitchFamily="18" charset="0"/>
              </a:rPr>
              <a:t>) + O = PIN</a:t>
            </a:r>
            <a:r>
              <a:rPr lang="it-IT" b="1" baseline="-25000" dirty="0">
                <a:solidFill>
                  <a:srgbClr val="A80000"/>
                </a:solidFill>
                <a:latin typeface="Times New Roman" panose="02020603050405020304" pitchFamily="18" charset="0"/>
                <a:cs typeface="Times New Roman" panose="02020603050405020304" pitchFamily="18" charset="0"/>
              </a:rPr>
              <a:t>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9" name="Freccia a destra 8"/>
          <p:cNvSpPr/>
          <p:nvPr/>
        </p:nvSpPr>
        <p:spPr>
          <a:xfrm>
            <a:off x="4149898" y="3020093"/>
            <a:ext cx="422102" cy="16767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p:cNvSpPr txBox="1"/>
          <p:nvPr/>
        </p:nvSpPr>
        <p:spPr>
          <a:xfrm>
            <a:off x="1016000" y="3571828"/>
            <a:ext cx="7737302" cy="1169551"/>
          </a:xfrm>
          <a:prstGeom prst="rect">
            <a:avLst/>
          </a:prstGeom>
          <a:noFill/>
        </p:spPr>
        <p:txBody>
          <a:bodyPr wrap="square" rtlCol="0">
            <a:spAutoFit/>
          </a:bodyPr>
          <a:lstStyle/>
          <a:p>
            <a:pPr algn="just"/>
            <a:r>
              <a:rPr lang="it-IT" sz="1400" dirty="0" err="1">
                <a:latin typeface="Times New Roman" panose="02020603050405020304" pitchFamily="18" charset="0"/>
                <a:cs typeface="Times New Roman" panose="02020603050405020304" pitchFamily="18" charset="0"/>
              </a:rPr>
              <a:t>W</a:t>
            </a:r>
            <a:r>
              <a:rPr lang="it-IT" sz="1400" baseline="-25000" dirty="0" err="1">
                <a:latin typeface="Times New Roman" panose="02020603050405020304" pitchFamily="18" charset="0"/>
                <a:cs typeface="Times New Roman" panose="02020603050405020304" pitchFamily="18" charset="0"/>
              </a:rPr>
              <a:t>p</a:t>
            </a:r>
            <a:r>
              <a:rPr lang="it-IT" sz="1400" dirty="0">
                <a:latin typeface="Times New Roman" panose="02020603050405020304" pitchFamily="18" charset="0"/>
                <a:cs typeface="Times New Roman" panose="02020603050405020304" pitchFamily="18" charset="0"/>
              </a:rPr>
              <a:t> = sono i redditi interni da lavoro dipendente </a:t>
            </a:r>
          </a:p>
          <a:p>
            <a:pPr algn="just"/>
            <a:r>
              <a:rPr lang="it-IT" sz="1400" dirty="0">
                <a:latin typeface="Times New Roman" panose="02020603050405020304" pitchFamily="18" charset="0"/>
                <a:cs typeface="Times New Roman" panose="02020603050405020304" pitchFamily="18" charset="0"/>
              </a:rPr>
              <a:t>T</a:t>
            </a:r>
            <a:r>
              <a:rPr lang="it-IT" sz="1400" baseline="-25000" dirty="0">
                <a:latin typeface="Times New Roman" panose="02020603050405020304" pitchFamily="18" charset="0"/>
                <a:cs typeface="Times New Roman" panose="02020603050405020304" pitchFamily="18" charset="0"/>
              </a:rPr>
              <a:t>i</a:t>
            </a:r>
            <a:r>
              <a:rPr lang="it-IT" sz="1400" dirty="0">
                <a:latin typeface="Times New Roman" panose="02020603050405020304" pitchFamily="18" charset="0"/>
                <a:cs typeface="Times New Roman" panose="02020603050405020304" pitchFamily="18" charset="0"/>
              </a:rPr>
              <a:t> = sono le imposte indirette sulla produzione e l’importazione</a:t>
            </a:r>
          </a:p>
          <a:p>
            <a:pPr algn="just"/>
            <a:r>
              <a:rPr lang="it-IT" sz="1400" dirty="0" err="1">
                <a:latin typeface="Times New Roman" panose="02020603050405020304" pitchFamily="18" charset="0"/>
                <a:cs typeface="Times New Roman" panose="02020603050405020304" pitchFamily="18" charset="0"/>
              </a:rPr>
              <a:t>R</a:t>
            </a:r>
            <a:r>
              <a:rPr lang="it-IT" sz="1400" baseline="-25000" dirty="0" err="1">
                <a:latin typeface="Times New Roman" panose="02020603050405020304" pitchFamily="18" charset="0"/>
                <a:cs typeface="Times New Roman" panose="02020603050405020304" pitchFamily="18" charset="0"/>
              </a:rPr>
              <a:t>cp</a:t>
            </a:r>
            <a:r>
              <a:rPr lang="it-IT" sz="1400" dirty="0">
                <a:latin typeface="Times New Roman" panose="02020603050405020304" pitchFamily="18" charset="0"/>
                <a:cs typeface="Times New Roman" panose="02020603050405020304" pitchFamily="18" charset="0"/>
              </a:rPr>
              <a:t> = sono i contributi alla produzione</a:t>
            </a:r>
          </a:p>
          <a:p>
            <a:pPr algn="just"/>
            <a:r>
              <a:rPr lang="it-IT" sz="1400" dirty="0">
                <a:latin typeface="Times New Roman" panose="02020603050405020304" pitchFamily="18" charset="0"/>
                <a:cs typeface="Times New Roman" panose="02020603050405020304" pitchFamily="18" charset="0"/>
              </a:rPr>
              <a:t>PIN = è il prodotto interno netto se il conto è costruito per il paese, è, invece, il valore aggiunto se il conto è costruito per branche e per settori istituzionali</a:t>
            </a:r>
            <a:endParaRPr lang="en-GB" sz="1400" dirty="0">
              <a:latin typeface="Times New Roman" panose="02020603050405020304" pitchFamily="18" charset="0"/>
              <a:cs typeface="Times New Roman" panose="02020603050405020304" pitchFamily="18" charset="0"/>
            </a:endParaRPr>
          </a:p>
        </p:txBody>
      </p:sp>
      <p:sp>
        <p:nvSpPr>
          <p:cNvPr id="11" name="Rettangolo 10"/>
          <p:cNvSpPr/>
          <p:nvPr/>
        </p:nvSpPr>
        <p:spPr>
          <a:xfrm>
            <a:off x="995677" y="5087199"/>
            <a:ext cx="10089804" cy="923330"/>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O</a:t>
            </a:r>
            <a:r>
              <a:rPr lang="it-IT" dirty="0">
                <a:latin typeface="Times New Roman" panose="02020603050405020304" pitchFamily="18" charset="0"/>
                <a:cs typeface="Times New Roman" panose="02020603050405020304" pitchFamily="18" charset="0"/>
              </a:rPr>
              <a:t> = è il </a:t>
            </a:r>
            <a:r>
              <a:rPr lang="it-IT" b="1" dirty="0">
                <a:latin typeface="Times New Roman" panose="02020603050405020304" pitchFamily="18" charset="0"/>
                <a:cs typeface="Times New Roman" panose="02020603050405020304" pitchFamily="18" charset="0"/>
              </a:rPr>
              <a:t>saldo del conto </a:t>
            </a:r>
            <a:r>
              <a:rPr lang="it-IT" dirty="0">
                <a:latin typeface="Times New Roman" panose="02020603050405020304" pitchFamily="18" charset="0"/>
                <a:cs typeface="Times New Roman" panose="02020603050405020304" pitchFamily="18" charset="0"/>
              </a:rPr>
              <a:t>ed è dato dal </a:t>
            </a:r>
            <a:r>
              <a:rPr lang="it-IT" b="1" dirty="0">
                <a:solidFill>
                  <a:srgbClr val="A80000"/>
                </a:solidFill>
                <a:latin typeface="Times New Roman" panose="02020603050405020304" pitchFamily="18" charset="0"/>
                <a:cs typeface="Times New Roman" panose="02020603050405020304" pitchFamily="18" charset="0"/>
              </a:rPr>
              <a:t>risultato lordo di gestione e dal reddito misto</a:t>
            </a:r>
            <a:r>
              <a:rPr lang="it-IT" dirty="0">
                <a:latin typeface="Times New Roman" panose="02020603050405020304" pitchFamily="18" charset="0"/>
                <a:cs typeface="Times New Roman" panose="02020603050405020304" pitchFamily="18" charset="0"/>
              </a:rPr>
              <a:t>, e rappresenta la parte del valore aggiunto finalizzata alla remunerazione dei fattori produttivi diversi dal lavoro dipendente utilizzati </a:t>
            </a:r>
            <a:r>
              <a:rPr lang="en-GB" dirty="0" err="1">
                <a:latin typeface="Times New Roman" panose="02020603050405020304" pitchFamily="18" charset="0"/>
                <a:cs typeface="Times New Roman" panose="02020603050405020304" pitchFamily="18" charset="0"/>
              </a:rPr>
              <a:t>nella</a:t>
            </a:r>
            <a:r>
              <a:rPr lang="en-GB" dirty="0">
                <a:latin typeface="Times New Roman" panose="02020603050405020304" pitchFamily="18" charset="0"/>
                <a:cs typeface="Times New Roman" panose="02020603050405020304" pitchFamily="18" charset="0"/>
              </a:rPr>
              <a:t> produzione</a:t>
            </a:r>
          </a:p>
        </p:txBody>
      </p:sp>
    </p:spTree>
    <p:extLst>
      <p:ext uri="{BB962C8B-B14F-4D97-AF65-F5344CB8AC3E}">
        <p14:creationId xmlns:p14="http://schemas.microsoft.com/office/powerpoint/2010/main" val="2693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14</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14</a:t>
            </a:fld>
            <a:endParaRPr lang="it-IT"/>
          </a:p>
        </p:txBody>
      </p:sp>
      <p:pic>
        <p:nvPicPr>
          <p:cNvPr id="6" name="Immagine 5"/>
          <p:cNvPicPr>
            <a:picLocks noChangeAspect="1"/>
          </p:cNvPicPr>
          <p:nvPr/>
        </p:nvPicPr>
        <p:blipFill>
          <a:blip r:embed="rId2"/>
          <a:stretch>
            <a:fillRect/>
          </a:stretch>
        </p:blipFill>
        <p:spPr>
          <a:xfrm>
            <a:off x="1571584" y="2597615"/>
            <a:ext cx="8151058" cy="2560542"/>
          </a:xfrm>
          <a:prstGeom prst="rect">
            <a:avLst/>
          </a:prstGeom>
        </p:spPr>
      </p:pic>
      <p:sp>
        <p:nvSpPr>
          <p:cNvPr id="7" name="Rettangolo 6"/>
          <p:cNvSpPr/>
          <p:nvPr/>
        </p:nvSpPr>
        <p:spPr>
          <a:xfrm>
            <a:off x="828503" y="912785"/>
            <a:ext cx="10298546" cy="923330"/>
          </a:xfrm>
          <a:prstGeom prst="rect">
            <a:avLst/>
          </a:prstGeom>
        </p:spPr>
        <p:txBody>
          <a:bodyPr wrap="square">
            <a:spAutoFit/>
          </a:bodyPr>
          <a:lstStyle/>
          <a:p>
            <a:pPr algn="just"/>
            <a:r>
              <a:rPr lang="it-IT" dirty="0">
                <a:latin typeface="Times New Roman" panose="02020603050405020304" pitchFamily="18" charset="0"/>
              </a:rPr>
              <a:t>Il conto della generazione del reddito è l’ultimo conto del SEC che può essere costruito sia per branche che per settori istituzionali. Dal conto successivo non ha più senso ragionare per unità di produzione e branche, ma solo per unità istituzionali e settori.</a:t>
            </a:r>
            <a:endParaRPr lang="it-IT" dirty="0"/>
          </a:p>
        </p:txBody>
      </p:sp>
    </p:spTree>
    <p:extLst>
      <p:ext uri="{BB962C8B-B14F-4D97-AF65-F5344CB8AC3E}">
        <p14:creationId xmlns:p14="http://schemas.microsoft.com/office/powerpoint/2010/main" val="195119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pic>
        <p:nvPicPr>
          <p:cNvPr id="4" name="Immagine 3"/>
          <p:cNvPicPr>
            <a:picLocks noChangeAspect="1"/>
          </p:cNvPicPr>
          <p:nvPr/>
        </p:nvPicPr>
        <p:blipFill>
          <a:blip r:embed="rId2"/>
          <a:stretch>
            <a:fillRect/>
          </a:stretch>
        </p:blipFill>
        <p:spPr>
          <a:xfrm>
            <a:off x="1098924" y="991469"/>
            <a:ext cx="7235687" cy="4820478"/>
          </a:xfrm>
          <a:prstGeom prst="rect">
            <a:avLst/>
          </a:prstGeom>
        </p:spPr>
      </p:pic>
    </p:spTree>
    <p:extLst>
      <p:ext uri="{BB962C8B-B14F-4D97-AF65-F5344CB8AC3E}">
        <p14:creationId xmlns:p14="http://schemas.microsoft.com/office/powerpoint/2010/main" val="241238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sp>
        <p:nvSpPr>
          <p:cNvPr id="4" name="Rettangolo 3"/>
          <p:cNvSpPr/>
          <p:nvPr/>
        </p:nvSpPr>
        <p:spPr>
          <a:xfrm>
            <a:off x="1015999" y="1372480"/>
            <a:ext cx="10231120"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Il conto dell’attribuzione dei redditi primari è lo stadio successivo e consiste nell’appropriazione dei redditi dei fattori da parte dei soggetti economici che naturalmente o giuridicamente li possiedono.</a:t>
            </a:r>
          </a:p>
        </p:txBody>
      </p:sp>
      <p:sp>
        <p:nvSpPr>
          <p:cNvPr id="5" name="Rettangolo 4"/>
          <p:cNvSpPr/>
          <p:nvPr/>
        </p:nvSpPr>
        <p:spPr>
          <a:xfrm>
            <a:off x="1015999" y="880451"/>
            <a:ext cx="4269117"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Conto della attribuzione dei redditi primari</a:t>
            </a:r>
          </a:p>
        </p:txBody>
      </p:sp>
      <p:sp>
        <p:nvSpPr>
          <p:cNvPr id="6" name="Rettangolo 5"/>
          <p:cNvSpPr/>
          <p:nvPr/>
        </p:nvSpPr>
        <p:spPr>
          <a:xfrm>
            <a:off x="1015999" y="2018811"/>
            <a:ext cx="1014799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opera qui un cambiamento di prospettiva, passando dall'"interno" al "nazionale". Ciò in quanto, anche se l'attività produttiva si svolge sul territorio economico, le remunerazioni del capitale e dell'impresa (quindi la ripartizione del risultato di gestione) devono seguire un criterio di titolarità giuridica</a:t>
            </a:r>
            <a:endParaRPr lang="en-GB" dirty="0"/>
          </a:p>
        </p:txBody>
      </p:sp>
      <p:sp>
        <p:nvSpPr>
          <p:cNvPr id="8" name="Rettangolo 7"/>
          <p:cNvSpPr/>
          <p:nvPr/>
        </p:nvSpPr>
        <p:spPr>
          <a:xfrm>
            <a:off x="1015999" y="3915501"/>
            <a:ext cx="10177549"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Registra la distribuzione alle unità residenti e ai settori istituzionali dei redditi derivanti dalla partecipazione diretta al processo di produzione e dei redditi ottenuti come corrispettivo per aver messo a disposizione di altre unità istituzionali mezzi finanziari o beni materiali non prodotti.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22003" y="2942141"/>
            <a:ext cx="1022511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Es. Se la filiale italiana di una società estera contribuisce al prodotto interno, i redditi da capitale e da impresa vanno comunque riconosciuti ai rispettivi titolari (il proprietario del capitale e l'imprenditore) anche se non residenti; viceversa per filiali estere di società italiane.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ttangolo 10"/>
          <p:cNvSpPr/>
          <p:nvPr/>
        </p:nvSpPr>
        <p:spPr>
          <a:xfrm>
            <a:off x="1015999" y="4858926"/>
            <a:ext cx="1014799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saldo per l’intera economia è costituito dal </a:t>
            </a:r>
            <a:r>
              <a:rPr lang="it-IT" b="1" dirty="0">
                <a:latin typeface="Times New Roman" panose="02020603050405020304" pitchFamily="18" charset="0"/>
                <a:cs typeface="Times New Roman" panose="02020603050405020304" pitchFamily="18" charset="0"/>
              </a:rPr>
              <a:t>Reddito Nazionale Netto. </a:t>
            </a:r>
            <a:r>
              <a:rPr lang="it-IT" dirty="0">
                <a:latin typeface="Times New Roman" panose="02020603050405020304" pitchFamily="18" charset="0"/>
                <a:cs typeface="Times New Roman" panose="02020603050405020304" pitchFamily="18" charset="0"/>
              </a:rPr>
              <a:t>A differenza del conto della generazione dei redditi primari, </a:t>
            </a:r>
            <a:r>
              <a:rPr lang="it-IT" dirty="0">
                <a:solidFill>
                  <a:srgbClr val="A80000"/>
                </a:solidFill>
                <a:latin typeface="Times New Roman" panose="02020603050405020304" pitchFamily="18" charset="0"/>
                <a:cs typeface="Times New Roman" panose="02020603050405020304" pitchFamily="18" charset="0"/>
              </a:rPr>
              <a:t>il conto della attribuzione dei redditi primari si interessa alle unità residenti e ai settori istituzionali nella loro veste di beneficiari di redditi primari</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4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17</a:t>
            </a:fld>
            <a:endParaRPr lang="it-IT"/>
          </a:p>
        </p:txBody>
      </p:sp>
      <p:sp>
        <p:nvSpPr>
          <p:cNvPr id="5" name="Rettangolo 4"/>
          <p:cNvSpPr/>
          <p:nvPr/>
        </p:nvSpPr>
        <p:spPr>
          <a:xfrm>
            <a:off x="1015999" y="3790003"/>
            <a:ext cx="3583032"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Conto della utilizzazione del reddito</a:t>
            </a:r>
            <a:endParaRPr lang="en-GB" b="1" i="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9" y="4147894"/>
            <a:ext cx="10640291"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conto di utilizzazione del reddito </a:t>
            </a:r>
            <a:r>
              <a:rPr lang="it-IT" dirty="0">
                <a:latin typeface="Times New Roman" panose="02020603050405020304" pitchFamily="18" charset="0"/>
                <a:cs typeface="Times New Roman" panose="02020603050405020304" pitchFamily="18" charset="0"/>
              </a:rPr>
              <a:t>mostra, per quei settori che hanno dei consumi finali, come il reddito disponibile (o il reddito disponibile corretto) è ripartito tra i consumi finali e il risparmio. Nel sistema dei conti, solo le Amministrazioni Pubbliche, le Istituzioni sociali private e le famiglie presentano consumi finali.</a:t>
            </a:r>
          </a:p>
          <a:p>
            <a:pPr algn="just"/>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it-IT" dirty="0">
                <a:latin typeface="Times New Roman" panose="02020603050405020304" pitchFamily="18" charset="0"/>
                <a:ea typeface="Calibri" panose="020F0502020204030204" pitchFamily="34" charset="0"/>
                <a:cs typeface="Times New Roman" panose="02020603050405020304" pitchFamily="18" charset="0"/>
              </a:rPr>
              <a:t>Sottrae dal Reddito Nazionale Disponibile le spese per i consumi finali, ottenendo così a saldo il </a:t>
            </a:r>
            <a:r>
              <a:rPr lang="it-IT" b="1" dirty="0">
                <a:latin typeface="Times New Roman" panose="02020603050405020304" pitchFamily="18" charset="0"/>
                <a:ea typeface="Calibri" panose="020F0502020204030204" pitchFamily="34" charset="0"/>
                <a:cs typeface="Times New Roman" panose="02020603050405020304" pitchFamily="18" charset="0"/>
              </a:rPr>
              <a:t>Risparmio</a:t>
            </a:r>
            <a:endParaRPr lang="en-GB"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5999" y="1006687"/>
            <a:ext cx="3890809"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La distribuzione secondaria del reddito</a:t>
            </a:r>
          </a:p>
        </p:txBody>
      </p:sp>
      <p:sp>
        <p:nvSpPr>
          <p:cNvPr id="9" name="Rettangolo 8"/>
          <p:cNvSpPr/>
          <p:nvPr/>
        </p:nvSpPr>
        <p:spPr>
          <a:xfrm>
            <a:off x="1015999" y="1376019"/>
            <a:ext cx="9973425" cy="2031325"/>
          </a:xfrm>
          <a:prstGeom prst="rect">
            <a:avLst/>
          </a:prstGeom>
        </p:spPr>
        <p:txBody>
          <a:bodyPr wrap="square">
            <a:spAutoFit/>
          </a:bodyPr>
          <a:lstStyle/>
          <a:p>
            <a:pPr algn="just"/>
            <a:r>
              <a:rPr lang="it-IT">
                <a:latin typeface="Times New Roman" panose="02020603050405020304" pitchFamily="18" charset="0"/>
                <a:cs typeface="Times New Roman" panose="02020603050405020304" pitchFamily="18" charset="0"/>
              </a:rPr>
              <a:t>Descrive il modo in cui gli operatori trasferiscono, volontariamente o per obbligo, parte delle proprie risorse a favore di altri operatori, e a loro volta ricevono risorse da altri operatori. Esso rileva, quindi, il processo di distribuzione secondaria del reddito, attraverso i </a:t>
            </a:r>
            <a:r>
              <a:rPr lang="it-IT" b="1">
                <a:latin typeface="Times New Roman" panose="02020603050405020304" pitchFamily="18" charset="0"/>
                <a:cs typeface="Times New Roman" panose="02020603050405020304" pitchFamily="18" charset="0"/>
              </a:rPr>
              <a:t>trasferimenti correnti </a:t>
            </a:r>
            <a:r>
              <a:rPr lang="it-IT">
                <a:latin typeface="Times New Roman" panose="02020603050405020304" pitchFamily="18" charset="0"/>
                <a:cs typeface="Times New Roman" panose="02020603050405020304" pitchFamily="18" charset="0"/>
              </a:rPr>
              <a:t>costituiti, prevalentemente, da contributi e prestazioni sociali. </a:t>
            </a:r>
          </a:p>
          <a:p>
            <a:pPr algn="just"/>
            <a:r>
              <a:rPr lang="it-IT">
                <a:latin typeface="Times New Roman" panose="02020603050405020304" pitchFamily="18" charset="0"/>
                <a:ea typeface="Calibri" panose="020F0502020204030204" pitchFamily="34" charset="0"/>
                <a:cs typeface="Times New Roman" panose="02020603050405020304" pitchFamily="18" charset="0"/>
              </a:rPr>
              <a:t>Il Conto della distribuzione secondaria del reddito, che tiene conto delle imposte, dei contributi e di altri trasferimenti con il "resto del mondo" per determinare il </a:t>
            </a:r>
            <a:r>
              <a:rPr lang="it-IT" b="1">
                <a:latin typeface="Times New Roman" panose="02020603050405020304" pitchFamily="18" charset="0"/>
                <a:ea typeface="Calibri" panose="020F0502020204030204" pitchFamily="34" charset="0"/>
                <a:cs typeface="Times New Roman" panose="02020603050405020304" pitchFamily="18" charset="0"/>
              </a:rPr>
              <a:t>Reddito Nazionale Disponibile (saldo)</a:t>
            </a:r>
            <a:endParaRPr lang="en-GB">
              <a:latin typeface="Times New Roman" panose="02020603050405020304" pitchFamily="18" charset="0"/>
              <a:cs typeface="Times New Roman" panose="02020603050405020304" pitchFamily="18" charset="0"/>
            </a:endParaRPr>
          </a:p>
          <a:p>
            <a:pPr algn="just"/>
            <a:r>
              <a:rPr lang="it-IT">
                <a:latin typeface="Times New Roman" panose="02020603050405020304" pitchFamily="18" charset="0"/>
                <a:cs typeface="Times New Roman" panose="02020603050405020304" pitchFamily="18" charset="0"/>
              </a:rPr>
              <a:t>Tale conto è compilato solo per i settori istituzionali.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pic>
        <p:nvPicPr>
          <p:cNvPr id="4" name="Immagine 3"/>
          <p:cNvPicPr>
            <a:picLocks noChangeAspect="1"/>
          </p:cNvPicPr>
          <p:nvPr/>
        </p:nvPicPr>
        <p:blipFill rotWithShape="1">
          <a:blip r:embed="rId2"/>
          <a:srcRect l="39212" t="34095" r="27871" b="25165"/>
          <a:stretch/>
        </p:blipFill>
        <p:spPr>
          <a:xfrm>
            <a:off x="457199" y="754177"/>
            <a:ext cx="7526868" cy="5240224"/>
          </a:xfrm>
          <a:prstGeom prst="rect">
            <a:avLst/>
          </a:prstGeom>
        </p:spPr>
      </p:pic>
    </p:spTree>
    <p:extLst>
      <p:ext uri="{BB962C8B-B14F-4D97-AF65-F5344CB8AC3E}">
        <p14:creationId xmlns:p14="http://schemas.microsoft.com/office/powerpoint/2010/main" val="323079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16000" y="1502232"/>
            <a:ext cx="10215418" cy="1200329"/>
          </a:xfrm>
          <a:prstGeom prst="rect">
            <a:avLst/>
          </a:prstGeom>
        </p:spPr>
        <p:txBody>
          <a:bodyPr wrap="square">
            <a:spAutoFit/>
          </a:bodyPr>
          <a:lstStyle/>
          <a:p>
            <a:pPr algn="just"/>
            <a:r>
              <a:rPr lang="it-IT" dirty="0">
                <a:latin typeface="Times New Roman" panose="02020603050405020304" pitchFamily="18" charset="0"/>
              </a:rPr>
              <a:t>La fase della accumulazione è descritta dal conto della formazione del capitale fisso, dal conto finanziario e da altri due conti di minore rilevanza, necessari per costruire i conti patrimoniali, relativi alle variazioni del valore delle attività e passività patrimoniali, da un lato per cause non riconducibili ai processi economici, dall’altro causate da variazioni dei prezzi.</a:t>
            </a:r>
            <a:endParaRPr lang="it-IT" dirty="0"/>
          </a:p>
        </p:txBody>
      </p:sp>
      <p:sp>
        <p:nvSpPr>
          <p:cNvPr id="4" name="Segnaposto piè di pagina 3"/>
          <p:cNvSpPr>
            <a:spLocks noGrp="1"/>
          </p:cNvSpPr>
          <p:nvPr>
            <p:ph type="ftr" sz="quarter" idx="11"/>
          </p:nvPr>
        </p:nvSpPr>
        <p:spPr/>
        <p:txBody>
          <a:bodyPr/>
          <a:lstStyle/>
          <a:p>
            <a:r>
              <a:rPr lang="it-IT"/>
              <a:t>L. Bani - Elementi di statistica economica - LEZIONE 14</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19</a:t>
            </a:fld>
            <a:endParaRPr lang="it-IT"/>
          </a:p>
        </p:txBody>
      </p:sp>
      <p:sp>
        <p:nvSpPr>
          <p:cNvPr id="6" name="Rettangolo 5"/>
          <p:cNvSpPr/>
          <p:nvPr/>
        </p:nvSpPr>
        <p:spPr>
          <a:xfrm>
            <a:off x="1016000" y="3477760"/>
            <a:ext cx="10498049" cy="2585323"/>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conto del resto del mondo si riferisce alle operazioni tra unità istituzionali residenti e non residenti e alle connesse consistenze di attività e passività. </a:t>
            </a:r>
          </a:p>
          <a:p>
            <a:pPr algn="just"/>
            <a:r>
              <a:rPr lang="it-IT" dirty="0">
                <a:solidFill>
                  <a:srgbClr val="000000"/>
                </a:solidFill>
                <a:latin typeface="Times New Roman" panose="02020603050405020304" pitchFamily="18" charset="0"/>
                <a:cs typeface="Times New Roman" panose="02020603050405020304" pitchFamily="18" charset="0"/>
              </a:rPr>
              <a:t>Poiché il resto del mondo assolve nella struttura contabile una funzione simile a quella di un settore istituzionale, il relativo conto è compilato nell’ottica del resto del mondo. Una risorsa per il resto del mondo rappresenta un impiego per il totale dell’economia e viceversa. Se un saldo contabile è positivo, esso indica una eccedenza per il resto del mondo e un disavanzo per il totale dell’economia; il contrario se il saldo è negativo. </a:t>
            </a:r>
          </a:p>
          <a:p>
            <a:pPr algn="just"/>
            <a:r>
              <a:rPr lang="it-IT" dirty="0">
                <a:solidFill>
                  <a:srgbClr val="000000"/>
                </a:solidFill>
                <a:latin typeface="Times New Roman" panose="02020603050405020304" pitchFamily="18" charset="0"/>
                <a:cs typeface="Times New Roman" panose="02020603050405020304" pitchFamily="18" charset="0"/>
              </a:rPr>
              <a:t>Il conto del resto del mondo è diverso dai conti degli altri settori perché non presenta tutte le operazioni contabili effettuate nel resto del mondo, bensì soltanto quelle per le quali esiste una controparte nell’economia nazionale oggetto di misurazione.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016000" y="3028203"/>
            <a:ext cx="2730235"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Conto del resto del mondo </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6000" y="991924"/>
            <a:ext cx="3972241" cy="369332"/>
          </a:xfrm>
          <a:prstGeom prst="rect">
            <a:avLst/>
          </a:prstGeom>
        </p:spPr>
        <p:txBody>
          <a:bodyPr wrap="none">
            <a:spAutoFit/>
          </a:bodyPr>
          <a:lstStyle/>
          <a:p>
            <a:r>
              <a:rPr lang="it-IT" b="1" i="1" dirty="0">
                <a:solidFill>
                  <a:srgbClr val="A80000"/>
                </a:solidFill>
                <a:latin typeface="Times New Roman" panose="02020603050405020304" pitchFamily="18" charset="0"/>
                <a:cs typeface="Times New Roman" panose="02020603050405020304" pitchFamily="18" charset="0"/>
              </a:rPr>
              <a:t>L’accumulazione e i conti patrimoniali</a:t>
            </a:r>
          </a:p>
        </p:txBody>
      </p:sp>
    </p:spTree>
    <p:extLst>
      <p:ext uri="{BB962C8B-B14F-4D97-AF65-F5344CB8AC3E}">
        <p14:creationId xmlns:p14="http://schemas.microsoft.com/office/powerpoint/2010/main" val="34383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4250576" y="2573105"/>
            <a:ext cx="3158750" cy="400110"/>
          </a:xfrm>
          <a:prstGeom prst="rect">
            <a:avLst/>
          </a:prstGeom>
          <a:ln>
            <a:noFill/>
          </a:ln>
          <a:effectLst/>
        </p:spPr>
        <p:txBody>
          <a:bodyPr wrap="none">
            <a:spAutoFit/>
          </a:bodyPr>
          <a:lstStyle/>
          <a:p>
            <a:pPr algn="ctr"/>
            <a:r>
              <a:rPr lang="it-IT" sz="2000" b="1" cap="small" dirty="0">
                <a:solidFill>
                  <a:srgbClr val="A80000"/>
                </a:solidFill>
                <a:latin typeface="Times New Roman" panose="02020603050405020304" pitchFamily="18" charset="0"/>
                <a:cs typeface="Times New Roman" panose="02020603050405020304" pitchFamily="18" charset="0"/>
              </a:rPr>
              <a:t>IL SISTEMA DEI CONTI</a:t>
            </a:r>
            <a:endParaRPr lang="en-GB" sz="2000"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369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54511" y="838410"/>
            <a:ext cx="6957391" cy="5297557"/>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14</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20</a:t>
            </a:fld>
            <a:endParaRPr lang="it-IT"/>
          </a:p>
        </p:txBody>
      </p:sp>
    </p:spTree>
    <p:extLst>
      <p:ext uri="{BB962C8B-B14F-4D97-AF65-F5344CB8AC3E}">
        <p14:creationId xmlns:p14="http://schemas.microsoft.com/office/powerpoint/2010/main" val="381669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57516" y="868408"/>
            <a:ext cx="6917635" cy="5337313"/>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14</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21</a:t>
            </a:fld>
            <a:endParaRPr lang="it-IT"/>
          </a:p>
        </p:txBody>
      </p:sp>
    </p:spTree>
    <p:extLst>
      <p:ext uri="{BB962C8B-B14F-4D97-AF65-F5344CB8AC3E}">
        <p14:creationId xmlns:p14="http://schemas.microsoft.com/office/powerpoint/2010/main" val="313112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pic>
        <p:nvPicPr>
          <p:cNvPr id="4" name="Immagine 3"/>
          <p:cNvPicPr>
            <a:picLocks noChangeAspect="1"/>
          </p:cNvPicPr>
          <p:nvPr/>
        </p:nvPicPr>
        <p:blipFill>
          <a:blip r:embed="rId2"/>
          <a:stretch>
            <a:fillRect/>
          </a:stretch>
        </p:blipFill>
        <p:spPr>
          <a:xfrm>
            <a:off x="1237030" y="2424224"/>
            <a:ext cx="8587409" cy="3011557"/>
          </a:xfrm>
          <a:prstGeom prst="rect">
            <a:avLst/>
          </a:prstGeom>
        </p:spPr>
      </p:pic>
      <p:sp>
        <p:nvSpPr>
          <p:cNvPr id="5" name="Rettangolo 4"/>
          <p:cNvSpPr/>
          <p:nvPr/>
        </p:nvSpPr>
        <p:spPr>
          <a:xfrm>
            <a:off x="1015999" y="836461"/>
            <a:ext cx="10364125" cy="923330"/>
          </a:xfrm>
          <a:prstGeom prst="rect">
            <a:avLst/>
          </a:prstGeom>
        </p:spPr>
        <p:txBody>
          <a:bodyPr wrap="square">
            <a:spAutoFit/>
          </a:bodyPr>
          <a:lstStyle/>
          <a:p>
            <a:pPr algn="just"/>
            <a:r>
              <a:rPr lang="it-IT" dirty="0">
                <a:solidFill>
                  <a:srgbClr val="222222"/>
                </a:solidFill>
                <a:latin typeface="Times New Roman" panose="02020603050405020304" pitchFamily="18" charset="0"/>
                <a:cs typeface="Times New Roman" panose="02020603050405020304" pitchFamily="18" charset="0"/>
              </a:rPr>
              <a:t>Ogni anno l’Istat presenta le stime relative alla revisione generale dei Conti Economici Nazionali attraverso un comunicato con l’allegato delle tavole e rende disponibili i dati nella banca dati Istat Data  (https://esploradati.istat.it/</a:t>
            </a:r>
            <a:r>
              <a:rPr lang="it-IT" dirty="0" err="1">
                <a:solidFill>
                  <a:srgbClr val="222222"/>
                </a:solidFill>
                <a:latin typeface="Times New Roman" panose="02020603050405020304" pitchFamily="18" charset="0"/>
                <a:cs typeface="Times New Roman" panose="02020603050405020304" pitchFamily="18" charset="0"/>
              </a:rPr>
              <a:t>databrowser</a:t>
            </a:r>
            <a:r>
              <a:rPr lang="it-IT" dirty="0">
                <a:solidFill>
                  <a:srgbClr val="222222"/>
                </a:solidFill>
                <a:latin typeface="Times New Roman" panose="02020603050405020304" pitchFamily="18" charset="0"/>
                <a:cs typeface="Times New Roman" panose="02020603050405020304" pitchFamily="18" charset="0"/>
              </a:rPr>
              <a:t>/#/it/dw)</a:t>
            </a:r>
          </a:p>
        </p:txBody>
      </p:sp>
    </p:spTree>
    <p:extLst>
      <p:ext uri="{BB962C8B-B14F-4D97-AF65-F5344CB8AC3E}">
        <p14:creationId xmlns:p14="http://schemas.microsoft.com/office/powerpoint/2010/main" val="775128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pic>
        <p:nvPicPr>
          <p:cNvPr id="4" name="Immagine 3"/>
          <p:cNvPicPr>
            <a:picLocks noChangeAspect="1"/>
          </p:cNvPicPr>
          <p:nvPr/>
        </p:nvPicPr>
        <p:blipFill>
          <a:blip r:embed="rId2"/>
          <a:stretch>
            <a:fillRect/>
          </a:stretch>
        </p:blipFill>
        <p:spPr>
          <a:xfrm>
            <a:off x="1016000" y="1328990"/>
            <a:ext cx="9899374" cy="3776870"/>
          </a:xfrm>
          <a:prstGeom prst="rect">
            <a:avLst/>
          </a:prstGeom>
        </p:spPr>
      </p:pic>
    </p:spTree>
    <p:extLst>
      <p:ext uri="{BB962C8B-B14F-4D97-AF65-F5344CB8AC3E}">
        <p14:creationId xmlns:p14="http://schemas.microsoft.com/office/powerpoint/2010/main" val="282423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pic>
        <p:nvPicPr>
          <p:cNvPr id="5" name="Immagine 4"/>
          <p:cNvPicPr>
            <a:picLocks noChangeAspect="1"/>
          </p:cNvPicPr>
          <p:nvPr/>
        </p:nvPicPr>
        <p:blipFill>
          <a:blip r:embed="rId2"/>
          <a:stretch>
            <a:fillRect/>
          </a:stretch>
        </p:blipFill>
        <p:spPr>
          <a:xfrm>
            <a:off x="1016000" y="682769"/>
            <a:ext cx="5203803" cy="4520998"/>
          </a:xfrm>
          <a:prstGeom prst="rect">
            <a:avLst/>
          </a:prstGeom>
        </p:spPr>
      </p:pic>
      <p:sp>
        <p:nvSpPr>
          <p:cNvPr id="6" name="Rettangolo 5"/>
          <p:cNvSpPr/>
          <p:nvPr/>
        </p:nvSpPr>
        <p:spPr>
          <a:xfrm>
            <a:off x="1016000" y="1388225"/>
            <a:ext cx="5203803" cy="36576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5727469" y="1753985"/>
            <a:ext cx="492334" cy="216131"/>
          </a:xfrm>
          <a:prstGeom prst="ellipse">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1016000" y="1970116"/>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1015999" y="3122698"/>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1015999" y="4011034"/>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1015999" y="4580599"/>
            <a:ext cx="5203803" cy="1828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5727468" y="4763479"/>
            <a:ext cx="492334" cy="2161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6503576" y="1324576"/>
            <a:ext cx="5084366"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Fra le risorse, il prodotto interno lordo e le importazioni di beni e servizi e, fra gli impieghi finali, la spesa per consumi finali, gli investimenti lordi e le esportazioni di beni e servizi. </a:t>
            </a:r>
          </a:p>
          <a:p>
            <a:pPr algn="just"/>
            <a:r>
              <a:rPr lang="it-IT" dirty="0">
                <a:latin typeface="Times New Roman" panose="02020603050405020304" pitchFamily="18" charset="0"/>
                <a:cs typeface="Times New Roman" panose="02020603050405020304" pitchFamily="18" charset="0"/>
              </a:rPr>
              <a:t>Esso pone in evidenza l’equilibrio esistente tra le diverse componenti dell’offerta e della domanda finale di beni e servizi</a:t>
            </a:r>
            <a:endParaRPr lang="it-IT" strike="sngStrike" dirty="0">
              <a:latin typeface="Times New Roman" panose="02020603050405020304" pitchFamily="18" charset="0"/>
              <a:cs typeface="Times New Roman" panose="02020603050405020304" pitchFamily="18" charset="0"/>
            </a:endParaRPr>
          </a:p>
        </p:txBody>
      </p:sp>
      <p:sp>
        <p:nvSpPr>
          <p:cNvPr id="16" name="Rettangolo 15"/>
          <p:cNvSpPr/>
          <p:nvPr/>
        </p:nvSpPr>
        <p:spPr>
          <a:xfrm>
            <a:off x="6503576" y="3502282"/>
            <a:ext cx="5084366" cy="1477328"/>
          </a:xfrm>
          <a:prstGeom prst="rect">
            <a:avLst/>
          </a:prstGeom>
        </p:spPr>
        <p:txBody>
          <a:bodyPr wrap="square">
            <a:spAutoFit/>
          </a:bodyPr>
          <a:lstStyle/>
          <a:p>
            <a:pPr algn="just"/>
            <a:r>
              <a:rPr lang="it-IT" dirty="0">
                <a:latin typeface="Times New Roman" panose="02020603050405020304" pitchFamily="18" charset="0"/>
              </a:rPr>
              <a:t>In questo conto non compaiono più né la produzione totale, né i consumi intermedi, ma soltanto risorse e impieghi finali. Il conto esprime pertanto </a:t>
            </a:r>
            <a:r>
              <a:rPr lang="it-IT" b="1" i="1" dirty="0">
                <a:latin typeface="Times New Roman" panose="02020603050405020304" pitchFamily="18" charset="0"/>
              </a:rPr>
              <a:t>il bilancio tra le risorse e gli impieghi di beni e servizi per usi finali</a:t>
            </a:r>
            <a:r>
              <a:rPr lang="it-IT" dirty="0">
                <a:latin typeface="Times New Roman" panose="02020603050405020304" pitchFamily="18" charset="0"/>
              </a:rPr>
              <a:t>.</a:t>
            </a:r>
            <a:endParaRPr lang="it-IT" dirty="0"/>
          </a:p>
        </p:txBody>
      </p:sp>
    </p:spTree>
    <p:extLst>
      <p:ext uri="{BB962C8B-B14F-4D97-AF65-F5344CB8AC3E}">
        <p14:creationId xmlns:p14="http://schemas.microsoft.com/office/powerpoint/2010/main" val="29039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pic>
        <p:nvPicPr>
          <p:cNvPr id="4" name="Immagine 3"/>
          <p:cNvPicPr>
            <a:picLocks noChangeAspect="1"/>
          </p:cNvPicPr>
          <p:nvPr/>
        </p:nvPicPr>
        <p:blipFill>
          <a:blip r:embed="rId2"/>
          <a:stretch>
            <a:fillRect/>
          </a:stretch>
        </p:blipFill>
        <p:spPr>
          <a:xfrm>
            <a:off x="957811" y="739486"/>
            <a:ext cx="5617867" cy="5137612"/>
          </a:xfrm>
          <a:prstGeom prst="rect">
            <a:avLst/>
          </a:prstGeom>
        </p:spPr>
      </p:pic>
    </p:spTree>
    <p:extLst>
      <p:ext uri="{BB962C8B-B14F-4D97-AF65-F5344CB8AC3E}">
        <p14:creationId xmlns:p14="http://schemas.microsoft.com/office/powerpoint/2010/main" val="207865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26</a:t>
            </a:fld>
            <a:endParaRPr lang="it-IT"/>
          </a:p>
        </p:txBody>
      </p:sp>
      <p:pic>
        <p:nvPicPr>
          <p:cNvPr id="4" name="Immagine 3"/>
          <p:cNvPicPr>
            <a:picLocks noChangeAspect="1"/>
          </p:cNvPicPr>
          <p:nvPr/>
        </p:nvPicPr>
        <p:blipFill>
          <a:blip r:embed="rId2"/>
          <a:stretch>
            <a:fillRect/>
          </a:stretch>
        </p:blipFill>
        <p:spPr>
          <a:xfrm>
            <a:off x="1105594" y="884353"/>
            <a:ext cx="5456686" cy="5001058"/>
          </a:xfrm>
          <a:prstGeom prst="rect">
            <a:avLst/>
          </a:prstGeom>
        </p:spPr>
      </p:pic>
      <p:sp>
        <p:nvSpPr>
          <p:cNvPr id="5" name="Rettangolo 4"/>
          <p:cNvSpPr/>
          <p:nvPr/>
        </p:nvSpPr>
        <p:spPr>
          <a:xfrm>
            <a:off x="7010117" y="1687795"/>
            <a:ext cx="4849091" cy="1569660"/>
          </a:xfrm>
          <a:prstGeom prst="rect">
            <a:avLst/>
          </a:prstGeom>
        </p:spPr>
        <p:txBody>
          <a:bodyPr wrap="square">
            <a:spAutoFit/>
          </a:bodyPr>
          <a:lstStyle/>
          <a:p>
            <a:pPr algn="just"/>
            <a:r>
              <a:rPr lang="it-IT" sz="1600" b="1" dirty="0">
                <a:solidFill>
                  <a:srgbClr val="000000"/>
                </a:solidFill>
                <a:latin typeface="Times New Roman" panose="02020603050405020304" pitchFamily="18" charset="0"/>
                <a:cs typeface="Times New Roman" panose="02020603050405020304" pitchFamily="18" charset="0"/>
              </a:rPr>
              <a:t>IL PIL E LE SUE COMPONENTI </a:t>
            </a:r>
            <a:endParaRPr lang="it-IT" sz="1600" dirty="0">
              <a:solidFill>
                <a:srgbClr val="000000"/>
              </a:solidFill>
              <a:latin typeface="Times New Roman" panose="02020603050405020304" pitchFamily="18" charset="0"/>
              <a:cs typeface="Times New Roman" panose="02020603050405020304" pitchFamily="18" charset="0"/>
            </a:endParaRPr>
          </a:p>
          <a:p>
            <a:pPr algn="just"/>
            <a:r>
              <a:rPr lang="it-IT" sz="1600" dirty="0">
                <a:solidFill>
                  <a:srgbClr val="000000"/>
                </a:solidFill>
                <a:latin typeface="Times New Roman" panose="02020603050405020304" pitchFamily="18" charset="0"/>
                <a:cs typeface="Times New Roman" panose="02020603050405020304" pitchFamily="18" charset="0"/>
              </a:rPr>
              <a:t>Nel 2021 l’insieme delle risorse disponibili è aumentato in volume del 8,2% rispetto all’anno precedente. In particolare, la crescita del Pil è stata accompagnata da un incremento delle importazioni di beni e servizi del 14,2%.</a:t>
            </a:r>
          </a:p>
        </p:txBody>
      </p:sp>
      <p:sp>
        <p:nvSpPr>
          <p:cNvPr id="6" name="Rettangolo 5"/>
          <p:cNvSpPr/>
          <p:nvPr/>
        </p:nvSpPr>
        <p:spPr>
          <a:xfrm>
            <a:off x="7010117" y="3432339"/>
            <a:ext cx="4849091" cy="830997"/>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Dal lato degli impieghi le esportazioni di beni e servizi sono cresciute del 13,3%, gli investimenti fissi lordi del 17,0%, e i consumi finali nazionali del 4,0%. </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6273955" y="1981200"/>
            <a:ext cx="305413" cy="203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6273955" y="1778000"/>
            <a:ext cx="305413" cy="20320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6240242" y="4944533"/>
            <a:ext cx="305413" cy="203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6240241" y="3471333"/>
            <a:ext cx="305413" cy="203200"/>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6273955" y="2184400"/>
            <a:ext cx="305413" cy="203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79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27</a:t>
            </a:fld>
            <a:endParaRPr lang="it-IT"/>
          </a:p>
        </p:txBody>
      </p:sp>
      <p:pic>
        <p:nvPicPr>
          <p:cNvPr id="4" name="Immagine 3"/>
          <p:cNvPicPr>
            <a:picLocks noChangeAspect="1"/>
          </p:cNvPicPr>
          <p:nvPr/>
        </p:nvPicPr>
        <p:blipFill>
          <a:blip r:embed="rId2"/>
          <a:stretch>
            <a:fillRect/>
          </a:stretch>
        </p:blipFill>
        <p:spPr>
          <a:xfrm>
            <a:off x="1092171" y="765203"/>
            <a:ext cx="5819413" cy="5303088"/>
          </a:xfrm>
          <a:prstGeom prst="rect">
            <a:avLst/>
          </a:prstGeom>
        </p:spPr>
      </p:pic>
    </p:spTree>
    <p:extLst>
      <p:ext uri="{BB962C8B-B14F-4D97-AF65-F5344CB8AC3E}">
        <p14:creationId xmlns:p14="http://schemas.microsoft.com/office/powerpoint/2010/main" val="233474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sp>
        <p:nvSpPr>
          <p:cNvPr id="4" name="Rettangolo 3"/>
          <p:cNvSpPr/>
          <p:nvPr/>
        </p:nvSpPr>
        <p:spPr>
          <a:xfrm>
            <a:off x="7214881" y="1420939"/>
            <a:ext cx="4644327" cy="1077218"/>
          </a:xfrm>
          <a:prstGeom prst="rect">
            <a:avLst/>
          </a:prstGeom>
        </p:spPr>
        <p:txBody>
          <a:bodyPr wrap="square">
            <a:spAutoFit/>
          </a:bodyPr>
          <a:lstStyle/>
          <a:p>
            <a:pPr algn="just"/>
            <a:r>
              <a:rPr lang="en-GB" sz="1600" b="1" dirty="0">
                <a:solidFill>
                  <a:srgbClr val="000000"/>
                </a:solidFill>
                <a:latin typeface="Times New Roman" panose="02020603050405020304" pitchFamily="18" charset="0"/>
                <a:cs typeface="Times New Roman" panose="02020603050405020304" pitchFamily="18" charset="0"/>
              </a:rPr>
              <a:t>I SETTORI PRODUTTIVI </a:t>
            </a:r>
            <a:endParaRPr lang="en-GB" sz="1600" dirty="0">
              <a:solidFill>
                <a:srgbClr val="000000"/>
              </a:solidFill>
              <a:latin typeface="Times New Roman" panose="02020603050405020304" pitchFamily="18" charset="0"/>
              <a:cs typeface="Times New Roman" panose="02020603050405020304" pitchFamily="18" charset="0"/>
            </a:endParaRPr>
          </a:p>
          <a:p>
            <a:pPr algn="just"/>
            <a:r>
              <a:rPr lang="it-IT" sz="1600" dirty="0">
                <a:solidFill>
                  <a:srgbClr val="000000"/>
                </a:solidFill>
                <a:latin typeface="Times New Roman" panose="02020603050405020304" pitchFamily="18" charset="0"/>
                <a:cs typeface="Times New Roman" panose="02020603050405020304" pitchFamily="18" charset="0"/>
              </a:rPr>
              <a:t>Nel 2021 il valore aggiunto complessivo è aumentato in volume del 6,6%; nel 2020 aveva registrato un calo dell’8,8%. </a:t>
            </a:r>
            <a:endParaRPr lang="en-GB" sz="16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41577" y="918730"/>
            <a:ext cx="5797042" cy="4974994"/>
          </a:xfrm>
          <a:prstGeom prst="rect">
            <a:avLst/>
          </a:prstGeom>
        </p:spPr>
      </p:pic>
      <p:sp>
        <p:nvSpPr>
          <p:cNvPr id="6" name="Rettangolo 5"/>
          <p:cNvSpPr/>
          <p:nvPr/>
        </p:nvSpPr>
        <p:spPr>
          <a:xfrm>
            <a:off x="7214881" y="2590722"/>
            <a:ext cx="4644327" cy="1323439"/>
          </a:xfrm>
          <a:prstGeom prst="rect">
            <a:avLst/>
          </a:prstGeom>
        </p:spPr>
        <p:txBody>
          <a:bodyPr wrap="square">
            <a:spAutoFit/>
          </a:bodyPr>
          <a:lstStyle/>
          <a:p>
            <a:pPr algn="just"/>
            <a:r>
              <a:rPr lang="it-IT" sz="1600" dirty="0">
                <a:solidFill>
                  <a:srgbClr val="000000"/>
                </a:solidFill>
                <a:latin typeface="Times New Roman" panose="02020603050405020304" pitchFamily="18" charset="0"/>
                <a:cs typeface="Times New Roman" panose="02020603050405020304" pitchFamily="18" charset="0"/>
              </a:rPr>
              <a:t>L’incremento è stato del 11,9% nell’industria in senso stretto, del 4,5% nei servizi, del 21,3% nelle costruzioni, mentre l’agricoltura, silvicoltura e pesca segna un calo dello 0,8%. Nel settore terziario aumenti particolarmente marcati si registrano per….. </a:t>
            </a:r>
            <a:endParaRPr lang="en-GB" sz="1600" dirty="0">
              <a:latin typeface="Times New Roman" panose="02020603050405020304" pitchFamily="18" charset="0"/>
              <a:cs typeface="Times New Roman" panose="02020603050405020304" pitchFamily="18" charset="0"/>
            </a:endParaRPr>
          </a:p>
        </p:txBody>
      </p:sp>
      <p:sp>
        <p:nvSpPr>
          <p:cNvPr id="7" name="Rettangolo 6"/>
          <p:cNvSpPr/>
          <p:nvPr/>
        </p:nvSpPr>
        <p:spPr>
          <a:xfrm>
            <a:off x="6342610" y="4738254"/>
            <a:ext cx="340822" cy="232756"/>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5713657" y="4738254"/>
            <a:ext cx="340822" cy="2327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6320204" y="1984485"/>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6317671" y="2578846"/>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6317671" y="2346090"/>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6314423" y="1649719"/>
            <a:ext cx="340822" cy="2327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41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0"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pic>
        <p:nvPicPr>
          <p:cNvPr id="6" name="Immagine 5"/>
          <p:cNvPicPr>
            <a:picLocks noChangeAspect="1"/>
          </p:cNvPicPr>
          <p:nvPr/>
        </p:nvPicPr>
        <p:blipFill rotWithShape="1">
          <a:blip r:embed="rId2"/>
          <a:srcRect t="3097" b="3284"/>
          <a:stretch/>
        </p:blipFill>
        <p:spPr>
          <a:xfrm>
            <a:off x="911345" y="555396"/>
            <a:ext cx="10626719" cy="5596022"/>
          </a:xfrm>
          <a:prstGeom prst="rect">
            <a:avLst/>
          </a:prstGeom>
        </p:spPr>
      </p:pic>
    </p:spTree>
    <p:extLst>
      <p:ext uri="{BB962C8B-B14F-4D97-AF65-F5344CB8AC3E}">
        <p14:creationId xmlns:p14="http://schemas.microsoft.com/office/powerpoint/2010/main" val="220255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a:t>
            </a:fld>
            <a:endParaRPr lang="it-IT"/>
          </a:p>
        </p:txBody>
      </p:sp>
      <p:sp>
        <p:nvSpPr>
          <p:cNvPr id="4" name="Rettangolo 3"/>
          <p:cNvSpPr/>
          <p:nvPr/>
        </p:nvSpPr>
        <p:spPr>
          <a:xfrm>
            <a:off x="875604" y="901019"/>
            <a:ext cx="2901500" cy="400110"/>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La Sequenza dei Conti</a:t>
            </a:r>
            <a:endParaRPr lang="en-GB" sz="2000" b="1" cap="small"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875604" y="1474741"/>
            <a:ext cx="10559011" cy="1380378"/>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delle risorse e degli impeghi</a:t>
            </a:r>
            <a:r>
              <a:rPr lang="it-IT"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it-I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cs typeface="Times New Roman" panose="02020603050405020304" pitchFamily="18" charset="0"/>
              </a:rPr>
              <a:t>È il conto che riflette l’uguaglianza tra le risorse e gli impieghi di beni e servizi </a:t>
            </a:r>
            <a:r>
              <a:rPr lang="it-IT" b="1" dirty="0">
                <a:solidFill>
                  <a:srgbClr val="A80000"/>
                </a:solidFill>
                <a:latin typeface="Times New Roman" panose="02020603050405020304" pitchFamily="18" charset="0"/>
                <a:cs typeface="Times New Roman" panose="02020603050405020304" pitchFamily="18" charset="0"/>
              </a:rPr>
              <a:t>finali </a:t>
            </a:r>
            <a:r>
              <a:rPr lang="it-IT" dirty="0">
                <a:latin typeface="Times New Roman" panose="02020603050405020304" pitchFamily="18" charset="0"/>
                <a:cs typeface="Times New Roman" panose="02020603050405020304" pitchFamily="18" charset="0"/>
              </a:rPr>
              <a:t>dell’intera economia. Esso pone in evidenza l’equilibrio esistente tra le diverse componenti dell’offerta e della domanda finale di beni e servizi. </a:t>
            </a:r>
            <a:endParaRPr lang="it-I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75604" y="3028224"/>
            <a:ext cx="10355812" cy="1662122"/>
          </a:xfrm>
          <a:prstGeom prst="rect">
            <a:avLst/>
          </a:prstGeom>
        </p:spPr>
        <p:txBody>
          <a:bodyPr wrap="square">
            <a:spAutoFit/>
          </a:bodyPr>
          <a:lstStyle/>
          <a:p>
            <a:pPr algn="just">
              <a:lnSpc>
                <a:spcPct val="107000"/>
              </a:lnSpc>
              <a:spcAft>
                <a:spcPts val="80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della produzione</a:t>
            </a:r>
            <a:r>
              <a:rPr lang="it-IT"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it-IT" dirty="0">
                <a:latin typeface="Times New Roman" panose="02020603050405020304" pitchFamily="18" charset="0"/>
              </a:rPr>
              <a:t>E’ una equazione contabile molto semplice che esprime il valore della produzione come somma dei costi sostenuti per realizzarla: costo per gli acquisti di beni e  servizi intermedi (l’aggregato </a:t>
            </a:r>
            <a:r>
              <a:rPr lang="it-IT" i="1" dirty="0">
                <a:latin typeface="Times New Roman" panose="02020603050405020304" pitchFamily="18" charset="0"/>
              </a:rPr>
              <a:t>consumi intermedi</a:t>
            </a:r>
            <a:r>
              <a:rPr lang="it-IT" dirty="0">
                <a:latin typeface="Times New Roman" panose="02020603050405020304" pitchFamily="18" charset="0"/>
              </a:rPr>
              <a:t>) e costo per la remunerazione dei </a:t>
            </a:r>
            <a:r>
              <a:rPr lang="it-IT" i="1" dirty="0">
                <a:latin typeface="Times New Roman" panose="02020603050405020304" pitchFamily="18" charset="0"/>
              </a:rPr>
              <a:t>fattori produttivi primari </a:t>
            </a:r>
            <a:r>
              <a:rPr lang="it-IT" dirty="0">
                <a:latin typeface="Times New Roman" panose="02020603050405020304" pitchFamily="18" charset="0"/>
              </a:rPr>
              <a:t>(lavoro e capitale), che abbiamo visto è l’aggregato </a:t>
            </a:r>
            <a:r>
              <a:rPr lang="it-IT" i="1" dirty="0">
                <a:latin typeface="Times New Roman" panose="02020603050405020304" pitchFamily="18" charset="0"/>
              </a:rPr>
              <a:t>valore aggiunto </a:t>
            </a:r>
            <a:r>
              <a:rPr lang="it-IT" dirty="0">
                <a:latin typeface="Times New Roman" panose="02020603050405020304" pitchFamily="18" charset="0"/>
              </a:rPr>
              <a:t>o </a:t>
            </a:r>
            <a:r>
              <a:rPr lang="it-IT" i="1" dirty="0">
                <a:latin typeface="Times New Roman" panose="02020603050405020304" pitchFamily="18" charset="0"/>
              </a:rPr>
              <a:t>prodotto interno lordo</a:t>
            </a:r>
            <a:r>
              <a:rPr lang="it-IT" dirty="0">
                <a:latin typeface="Times New Roman" panose="02020603050405020304" pitchFamily="18" charset="0"/>
              </a:rPr>
              <a:t>. Il saldo generato è il PIL</a:t>
            </a:r>
            <a:endParaRPr lang="en-GB" dirty="0"/>
          </a:p>
        </p:txBody>
      </p:sp>
      <p:sp>
        <p:nvSpPr>
          <p:cNvPr id="7" name="Rettangolo 6"/>
          <p:cNvSpPr/>
          <p:nvPr/>
        </p:nvSpPr>
        <p:spPr>
          <a:xfrm>
            <a:off x="875604" y="4863958"/>
            <a:ext cx="10774527" cy="1354217"/>
          </a:xfrm>
          <a:prstGeom prst="rect">
            <a:avLst/>
          </a:prstGeom>
        </p:spPr>
        <p:txBody>
          <a:bodyPr wrap="square">
            <a:spAutoFit/>
          </a:bodyPr>
          <a:lstStyle/>
          <a:p>
            <a:pPr>
              <a:spcAft>
                <a:spcPts val="1200"/>
              </a:spcAft>
            </a:pPr>
            <a:r>
              <a:rPr lang="it-IT" b="1" dirty="0">
                <a:solidFill>
                  <a:srgbClr val="A80000"/>
                </a:solidFill>
                <a:latin typeface="Times New Roman" panose="02020603050405020304" pitchFamily="18" charset="0"/>
              </a:rPr>
              <a:t>Conto di equilibrio dei beni e servizi</a:t>
            </a:r>
            <a:r>
              <a:rPr lang="it-IT" dirty="0">
                <a:latin typeface="Times New Roman" panose="02020603050405020304" pitchFamily="18" charset="0"/>
              </a:rPr>
              <a:t>:</a:t>
            </a:r>
          </a:p>
          <a:p>
            <a:pPr algn="just">
              <a:spcAft>
                <a:spcPts val="1200"/>
              </a:spcAft>
            </a:pPr>
            <a:r>
              <a:rPr lang="it-IT" dirty="0">
                <a:latin typeface="Times New Roman" panose="02020603050405020304" pitchFamily="18" charset="0"/>
              </a:rPr>
              <a:t>E’ il primo conto del sistema e rappresenta il bilancio tra gli elementi dell’offerta complessiva di risorse di cui dispone il sistema economico e gli elementi della domanda complessiva. </a:t>
            </a:r>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conto di equilibrio di beni e servizi </a:t>
            </a:r>
            <a:r>
              <a:rPr lang="it-IT" dirty="0">
                <a:latin typeface="Times New Roman" panose="02020603050405020304" pitchFamily="18" charset="0"/>
                <a:cs typeface="Times New Roman" panose="02020603050405020304" pitchFamily="18" charset="0"/>
              </a:rPr>
              <a:t>mostra come l’insieme delle risorse è ripartito tra le varie destinazioni e non origina alcun saldo</a:t>
            </a:r>
            <a:endParaRPr lang="it-IT" dirty="0">
              <a:latin typeface="Times New Roman" panose="02020603050405020304" pitchFamily="18" charset="0"/>
            </a:endParaRPr>
          </a:p>
        </p:txBody>
      </p:sp>
    </p:spTree>
    <p:extLst>
      <p:ext uri="{BB962C8B-B14F-4D97-AF65-F5344CB8AC3E}">
        <p14:creationId xmlns:p14="http://schemas.microsoft.com/office/powerpoint/2010/main" val="10275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30</a:t>
            </a:fld>
            <a:endParaRPr lang="it-IT"/>
          </a:p>
        </p:txBody>
      </p:sp>
      <p:pic>
        <p:nvPicPr>
          <p:cNvPr id="4" name="Immagine 3"/>
          <p:cNvPicPr>
            <a:picLocks noChangeAspect="1"/>
          </p:cNvPicPr>
          <p:nvPr/>
        </p:nvPicPr>
        <p:blipFill>
          <a:blip r:embed="rId2"/>
          <a:stretch>
            <a:fillRect/>
          </a:stretch>
        </p:blipFill>
        <p:spPr>
          <a:xfrm>
            <a:off x="404732" y="911022"/>
            <a:ext cx="11506200" cy="4886325"/>
          </a:xfrm>
          <a:prstGeom prst="rect">
            <a:avLst/>
          </a:prstGeom>
        </p:spPr>
      </p:pic>
      <p:sp>
        <p:nvSpPr>
          <p:cNvPr id="7" name="Rettangolo 6"/>
          <p:cNvSpPr/>
          <p:nvPr/>
        </p:nvSpPr>
        <p:spPr>
          <a:xfrm>
            <a:off x="404732" y="2252749"/>
            <a:ext cx="3053363" cy="781396"/>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404731" y="3050771"/>
            <a:ext cx="8032687" cy="276320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11162788" y="2211184"/>
            <a:ext cx="781396" cy="2244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a:off x="11229290" y="3015494"/>
            <a:ext cx="781396" cy="2244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88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pic>
        <p:nvPicPr>
          <p:cNvPr id="5" name="Immagine 4"/>
          <p:cNvPicPr>
            <a:picLocks noChangeAspect="1"/>
          </p:cNvPicPr>
          <p:nvPr/>
        </p:nvPicPr>
        <p:blipFill>
          <a:blip r:embed="rId2"/>
          <a:stretch>
            <a:fillRect/>
          </a:stretch>
        </p:blipFill>
        <p:spPr>
          <a:xfrm>
            <a:off x="353008" y="977611"/>
            <a:ext cx="11506200" cy="3905250"/>
          </a:xfrm>
          <a:prstGeom prst="rect">
            <a:avLst/>
          </a:prstGeom>
        </p:spPr>
      </p:pic>
      <p:sp>
        <p:nvSpPr>
          <p:cNvPr id="4" name="Rettangolo 3"/>
          <p:cNvSpPr/>
          <p:nvPr/>
        </p:nvSpPr>
        <p:spPr>
          <a:xfrm>
            <a:off x="353008" y="1138844"/>
            <a:ext cx="3495785" cy="65670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353008" y="1812175"/>
            <a:ext cx="3495785" cy="773084"/>
          </a:xfrm>
          <a:prstGeom prst="rect">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arrotondato 7"/>
          <p:cNvSpPr/>
          <p:nvPr/>
        </p:nvSpPr>
        <p:spPr>
          <a:xfrm>
            <a:off x="353008" y="2793076"/>
            <a:ext cx="2720392" cy="33250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arrotondato 8"/>
          <p:cNvSpPr/>
          <p:nvPr/>
        </p:nvSpPr>
        <p:spPr>
          <a:xfrm>
            <a:off x="353008" y="3131387"/>
            <a:ext cx="3878170" cy="175147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1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pic>
        <p:nvPicPr>
          <p:cNvPr id="4" name="Immagine 3"/>
          <p:cNvPicPr>
            <a:picLocks noChangeAspect="1"/>
          </p:cNvPicPr>
          <p:nvPr/>
        </p:nvPicPr>
        <p:blipFill>
          <a:blip r:embed="rId2"/>
          <a:stretch>
            <a:fillRect/>
          </a:stretch>
        </p:blipFill>
        <p:spPr>
          <a:xfrm>
            <a:off x="484216" y="884006"/>
            <a:ext cx="11506200" cy="3743325"/>
          </a:xfrm>
          <a:prstGeom prst="rect">
            <a:avLst/>
          </a:prstGeom>
          <a:noFill/>
        </p:spPr>
      </p:pic>
      <p:sp>
        <p:nvSpPr>
          <p:cNvPr id="5" name="Rettangolo arrotondato 4"/>
          <p:cNvSpPr/>
          <p:nvPr/>
        </p:nvSpPr>
        <p:spPr>
          <a:xfrm>
            <a:off x="484216" y="3275215"/>
            <a:ext cx="1544089" cy="2244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arrotondato 5"/>
          <p:cNvSpPr/>
          <p:nvPr/>
        </p:nvSpPr>
        <p:spPr>
          <a:xfrm>
            <a:off x="484216" y="4419514"/>
            <a:ext cx="2101042" cy="22444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81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33</a:t>
            </a:fld>
            <a:endParaRPr lang="it-IT"/>
          </a:p>
        </p:txBody>
      </p:sp>
      <p:pic>
        <p:nvPicPr>
          <p:cNvPr id="4" name="Immagine 3"/>
          <p:cNvPicPr>
            <a:picLocks noChangeAspect="1"/>
          </p:cNvPicPr>
          <p:nvPr/>
        </p:nvPicPr>
        <p:blipFill>
          <a:blip r:embed="rId2"/>
          <a:stretch>
            <a:fillRect/>
          </a:stretch>
        </p:blipFill>
        <p:spPr>
          <a:xfrm>
            <a:off x="450965" y="1022812"/>
            <a:ext cx="11506200" cy="2933700"/>
          </a:xfrm>
          <a:prstGeom prst="rect">
            <a:avLst/>
          </a:prstGeom>
        </p:spPr>
      </p:pic>
      <p:sp>
        <p:nvSpPr>
          <p:cNvPr id="5" name="Rettangolo 4"/>
          <p:cNvSpPr/>
          <p:nvPr/>
        </p:nvSpPr>
        <p:spPr>
          <a:xfrm>
            <a:off x="450965" y="1670859"/>
            <a:ext cx="5010497" cy="5320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450965" y="1188720"/>
            <a:ext cx="5010497" cy="4655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9145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34</a:t>
            </a:fld>
            <a:endParaRPr lang="it-IT"/>
          </a:p>
        </p:txBody>
      </p:sp>
      <p:pic>
        <p:nvPicPr>
          <p:cNvPr id="4" name="Immagine 3"/>
          <p:cNvPicPr>
            <a:picLocks noChangeAspect="1"/>
          </p:cNvPicPr>
          <p:nvPr/>
        </p:nvPicPr>
        <p:blipFill>
          <a:blip r:embed="rId2"/>
          <a:stretch>
            <a:fillRect/>
          </a:stretch>
        </p:blipFill>
        <p:spPr>
          <a:xfrm>
            <a:off x="342900" y="666750"/>
            <a:ext cx="11506200" cy="5524500"/>
          </a:xfrm>
          <a:prstGeom prst="rect">
            <a:avLst/>
          </a:prstGeom>
        </p:spPr>
      </p:pic>
      <p:sp>
        <p:nvSpPr>
          <p:cNvPr id="5" name="Rettangolo 4"/>
          <p:cNvSpPr/>
          <p:nvPr/>
        </p:nvSpPr>
        <p:spPr>
          <a:xfrm>
            <a:off x="342900" y="839585"/>
            <a:ext cx="1128453"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342900" y="2759825"/>
            <a:ext cx="1128453"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0899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35</a:t>
            </a:fld>
            <a:endParaRPr lang="it-IT"/>
          </a:p>
        </p:txBody>
      </p:sp>
      <p:sp>
        <p:nvSpPr>
          <p:cNvPr id="4" name="Rettangolo 3"/>
          <p:cNvSpPr/>
          <p:nvPr/>
        </p:nvSpPr>
        <p:spPr>
          <a:xfrm>
            <a:off x="1016000" y="938385"/>
            <a:ext cx="297389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conti economici trimestrali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1015997" y="1440104"/>
            <a:ext cx="9869979"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 conti trimestrali, integrati nel SEC, costituiscono un insieme coerente di operazioni, di conti e di saldi contabili, definiti in campo sia non finanziario che finanziario, rilevati a cadenza trimestrale. </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015997" y="2218822"/>
            <a:ext cx="9869979"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 conti economici trimestrali costituiscono parte integrante del sistema dei conti nazionali. Essi adottano gli stessi principi, le stesse definizioni e la stessa struttura della contabilità annuale, con alcune particolarità proprie dell'intervallo trimestrale cui è riferita l'analisi. </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1015997" y="4461820"/>
            <a:ext cx="9869978" cy="1477328"/>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L’intervallo di tempo cui si fa riferimento nella contabilità trimestrale e la necessità di disporre quanto più rapidamente possibile di informazioni attendibili determinano alcune loro caratteristiche peculiari. Tra queste figurano: metodi statistici di elaborazione dei conti, stagionalità e suo trattamento, coerenza tra contabilità trimestrale e contabilità annuale e talune particolarità contabili connesse al periodo di riferimento.</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1015996" y="3340321"/>
            <a:ext cx="9869979"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L’importanza dei conti economici trimestrali deriva essenzialmente dalla considerazione che essi costituiscono il solo insieme coerente di indicatori, disponibile entro breve tempo, capace di fornire una immagine globale a breve termine dell’attività economica tanto finanziaria quanto non finanziaria. </a:t>
            </a:r>
          </a:p>
        </p:txBody>
      </p:sp>
    </p:spTree>
    <p:extLst>
      <p:ext uri="{BB962C8B-B14F-4D97-AF65-F5344CB8AC3E}">
        <p14:creationId xmlns:p14="http://schemas.microsoft.com/office/powerpoint/2010/main" val="33185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5" name="Rettangolo 4"/>
          <p:cNvSpPr/>
          <p:nvPr/>
        </p:nvSpPr>
        <p:spPr>
          <a:xfrm>
            <a:off x="1016000" y="914368"/>
            <a:ext cx="1029762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Poiché i conti trimestrali utilizzano lo stesso schema adottato per i conti annuali, i primi devono essere coerenti nel tempo con i secondi. Ciò implica, nel caso di variabili di flusso, che la somma dei dati trimestrali deve corrispondere al dato annuale per ogni anno. </a:t>
            </a:r>
          </a:p>
        </p:txBody>
      </p:sp>
      <p:pic>
        <p:nvPicPr>
          <p:cNvPr id="6" name="Immagine 5"/>
          <p:cNvPicPr>
            <a:picLocks noChangeAspect="1"/>
          </p:cNvPicPr>
          <p:nvPr/>
        </p:nvPicPr>
        <p:blipFill>
          <a:blip r:embed="rId2"/>
          <a:stretch>
            <a:fillRect/>
          </a:stretch>
        </p:blipFill>
        <p:spPr>
          <a:xfrm>
            <a:off x="818155" y="2158327"/>
            <a:ext cx="10693311" cy="3877392"/>
          </a:xfrm>
          <a:prstGeom prst="rect">
            <a:avLst/>
          </a:prstGeom>
        </p:spPr>
      </p:pic>
    </p:spTree>
    <p:extLst>
      <p:ext uri="{BB962C8B-B14F-4D97-AF65-F5344CB8AC3E}">
        <p14:creationId xmlns:p14="http://schemas.microsoft.com/office/powerpoint/2010/main" val="2858396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pic>
        <p:nvPicPr>
          <p:cNvPr id="4" name="Immagine 3"/>
          <p:cNvPicPr>
            <a:picLocks noChangeAspect="1"/>
          </p:cNvPicPr>
          <p:nvPr/>
        </p:nvPicPr>
        <p:blipFill>
          <a:blip r:embed="rId2"/>
          <a:stretch>
            <a:fillRect/>
          </a:stretch>
        </p:blipFill>
        <p:spPr>
          <a:xfrm>
            <a:off x="1146313" y="674811"/>
            <a:ext cx="8546327" cy="5517357"/>
          </a:xfrm>
          <a:prstGeom prst="rect">
            <a:avLst/>
          </a:prstGeom>
        </p:spPr>
      </p:pic>
    </p:spTree>
    <p:extLst>
      <p:ext uri="{BB962C8B-B14F-4D97-AF65-F5344CB8AC3E}">
        <p14:creationId xmlns:p14="http://schemas.microsoft.com/office/powerpoint/2010/main" val="989090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pic>
        <p:nvPicPr>
          <p:cNvPr id="4" name="Immagine 3"/>
          <p:cNvPicPr>
            <a:picLocks noChangeAspect="1"/>
          </p:cNvPicPr>
          <p:nvPr/>
        </p:nvPicPr>
        <p:blipFill>
          <a:blip r:embed="rId2"/>
          <a:stretch>
            <a:fillRect/>
          </a:stretch>
        </p:blipFill>
        <p:spPr>
          <a:xfrm>
            <a:off x="1154626" y="567221"/>
            <a:ext cx="9153156" cy="5688558"/>
          </a:xfrm>
          <a:prstGeom prst="rect">
            <a:avLst/>
          </a:prstGeom>
        </p:spPr>
      </p:pic>
    </p:spTree>
    <p:extLst>
      <p:ext uri="{BB962C8B-B14F-4D97-AF65-F5344CB8AC3E}">
        <p14:creationId xmlns:p14="http://schemas.microsoft.com/office/powerpoint/2010/main" val="3569238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pic>
        <p:nvPicPr>
          <p:cNvPr id="4" name="Immagine 3"/>
          <p:cNvPicPr>
            <a:picLocks noChangeAspect="1"/>
          </p:cNvPicPr>
          <p:nvPr/>
        </p:nvPicPr>
        <p:blipFill>
          <a:blip r:embed="rId2"/>
          <a:stretch>
            <a:fillRect/>
          </a:stretch>
        </p:blipFill>
        <p:spPr>
          <a:xfrm>
            <a:off x="1066800" y="1709530"/>
            <a:ext cx="10058400" cy="3438939"/>
          </a:xfrm>
          <a:prstGeom prst="rect">
            <a:avLst/>
          </a:prstGeom>
        </p:spPr>
      </p:pic>
    </p:spTree>
    <p:extLst>
      <p:ext uri="{BB962C8B-B14F-4D97-AF65-F5344CB8AC3E}">
        <p14:creationId xmlns:p14="http://schemas.microsoft.com/office/powerpoint/2010/main" val="389176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74621" y="844927"/>
            <a:ext cx="5066452"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Alcune definizioni prima di passare ad altri conti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1476431"/>
            <a:ext cx="972404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reddito </a:t>
            </a:r>
            <a:r>
              <a:rPr lang="it-IT" dirty="0">
                <a:latin typeface="Times New Roman" panose="02020603050405020304" pitchFamily="18" charset="0"/>
                <a:cs typeface="Times New Roman" panose="02020603050405020304" pitchFamily="18" charset="0"/>
              </a:rPr>
              <a:t>è concettualmente scomponibile nelle seguenti categorie:</a:t>
            </a:r>
          </a:p>
        </p:txBody>
      </p:sp>
      <p:sp>
        <p:nvSpPr>
          <p:cNvPr id="3" name="Rettangolo 2"/>
          <p:cNvSpPr/>
          <p:nvPr/>
        </p:nvSpPr>
        <p:spPr>
          <a:xfrm>
            <a:off x="1016000" y="2107935"/>
            <a:ext cx="10139680" cy="1508105"/>
          </a:xfrm>
          <a:prstGeom prst="rect">
            <a:avLst/>
          </a:prstGeom>
        </p:spPr>
        <p:txBody>
          <a:bodyPr wrap="square">
            <a:spAutoFit/>
          </a:bodyPr>
          <a:lstStyle/>
          <a:p>
            <a:pPr marL="285750" indent="-285750" algn="just">
              <a:spcAft>
                <a:spcPts val="1200"/>
              </a:spcAf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reddito da lavoro </a:t>
            </a:r>
            <a:r>
              <a:rPr lang="it-IT" dirty="0">
                <a:latin typeface="Times New Roman" panose="02020603050405020304" pitchFamily="18" charset="0"/>
                <a:cs typeface="Times New Roman" panose="02020603050405020304" pitchFamily="18" charset="0"/>
              </a:rPr>
              <a:t>che si concretizza in </a:t>
            </a:r>
            <a:r>
              <a:rPr lang="it-IT" b="1" dirty="0">
                <a:latin typeface="Times New Roman" panose="02020603050405020304" pitchFamily="18" charset="0"/>
                <a:cs typeface="Times New Roman" panose="02020603050405020304" pitchFamily="18" charset="0"/>
              </a:rPr>
              <a:t>salari e stipendi</a:t>
            </a:r>
            <a:r>
              <a:rPr lang="it-IT" dirty="0">
                <a:latin typeface="Times New Roman" panose="02020603050405020304" pitchFamily="18" charset="0"/>
                <a:cs typeface="Times New Roman" panose="02020603050405020304" pitchFamily="18" charset="0"/>
              </a:rPr>
              <a:t>; </a:t>
            </a:r>
          </a:p>
          <a:p>
            <a:pPr marL="285750" indent="-285750" algn="just">
              <a:spcAft>
                <a:spcPts val="1200"/>
              </a:spcAf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reddito da capitale </a:t>
            </a:r>
            <a:r>
              <a:rPr lang="it-IT" dirty="0">
                <a:latin typeface="Times New Roman" panose="02020603050405020304" pitchFamily="18" charset="0"/>
                <a:cs typeface="Times New Roman" panose="02020603050405020304" pitchFamily="18" charset="0"/>
              </a:rPr>
              <a:t>che, a seconda che origini da strumenti finanziari o dal godimento di terreni e beni immateriali, si concretizza, rispettivamente, in </a:t>
            </a:r>
            <a:r>
              <a:rPr lang="it-IT" b="1" dirty="0">
                <a:latin typeface="Times New Roman" panose="02020603050405020304" pitchFamily="18" charset="0"/>
                <a:cs typeface="Times New Roman" panose="02020603050405020304" pitchFamily="18" charset="0"/>
              </a:rPr>
              <a:t>interessi e dividendi </a:t>
            </a:r>
            <a:r>
              <a:rPr lang="it-IT" dirty="0">
                <a:latin typeface="Times New Roman" panose="02020603050405020304" pitchFamily="18" charset="0"/>
                <a:cs typeface="Times New Roman" panose="02020603050405020304" pitchFamily="18" charset="0"/>
              </a:rPr>
              <a:t>o in </a:t>
            </a:r>
            <a:r>
              <a:rPr lang="it-IT" b="1" dirty="0">
                <a:latin typeface="Times New Roman" panose="02020603050405020304" pitchFamily="18" charset="0"/>
                <a:cs typeface="Times New Roman" panose="02020603050405020304" pitchFamily="18" charset="0"/>
              </a:rPr>
              <a:t>rendite</a:t>
            </a:r>
            <a:r>
              <a:rPr lang="it-IT" dirty="0">
                <a:latin typeface="Times New Roman" panose="02020603050405020304" pitchFamily="18" charset="0"/>
                <a:cs typeface="Times New Roman" panose="02020603050405020304" pitchFamily="18" charset="0"/>
              </a:rPr>
              <a:t>;</a:t>
            </a:r>
            <a:r>
              <a:rPr lang="it-IT" dirty="0">
                <a:latin typeface="CMR10"/>
              </a:rPr>
              <a:t> </a:t>
            </a:r>
            <a:endParaRPr lang="it-IT" dirty="0">
              <a:latin typeface="Times New Roman" panose="02020603050405020304" pitchFamily="18" charset="0"/>
              <a:cs typeface="Times New Roman" panose="02020603050405020304" pitchFamily="18" charset="0"/>
            </a:endParaRPr>
          </a:p>
          <a:p>
            <a:pPr marL="285750" indent="-285750" algn="just">
              <a:spcAft>
                <a:spcPts val="1200"/>
              </a:spcAft>
              <a:buFont typeface="Wingdings" panose="05000000000000000000" pitchFamily="2" charset="2"/>
              <a:buChar char="q"/>
            </a:pPr>
            <a:r>
              <a:rPr lang="it-IT" b="1" dirty="0">
                <a:latin typeface="Times New Roman" panose="02020603050405020304" pitchFamily="18" charset="0"/>
                <a:cs typeface="Times New Roman" panose="02020603050405020304" pitchFamily="18" charset="0"/>
              </a:rPr>
              <a:t>reddito da impresa </a:t>
            </a:r>
            <a:r>
              <a:rPr lang="it-IT" dirty="0">
                <a:latin typeface="Times New Roman" panose="02020603050405020304" pitchFamily="18" charset="0"/>
                <a:cs typeface="Times New Roman" panose="02020603050405020304" pitchFamily="18" charset="0"/>
              </a:rPr>
              <a:t>che si concretizza nei </a:t>
            </a:r>
            <a:r>
              <a:rPr lang="it-IT" b="1" dirty="0">
                <a:latin typeface="Times New Roman" panose="02020603050405020304" pitchFamily="18" charset="0"/>
                <a:cs typeface="Times New Roman" panose="02020603050405020304" pitchFamily="18" charset="0"/>
              </a:rPr>
              <a:t>profitti</a:t>
            </a:r>
            <a:r>
              <a:rPr lang="it-IT" dirty="0">
                <a:latin typeface="Times New Roman" panose="02020603050405020304" pitchFamily="18" charset="0"/>
                <a:cs typeface="Times New Roman" panose="02020603050405020304" pitchFamily="18" charset="0"/>
              </a:rPr>
              <a:t>.</a:t>
            </a:r>
          </a:p>
        </p:txBody>
      </p:sp>
      <p:sp>
        <p:nvSpPr>
          <p:cNvPr id="7" name="Segnaposto piè di pagina 6"/>
          <p:cNvSpPr>
            <a:spLocks noGrp="1"/>
          </p:cNvSpPr>
          <p:nvPr>
            <p:ph type="ftr" sz="quarter" idx="11"/>
          </p:nvPr>
        </p:nvSpPr>
        <p:spPr/>
        <p:txBody>
          <a:bodyPr/>
          <a:lstStyle/>
          <a:p>
            <a:r>
              <a:rPr lang="it-IT"/>
              <a:t>L. Bani - Elementi di statistica economica - LEZIONE 14</a:t>
            </a:r>
          </a:p>
        </p:txBody>
      </p:sp>
    </p:spTree>
    <p:extLst>
      <p:ext uri="{BB962C8B-B14F-4D97-AF65-F5344CB8AC3E}">
        <p14:creationId xmlns:p14="http://schemas.microsoft.com/office/powerpoint/2010/main" val="22758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sp>
        <p:nvSpPr>
          <p:cNvPr id="4" name="Rettangolo 3"/>
          <p:cNvSpPr/>
          <p:nvPr/>
        </p:nvSpPr>
        <p:spPr>
          <a:xfrm>
            <a:off x="928254" y="1295877"/>
            <a:ext cx="1009442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conti regionali sono una specificazione per regione dei corrispondenti conti del totale dell’economia.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28254" y="898895"/>
            <a:ext cx="297389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conti economici territoriali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28253" y="1809464"/>
            <a:ext cx="1001129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conti regionali utilizzano gli stessi concetti impiegati per i conti del totale dell’economia, salvo diversa indicazione. Una contabilità completa a livello regionale presuppone che ciascuna regione sia considerata come entità economica distinta.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28252" y="2877049"/>
            <a:ext cx="100112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operazioni con altre regioni diventano un tipo particolare di operazioni con l’estero. Le operazioni con l’esterno vanno distinte in operazioni con altre regioni ed operazioni con il resto del mondo.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28251" y="3749967"/>
            <a:ext cx="1001129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Difficoltà di ordine concettuale spiegano in parte perché i conti regionali si limitino a registrare le attività di produzione per branca di attività economica e ai conti di alcuni settori istituzionali, come le famiglie.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324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sp>
        <p:nvSpPr>
          <p:cNvPr id="5" name="Rettangolo 4"/>
          <p:cNvSpPr/>
          <p:nvPr/>
        </p:nvSpPr>
        <p:spPr>
          <a:xfrm>
            <a:off x="1016000" y="1015648"/>
            <a:ext cx="10210801" cy="273921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 i motivi esposti, il sistema dei conti regionali è limitato agli aggregati regionali per branca di attività economica relativi alle attività di produzione</a:t>
            </a:r>
            <a:r>
              <a:rPr lang="it-IT">
                <a:latin typeface="Times New Roman" panose="02020603050405020304" pitchFamily="18" charset="0"/>
                <a:cs typeface="Times New Roman" panose="02020603050405020304" pitchFamily="18" charset="0"/>
              </a:rPr>
              <a:t>: </a:t>
            </a:r>
          </a:p>
          <a:p>
            <a:pPr algn="just"/>
            <a:endParaRPr lang="it-IT" sz="1000" dirty="0">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valore aggiunto lordo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redditi da lavoro dipendente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reddito disponibile delle famiglie</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occupati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lavoratori dipendenti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investimenti fissi lordi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prodotto interno lordo per regione (PILR) </a:t>
            </a:r>
          </a:p>
        </p:txBody>
      </p:sp>
    </p:spTree>
    <p:extLst>
      <p:ext uri="{BB962C8B-B14F-4D97-AF65-F5344CB8AC3E}">
        <p14:creationId xmlns:p14="http://schemas.microsoft.com/office/powerpoint/2010/main" val="379181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42</a:t>
            </a:fld>
            <a:endParaRPr lang="it-IT"/>
          </a:p>
        </p:txBody>
      </p:sp>
      <p:pic>
        <p:nvPicPr>
          <p:cNvPr id="4" name="Immagine 3"/>
          <p:cNvPicPr>
            <a:picLocks noChangeAspect="1"/>
          </p:cNvPicPr>
          <p:nvPr/>
        </p:nvPicPr>
        <p:blipFill rotWithShape="1">
          <a:blip r:embed="rId2"/>
          <a:srcRect r="600"/>
          <a:stretch/>
        </p:blipFill>
        <p:spPr>
          <a:xfrm>
            <a:off x="1563756" y="1813891"/>
            <a:ext cx="9010033" cy="3230217"/>
          </a:xfrm>
          <a:prstGeom prst="rect">
            <a:avLst/>
          </a:prstGeom>
        </p:spPr>
      </p:pic>
    </p:spTree>
    <p:extLst>
      <p:ext uri="{BB962C8B-B14F-4D97-AF65-F5344CB8AC3E}">
        <p14:creationId xmlns:p14="http://schemas.microsoft.com/office/powerpoint/2010/main" val="2373731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43</a:t>
            </a:fld>
            <a:endParaRPr lang="it-IT"/>
          </a:p>
        </p:txBody>
      </p:sp>
      <p:pic>
        <p:nvPicPr>
          <p:cNvPr id="4" name="Immagine 3"/>
          <p:cNvPicPr>
            <a:picLocks noChangeAspect="1"/>
          </p:cNvPicPr>
          <p:nvPr/>
        </p:nvPicPr>
        <p:blipFill rotWithShape="1">
          <a:blip r:embed="rId2"/>
          <a:srcRect l="630"/>
          <a:stretch/>
        </p:blipFill>
        <p:spPr>
          <a:xfrm>
            <a:off x="1480347" y="957680"/>
            <a:ext cx="9007261" cy="4144617"/>
          </a:xfrm>
          <a:prstGeom prst="rect">
            <a:avLst/>
          </a:prstGeom>
        </p:spPr>
      </p:pic>
    </p:spTree>
    <p:extLst>
      <p:ext uri="{BB962C8B-B14F-4D97-AF65-F5344CB8AC3E}">
        <p14:creationId xmlns:p14="http://schemas.microsoft.com/office/powerpoint/2010/main" val="3096916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44</a:t>
            </a:fld>
            <a:endParaRPr lang="it-IT"/>
          </a:p>
        </p:txBody>
      </p:sp>
      <p:pic>
        <p:nvPicPr>
          <p:cNvPr id="4" name="Immagine 3"/>
          <p:cNvPicPr>
            <a:picLocks noChangeAspect="1"/>
          </p:cNvPicPr>
          <p:nvPr/>
        </p:nvPicPr>
        <p:blipFill rotWithShape="1">
          <a:blip r:embed="rId2"/>
          <a:srcRect l="573" r="1182"/>
          <a:stretch/>
        </p:blipFill>
        <p:spPr>
          <a:xfrm>
            <a:off x="1543113" y="1039091"/>
            <a:ext cx="8944495" cy="4114800"/>
          </a:xfrm>
          <a:prstGeom prst="rect">
            <a:avLst/>
          </a:prstGeom>
        </p:spPr>
      </p:pic>
    </p:spTree>
    <p:extLst>
      <p:ext uri="{BB962C8B-B14F-4D97-AF65-F5344CB8AC3E}">
        <p14:creationId xmlns:p14="http://schemas.microsoft.com/office/powerpoint/2010/main" val="96824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4" name="Rettangolo 3"/>
          <p:cNvSpPr/>
          <p:nvPr/>
        </p:nvSpPr>
        <p:spPr>
          <a:xfrm>
            <a:off x="937789" y="1032530"/>
            <a:ext cx="10418618" cy="1200329"/>
          </a:xfrm>
          <a:prstGeom prst="rect">
            <a:avLst/>
          </a:prstGeom>
        </p:spPr>
        <p:txBody>
          <a:bodyPr wrap="square">
            <a:spAutoFit/>
          </a:bodyPr>
          <a:lstStyle/>
          <a:p>
            <a:pPr algn="just"/>
            <a:r>
              <a:rPr lang="it-IT" b="0" i="0" u="none" strike="noStrike" baseline="0" dirty="0">
                <a:latin typeface="Times New Roman" panose="02020603050405020304" pitchFamily="18" charset="0"/>
                <a:cs typeface="Times New Roman" panose="02020603050405020304" pitchFamily="18" charset="0"/>
              </a:rPr>
              <a:t>Indubbiamente, nella contabilità nazionale l’aggregato che si riesce ad evidenziare più facilmente sono i </a:t>
            </a:r>
            <a:r>
              <a:rPr lang="it-IT" b="1" i="0" u="none" strike="noStrike" baseline="0" dirty="0">
                <a:latin typeface="Times New Roman" panose="02020603050405020304" pitchFamily="18" charset="0"/>
                <a:cs typeface="Times New Roman" panose="02020603050405020304" pitchFamily="18" charset="0"/>
              </a:rPr>
              <a:t>redditi da lavoro dipendente </a:t>
            </a:r>
            <a:r>
              <a:rPr lang="it-IT" b="0" i="0" u="none" strike="noStrike" baseline="0" dirty="0">
                <a:latin typeface="Times New Roman" panose="02020603050405020304" pitchFamily="18" charset="0"/>
                <a:cs typeface="Times New Roman" panose="02020603050405020304" pitchFamily="18" charset="0"/>
              </a:rPr>
              <a:t>che rappresentano il costo sostenuto (versamenti in denaro e pagamenti in natura) dai datori di lavoro a titolo di remunerazione dell’attività prestata alle proprie dipendenze dai lavori sia manuali che intellettuali. </a:t>
            </a:r>
          </a:p>
        </p:txBody>
      </p:sp>
      <p:sp>
        <p:nvSpPr>
          <p:cNvPr id="6" name="Rettangolo 5"/>
          <p:cNvSpPr/>
          <p:nvPr/>
        </p:nvSpPr>
        <p:spPr>
          <a:xfrm>
            <a:off x="937789" y="2370566"/>
            <a:ext cx="1800493" cy="369332"/>
          </a:xfrm>
          <a:prstGeom prst="rect">
            <a:avLst/>
          </a:prstGeom>
        </p:spPr>
        <p:txBody>
          <a:bodyPr wrap="none">
            <a:spAutoFit/>
          </a:bodyPr>
          <a:lstStyle/>
          <a:p>
            <a:pPr algn="just"/>
            <a:r>
              <a:rPr lang="it-IT" dirty="0">
                <a:latin typeface="Times New Roman" panose="02020603050405020304" pitchFamily="18" charset="0"/>
                <a:cs typeface="Times New Roman" panose="02020603050405020304" pitchFamily="18" charset="0"/>
              </a:rPr>
              <a:t>Esso è composto:</a:t>
            </a:r>
          </a:p>
        </p:txBody>
      </p:sp>
      <p:sp>
        <p:nvSpPr>
          <p:cNvPr id="8" name="Rettangolo 7"/>
          <p:cNvSpPr/>
          <p:nvPr/>
        </p:nvSpPr>
        <p:spPr>
          <a:xfrm>
            <a:off x="937789" y="2819034"/>
            <a:ext cx="10418618" cy="1754326"/>
          </a:xfrm>
          <a:prstGeom prst="rect">
            <a:avLst/>
          </a:prstGeom>
        </p:spPr>
        <p:txBody>
          <a:bodyPr wrap="square">
            <a:spAutoFit/>
          </a:bodyPr>
          <a:lstStyle/>
          <a:p>
            <a:pPr marL="285750" indent="-285750" algn="just">
              <a:buFont typeface="Times New Roman" panose="02020603050405020304" pitchFamily="18" charset="0"/>
              <a:buChar char="─"/>
            </a:pPr>
            <a:r>
              <a:rPr lang="it-IT" dirty="0">
                <a:latin typeface="Times New Roman" panose="02020603050405020304" pitchFamily="18" charset="0"/>
                <a:cs typeface="Times New Roman" panose="02020603050405020304" pitchFamily="18" charset="0"/>
              </a:rPr>
              <a:t>dalle </a:t>
            </a:r>
            <a:r>
              <a:rPr lang="it-IT" b="1" dirty="0">
                <a:latin typeface="Times New Roman" panose="02020603050405020304" pitchFamily="18" charset="0"/>
                <a:cs typeface="Times New Roman" panose="02020603050405020304" pitchFamily="18" charset="0"/>
              </a:rPr>
              <a:t>retribuzioni lorde </a:t>
            </a:r>
            <a:r>
              <a:rPr lang="it-IT" dirty="0">
                <a:latin typeface="Times New Roman" panose="02020603050405020304" pitchFamily="18" charset="0"/>
                <a:cs typeface="Times New Roman" panose="02020603050405020304" pitchFamily="18" charset="0"/>
              </a:rPr>
              <a:t>che</a:t>
            </a:r>
            <a:r>
              <a:rPr lang="it-IT" b="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comprendono tutti i compensi, monetari (salario o stipendio) e in natura, riconosciuti ai lavoratori dipendenti, </a:t>
            </a:r>
            <a:r>
              <a:rPr lang="it-IT" dirty="0">
                <a:latin typeface="Times New Roman" panose="02020603050405020304" pitchFamily="18" charset="0"/>
                <a:cs typeface="Times New Roman" panose="02020603050405020304" pitchFamily="18" charset="0"/>
              </a:rPr>
              <a:t>le </a:t>
            </a:r>
            <a:r>
              <a:rPr lang="it-IT" b="1" dirty="0">
                <a:latin typeface="Times New Roman" panose="02020603050405020304" pitchFamily="18" charset="0"/>
                <a:cs typeface="Times New Roman" panose="02020603050405020304" pitchFamily="18" charset="0"/>
              </a:rPr>
              <a:t>imposte dirette </a:t>
            </a:r>
            <a:r>
              <a:rPr lang="it-IT" dirty="0">
                <a:latin typeface="Times New Roman" panose="02020603050405020304" pitchFamily="18" charset="0"/>
                <a:cs typeface="Times New Roman" panose="02020603050405020304" pitchFamily="18" charset="0"/>
              </a:rPr>
              <a:t>e i </a:t>
            </a:r>
            <a:r>
              <a:rPr lang="it-IT" b="1" dirty="0">
                <a:latin typeface="Times New Roman" panose="02020603050405020304" pitchFamily="18" charset="0"/>
                <a:cs typeface="Times New Roman" panose="02020603050405020304" pitchFamily="18" charset="0"/>
              </a:rPr>
              <a:t>contributi sociali a </a:t>
            </a:r>
            <a:r>
              <a:rPr lang="it-IT" dirty="0">
                <a:latin typeface="Times New Roman" panose="02020603050405020304" pitchFamily="18" charset="0"/>
                <a:ea typeface="Calibri" panose="020F0502020204030204" pitchFamily="34" charset="0"/>
                <a:cs typeface="Times New Roman" panose="02020603050405020304" pitchFamily="18" charset="0"/>
              </a:rPr>
              <a:t>carico dei dipendenti stessi, trattenuti alla fonte per essere versati alla amministrazione fiscale o agli enti previdenziali </a:t>
            </a:r>
            <a:r>
              <a:rPr lang="it-IT" dirty="0">
                <a:latin typeface="Times New Roman" panose="02020603050405020304" pitchFamily="18" charset="0"/>
                <a:cs typeface="Times New Roman" panose="02020603050405020304" pitchFamily="18" charset="0"/>
              </a:rPr>
              <a:t>al fine di garantirsi le prestazioni sociali</a:t>
            </a:r>
            <a:r>
              <a:rPr lang="it-IT" dirty="0">
                <a:latin typeface="Times New Roman" panose="02020603050405020304" pitchFamily="18" charset="0"/>
                <a:ea typeface="Calibri" panose="020F0502020204030204" pitchFamily="34" charset="0"/>
                <a:cs typeface="Times New Roman" panose="02020603050405020304" pitchFamily="18" charset="0"/>
              </a:rPr>
              <a:t>. Tra le retribuzioni in natura sono compresi  buoni pasto, i servizi degli asili nido aziendali, i fitti non pagati relativi ad abitazioni messe a disposizione dei dipendenti, le azioni gratuite distribuite ai dipendenti, le riduzioni di interessi sui prestiti concessi dal datore di lavoro, ecc.</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937789" y="4736622"/>
            <a:ext cx="10418618" cy="1477328"/>
          </a:xfrm>
          <a:prstGeom prst="rect">
            <a:avLst/>
          </a:prstGeom>
        </p:spPr>
        <p:txBody>
          <a:bodyPr wrap="square">
            <a:spAutoFit/>
          </a:bodyPr>
          <a:lstStyle/>
          <a:p>
            <a:pPr marL="285750" indent="-285750" algn="just">
              <a:buFont typeface="Times New Roman" panose="02020603050405020304" pitchFamily="18" charset="0"/>
              <a:buChar char="─"/>
            </a:pPr>
            <a:r>
              <a:rPr lang="it-IT" dirty="0">
                <a:latin typeface="Times New Roman" panose="02020603050405020304" pitchFamily="18" charset="0"/>
                <a:ea typeface="Calibri" panose="020F0502020204030204" pitchFamily="34" charset="0"/>
                <a:cs typeface="Times New Roman" panose="02020603050405020304" pitchFamily="18" charset="0"/>
              </a:rPr>
              <a:t>dai</a:t>
            </a:r>
            <a:r>
              <a:rPr lang="it-IT" b="1" dirty="0">
                <a:latin typeface="Times New Roman" panose="02020603050405020304" pitchFamily="18" charset="0"/>
                <a:ea typeface="Calibri" panose="020F0502020204030204" pitchFamily="34" charset="0"/>
                <a:cs typeface="Times New Roman" panose="02020603050405020304" pitchFamily="18" charset="0"/>
              </a:rPr>
              <a:t> contributi sociali a carico del datore di lavoro </a:t>
            </a:r>
            <a:r>
              <a:rPr lang="it-IT" dirty="0">
                <a:latin typeface="Times New Roman" panose="02020603050405020304" pitchFamily="18" charset="0"/>
                <a:ea typeface="Calibri" panose="020F0502020204030204" pitchFamily="34" charset="0"/>
                <a:cs typeface="Times New Roman" panose="02020603050405020304" pitchFamily="18" charset="0"/>
              </a:rPr>
              <a:t>che</a:t>
            </a:r>
            <a:r>
              <a:rPr lang="it-IT" b="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sono versamenti fatti dai datori di lavoro agli enti previdenziali o alle imprese di assicurazione o ai fondi pensione a copertura dei rischi e bisogni sociali dei dipendenti (malattia, invalidità, maternità, carichi di famiglia, disoccupazione, vecchiaia, indigenza, ecc.) e quindi al fine di garantire le corrispondenti </a:t>
            </a:r>
            <a:r>
              <a:rPr lang="it-IT" b="1" dirty="0">
                <a:latin typeface="Times New Roman" panose="02020603050405020304" pitchFamily="18" charset="0"/>
                <a:ea typeface="Calibri" panose="020F0502020204030204" pitchFamily="34" charset="0"/>
                <a:cs typeface="Times New Roman" panose="02020603050405020304" pitchFamily="18" charset="0"/>
              </a:rPr>
              <a:t>prestazioni sociali </a:t>
            </a:r>
            <a:r>
              <a:rPr lang="it-IT" dirty="0">
                <a:latin typeface="Times New Roman" panose="02020603050405020304" pitchFamily="18" charset="0"/>
                <a:ea typeface="Calibri" panose="020F0502020204030204" pitchFamily="34" charset="0"/>
                <a:cs typeface="Times New Roman" panose="02020603050405020304" pitchFamily="18" charset="0"/>
              </a:rPr>
              <a:t>(indennità di malattia, di maternità, di disoccupazione, assegni famigliari, pensioni di invalidità, di vecchiaia, ecc.).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4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884147" y="800199"/>
            <a:ext cx="7695505" cy="369332"/>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b="1" cap="small" dirty="0">
                <a:solidFill>
                  <a:srgbClr val="A80000"/>
                </a:solidFill>
                <a:latin typeface="Times New Roman" panose="02020603050405020304" pitchFamily="18" charset="0"/>
                <a:cs typeface="Times New Roman" panose="02020603050405020304" pitchFamily="18" charset="0"/>
              </a:rPr>
              <a:t>I CONTI DELLA DISTRIBUZIONE E UTILIZZAZIONE DEL REDDITO </a:t>
            </a:r>
            <a:endParaRPr lang="en-GB" b="1" cap="small"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884147" y="1288275"/>
            <a:ext cx="10732274" cy="923330"/>
          </a:xfrm>
          <a:prstGeom prst="rect">
            <a:avLst/>
          </a:prstGeom>
        </p:spPr>
        <p:txBody>
          <a:bodyPr wrap="square">
            <a:spAutoFit/>
          </a:bodyPr>
          <a:lstStyle/>
          <a:p>
            <a:pPr algn="just"/>
            <a:r>
              <a:rPr lang="it-IT" b="0" i="0" u="none" strike="noStrike" baseline="0" dirty="0">
                <a:latin typeface="Times New Roman" panose="02020603050405020304" pitchFamily="18" charset="0"/>
                <a:cs typeface="Times New Roman" panose="02020603050405020304" pitchFamily="18" charset="0"/>
              </a:rPr>
              <a:t>Nel SEC2010, dopo aver analizzato la formazione e ripartizione del prodotto all’origine, si esamina quella fase del circuito economico nota come </a:t>
            </a:r>
            <a:r>
              <a:rPr lang="it-IT" b="1" i="0" u="none" strike="noStrike" baseline="0" dirty="0">
                <a:latin typeface="Times New Roman" panose="02020603050405020304" pitchFamily="18" charset="0"/>
                <a:cs typeface="Times New Roman" panose="02020603050405020304" pitchFamily="18" charset="0"/>
              </a:rPr>
              <a:t>distribuzione del reddito </a:t>
            </a:r>
            <a:r>
              <a:rPr lang="it-IT" b="0" i="0" u="none" strike="noStrike" baseline="0" dirty="0">
                <a:latin typeface="Times New Roman" panose="02020603050405020304" pitchFamily="18" charset="0"/>
                <a:cs typeface="Times New Roman" panose="02020603050405020304" pitchFamily="18" charset="0"/>
              </a:rPr>
              <a:t>in cui i produttori distribuiscono e fanno propri i risultati dell’attività produttiva. </a:t>
            </a:r>
          </a:p>
        </p:txBody>
      </p:sp>
      <p:sp>
        <p:nvSpPr>
          <p:cNvPr id="2" name="Rettangolo 1"/>
          <p:cNvSpPr/>
          <p:nvPr/>
        </p:nvSpPr>
        <p:spPr>
          <a:xfrm>
            <a:off x="884147" y="3406813"/>
            <a:ext cx="10661308"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Nei conti che seguono (redatti solo a valori correnti per l'intero Paese e per i singoli settori) quindi, il PIL viene considerato non più come somma dei valori aggiunti ma, </a:t>
            </a:r>
            <a:r>
              <a:rPr lang="it-IT" b="1" dirty="0">
                <a:latin typeface="Times New Roman" panose="02020603050405020304" pitchFamily="18" charset="0"/>
                <a:cs typeface="Times New Roman" panose="02020603050405020304" pitchFamily="18" charset="0"/>
              </a:rPr>
              <a:t>equivalentemente, come somma delle remunerazioni dei fattori della </a:t>
            </a:r>
            <a:r>
              <a:rPr lang="en-GB" b="1" dirty="0">
                <a:latin typeface="Times New Roman" panose="02020603050405020304" pitchFamily="18" charset="0"/>
                <a:cs typeface="Times New Roman" panose="02020603050405020304" pitchFamily="18" charset="0"/>
              </a:rPr>
              <a:t>produzione</a:t>
            </a:r>
          </a:p>
        </p:txBody>
      </p:sp>
      <p:sp>
        <p:nvSpPr>
          <p:cNvPr id="6" name="Rettangolo 5"/>
          <p:cNvSpPr/>
          <p:nvPr/>
        </p:nvSpPr>
        <p:spPr>
          <a:xfrm>
            <a:off x="884147" y="2283074"/>
            <a:ext cx="1073227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Ossia, quella fase in cui si concretizza l’identità tra il valore dei beni e servizi prodotti e i redditi monetari distribuiti ai fattori produttivi. In questa fase i conti nazionali riguardano i comportamenti dei settori istituzionali che remunerano i fattori della produzione.</a:t>
            </a:r>
          </a:p>
        </p:txBody>
      </p:sp>
      <p:sp>
        <p:nvSpPr>
          <p:cNvPr id="8" name="Segnaposto piè di pagina 7"/>
          <p:cNvSpPr>
            <a:spLocks noGrp="1"/>
          </p:cNvSpPr>
          <p:nvPr>
            <p:ph type="ftr" sz="quarter" idx="11"/>
          </p:nvPr>
        </p:nvSpPr>
        <p:spPr/>
        <p:txBody>
          <a:bodyPr/>
          <a:lstStyle/>
          <a:p>
            <a:r>
              <a:rPr lang="it-IT"/>
              <a:t>L. Bani - Elementi di statistica economica - LEZIONE 14</a:t>
            </a:r>
          </a:p>
        </p:txBody>
      </p:sp>
    </p:spTree>
    <p:extLst>
      <p:ext uri="{BB962C8B-B14F-4D97-AF65-F5344CB8AC3E}">
        <p14:creationId xmlns:p14="http://schemas.microsoft.com/office/powerpoint/2010/main" val="29077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Rettangolo 3"/>
          <p:cNvSpPr/>
          <p:nvPr/>
        </p:nvSpPr>
        <p:spPr>
          <a:xfrm>
            <a:off x="2834905" y="2573105"/>
            <a:ext cx="5990101" cy="400110"/>
          </a:xfrm>
          <a:prstGeom prst="rect">
            <a:avLst/>
          </a:prstGeom>
          <a:ln>
            <a:noFill/>
          </a:ln>
          <a:effectLst/>
        </p:spPr>
        <p:txBody>
          <a:bodyPr wrap="none">
            <a:spAutoFit/>
          </a:bodyPr>
          <a:lstStyle/>
          <a:p>
            <a:pPr algn="ctr"/>
            <a:r>
              <a:rPr lang="it-IT" sz="2000" b="1" cap="small" dirty="0">
                <a:solidFill>
                  <a:srgbClr val="A80000"/>
                </a:solidFill>
                <a:latin typeface="Times New Roman" panose="02020603050405020304" pitchFamily="18" charset="0"/>
                <a:cs typeface="Times New Roman" panose="02020603050405020304" pitchFamily="18" charset="0"/>
              </a:rPr>
              <a:t>LA DISTRIBUZIONE PRIMARIA DEL REDDITO</a:t>
            </a:r>
            <a:endParaRPr lang="en-GB" sz="2000"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2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sp>
        <p:nvSpPr>
          <p:cNvPr id="4" name="Rettangolo 3"/>
          <p:cNvSpPr/>
          <p:nvPr/>
        </p:nvSpPr>
        <p:spPr>
          <a:xfrm>
            <a:off x="1016000" y="1510346"/>
            <a:ext cx="3539375" cy="388696"/>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conto della produzione è dato da:</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4904509" y="1529710"/>
            <a:ext cx="2041008" cy="369332"/>
          </a:xfrm>
          <a:prstGeom prst="rect">
            <a:avLst/>
          </a:prstGeom>
        </p:spPr>
        <p:txBody>
          <a:bodyPr wrap="none">
            <a:spAutoFit/>
          </a:bodyPr>
          <a:lstStyle/>
          <a:p>
            <a:r>
              <a:rPr lang="en-GB" b="1" dirty="0">
                <a:solidFill>
                  <a:srgbClr val="A80000"/>
                </a:solidFill>
                <a:latin typeface="Times New Roman" panose="02020603050405020304" pitchFamily="18" charset="0"/>
                <a:cs typeface="Times New Roman" panose="02020603050405020304" pitchFamily="18" charset="0"/>
              </a:rPr>
              <a:t>P + IIN = CI + PIL</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6000" y="3460282"/>
            <a:ext cx="10372437" cy="646331"/>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rPr>
              <a:t>La somma delle remunerazioni dei fattori produttivi primari è l’aggregato valore aggiunto, più precisamente denominato, quando ci si riferisce all’intera economia, </a:t>
            </a:r>
            <a:r>
              <a:rPr lang="it-IT" b="1" dirty="0">
                <a:latin typeface="Times New Roman" panose="02020603050405020304" pitchFamily="18" charset="0"/>
                <a:ea typeface="Calibri" panose="020F0502020204030204" pitchFamily="34" charset="0"/>
              </a:rPr>
              <a:t>prodotto interno lordo </a:t>
            </a:r>
            <a:r>
              <a:rPr lang="it-IT" dirty="0">
                <a:latin typeface="Times New Roman" panose="02020603050405020304" pitchFamily="18" charset="0"/>
                <a:ea typeface="Calibri" panose="020F0502020204030204" pitchFamily="34" charset="0"/>
              </a:rPr>
              <a:t>(</a:t>
            </a:r>
            <a:r>
              <a:rPr lang="it-IT" b="1" dirty="0">
                <a:latin typeface="Times New Roman" panose="02020603050405020304" pitchFamily="18" charset="0"/>
                <a:ea typeface="Calibri" panose="020F0502020204030204" pitchFamily="34" charset="0"/>
              </a:rPr>
              <a:t>Pil</a:t>
            </a:r>
            <a:r>
              <a:rPr lang="it-IT" dirty="0">
                <a:latin typeface="Times New Roman" panose="02020603050405020304" pitchFamily="18" charset="0"/>
                <a:ea typeface="Calibri" panose="020F0502020204030204" pitchFamily="34" charset="0"/>
              </a:rPr>
              <a:t>). </a:t>
            </a:r>
            <a:endParaRPr lang="en-GB" dirty="0"/>
          </a:p>
        </p:txBody>
      </p:sp>
      <p:sp>
        <p:nvSpPr>
          <p:cNvPr id="7" name="Rettangolo 6"/>
          <p:cNvSpPr/>
          <p:nvPr/>
        </p:nvSpPr>
        <p:spPr>
          <a:xfrm>
            <a:off x="2412539" y="5045342"/>
            <a:ext cx="7407565" cy="369332"/>
          </a:xfrm>
          <a:prstGeom prst="rect">
            <a:avLst/>
          </a:prstGeom>
        </p:spPr>
        <p:txBody>
          <a:bodyPr wrap="square">
            <a:spAutoFit/>
          </a:bodyPr>
          <a:lstStyle/>
          <a:p>
            <a:pPr algn="just">
              <a:spcAft>
                <a:spcPts val="0"/>
              </a:spcAft>
            </a:pPr>
            <a:r>
              <a:rPr lang="it-IT" b="1" i="1" dirty="0">
                <a:solidFill>
                  <a:srgbClr val="A80000"/>
                </a:solidFill>
                <a:latin typeface="Times New Roman" panose="02020603050405020304" pitchFamily="18" charset="0"/>
              </a:rPr>
              <a:t>Il saldo del conto della produzione è costituito dal valore </a:t>
            </a:r>
            <a:r>
              <a:rPr lang="en-GB" b="1" i="1" dirty="0" err="1">
                <a:solidFill>
                  <a:srgbClr val="A80000"/>
                </a:solidFill>
                <a:latin typeface="Times New Roman" panose="02020603050405020304" pitchFamily="18" charset="0"/>
              </a:rPr>
              <a:t>aggiunto</a:t>
            </a:r>
            <a:r>
              <a:rPr lang="en-GB" b="1" i="1" dirty="0">
                <a:solidFill>
                  <a:srgbClr val="A80000"/>
                </a:solidFill>
                <a:latin typeface="Times New Roman" panose="02020603050405020304" pitchFamily="18" charset="0"/>
              </a:rPr>
              <a:t> (o </a:t>
            </a:r>
            <a:r>
              <a:rPr lang="en-GB" b="1" i="1" dirty="0" err="1">
                <a:solidFill>
                  <a:srgbClr val="A80000"/>
                </a:solidFill>
                <a:latin typeface="Times New Roman" panose="02020603050405020304" pitchFamily="18" charset="0"/>
              </a:rPr>
              <a:t>Pil</a:t>
            </a:r>
            <a:r>
              <a:rPr lang="en-GB" b="1" i="1" dirty="0">
                <a:solidFill>
                  <a:srgbClr val="A80000"/>
                </a:solidFill>
                <a:latin typeface="Times New Roman" panose="02020603050405020304" pitchFamily="18" charset="0"/>
              </a:rPr>
              <a:t>)</a:t>
            </a:r>
            <a:endParaRPr lang="it-IT" sz="1200" dirty="0">
              <a:solidFill>
                <a:srgbClr val="A80000"/>
              </a:solidFill>
              <a:latin typeface="Times New Roman" panose="02020603050405020304" pitchFamily="18" charset="0"/>
              <a:ea typeface="Times New Roman" panose="02020603050405020304" pitchFamily="18" charset="0"/>
            </a:endParaRPr>
          </a:p>
        </p:txBody>
      </p:sp>
      <p:sp>
        <p:nvSpPr>
          <p:cNvPr id="8" name="Rettangolo 7"/>
          <p:cNvSpPr/>
          <p:nvPr/>
        </p:nvSpPr>
        <p:spPr>
          <a:xfrm>
            <a:off x="1016000" y="2172849"/>
            <a:ext cx="9956799" cy="923330"/>
          </a:xfrm>
          <a:prstGeom prst="rect">
            <a:avLst/>
          </a:prstGeom>
        </p:spPr>
        <p:txBody>
          <a:bodyPr wrap="square">
            <a:spAutoFit/>
          </a:bodyPr>
          <a:lstStyle/>
          <a:p>
            <a:pPr algn="just"/>
            <a:r>
              <a:rPr lang="it-IT" b="1" i="1" dirty="0">
                <a:latin typeface="Times New Roman" panose="02020603050405020304" pitchFamily="18" charset="0"/>
              </a:rPr>
              <a:t>Il Conto della produzione </a:t>
            </a:r>
            <a:r>
              <a:rPr lang="it-IT" dirty="0">
                <a:latin typeface="Times New Roman" panose="02020603050405020304" pitchFamily="18" charset="0"/>
              </a:rPr>
              <a:t>è una equazione contabile che esprime il valore della produzione come somma dei costi sostenuti per realizzarla: costo per gli acquisti di beni e servizi intermedi (l’aggregato </a:t>
            </a:r>
            <a:r>
              <a:rPr lang="it-IT" i="1" dirty="0">
                <a:latin typeface="Times New Roman" panose="02020603050405020304" pitchFamily="18" charset="0"/>
              </a:rPr>
              <a:t>consumi intermedi</a:t>
            </a:r>
            <a:r>
              <a:rPr lang="it-IT" dirty="0">
                <a:latin typeface="Times New Roman" panose="02020603050405020304" pitchFamily="18" charset="0"/>
              </a:rPr>
              <a:t>) e costo per la remunerazione dei </a:t>
            </a:r>
            <a:r>
              <a:rPr lang="it-IT" i="1" dirty="0">
                <a:latin typeface="Times New Roman" panose="02020603050405020304" pitchFamily="18" charset="0"/>
              </a:rPr>
              <a:t>fattori produttivi primari </a:t>
            </a:r>
            <a:r>
              <a:rPr lang="it-IT" dirty="0">
                <a:latin typeface="Times New Roman" panose="02020603050405020304" pitchFamily="18" charset="0"/>
              </a:rPr>
              <a:t>(lavoro e capitale).</a:t>
            </a:r>
            <a:endParaRPr lang="en-GB" dirty="0"/>
          </a:p>
        </p:txBody>
      </p:sp>
      <p:sp>
        <p:nvSpPr>
          <p:cNvPr id="9" name="CasellaDiTesto 8"/>
          <p:cNvSpPr txBox="1"/>
          <p:nvPr/>
        </p:nvSpPr>
        <p:spPr>
          <a:xfrm>
            <a:off x="1016000" y="918826"/>
            <a:ext cx="6141258" cy="369332"/>
          </a:xfrm>
          <a:prstGeom prst="rect">
            <a:avLst/>
          </a:prstGeom>
          <a:noFill/>
        </p:spPr>
        <p:txBody>
          <a:bodyPr wrap="square" rtlCol="0">
            <a:spAutoFit/>
          </a:bodyPr>
          <a:lstStyle/>
          <a:p>
            <a:pPr algn="just"/>
            <a:r>
              <a:rPr lang="it-IT" b="1" dirty="0">
                <a:latin typeface="Times New Roman" panose="02020603050405020304" pitchFamily="18" charset="0"/>
                <a:cs typeface="Times New Roman" panose="02020603050405020304" pitchFamily="18" charset="0"/>
              </a:rPr>
              <a:t>Riprendiamo il conto della produzione</a:t>
            </a:r>
            <a:endParaRPr lang="en-GB" b="1" dirty="0">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E00A13DD-2717-7914-4706-4F95F0EF1C3D}"/>
              </a:ext>
            </a:extLst>
          </p:cNvPr>
          <p:cNvSpPr txBox="1"/>
          <p:nvPr/>
        </p:nvSpPr>
        <p:spPr>
          <a:xfrm>
            <a:off x="4904509" y="5700845"/>
            <a:ext cx="1857294" cy="369332"/>
          </a:xfrm>
          <a:prstGeom prst="rect">
            <a:avLst/>
          </a:prstGeom>
          <a:noFill/>
        </p:spPr>
        <p:txBody>
          <a:bodyPr wrap="square">
            <a:spAutoFit/>
          </a:bodyPr>
          <a:lstStyle/>
          <a:p>
            <a:r>
              <a:rPr lang="en-GB" b="1" dirty="0">
                <a:solidFill>
                  <a:srgbClr val="A80000"/>
                </a:solidFill>
                <a:latin typeface="Times New Roman" panose="02020603050405020304" pitchFamily="18" charset="0"/>
                <a:cs typeface="Times New Roman" panose="02020603050405020304" pitchFamily="18" charset="0"/>
              </a:rPr>
              <a:t>PIL=P-CI+IIN</a:t>
            </a:r>
            <a:r>
              <a:rPr lang="en-GB" b="1" i="1" dirty="0">
                <a:solidFill>
                  <a:srgbClr val="A80000"/>
                </a:solidFill>
                <a:latin typeface="Times New Roman" panose="02020603050405020304" pitchFamily="18" charset="0"/>
              </a:rPr>
              <a:t> </a:t>
            </a:r>
            <a:endParaRPr lang="it-IT" dirty="0"/>
          </a:p>
        </p:txBody>
      </p:sp>
    </p:spTree>
    <p:extLst>
      <p:ext uri="{BB962C8B-B14F-4D97-AF65-F5344CB8AC3E}">
        <p14:creationId xmlns:p14="http://schemas.microsoft.com/office/powerpoint/2010/main" val="40486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14</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9</a:t>
            </a:fld>
            <a:endParaRPr lang="it-IT"/>
          </a:p>
        </p:txBody>
      </p:sp>
      <p:sp>
        <p:nvSpPr>
          <p:cNvPr id="5" name="Rettangolo 4"/>
          <p:cNvSpPr/>
          <p:nvPr/>
        </p:nvSpPr>
        <p:spPr>
          <a:xfrm>
            <a:off x="1015999" y="2954290"/>
            <a:ext cx="10549776"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distribuzione primaria del reddito è la fase del circuito economico in cui i produttori distribuiscono e si appropriano dei risultati economico-finanziari dell’attività produttiva incorporati nel valore aggiunto. E’ così </a:t>
            </a:r>
            <a:r>
              <a:rPr lang="it-IT" dirty="0">
                <a:latin typeface="Times New Roman" panose="02020603050405020304" pitchFamily="18" charset="0"/>
                <a:ea typeface="Calibri" panose="020F0502020204030204" pitchFamily="34" charset="0"/>
                <a:cs typeface="Times New Roman" panose="02020603050405020304" pitchFamily="18" charset="0"/>
              </a:rPr>
              <a:t>denominata perché riguarda i redditi che si formano nel processo economico attraverso l’impiego dei fattori produttivi </a:t>
            </a:r>
            <a:r>
              <a:rPr lang="it-IT" i="1" dirty="0">
                <a:latin typeface="Times New Roman" panose="02020603050405020304" pitchFamily="18" charset="0"/>
                <a:ea typeface="Calibri" panose="020F0502020204030204" pitchFamily="34" charset="0"/>
                <a:cs typeface="Times New Roman" panose="02020603050405020304" pitchFamily="18" charset="0"/>
              </a:rPr>
              <a:t>primari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15999" y="890835"/>
            <a:ext cx="1054977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conto della produzione genera a saldo il Pil, da cui, detratti gli ammortamenti, si ottiene il </a:t>
            </a:r>
            <a:r>
              <a:rPr lang="it-IT" b="1" dirty="0">
                <a:latin typeface="Times New Roman" panose="02020603050405020304" pitchFamily="18" charset="0"/>
                <a:ea typeface="Calibri" panose="020F0502020204030204" pitchFamily="34" charset="0"/>
                <a:cs typeface="Times New Roman" panose="02020603050405020304" pitchFamily="18" charset="0"/>
              </a:rPr>
              <a:t>prodotto interno netto </a:t>
            </a:r>
            <a:r>
              <a:rPr lang="it-IT" dirty="0">
                <a:latin typeface="Times New Roman" panose="02020603050405020304" pitchFamily="18" charset="0"/>
                <a:ea typeface="Calibri" panose="020F0502020204030204" pitchFamily="34" charset="0"/>
                <a:cs typeface="Times New Roman" panose="02020603050405020304" pitchFamily="18" charset="0"/>
              </a:rPr>
              <a:t>(dato che questi ultimi non sono propriamente redditi, ma consumo di capitale preesistente), che rappresenta da un lato il valore della nuova ricchezza creata nel processo produttivo, dall’altro la somma delle remunerazioni dei fattori primari impiegati. Il prodotto interno netto è l’aggregato da ripartire e questa operazione di ripartizione costituisce la distribuzione </a:t>
            </a:r>
            <a:r>
              <a:rPr lang="it-IT" b="1" dirty="0">
                <a:latin typeface="Times New Roman" panose="02020603050405020304" pitchFamily="18" charset="0"/>
                <a:ea typeface="Calibri" panose="020F0502020204030204" pitchFamily="34" charset="0"/>
                <a:cs typeface="Times New Roman" panose="02020603050405020304" pitchFamily="18" charset="0"/>
              </a:rPr>
              <a:t>primaria </a:t>
            </a:r>
            <a:r>
              <a:rPr lang="it-IT" dirty="0">
                <a:latin typeface="Times New Roman" panose="02020603050405020304" pitchFamily="18" charset="0"/>
                <a:ea typeface="Calibri" panose="020F0502020204030204" pitchFamily="34" charset="0"/>
                <a:cs typeface="Times New Roman" panose="02020603050405020304" pitchFamily="18" charset="0"/>
              </a:rPr>
              <a:t>del reddito.</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1015999" y="4324561"/>
            <a:ext cx="9940176" cy="388696"/>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SEC 2010 prevede che la distribuzione primaria del reddito venga descritta attraverso due conti:</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p:cNvSpPr/>
          <p:nvPr/>
        </p:nvSpPr>
        <p:spPr>
          <a:xfrm>
            <a:off x="1015999" y="2584958"/>
            <a:ext cx="7332328"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I conti della distribuzione primaria del reddito (ovvero, a chi va il PIL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1015999" y="4788188"/>
            <a:ext cx="10335031" cy="127778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it-IT" dirty="0">
                <a:latin typeface="Times New Roman" panose="02020603050405020304" pitchFamily="18" charset="0"/>
                <a:ea typeface="Calibri" panose="020F0502020204030204" pitchFamily="34" charset="0"/>
                <a:cs typeface="Times New Roman" panose="02020603050405020304" pitchFamily="18" charset="0"/>
              </a:rPr>
              <a:t>conto della </a:t>
            </a:r>
            <a:r>
              <a:rPr lang="it-IT" b="1" dirty="0">
                <a:latin typeface="Times New Roman" panose="02020603050405020304" pitchFamily="18" charset="0"/>
                <a:ea typeface="Calibri" panose="020F0502020204030204" pitchFamily="34" charset="0"/>
                <a:cs typeface="Times New Roman" panose="02020603050405020304" pitchFamily="18" charset="0"/>
              </a:rPr>
              <a:t>generazione del reddito, </a:t>
            </a:r>
            <a:r>
              <a:rPr lang="it-IT" dirty="0">
                <a:latin typeface="Times New Roman" panose="02020603050405020304" pitchFamily="18" charset="0"/>
                <a:ea typeface="Calibri" panose="020F0502020204030204" pitchFamily="34" charset="0"/>
                <a:cs typeface="Times New Roman" panose="02020603050405020304" pitchFamily="18" charset="0"/>
              </a:rPr>
              <a:t>che registra la distribuzione tra i fattori di produzione e le Amministrazioni pubbliche, dei redditi ottenuti direttamente dal processo di produzione. Il saldo è costituito dal risultato di gestione. Tale conto può essere redatto sia per le branche di attività economica che per fattori primari e per settori istituzionali;</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5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uiExpand="1"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3660</Words>
  <Application>Microsoft Office PowerPoint</Application>
  <PresentationFormat>Widescreen</PresentationFormat>
  <Paragraphs>212</Paragraphs>
  <Slides>44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Calibri Light</vt:lpstr>
      <vt:lpstr>CMR10</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157</cp:revision>
  <dcterms:created xsi:type="dcterms:W3CDTF">2022-05-07T06:49:27Z</dcterms:created>
  <dcterms:modified xsi:type="dcterms:W3CDTF">2025-05-14T07:43:17Z</dcterms:modified>
</cp:coreProperties>
</file>