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7" r:id="rId2"/>
    <p:sldId id="322" r:id="rId3"/>
    <p:sldId id="263" r:id="rId4"/>
    <p:sldId id="268" r:id="rId5"/>
    <p:sldId id="269" r:id="rId6"/>
    <p:sldId id="271" r:id="rId7"/>
    <p:sldId id="256" r:id="rId8"/>
    <p:sldId id="275" r:id="rId9"/>
    <p:sldId id="257" r:id="rId10"/>
    <p:sldId id="273" r:id="rId11"/>
    <p:sldId id="286" r:id="rId12"/>
    <p:sldId id="260" r:id="rId13"/>
    <p:sldId id="277" r:id="rId14"/>
    <p:sldId id="266" r:id="rId15"/>
    <p:sldId id="270" r:id="rId16"/>
    <p:sldId id="308" r:id="rId17"/>
    <p:sldId id="309" r:id="rId18"/>
    <p:sldId id="288" r:id="rId19"/>
    <p:sldId id="289" r:id="rId20"/>
    <p:sldId id="311" r:id="rId21"/>
    <p:sldId id="290" r:id="rId22"/>
    <p:sldId id="303" r:id="rId23"/>
    <p:sldId id="291" r:id="rId24"/>
    <p:sldId id="280" r:id="rId25"/>
    <p:sldId id="293" r:id="rId26"/>
    <p:sldId id="305" r:id="rId27"/>
    <p:sldId id="294" r:id="rId28"/>
    <p:sldId id="312" r:id="rId29"/>
    <p:sldId id="313" r:id="rId30"/>
    <p:sldId id="314" r:id="rId31"/>
    <p:sldId id="315" r:id="rId32"/>
    <p:sldId id="316" r:id="rId33"/>
    <p:sldId id="317" r:id="rId34"/>
    <p:sldId id="318" r:id="rId35"/>
    <p:sldId id="319" r:id="rId36"/>
    <p:sldId id="320" r:id="rId37"/>
    <p:sldId id="321"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9E764-DDC2-40D4-B99F-7C07BAA33C32}" v="9" dt="2025-05-21T07:12:15.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zia Bani" userId="57bc3f8fc0f6f2e2" providerId="LiveId" clId="{D919E764-DDC2-40D4-B99F-7C07BAA33C32}"/>
    <pc:docChg chg="undo custSel delSld modSld">
      <pc:chgData name="Letizia Bani" userId="57bc3f8fc0f6f2e2" providerId="LiveId" clId="{D919E764-DDC2-40D4-B99F-7C07BAA33C32}" dt="2025-05-21T07:37:17.962" v="22" actId="6549"/>
      <pc:docMkLst>
        <pc:docMk/>
      </pc:docMkLst>
      <pc:sldChg chg="modSp mod addAnim delAnim">
        <pc:chgData name="Letizia Bani" userId="57bc3f8fc0f6f2e2" providerId="LiveId" clId="{D919E764-DDC2-40D4-B99F-7C07BAA33C32}" dt="2025-05-18T07:15:35.416" v="3" actId="34807"/>
        <pc:sldMkLst>
          <pc:docMk/>
          <pc:sldMk cId="3938092139" sldId="263"/>
        </pc:sldMkLst>
        <pc:spChg chg="mod">
          <ac:chgData name="Letizia Bani" userId="57bc3f8fc0f6f2e2" providerId="LiveId" clId="{D919E764-DDC2-40D4-B99F-7C07BAA33C32}" dt="2025-05-18T07:15:09.879" v="1" actId="34807"/>
          <ac:spMkLst>
            <pc:docMk/>
            <pc:sldMk cId="3938092139" sldId="263"/>
            <ac:spMk id="4" creationId="{00000000-0000-0000-0000-000000000000}"/>
          </ac:spMkLst>
        </pc:spChg>
        <pc:spChg chg="mod">
          <ac:chgData name="Letizia Bani" userId="57bc3f8fc0f6f2e2" providerId="LiveId" clId="{D919E764-DDC2-40D4-B99F-7C07BAA33C32}" dt="2025-05-18T07:15:35.416" v="3" actId="34807"/>
          <ac:spMkLst>
            <pc:docMk/>
            <pc:sldMk cId="3938092139" sldId="263"/>
            <ac:spMk id="5" creationId="{00000000-0000-0000-0000-000000000000}"/>
          </ac:spMkLst>
        </pc:spChg>
      </pc:sldChg>
      <pc:sldChg chg="modSp mod addAnim delAnim">
        <pc:chgData name="Letizia Bani" userId="57bc3f8fc0f6f2e2" providerId="LiveId" clId="{D919E764-DDC2-40D4-B99F-7C07BAA33C32}" dt="2025-05-18T07:16:51.074" v="5" actId="34807"/>
        <pc:sldMkLst>
          <pc:docMk/>
          <pc:sldMk cId="2870481326" sldId="271"/>
        </pc:sldMkLst>
        <pc:spChg chg="mod">
          <ac:chgData name="Letizia Bani" userId="57bc3f8fc0f6f2e2" providerId="LiveId" clId="{D919E764-DDC2-40D4-B99F-7C07BAA33C32}" dt="2025-05-18T07:16:51.074" v="5" actId="34807"/>
          <ac:spMkLst>
            <pc:docMk/>
            <pc:sldMk cId="2870481326" sldId="271"/>
            <ac:spMk id="3" creationId="{00000000-0000-0000-0000-000000000000}"/>
          </ac:spMkLst>
        </pc:spChg>
      </pc:sldChg>
      <pc:sldChg chg="del">
        <pc:chgData name="Letizia Bani" userId="57bc3f8fc0f6f2e2" providerId="LiveId" clId="{D919E764-DDC2-40D4-B99F-7C07BAA33C32}" dt="2025-05-21T07:00:07.284" v="6" actId="2696"/>
        <pc:sldMkLst>
          <pc:docMk/>
          <pc:sldMk cId="382570990" sldId="287"/>
        </pc:sldMkLst>
      </pc:sldChg>
      <pc:sldChg chg="modSp mod addAnim delAnim">
        <pc:chgData name="Letizia Bani" userId="57bc3f8fc0f6f2e2" providerId="LiveId" clId="{D919E764-DDC2-40D4-B99F-7C07BAA33C32}" dt="2025-05-21T07:16:07.328" v="19" actId="34807"/>
        <pc:sldMkLst>
          <pc:docMk/>
          <pc:sldMk cId="2066760820" sldId="288"/>
        </pc:sldMkLst>
        <pc:spChg chg="mod">
          <ac:chgData name="Letizia Bani" userId="57bc3f8fc0f6f2e2" providerId="LiveId" clId="{D919E764-DDC2-40D4-B99F-7C07BAA33C32}" dt="2025-05-21T07:16:07.328" v="19" actId="34807"/>
          <ac:spMkLst>
            <pc:docMk/>
            <pc:sldMk cId="2066760820" sldId="288"/>
            <ac:spMk id="2" creationId="{00000000-0000-0000-0000-000000000000}"/>
          </ac:spMkLst>
        </pc:spChg>
      </pc:sldChg>
      <pc:sldChg chg="modSp mod addAnim delAnim">
        <pc:chgData name="Letizia Bani" userId="57bc3f8fc0f6f2e2" providerId="LiveId" clId="{D919E764-DDC2-40D4-B99F-7C07BAA33C32}" dt="2025-05-21T07:34:33.589" v="21" actId="34807"/>
        <pc:sldMkLst>
          <pc:docMk/>
          <pc:sldMk cId="3075240648" sldId="293"/>
        </pc:sldMkLst>
        <pc:spChg chg="mod">
          <ac:chgData name="Letizia Bani" userId="57bc3f8fc0f6f2e2" providerId="LiveId" clId="{D919E764-DDC2-40D4-B99F-7C07BAA33C32}" dt="2025-05-21T07:34:33.589" v="21" actId="34807"/>
          <ac:spMkLst>
            <pc:docMk/>
            <pc:sldMk cId="3075240648" sldId="293"/>
            <ac:spMk id="10" creationId="{00000000-0000-0000-0000-000000000000}"/>
          </ac:spMkLst>
        </pc:spChg>
      </pc:sldChg>
      <pc:sldChg chg="modSp mod">
        <pc:chgData name="Letizia Bani" userId="57bc3f8fc0f6f2e2" providerId="LiveId" clId="{D919E764-DDC2-40D4-B99F-7C07BAA33C32}" dt="2025-05-21T07:37:17.962" v="22" actId="6549"/>
        <pc:sldMkLst>
          <pc:docMk/>
          <pc:sldMk cId="3091472994" sldId="305"/>
        </pc:sldMkLst>
        <pc:spChg chg="mod">
          <ac:chgData name="Letizia Bani" userId="57bc3f8fc0f6f2e2" providerId="LiveId" clId="{D919E764-DDC2-40D4-B99F-7C07BAA33C32}" dt="2025-05-21T07:37:17.962" v="22" actId="6549"/>
          <ac:spMkLst>
            <pc:docMk/>
            <pc:sldMk cId="3091472994" sldId="305"/>
            <ac:spMk id="9" creationId="{00000000-0000-0000-0000-000000000000}"/>
          </ac:spMkLst>
        </pc:spChg>
      </pc:sldChg>
      <pc:sldChg chg="modSp modAnim">
        <pc:chgData name="Letizia Bani" userId="57bc3f8fc0f6f2e2" providerId="LiveId" clId="{D919E764-DDC2-40D4-B99F-7C07BAA33C32}" dt="2025-05-21T07:10:43.976" v="13" actId="6549"/>
        <pc:sldMkLst>
          <pc:docMk/>
          <pc:sldMk cId="1115497272" sldId="308"/>
        </pc:sldMkLst>
        <pc:spChg chg="mod">
          <ac:chgData name="Letizia Bani" userId="57bc3f8fc0f6f2e2" providerId="LiveId" clId="{D919E764-DDC2-40D4-B99F-7C07BAA33C32}" dt="2025-05-21T07:10:40.601" v="11" actId="6549"/>
          <ac:spMkLst>
            <pc:docMk/>
            <pc:sldMk cId="1115497272" sldId="308"/>
            <ac:spMk id="4" creationId="{00000000-0000-0000-0000-000000000000}"/>
          </ac:spMkLst>
        </pc:spChg>
      </pc:sldChg>
      <pc:sldChg chg="modAnim">
        <pc:chgData name="Letizia Bani" userId="57bc3f8fc0f6f2e2" providerId="LiveId" clId="{D919E764-DDC2-40D4-B99F-7C07BAA33C32}" dt="2025-05-21T07:12:15.862" v="15"/>
        <pc:sldMkLst>
          <pc:docMk/>
          <pc:sldMk cId="3826710934"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37F6D-E5B5-4982-86BA-7DC2ED8FC60C}" type="datetimeFigureOut">
              <a:rPr lang="en-GB" smtClean="0"/>
              <a:t>18/05/2025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F5F9F-AB92-49DA-8657-F243F69C49EE}" type="slidenum">
              <a:rPr lang="en-GB" smtClean="0"/>
              <a:t>‹N›</a:t>
            </a:fld>
            <a:endParaRPr lang="en-GB"/>
          </a:p>
        </p:txBody>
      </p:sp>
    </p:spTree>
    <p:extLst>
      <p:ext uri="{BB962C8B-B14F-4D97-AF65-F5344CB8AC3E}">
        <p14:creationId xmlns:p14="http://schemas.microsoft.com/office/powerpoint/2010/main" val="61096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16</a:t>
            </a:r>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77528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16</a:t>
            </a:r>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113548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16</a:t>
            </a:r>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145208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a:t>L. Bani - Elementi di statistica economica - LEZIONE 16</a:t>
            </a:r>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16</a:t>
            </a:r>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56792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16</a:t>
            </a:r>
          </a:p>
        </p:txBody>
      </p:sp>
      <p:sp>
        <p:nvSpPr>
          <p:cNvPr id="6" name="Segnaposto numero diapositiva 5"/>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72661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95411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L. Bani - Elementi di statistica economica - LEZIONE 16</a:t>
            </a:r>
          </a:p>
        </p:txBody>
      </p:sp>
      <p:sp>
        <p:nvSpPr>
          <p:cNvPr id="9" name="Segnaposto numero diapositiva 8"/>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612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5" name="Segnaposto numero diapositiva 4"/>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05225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a:t>L. Bani - Elementi di statistica economica - LEZIONE 16</a:t>
            </a:r>
          </a:p>
        </p:txBody>
      </p:sp>
      <p:sp>
        <p:nvSpPr>
          <p:cNvPr id="4" name="Segnaposto numero diapositiva 3"/>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76319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327222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DD8E91E0-B3FC-4D08-906F-8BEED197C662}" type="slidenum">
              <a:rPr lang="it-IT" smtClean="0"/>
              <a:t>‹N›</a:t>
            </a:fld>
            <a:endParaRPr lang="it-IT"/>
          </a:p>
        </p:txBody>
      </p:sp>
    </p:spTree>
    <p:extLst>
      <p:ext uri="{BB962C8B-B14F-4D97-AF65-F5344CB8AC3E}">
        <p14:creationId xmlns:p14="http://schemas.microsoft.com/office/powerpoint/2010/main" val="105825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 Bani - Elementi di statistica economica - LEZIONE 16</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E91E0-B3FC-4D08-906F-8BEED197C662}" type="slidenum">
              <a:rPr lang="it-IT" smtClean="0"/>
              <a:t>‹N›</a:t>
            </a:fld>
            <a:endParaRPr lang="it-IT"/>
          </a:p>
        </p:txBody>
      </p:sp>
    </p:spTree>
    <p:extLst>
      <p:ext uri="{BB962C8B-B14F-4D97-AF65-F5344CB8AC3E}">
        <p14:creationId xmlns:p14="http://schemas.microsoft.com/office/powerpoint/2010/main" val="342817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solidFill>
                  <a:srgbClr val="000000"/>
                </a:solidFill>
                <a:latin typeface="Times New Roman" panose="02020603050405020304" pitchFamily="18" charset="0"/>
                <a:cs typeface="Times New Roman" panose="02020603050405020304" pitchFamily="18" charset="0"/>
              </a:rPr>
              <a:t>Università degli Studi di Teramo</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a:latin typeface="Times New Roman" panose="02020603050405020304" pitchFamily="18" charset="0"/>
                <a:cs typeface="Times New Roman" panose="02020603050405020304" pitchFamily="18" charset="0"/>
              </a:rPr>
              <a:t>CORSO DI LAUREA IN SERVIZI GIURIDICI </a:t>
            </a:r>
            <a:r>
              <a:rPr lang="it-IT" b="1"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Elementi di statistica economica</a:t>
            </a:r>
            <a:endParaRPr lang="it-IT" sz="2400"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a.a</a:t>
            </a:r>
            <a:r>
              <a:rPr lang="it-IT" dirty="0">
                <a:latin typeface="Times New Roman" panose="02020603050405020304" pitchFamily="18" charset="0"/>
                <a:cs typeface="Times New Roman" panose="02020603050405020304" pitchFamily="18" charset="0"/>
              </a:rPr>
              <a:t>. </a:t>
            </a:r>
            <a:r>
              <a:rPr lang="it-IT">
                <a:latin typeface="Times New Roman" panose="02020603050405020304" pitchFamily="18" charset="0"/>
                <a:cs typeface="Times New Roman" panose="02020603050405020304" pitchFamily="18" charset="0"/>
              </a:rPr>
              <a:t>2024-2025</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u="sng" dirty="0">
                <a:solidFill>
                  <a:srgbClr val="C00000"/>
                </a:solidFill>
                <a:latin typeface="Times New Roman" panose="02020603050405020304" pitchFamily="18" charset="0"/>
                <a:cs typeface="Times New Roman" panose="02020603050405020304" pitchFamily="18" charset="0"/>
              </a:rPr>
              <a:t>Lezione 16</a:t>
            </a:r>
            <a:endParaRPr lang="it-IT" dirty="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br>
            <a:r>
              <a:rPr lang="it-IT" sz="1400" b="1" dirty="0">
                <a:solidFill>
                  <a:srgbClr val="000000"/>
                </a:solidFill>
                <a:latin typeface="Times New Roman" panose="02020603050405020304" pitchFamily="18" charset="0"/>
                <a:cs typeface="Times New Roman" panose="02020603050405020304" pitchFamily="18" charset="0"/>
              </a:rPr>
              <a:t>prof. Letizia Bani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16</a:t>
            </a:r>
          </a:p>
        </p:txBody>
      </p:sp>
    </p:spTree>
    <p:extLst>
      <p:ext uri="{BB962C8B-B14F-4D97-AF65-F5344CB8AC3E}">
        <p14:creationId xmlns:p14="http://schemas.microsoft.com/office/powerpoint/2010/main" val="2934051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6000" y="2686157"/>
            <a:ext cx="9923930" cy="1754326"/>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Le famiglie rientranti nel campione saranno intervistate 4 volte nell’arco di 15 mesi. Ogni famiglia viene intervistata per due trimestri consecutivi, segue un’interruzione per i due successivi trimestri, dopodiché viene nuovamente intervistata per altri due trimestri consecutivi. </a:t>
            </a:r>
          </a:p>
          <a:p>
            <a:pPr algn="just"/>
            <a:r>
              <a:rPr lang="it-IT" dirty="0">
                <a:solidFill>
                  <a:srgbClr val="222222"/>
                </a:solidFill>
                <a:latin typeface="Times New Roman" panose="02020603050405020304" pitchFamily="18" charset="0"/>
                <a:cs typeface="Times New Roman" panose="02020603050405020304" pitchFamily="18" charset="0"/>
              </a:rPr>
              <a:t>Considerando che le transizioni dall’inattività all’occupazione degli individui di età superiore ai 74 anni sono pressoché nulle, le famiglie composte di sole persone di 75 anni o più inattive non vengono </a:t>
            </a:r>
            <a:r>
              <a:rPr lang="it-IT" dirty="0" err="1">
                <a:solidFill>
                  <a:srgbClr val="222222"/>
                </a:solidFill>
                <a:latin typeface="Times New Roman" panose="02020603050405020304" pitchFamily="18" charset="0"/>
                <a:cs typeface="Times New Roman" panose="02020603050405020304" pitchFamily="18" charset="0"/>
              </a:rPr>
              <a:t>reintervistate</a:t>
            </a:r>
            <a:r>
              <a:rPr lang="it-IT" dirty="0">
                <a:solidFill>
                  <a:srgbClr val="222222"/>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3" name="Rettangolo 2"/>
          <p:cNvSpPr/>
          <p:nvPr/>
        </p:nvSpPr>
        <p:spPr>
          <a:xfrm>
            <a:off x="1016000" y="4641591"/>
            <a:ext cx="9923930" cy="923330"/>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Alcuni giorni prima dell’intervista, alle famiglie estratte nel campione viene inviata una lettera a firma del Presidente dell’Istat in cui viene presentata l’indagine ed è riportato il Numero verde gratuito al quale si possono rivolgere per avere informazioni e/o chiarimenti.</a:t>
            </a:r>
            <a:endParaRPr lang="it-IT"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10</a:t>
            </a:fld>
            <a:endParaRPr lang="it-IT"/>
          </a:p>
        </p:txBody>
      </p:sp>
      <p:sp>
        <p:nvSpPr>
          <p:cNvPr id="6" name="Rettangolo 5"/>
          <p:cNvSpPr/>
          <p:nvPr/>
        </p:nvSpPr>
        <p:spPr>
          <a:xfrm>
            <a:off x="1016000" y="1662273"/>
            <a:ext cx="9923930" cy="923330"/>
          </a:xfrm>
          <a:prstGeom prst="rect">
            <a:avLst/>
          </a:prstGeom>
        </p:spPr>
        <p:txBody>
          <a:bodyPr wrap="square">
            <a:spAutoFit/>
          </a:bodyPr>
          <a:lstStyle/>
          <a:p>
            <a:pPr algn="just"/>
            <a:r>
              <a:rPr lang="it-IT" b="0" i="0" dirty="0">
                <a:solidFill>
                  <a:srgbClr val="222222"/>
                </a:solidFill>
                <a:effectLst/>
                <a:latin typeface="Times New Roman" panose="02020603050405020304" pitchFamily="18" charset="0"/>
                <a:cs typeface="Times New Roman" panose="02020603050405020304" pitchFamily="18" charset="0"/>
              </a:rPr>
              <a:t>Da gennaio 2004 la rilevazione è continua, cioè le informazioni sono rilevate con riferimento a tutte le settimane di ciascun trimestre, mediante una distribuzione uniforme del campione nelle settimane. La rilevazione viene effettuata durante tutte le settimane dell’anno. </a:t>
            </a:r>
          </a:p>
        </p:txBody>
      </p:sp>
      <p:sp>
        <p:nvSpPr>
          <p:cNvPr id="7" name="Rettangolo 6"/>
          <p:cNvSpPr/>
          <p:nvPr/>
        </p:nvSpPr>
        <p:spPr>
          <a:xfrm>
            <a:off x="1016000" y="1163794"/>
            <a:ext cx="8982635" cy="369332"/>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La raccolta dei dati è continua, dal 1 gennaio al 31 dicembre di ogni anno.</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44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7505" y="1358727"/>
            <a:ext cx="10372164" cy="1754326"/>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popolazione di riferimento è costituita da tutti i componenti delle famiglie residenti in Italia, anche se temporaneamente all’estero. Dalla popolazione di riferimento sono quindi esclusi i membri permanenti delle convivenze: ospizi, brefotrofi, istituti religiosi, caserme, ecc. </a:t>
            </a:r>
          </a:p>
          <a:p>
            <a:pPr algn="just"/>
            <a:r>
              <a:rPr lang="it-IT" dirty="0">
                <a:solidFill>
                  <a:srgbClr val="000000"/>
                </a:solidFill>
                <a:latin typeface="Times New Roman" panose="02020603050405020304" pitchFamily="18" charset="0"/>
                <a:cs typeface="Times New Roman" panose="02020603050405020304" pitchFamily="18" charset="0"/>
              </a:rPr>
              <a:t>L’unità di rilevazione è la famiglia di fatto, definita come insieme di persone legate o meno da vincoli di parentela o affettivi, dimoranti abitualmente nella stessa abitazione e che condividono il reddito (contribuendo al reddito e/o beneficiandone) e/o le spese familiari. </a:t>
            </a:r>
          </a:p>
        </p:txBody>
      </p:sp>
      <p:sp>
        <p:nvSpPr>
          <p:cNvPr id="3" name="Rettangolo 2"/>
          <p:cNvSpPr/>
          <p:nvPr/>
        </p:nvSpPr>
        <p:spPr>
          <a:xfrm>
            <a:off x="887506" y="886616"/>
            <a:ext cx="5993949"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Popolazione di riferimento, unità di rilevazione e di analisi </a:t>
            </a:r>
            <a:endParaRPr lang="it-IT" dirty="0">
              <a:solidFill>
                <a:srgbClr val="A8000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8826088" y="4638906"/>
            <a:ext cx="2334970" cy="1207113"/>
          </a:xfrm>
          <a:prstGeom prst="rect">
            <a:avLst/>
          </a:prstGeom>
        </p:spPr>
      </p:pic>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11</a:t>
            </a:fld>
            <a:endParaRPr lang="it-IT"/>
          </a:p>
        </p:txBody>
      </p:sp>
    </p:spTree>
    <p:extLst>
      <p:ext uri="{BB962C8B-B14F-4D97-AF65-F5344CB8AC3E}">
        <p14:creationId xmlns:p14="http://schemas.microsoft.com/office/powerpoint/2010/main" val="278845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47165" y="1507501"/>
            <a:ext cx="4156529" cy="175432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L’indagine prevede che la prima intervista venga effettuata di norma presso il domicilio della famiglia, da intervistatori muniti di cartellino identificativo che operano su tutto il territorio nazionale ed utilizzano un personal computer. </a:t>
            </a:r>
            <a:endParaRPr lang="it-IT" b="0" i="0" dirty="0">
              <a:solidFill>
                <a:srgbClr val="222222"/>
              </a:solidFill>
              <a:effectLst/>
              <a:latin typeface="Times New Roman" panose="02020603050405020304" pitchFamily="18" charset="0"/>
              <a:cs typeface="Times New Roman" panose="02020603050405020304" pitchFamily="18" charset="0"/>
            </a:endParaRPr>
          </a:p>
        </p:txBody>
      </p:sp>
      <p:sp>
        <p:nvSpPr>
          <p:cNvPr id="3" name="Rettangolo 2"/>
          <p:cNvSpPr/>
          <p:nvPr/>
        </p:nvSpPr>
        <p:spPr>
          <a:xfrm>
            <a:off x="747165" y="1030051"/>
            <a:ext cx="3005951"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Come vengono raccolti i dati</a:t>
            </a:r>
          </a:p>
        </p:txBody>
      </p:sp>
      <p:sp>
        <p:nvSpPr>
          <p:cNvPr id="5" name="Rettangolo 4"/>
          <p:cNvSpPr/>
          <p:nvPr/>
        </p:nvSpPr>
        <p:spPr>
          <a:xfrm>
            <a:off x="773766" y="5255558"/>
            <a:ext cx="10727952"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interviste sono realizzate da intervistatori di società incaricate dall’Istat, i quali operano nel rispetto della normativa in materia di protezione dei dati personali.</a:t>
            </a:r>
            <a:endParaRPr lang="it-IT" dirty="0">
              <a:solidFill>
                <a:srgbClr val="222222"/>
              </a:solidFill>
              <a:latin typeface="Times New Roman" panose="02020603050405020304" pitchFamily="18" charset="0"/>
              <a:cs typeface="Times New Roman" panose="02020603050405020304" pitchFamily="18" charset="0"/>
            </a:endParaRPr>
          </a:p>
        </p:txBody>
      </p:sp>
      <p:sp>
        <p:nvSpPr>
          <p:cNvPr id="6" name="Rettangolo 5"/>
          <p:cNvSpPr/>
          <p:nvPr/>
        </p:nvSpPr>
        <p:spPr>
          <a:xfrm>
            <a:off x="6445623" y="2061498"/>
            <a:ext cx="5056095" cy="646331"/>
          </a:xfrm>
          <a:prstGeom prst="rect">
            <a:avLst/>
          </a:prstGeom>
          <a:ln>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Questo metodo di intervista è conosciuto come CAPI (Computer </a:t>
            </a:r>
            <a:r>
              <a:rPr lang="it-IT" dirty="0" err="1">
                <a:latin typeface="Times New Roman" panose="02020603050405020304" pitchFamily="18" charset="0"/>
                <a:cs typeface="Times New Roman" panose="02020603050405020304" pitchFamily="18" charset="0"/>
              </a:rPr>
              <a:t>Assisted</a:t>
            </a:r>
            <a:r>
              <a:rPr lang="it-IT" dirty="0">
                <a:latin typeface="Times New Roman" panose="02020603050405020304" pitchFamily="18" charset="0"/>
                <a:cs typeface="Times New Roman" panose="02020603050405020304" pitchFamily="18" charset="0"/>
              </a:rPr>
              <a:t> Personal </a:t>
            </a:r>
            <a:r>
              <a:rPr lang="it-IT" dirty="0" err="1">
                <a:latin typeface="Times New Roman" panose="02020603050405020304" pitchFamily="18" charset="0"/>
                <a:cs typeface="Times New Roman" panose="02020603050405020304" pitchFamily="18" charset="0"/>
              </a:rPr>
              <a:t>Interviewing</a:t>
            </a:r>
            <a:r>
              <a:rPr lang="it-IT" dirty="0">
                <a:latin typeface="Times New Roman" panose="02020603050405020304" pitchFamily="18" charset="0"/>
                <a:cs typeface="Times New Roman" panose="02020603050405020304" pitchFamily="18" charset="0"/>
              </a:rPr>
              <a:t>). </a:t>
            </a:r>
            <a:endParaRPr lang="it-IT" dirty="0"/>
          </a:p>
        </p:txBody>
      </p:sp>
      <p:sp>
        <p:nvSpPr>
          <p:cNvPr id="7" name="Rettangolo 6"/>
          <p:cNvSpPr/>
          <p:nvPr/>
        </p:nvSpPr>
        <p:spPr>
          <a:xfrm>
            <a:off x="747165" y="3729352"/>
            <a:ext cx="4156529"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interviste successive alla prima, per le famiglie di cui si dispone del numero di telefono, vengono effettuate di norma telefonicamente. </a:t>
            </a:r>
            <a:endParaRPr lang="it-IT" dirty="0"/>
          </a:p>
        </p:txBody>
      </p:sp>
      <p:sp>
        <p:nvSpPr>
          <p:cNvPr id="8" name="Rettangolo 7"/>
          <p:cNvSpPr/>
          <p:nvPr/>
        </p:nvSpPr>
        <p:spPr>
          <a:xfrm>
            <a:off x="6445623" y="3835542"/>
            <a:ext cx="5056095" cy="646331"/>
          </a:xfrm>
          <a:prstGeom prst="rect">
            <a:avLst/>
          </a:prstGeom>
          <a:ln>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Questo metodo di intervista è conosciuto come CATI (Computer </a:t>
            </a:r>
            <a:r>
              <a:rPr lang="it-IT" dirty="0" err="1">
                <a:latin typeface="Times New Roman" panose="02020603050405020304" pitchFamily="18" charset="0"/>
                <a:cs typeface="Times New Roman" panose="02020603050405020304" pitchFamily="18" charset="0"/>
              </a:rPr>
              <a:t>Assisted</a:t>
            </a:r>
            <a:r>
              <a:rPr lang="it-IT" dirty="0">
                <a:latin typeface="Times New Roman" panose="02020603050405020304" pitchFamily="18" charset="0"/>
                <a:cs typeface="Times New Roman" panose="02020603050405020304" pitchFamily="18" charset="0"/>
              </a:rPr>
              <a:t> Telephone </a:t>
            </a:r>
            <a:r>
              <a:rPr lang="it-IT" dirty="0" err="1">
                <a:latin typeface="Times New Roman" panose="02020603050405020304" pitchFamily="18" charset="0"/>
                <a:cs typeface="Times New Roman" panose="02020603050405020304" pitchFamily="18" charset="0"/>
              </a:rPr>
              <a:t>Interviewing</a:t>
            </a:r>
            <a:r>
              <a:rPr lang="it-IT" dirty="0">
                <a:latin typeface="Times New Roman" panose="02020603050405020304" pitchFamily="18" charset="0"/>
                <a:cs typeface="Times New Roman" panose="02020603050405020304" pitchFamily="18" charset="0"/>
              </a:rPr>
              <a:t>).</a:t>
            </a:r>
            <a:endParaRPr lang="it-IT" dirty="0"/>
          </a:p>
        </p:txBody>
      </p:sp>
      <p:sp>
        <p:nvSpPr>
          <p:cNvPr id="9" name="Freccia a destra 8"/>
          <p:cNvSpPr/>
          <p:nvPr/>
        </p:nvSpPr>
        <p:spPr>
          <a:xfrm>
            <a:off x="5271247" y="2321859"/>
            <a:ext cx="403412" cy="25997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5271246" y="4069540"/>
            <a:ext cx="403412" cy="25997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11" name="Segnaposto numero diapositiva 10"/>
          <p:cNvSpPr>
            <a:spLocks noGrp="1"/>
          </p:cNvSpPr>
          <p:nvPr>
            <p:ph type="sldNum" sz="quarter" idx="12"/>
          </p:nvPr>
        </p:nvSpPr>
        <p:spPr/>
        <p:txBody>
          <a:bodyPr/>
          <a:lstStyle/>
          <a:p>
            <a:fld id="{2933ED56-FB12-4384-AF6C-E94CA198BBEC}" type="slidenum">
              <a:rPr lang="it-IT" smtClean="0"/>
              <a:t>12</a:t>
            </a:fld>
            <a:endParaRPr lang="it-IT"/>
          </a:p>
        </p:txBody>
      </p:sp>
    </p:spTree>
    <p:extLst>
      <p:ext uri="{BB962C8B-B14F-4D97-AF65-F5344CB8AC3E}">
        <p14:creationId xmlns:p14="http://schemas.microsoft.com/office/powerpoint/2010/main" val="33077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7506" y="1439813"/>
            <a:ext cx="10255624" cy="175432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presente rilevazione, compresa tra le rilevazioni statistiche di interesse pubblico, è inserita nel Programma statistico nazionale 2020-2022 approvato con DPR 25 novembre 2020. Il Programma statistico nazionale in vigore è consultabile nella sezione </a:t>
            </a:r>
            <a:r>
              <a:rPr lang="it-IT" u="sng" dirty="0">
                <a:latin typeface="Times New Roman" panose="02020603050405020304" pitchFamily="18" charset="0"/>
                <a:cs typeface="Times New Roman" panose="02020603050405020304" pitchFamily="18" charset="0"/>
              </a:rPr>
              <a:t>Normativa</a:t>
            </a:r>
            <a:r>
              <a:rPr lang="it-IT" dirty="0">
                <a:latin typeface="Times New Roman" panose="02020603050405020304" pitchFamily="18" charset="0"/>
                <a:cs typeface="Times New Roman" panose="02020603050405020304" pitchFamily="18" charset="0"/>
              </a:rPr>
              <a:t> del sito internet dell’Istat.</a:t>
            </a:r>
          </a:p>
          <a:p>
            <a:pPr algn="just"/>
            <a:r>
              <a:rPr lang="it-IT" dirty="0">
                <a:latin typeface="Times New Roman" panose="02020603050405020304" pitchFamily="18" charset="0"/>
                <a:cs typeface="Times New Roman" panose="02020603050405020304" pitchFamily="18" charset="0"/>
              </a:rPr>
              <a:t>L’obbligo di risposta per questa rilevazione è sancito dall’art. 7 del decreto legislativo n. 322/1989, dal </a:t>
            </a:r>
            <a:r>
              <a:rPr lang="it-IT" dirty="0" err="1">
                <a:latin typeface="Times New Roman" panose="02020603050405020304" pitchFamily="18" charset="0"/>
                <a:cs typeface="Times New Roman" panose="02020603050405020304" pitchFamily="18" charset="0"/>
              </a:rPr>
              <a:t>Dpr</a:t>
            </a:r>
            <a:r>
              <a:rPr lang="it-IT" dirty="0">
                <a:latin typeface="Times New Roman" panose="02020603050405020304" pitchFamily="18" charset="0"/>
                <a:cs typeface="Times New Roman" panose="02020603050405020304" pitchFamily="18" charset="0"/>
              </a:rPr>
              <a:t> 9 marzo 2022 di approvazione del Programma statistico nazionale 2020-2022 e dell’allegato elenco delle rilevazioni che comportano l’obbligo di risposta per i soggetti privati.</a:t>
            </a:r>
            <a:endParaRPr lang="it-IT" b="0" i="0" dirty="0">
              <a:effectLst/>
              <a:latin typeface="Times New Roman" panose="02020603050405020304" pitchFamily="18" charset="0"/>
              <a:cs typeface="Times New Roman" panose="02020603050405020304" pitchFamily="18" charset="0"/>
            </a:endParaRPr>
          </a:p>
        </p:txBody>
      </p:sp>
      <p:sp>
        <p:nvSpPr>
          <p:cNvPr id="3" name="Rettangolo 2"/>
          <p:cNvSpPr/>
          <p:nvPr/>
        </p:nvSpPr>
        <p:spPr>
          <a:xfrm>
            <a:off x="887506" y="931440"/>
            <a:ext cx="2069797"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Obbligo di risposta</a:t>
            </a:r>
          </a:p>
        </p:txBody>
      </p:sp>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13</a:t>
            </a:fld>
            <a:endParaRPr lang="it-IT"/>
          </a:p>
        </p:txBody>
      </p:sp>
    </p:spTree>
    <p:extLst>
      <p:ext uri="{BB962C8B-B14F-4D97-AF65-F5344CB8AC3E}">
        <p14:creationId xmlns:p14="http://schemas.microsoft.com/office/powerpoint/2010/main" val="244461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25834" y="2531035"/>
            <a:ext cx="6783184" cy="400110"/>
          </a:xfrm>
          <a:prstGeom prst="rect">
            <a:avLst/>
          </a:prstGeom>
          <a:noFill/>
        </p:spPr>
        <p:txBody>
          <a:bodyPr wrap="square" rtlCol="0">
            <a:spAutoFit/>
          </a:bodyPr>
          <a:lstStyle/>
          <a:p>
            <a:pPr algn="just"/>
            <a:r>
              <a:rPr lang="it-IT" sz="2000" b="1" dirty="0">
                <a:solidFill>
                  <a:srgbClr val="A80000"/>
                </a:solidFill>
                <a:latin typeface="Times New Roman" panose="02020603050405020304" pitchFamily="18" charset="0"/>
                <a:cs typeface="Times New Roman" panose="02020603050405020304" pitchFamily="18" charset="0"/>
              </a:rPr>
              <a:t>Definizioni e indicatori per l’analisi del mercato del lavoro</a:t>
            </a:r>
          </a:p>
        </p:txBody>
      </p:sp>
      <p:sp>
        <p:nvSpPr>
          <p:cNvPr id="3" name="Segnaposto piè di pagina 2"/>
          <p:cNvSpPr>
            <a:spLocks noGrp="1"/>
          </p:cNvSpPr>
          <p:nvPr>
            <p:ph type="ftr" sz="quarter" idx="11"/>
          </p:nvPr>
        </p:nvSpPr>
        <p:spPr/>
        <p:txBody>
          <a:bodyPr/>
          <a:lstStyle/>
          <a:p>
            <a:r>
              <a:rPr lang="it-IT"/>
              <a:t>L. Bani - Elementi di statistica economica - LEZIONE 16</a:t>
            </a:r>
          </a:p>
        </p:txBody>
      </p:sp>
      <p:sp>
        <p:nvSpPr>
          <p:cNvPr id="4" name="Segnaposto numero diapositiva 3"/>
          <p:cNvSpPr>
            <a:spLocks noGrp="1"/>
          </p:cNvSpPr>
          <p:nvPr>
            <p:ph type="sldNum" sz="quarter" idx="12"/>
          </p:nvPr>
        </p:nvSpPr>
        <p:spPr/>
        <p:txBody>
          <a:bodyPr/>
          <a:lstStyle/>
          <a:p>
            <a:fld id="{2933ED56-FB12-4384-AF6C-E94CA198BBEC}" type="slidenum">
              <a:rPr lang="it-IT" smtClean="0"/>
              <a:t>14</a:t>
            </a:fld>
            <a:endParaRPr lang="it-IT"/>
          </a:p>
        </p:txBody>
      </p:sp>
    </p:spTree>
    <p:extLst>
      <p:ext uri="{BB962C8B-B14F-4D97-AF65-F5344CB8AC3E}">
        <p14:creationId xmlns:p14="http://schemas.microsoft.com/office/powerpoint/2010/main" val="59955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7449" y="1533372"/>
            <a:ext cx="4775202"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prima distinzione da introdurre è quella tra:</a:t>
            </a:r>
            <a:endParaRPr lang="it-IT"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15</a:t>
            </a:fld>
            <a:endParaRPr lang="it-IT"/>
          </a:p>
        </p:txBody>
      </p:sp>
      <p:sp>
        <p:nvSpPr>
          <p:cNvPr id="8" name="Rettangolo 7"/>
          <p:cNvSpPr/>
          <p:nvPr/>
        </p:nvSpPr>
        <p:spPr>
          <a:xfrm>
            <a:off x="877451" y="2898889"/>
            <a:ext cx="10003910"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Attivi sono considerati coloro che manifestano l’effettiva disponibilità a svolgere un’attività lavorativa, salvo impedimenti temporanei. </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877450" y="3657098"/>
            <a:ext cx="10003912"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resto della popolazione costituisce il raggruppamento degli inattivi, coloro, cioè, che per ragioni connesse all’età o a condizioni e scelte personali, non lavorano e non sono alla ricerca di un lavoro. </a:t>
            </a:r>
            <a:endParaRPr lang="it-IT" dirty="0">
              <a:latin typeface="Times New Roman" panose="02020603050405020304" pitchFamily="18" charset="0"/>
              <a:cs typeface="Times New Roman" panose="02020603050405020304" pitchFamily="18" charset="0"/>
            </a:endParaRPr>
          </a:p>
        </p:txBody>
      </p:sp>
      <p:sp>
        <p:nvSpPr>
          <p:cNvPr id="10" name="Rettangolo 9"/>
          <p:cNvSpPr/>
          <p:nvPr/>
        </p:nvSpPr>
        <p:spPr>
          <a:xfrm>
            <a:off x="877449" y="4585067"/>
            <a:ext cx="10386296" cy="646331"/>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La </a:t>
            </a:r>
            <a:r>
              <a:rPr lang="it-IT" b="1" dirty="0">
                <a:solidFill>
                  <a:srgbClr val="000000"/>
                </a:solidFill>
                <a:latin typeface="Times New Roman" panose="02020603050405020304" pitchFamily="18" charset="0"/>
                <a:cs typeface="Times New Roman" panose="02020603050405020304" pitchFamily="18" charset="0"/>
              </a:rPr>
              <a:t>popolazione attiva </a:t>
            </a:r>
            <a:r>
              <a:rPr lang="it-IT" dirty="0">
                <a:solidFill>
                  <a:srgbClr val="000000"/>
                </a:solidFill>
                <a:latin typeface="Times New Roman" panose="02020603050405020304" pitchFamily="18" charset="0"/>
                <a:cs typeface="Times New Roman" panose="02020603050405020304" pitchFamily="18" charset="0"/>
              </a:rPr>
              <a:t>corrisponde all'offerta di lavoro, cioè al complesso di persone sul quale un Paese può contare per l'esercizio e lo sviluppo delle attività economiche. </a:t>
            </a:r>
            <a:endParaRPr lang="en-GB" dirty="0"/>
          </a:p>
        </p:txBody>
      </p:sp>
      <p:sp>
        <p:nvSpPr>
          <p:cNvPr id="11" name="Rettangolo 10"/>
          <p:cNvSpPr/>
          <p:nvPr/>
        </p:nvSpPr>
        <p:spPr>
          <a:xfrm>
            <a:off x="6876473" y="1184148"/>
            <a:ext cx="3860993" cy="369332"/>
          </a:xfrm>
          <a:prstGeom prst="rect">
            <a:avLst/>
          </a:prstGeom>
          <a:ln>
            <a:solidFill>
              <a:srgbClr val="A80000"/>
            </a:solidFill>
          </a:ln>
        </p:spPr>
        <p:txBody>
          <a:bodyPr wrap="none">
            <a:spAutoFit/>
          </a:bodyPr>
          <a:lstStyle/>
          <a:p>
            <a:r>
              <a:rPr lang="it-IT" b="1" dirty="0">
                <a:solidFill>
                  <a:srgbClr val="000000"/>
                </a:solidFill>
                <a:latin typeface="Times New Roman" panose="02020603050405020304" pitchFamily="18" charset="0"/>
                <a:cs typeface="Times New Roman" panose="02020603050405020304" pitchFamily="18" charset="0"/>
              </a:rPr>
              <a:t>popolazione attiva </a:t>
            </a:r>
            <a:r>
              <a:rPr lang="it-IT" dirty="0">
                <a:solidFill>
                  <a:srgbClr val="000000"/>
                </a:solidFill>
                <a:latin typeface="Times New Roman" panose="02020603050405020304" pitchFamily="18" charset="0"/>
                <a:cs typeface="Times New Roman" panose="02020603050405020304" pitchFamily="18" charset="0"/>
              </a:rPr>
              <a:t>(o </a:t>
            </a:r>
            <a:r>
              <a:rPr lang="it-IT" b="1" dirty="0">
                <a:solidFill>
                  <a:srgbClr val="000000"/>
                </a:solidFill>
                <a:latin typeface="Times New Roman" panose="02020603050405020304" pitchFamily="18" charset="0"/>
                <a:cs typeface="Times New Roman" panose="02020603050405020304" pitchFamily="18" charset="0"/>
              </a:rPr>
              <a:t>forze di lavoro</a:t>
            </a:r>
            <a:r>
              <a:rPr lang="it-IT" dirty="0">
                <a:solidFill>
                  <a:srgbClr val="000000"/>
                </a:solidFill>
                <a:latin typeface="Times New Roman" panose="02020603050405020304" pitchFamily="18" charset="0"/>
                <a:cs typeface="Times New Roman" panose="02020603050405020304" pitchFamily="18" charset="0"/>
              </a:rPr>
              <a:t>) </a:t>
            </a:r>
            <a:endParaRPr lang="en-GB" dirty="0"/>
          </a:p>
        </p:txBody>
      </p:sp>
      <p:sp>
        <p:nvSpPr>
          <p:cNvPr id="12" name="Rettangolo 11"/>
          <p:cNvSpPr/>
          <p:nvPr/>
        </p:nvSpPr>
        <p:spPr>
          <a:xfrm>
            <a:off x="6876473" y="1931667"/>
            <a:ext cx="2531462" cy="369332"/>
          </a:xfrm>
          <a:prstGeom prst="rect">
            <a:avLst/>
          </a:prstGeom>
          <a:ln>
            <a:solidFill>
              <a:srgbClr val="A80000"/>
            </a:solidFill>
          </a:ln>
        </p:spPr>
        <p:txBody>
          <a:bodyPr wrap="non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popolazione non attiva</a:t>
            </a:r>
            <a:r>
              <a:rPr lang="it-IT"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13" name="Freccia a destra 12"/>
          <p:cNvSpPr/>
          <p:nvPr/>
        </p:nvSpPr>
        <p:spPr>
          <a:xfrm>
            <a:off x="5724230" y="1626129"/>
            <a:ext cx="540331" cy="213629"/>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993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16</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sp>
        <p:nvSpPr>
          <p:cNvPr id="4" name="Rettangolo 3"/>
          <p:cNvSpPr/>
          <p:nvPr/>
        </p:nvSpPr>
        <p:spPr>
          <a:xfrm>
            <a:off x="933331" y="1854758"/>
            <a:ext cx="10338727" cy="2215991"/>
          </a:xfrm>
          <a:prstGeom prst="rect">
            <a:avLst/>
          </a:prstGeom>
        </p:spPr>
        <p:txBody>
          <a:bodyPr wrap="square">
            <a:spAutoFit/>
          </a:bodyPr>
          <a:lstStyle/>
          <a:p>
            <a:pPr marL="342900" indent="-342900" algn="just">
              <a:spcAft>
                <a:spcPts val="1200"/>
              </a:spcAft>
              <a:buFont typeface="+mj-lt"/>
              <a:buAutoNum type="arabicPeriod"/>
            </a:pPr>
            <a:r>
              <a:rPr lang="it-IT" b="1" dirty="0">
                <a:solidFill>
                  <a:srgbClr val="000000"/>
                </a:solidFill>
                <a:latin typeface="Times New Roman" panose="02020603050405020304" pitchFamily="18" charset="0"/>
                <a:cs typeface="Times New Roman" panose="02020603050405020304" pitchFamily="18" charset="0"/>
              </a:rPr>
              <a:t>Occupate</a:t>
            </a:r>
            <a:r>
              <a:rPr lang="it-IT" dirty="0">
                <a:solidFill>
                  <a:srgbClr val="000000"/>
                </a:solidFill>
                <a:latin typeface="Times New Roman" panose="02020603050405020304" pitchFamily="18" charset="0"/>
                <a:cs typeface="Times New Roman" panose="02020603050405020304" pitchFamily="18" charset="0"/>
              </a:rPr>
              <a:t>, esercitando in proprio o alle dipendenze altrui una professione, arte o mestiere; </a:t>
            </a:r>
          </a:p>
          <a:p>
            <a:pPr marL="342900" indent="-342900" algn="just">
              <a:spcAft>
                <a:spcPts val="1200"/>
              </a:spcAft>
              <a:buFont typeface="+mj-lt"/>
              <a:buAutoNum type="arabicPeriod"/>
            </a:pPr>
            <a:r>
              <a:rPr lang="it-IT" b="1" dirty="0">
                <a:solidFill>
                  <a:srgbClr val="000000"/>
                </a:solidFill>
                <a:latin typeface="Times New Roman" panose="02020603050405020304" pitchFamily="18" charset="0"/>
                <a:cs typeface="Times New Roman" panose="02020603050405020304" pitchFamily="18" charset="0"/>
              </a:rPr>
              <a:t>Disoccupate</a:t>
            </a:r>
            <a:r>
              <a:rPr lang="it-IT" dirty="0">
                <a:solidFill>
                  <a:srgbClr val="000000"/>
                </a:solidFill>
                <a:latin typeface="Times New Roman" panose="02020603050405020304" pitchFamily="18" charset="0"/>
                <a:cs typeface="Times New Roman" panose="02020603050405020304" pitchFamily="18" charset="0"/>
              </a:rPr>
              <a:t>, ovvero hanno perduto il precedente lavoro e sono alla ricerca di una nuova occupazione; </a:t>
            </a:r>
          </a:p>
          <a:p>
            <a:pPr marL="342900" indent="-342900" algn="just">
              <a:spcAft>
                <a:spcPts val="1200"/>
              </a:spcAft>
              <a:buFont typeface="+mj-lt"/>
              <a:buAutoNum type="arabicPeriod"/>
            </a:pPr>
            <a:r>
              <a:rPr lang="it-IT" b="1" dirty="0">
                <a:latin typeface="Times New Roman" panose="02020603050405020304" pitchFamily="18" charset="0"/>
                <a:cs typeface="Times New Roman" panose="02020603050405020304" pitchFamily="18" charset="0"/>
              </a:rPr>
              <a:t>Momentaneamente impedite </a:t>
            </a:r>
            <a:r>
              <a:rPr lang="it-IT" dirty="0">
                <a:latin typeface="Times New Roman" panose="02020603050405020304" pitchFamily="18" charset="0"/>
                <a:cs typeface="Times New Roman" panose="02020603050405020304" pitchFamily="18" charset="0"/>
              </a:rPr>
              <a:t>a svolgere la propria attività lavorativa in quanto inquadrabili come: militari leva (o in servizio civile), volontari, richiamati; ricoverati da meno di due anni in luoghi di cura e assistenza; detenuti in attesa di giudizio o condannati a pene inferiori a 5 anni; </a:t>
            </a:r>
          </a:p>
          <a:p>
            <a:pPr marL="342900" indent="-342900" algn="just">
              <a:spcAft>
                <a:spcPts val="1200"/>
              </a:spcAft>
              <a:buFont typeface="+mj-lt"/>
              <a:buAutoNum type="arabicPeriod"/>
            </a:pPr>
            <a:r>
              <a:rPr lang="it-IT" b="1" dirty="0">
                <a:latin typeface="Times New Roman" panose="02020603050405020304" pitchFamily="18" charset="0"/>
                <a:cs typeface="Times New Roman" panose="02020603050405020304" pitchFamily="18" charset="0"/>
              </a:rPr>
              <a:t>Alla</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ricerca di prima occupazione</a:t>
            </a:r>
            <a:r>
              <a:rPr lang="it-IT" dirty="0">
                <a:latin typeface="Times New Roman" panose="02020603050405020304" pitchFamily="18" charset="0"/>
                <a:cs typeface="Times New Roman" panose="02020603050405020304" pitchFamily="18" charset="0"/>
              </a:rPr>
              <a:t>, non avendone mai svolta alcuna in precedenza.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933330" y="4422162"/>
            <a:ext cx="10474037" cy="410882"/>
          </a:xfrm>
          <a:prstGeom prst="rect">
            <a:avLst/>
          </a:prstGeom>
        </p:spPr>
        <p:txBody>
          <a:bodyPr wrap="square">
            <a:spAutoFit/>
          </a:bodyPr>
          <a:lstStyle/>
          <a:p>
            <a:pPr algn="just">
              <a:lnSpc>
                <a:spcPct val="115000"/>
              </a:lnSpc>
              <a:spcAft>
                <a:spcPts val="1000"/>
              </a:spcAft>
            </a:pPr>
            <a:r>
              <a:rPr lang="it-IT" dirty="0">
                <a:latin typeface="Times New Roman" panose="02020603050405020304" pitchFamily="18" charset="0"/>
                <a:ea typeface="Calibri" panose="020F0502020204030204" pitchFamily="34" charset="0"/>
                <a:cs typeface="Times New Roman" panose="02020603050405020304" pitchFamily="18" charset="0"/>
              </a:rPr>
              <a:t>Le persone di cui ai punti 1., 2. e 3. costituiscono la popolazione attiva in condizione professionale.</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33331" y="857014"/>
            <a:ext cx="10474037"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Secondo le definizioni adottate dall'ISTAT, per </a:t>
            </a:r>
            <a:r>
              <a:rPr lang="it-IT" b="1" dirty="0">
                <a:solidFill>
                  <a:srgbClr val="A80000"/>
                </a:solidFill>
                <a:latin typeface="Times New Roman" panose="02020603050405020304" pitchFamily="18" charset="0"/>
                <a:cs typeface="Times New Roman" panose="02020603050405020304" pitchFamily="18" charset="0"/>
              </a:rPr>
              <a:t>popolazione attiva </a:t>
            </a:r>
            <a:r>
              <a:rPr lang="it-IT" dirty="0">
                <a:solidFill>
                  <a:srgbClr val="000000"/>
                </a:solidFill>
                <a:latin typeface="Times New Roman" panose="02020603050405020304" pitchFamily="18" charset="0"/>
                <a:cs typeface="Times New Roman" panose="02020603050405020304" pitchFamily="18" charset="0"/>
              </a:rPr>
              <a:t>(o </a:t>
            </a:r>
            <a:r>
              <a:rPr lang="it-IT" b="1" dirty="0">
                <a:solidFill>
                  <a:srgbClr val="A80000"/>
                </a:solidFill>
                <a:latin typeface="Times New Roman" panose="02020603050405020304" pitchFamily="18" charset="0"/>
                <a:cs typeface="Times New Roman" panose="02020603050405020304" pitchFamily="18" charset="0"/>
              </a:rPr>
              <a:t>forze di lavoro</a:t>
            </a:r>
            <a:r>
              <a:rPr lang="it-IT" dirty="0">
                <a:solidFill>
                  <a:srgbClr val="000000"/>
                </a:solidFill>
                <a:latin typeface="Times New Roman" panose="02020603050405020304" pitchFamily="18" charset="0"/>
                <a:cs typeface="Times New Roman" panose="02020603050405020304" pitchFamily="18" charset="0"/>
              </a:rPr>
              <a:t>) si intende </a:t>
            </a:r>
            <a:r>
              <a:rPr lang="it-IT" dirty="0">
                <a:latin typeface="Times New Roman" panose="02020603050405020304" pitchFamily="18" charset="0"/>
                <a:cs typeface="Times New Roman" panose="02020603050405020304" pitchFamily="18" charset="0"/>
              </a:rPr>
              <a:t>insieme delle persone di 15 anni e più che, alla data della rilevazione, risultano: </a:t>
            </a:r>
          </a:p>
        </p:txBody>
      </p:sp>
      <p:sp>
        <p:nvSpPr>
          <p:cNvPr id="8" name="Parentesi quadra aperta 7"/>
          <p:cNvSpPr/>
          <p:nvPr/>
        </p:nvSpPr>
        <p:spPr>
          <a:xfrm>
            <a:off x="689956" y="1854758"/>
            <a:ext cx="141317" cy="1204326"/>
          </a:xfrm>
          <a:prstGeom prst="leftBracket">
            <a:avLst/>
          </a:prstGeom>
          <a:ln w="28575">
            <a:solidFill>
              <a:srgbClr val="A8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A80000"/>
                </a:solidFill>
              </a:ln>
            </a:endParaRPr>
          </a:p>
        </p:txBody>
      </p:sp>
    </p:spTree>
    <p:extLst>
      <p:ext uri="{BB962C8B-B14F-4D97-AF65-F5344CB8AC3E}">
        <p14:creationId xmlns:p14="http://schemas.microsoft.com/office/powerpoint/2010/main" val="11154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9303217" y="5123165"/>
            <a:ext cx="2005758" cy="1164437"/>
          </a:xfrm>
          <a:prstGeom prst="rect">
            <a:avLst/>
          </a:prstGeom>
        </p:spPr>
      </p:pic>
      <p:sp>
        <p:nvSpPr>
          <p:cNvPr id="2" name="Segnaposto piè di pagina 1"/>
          <p:cNvSpPr>
            <a:spLocks noGrp="1"/>
          </p:cNvSpPr>
          <p:nvPr>
            <p:ph type="ftr" sz="quarter" idx="11"/>
          </p:nvPr>
        </p:nvSpPr>
        <p:spPr/>
        <p:txBody>
          <a:bodyPr/>
          <a:lstStyle/>
          <a:p>
            <a:r>
              <a:rPr lang="it-IT"/>
              <a:t>L. Bani - Elementi di statistica economica - LEZIONE 16</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17</a:t>
            </a:fld>
            <a:endParaRPr lang="it-IT"/>
          </a:p>
        </p:txBody>
      </p:sp>
      <p:sp>
        <p:nvSpPr>
          <p:cNvPr id="7" name="Rettangolo 6"/>
          <p:cNvSpPr/>
          <p:nvPr/>
        </p:nvSpPr>
        <p:spPr>
          <a:xfrm>
            <a:off x="1016000" y="848002"/>
            <a:ext cx="10292975" cy="923330"/>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La popolazione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non attiva</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(o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non forze di lavoro</a:t>
            </a:r>
            <a:r>
              <a:rPr lang="it-IT" dirty="0">
                <a:latin typeface="Times New Roman" panose="02020603050405020304" pitchFamily="18" charset="0"/>
                <a:ea typeface="Calibri" panose="020F0502020204030204" pitchFamily="34" charset="0"/>
                <a:cs typeface="Times New Roman" panose="02020603050405020304" pitchFamily="18" charset="0"/>
              </a:rPr>
              <a:t>) comprende invece le persone che non sono in età lavorativa (</a:t>
            </a:r>
            <a:r>
              <a:rPr lang="it-IT" dirty="0">
                <a:solidFill>
                  <a:srgbClr val="000000"/>
                </a:solidFill>
                <a:latin typeface="Times New Roman" panose="02020603050405020304" pitchFamily="18" charset="0"/>
                <a:cs typeface="Times New Roman" panose="02020603050405020304" pitchFamily="18" charset="0"/>
              </a:rPr>
              <a:t>un’età inferiore ai 15 anni e superiore ai 64 ) </a:t>
            </a:r>
            <a:r>
              <a:rPr lang="it-IT" dirty="0">
                <a:latin typeface="Times New Roman" panose="02020603050405020304" pitchFamily="18" charset="0"/>
                <a:ea typeface="Calibri" panose="020F0502020204030204" pitchFamily="34" charset="0"/>
                <a:cs typeface="Times New Roman" panose="02020603050405020304" pitchFamily="18" charset="0"/>
              </a:rPr>
              <a:t>e quelle che pur avendo tra i 15 e i 64 anni risultano non occupate e non in cerca di occupazione.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1032434" y="1946661"/>
            <a:ext cx="10260106" cy="3293209"/>
          </a:xfrm>
          <a:prstGeom prst="rect">
            <a:avLst/>
          </a:prstGeom>
        </p:spPr>
        <p:txBody>
          <a:bodyPr wrap="square">
            <a:spAutoFit/>
          </a:bodyPr>
          <a:lstStyle/>
          <a:p>
            <a:pPr marL="285750" indent="-285750" algn="just">
              <a:spcAft>
                <a:spcPts val="600"/>
              </a:spcAf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Studenti della scuola dell’obbligo; </a:t>
            </a:r>
          </a:p>
          <a:p>
            <a:pPr marL="285750" indent="-285750" algn="just">
              <a:spcAft>
                <a:spcPts val="600"/>
              </a:spcAf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Persone di 15 anni e più che alla data della rilevazione non svolgevano un lavoro e non erano alla ricerca di occupazione in quanto: </a:t>
            </a:r>
          </a:p>
          <a:p>
            <a:pPr marL="742950" lvl="1"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studenti di livello di istruzione superiore a quello dell’obbligo; </a:t>
            </a:r>
          </a:p>
          <a:p>
            <a:pPr marL="742950" lvl="1"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pensionati; </a:t>
            </a:r>
          </a:p>
          <a:p>
            <a:pPr marL="742950" lvl="1"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benestanti e proprietari; </a:t>
            </a:r>
          </a:p>
          <a:p>
            <a:pPr marL="742950" lvl="1"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casalinghe che svolgono lavori domestici presso le proprie famiglie; </a:t>
            </a:r>
          </a:p>
          <a:p>
            <a:pPr marL="742950" lvl="1"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infermi o ricoverati a tempo indeterminato in luoghi di cura e assistenza; </a:t>
            </a:r>
          </a:p>
          <a:p>
            <a:pPr marL="742950" lvl="1"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inabili permanenti al lavoro; </a:t>
            </a:r>
          </a:p>
          <a:p>
            <a:pPr marL="742950" lvl="1"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condannati a pene di almeno 5 anni; </a:t>
            </a:r>
          </a:p>
          <a:p>
            <a:pPr marL="742950" lvl="1"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i mendicanti e coloro che vivono di pubblica beneficenza. </a:t>
            </a:r>
          </a:p>
        </p:txBody>
      </p:sp>
    </p:spTree>
    <p:extLst>
      <p:ext uri="{BB962C8B-B14F-4D97-AF65-F5344CB8AC3E}">
        <p14:creationId xmlns:p14="http://schemas.microsoft.com/office/powerpoint/2010/main" val="38267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50257" y="1050575"/>
            <a:ext cx="6096000" cy="369332"/>
          </a:xfrm>
          <a:prstGeom prst="rect">
            <a:avLst/>
          </a:prstGeom>
        </p:spPr>
        <p:txBody>
          <a:bodyPr>
            <a:spAutoFit/>
          </a:bodyPr>
          <a:lstStyle/>
          <a:p>
            <a:r>
              <a:rPr lang="it-IT" dirty="0">
                <a:solidFill>
                  <a:srgbClr val="000000"/>
                </a:solidFill>
                <a:latin typeface="Times New Roman" panose="02020603050405020304" pitchFamily="18" charset="0"/>
                <a:cs typeface="Times New Roman" panose="02020603050405020304" pitchFamily="18" charset="0"/>
              </a:rPr>
              <a:t>Da questa prima distinzione si ricavano alcuni importanti indici: </a:t>
            </a:r>
          </a:p>
        </p:txBody>
      </p:sp>
      <p:sp>
        <p:nvSpPr>
          <p:cNvPr id="5" name="Rettangolo 4"/>
          <p:cNvSpPr/>
          <p:nvPr/>
        </p:nvSpPr>
        <p:spPr>
          <a:xfrm>
            <a:off x="950258" y="1703355"/>
            <a:ext cx="8561295" cy="369332"/>
          </a:xfrm>
          <a:prstGeom prst="rect">
            <a:avLst/>
          </a:prstGeom>
        </p:spPr>
        <p:txBody>
          <a:bodyPr wrap="square">
            <a:spAutoFit/>
          </a:bodyPr>
          <a:lstStyle/>
          <a:p>
            <a:pPr marL="285750" indent="-285750">
              <a:buFont typeface="Wingdings" panose="05000000000000000000" pitchFamily="2" charset="2"/>
              <a:buChar char="q"/>
            </a:pPr>
            <a:r>
              <a:rPr lang="it-IT" b="1" dirty="0">
                <a:solidFill>
                  <a:srgbClr val="A80000"/>
                </a:solidFill>
                <a:latin typeface="Times New Roman" panose="02020603050405020304" pitchFamily="18" charset="0"/>
                <a:cs typeface="Times New Roman" panose="02020603050405020304" pitchFamily="18" charset="0"/>
              </a:rPr>
              <a:t>il tasso di attività generico</a:t>
            </a:r>
            <a:endParaRPr lang="it-IT" b="1" dirty="0">
              <a:solidFill>
                <a:srgbClr val="000000"/>
              </a:solidFill>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950257" y="3087241"/>
            <a:ext cx="8006080" cy="1442720"/>
          </a:xfrm>
          <a:prstGeom prst="rect">
            <a:avLst/>
          </a:prstGeom>
        </p:spPr>
      </p:pic>
      <p:sp>
        <p:nvSpPr>
          <p:cNvPr id="2" name="Rettangolo 1"/>
          <p:cNvSpPr/>
          <p:nvPr/>
        </p:nvSpPr>
        <p:spPr>
          <a:xfrm>
            <a:off x="950257" y="4794106"/>
            <a:ext cx="10551459" cy="703911"/>
          </a:xfrm>
          <a:prstGeom prst="rect">
            <a:avLst/>
          </a:prstGeom>
        </p:spPr>
        <p:txBody>
          <a:bodyPr wrap="square">
            <a:spAutoFit/>
          </a:bodyPr>
          <a:lstStyle/>
          <a:p>
            <a:pPr algn="just">
              <a:lnSpc>
                <a:spcPct val="115000"/>
              </a:lnSpc>
              <a:spcAft>
                <a:spcPts val="1000"/>
              </a:spcAft>
            </a:pPr>
            <a:r>
              <a:rPr lang="it-IT">
                <a:latin typeface="Times New Roman" panose="02020603050405020304" pitchFamily="18" charset="0"/>
                <a:ea typeface="Calibri" panose="020F0502020204030204" pitchFamily="34" charset="0"/>
                <a:cs typeface="Times New Roman" panose="02020603050405020304" pitchFamily="18" charset="0"/>
              </a:rPr>
              <a:t>Fornisce una misura della partecipazione della popolazione al mercato del lavoro, ovvero da conto della diffusione della disponibilità effettiva al lavoro commisurandola alla sua consistenza demografica</a:t>
            </a:r>
            <a:endParaRPr lang="it-IT"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950257" y="2219279"/>
            <a:ext cx="10363201" cy="410882"/>
          </a:xfrm>
          <a:prstGeom prst="rect">
            <a:avLst/>
          </a:prstGeom>
        </p:spPr>
        <p:txBody>
          <a:bodyPr wrap="square">
            <a:spAutoFit/>
          </a:bodyPr>
          <a:lstStyle/>
          <a:p>
            <a:pPr algn="just">
              <a:lnSpc>
                <a:spcPct val="115000"/>
              </a:lnSpc>
              <a:spcAft>
                <a:spcPts val="1000"/>
              </a:spcAft>
            </a:pPr>
            <a:r>
              <a:rPr lang="it-IT" b="1" dirty="0">
                <a:latin typeface="Times New Roman" panose="02020603050405020304" pitchFamily="18" charset="0"/>
                <a:ea typeface="Calibri" panose="020F0502020204030204" pitchFamily="34" charset="0"/>
                <a:cs typeface="Times New Roman" panose="02020603050405020304" pitchFamily="18" charset="0"/>
              </a:rPr>
              <a:t>Tasso di attività</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le forze di lavoro e la corrispondente popolazione di riferimento </a:t>
            </a:r>
          </a:p>
        </p:txBody>
      </p:sp>
      <p:sp>
        <p:nvSpPr>
          <p:cNvPr id="7" name="Segnaposto piè di pagina 6"/>
          <p:cNvSpPr>
            <a:spLocks noGrp="1"/>
          </p:cNvSpPr>
          <p:nvPr>
            <p:ph type="ftr" sz="quarter" idx="11"/>
          </p:nvPr>
        </p:nvSpPr>
        <p:spPr/>
        <p:txBody>
          <a:bodyPr/>
          <a:lstStyle/>
          <a:p>
            <a:r>
              <a:rPr lang="it-IT"/>
              <a:t>L. Bani - Elementi di statistica economica - LEZIONE 16</a:t>
            </a:r>
          </a:p>
        </p:txBody>
      </p:sp>
      <p:sp>
        <p:nvSpPr>
          <p:cNvPr id="9" name="Segnaposto numero diapositiva 8"/>
          <p:cNvSpPr>
            <a:spLocks noGrp="1"/>
          </p:cNvSpPr>
          <p:nvPr>
            <p:ph type="sldNum" sz="quarter" idx="12"/>
          </p:nvPr>
        </p:nvSpPr>
        <p:spPr/>
        <p:txBody>
          <a:bodyPr/>
          <a:lstStyle/>
          <a:p>
            <a:fld id="{2933ED56-FB12-4384-AF6C-E94CA198BBEC}" type="slidenum">
              <a:rPr lang="it-IT" smtClean="0"/>
              <a:t>18</a:t>
            </a:fld>
            <a:endParaRPr lang="it-IT"/>
          </a:p>
        </p:txBody>
      </p:sp>
    </p:spTree>
    <p:extLst>
      <p:ext uri="{BB962C8B-B14F-4D97-AF65-F5344CB8AC3E}">
        <p14:creationId xmlns:p14="http://schemas.microsoft.com/office/powerpoint/2010/main" val="20667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1623" y="1055458"/>
            <a:ext cx="3191436" cy="369332"/>
          </a:xfrm>
          <a:prstGeom prst="rect">
            <a:avLst/>
          </a:prstGeom>
        </p:spPr>
        <p:txBody>
          <a:bodyPr wrap="square">
            <a:spAutoFit/>
          </a:bodyPr>
          <a:lstStyle/>
          <a:p>
            <a:pPr marL="285750" indent="-285750">
              <a:buFont typeface="Wingdings" panose="05000000000000000000" pitchFamily="2" charset="2"/>
              <a:buChar char="q"/>
            </a:pPr>
            <a:r>
              <a:rPr lang="it-IT" b="1" dirty="0">
                <a:solidFill>
                  <a:srgbClr val="A80000"/>
                </a:solidFill>
                <a:latin typeface="Times New Roman" panose="02020603050405020304" pitchFamily="18" charset="0"/>
                <a:cs typeface="Times New Roman" panose="02020603050405020304" pitchFamily="18" charset="0"/>
              </a:rPr>
              <a:t>il tasso di attività specifico</a:t>
            </a:r>
            <a:r>
              <a:rPr lang="it-IT" dirty="0">
                <a:solidFill>
                  <a:srgbClr val="A80000"/>
                </a:solidFill>
                <a:latin typeface="Calibri" panose="020F0502020204030204" pitchFamily="34" charset="0"/>
              </a:rPr>
              <a:t>: </a:t>
            </a:r>
          </a:p>
        </p:txBody>
      </p:sp>
      <p:sp>
        <p:nvSpPr>
          <p:cNvPr id="4" name="Rettangolo 3"/>
          <p:cNvSpPr/>
          <p:nvPr/>
        </p:nvSpPr>
        <p:spPr>
          <a:xfrm>
            <a:off x="905435" y="3488824"/>
            <a:ext cx="10408024"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che invece tiene conto della composizione demografica della popolazione. Corrisponde al rapporto percentuale tra le persone appartenenti alle forze di lavoro (occupati e disoccupati) in una determinata classe di età (in genere 15-64 anni) e la popolazione totale di quella fascia di età.</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905435" y="5622337"/>
            <a:ext cx="1040802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Entrambi questi tassi si possono calcolare articolando la popolazione attiva per genere, per fasce di età, per ramo di attività economica, ecc. </a:t>
            </a:r>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pPr/>
              <a:t>19</a:t>
            </a:fld>
            <a:endParaRPr lang="it-IT"/>
          </a:p>
        </p:txBody>
      </p:sp>
      <p:sp>
        <p:nvSpPr>
          <p:cNvPr id="8" name="Rettangolo 7"/>
          <p:cNvSpPr/>
          <p:nvPr/>
        </p:nvSpPr>
        <p:spPr>
          <a:xfrm>
            <a:off x="905435" y="4463994"/>
            <a:ext cx="10408024"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vantaggio di questo indicatore deriva dal fatto che esso neutralizza l’incidenza delle classi d’età estreme nella struttura della popolazione, offrendo una misura del tasso di attività della popolazione più significativa per l’analisi della struttura dell’occupazione e delle condizioni di accesso al mercato del lavoro. </a:t>
            </a:r>
            <a:endParaRPr lang="it-IT" dirty="0">
              <a:latin typeface="Times New Roman" panose="02020603050405020304" pitchFamily="18" charset="0"/>
              <a:cs typeface="Times New Roman" panose="02020603050405020304" pitchFamily="18" charset="0"/>
            </a:endParaRPr>
          </a:p>
        </p:txBody>
      </p:sp>
      <p:pic>
        <p:nvPicPr>
          <p:cNvPr id="10" name="Immagine 9"/>
          <p:cNvPicPr>
            <a:picLocks noChangeAspect="1"/>
          </p:cNvPicPr>
          <p:nvPr/>
        </p:nvPicPr>
        <p:blipFill>
          <a:blip r:embed="rId2"/>
          <a:stretch>
            <a:fillRect/>
          </a:stretch>
        </p:blipFill>
        <p:spPr>
          <a:xfrm>
            <a:off x="1016000" y="1552020"/>
            <a:ext cx="8742422" cy="1725318"/>
          </a:xfrm>
          <a:prstGeom prst="rect">
            <a:avLst/>
          </a:prstGeom>
        </p:spPr>
      </p:pic>
    </p:spTree>
    <p:extLst>
      <p:ext uri="{BB962C8B-B14F-4D97-AF65-F5344CB8AC3E}">
        <p14:creationId xmlns:p14="http://schemas.microsoft.com/office/powerpoint/2010/main" val="31731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632806" y="1882588"/>
            <a:ext cx="4061011" cy="400110"/>
          </a:xfrm>
          <a:prstGeom prst="rect">
            <a:avLst/>
          </a:prstGeom>
          <a:noFill/>
        </p:spPr>
        <p:txBody>
          <a:bodyPr wrap="square" rtlCol="0">
            <a:spAutoFit/>
          </a:bodyPr>
          <a:lstStyle/>
          <a:p>
            <a:pPr algn="ctr"/>
            <a:r>
              <a:rPr lang="it-IT" sz="2000" b="1" dirty="0">
                <a:solidFill>
                  <a:srgbClr val="A80000"/>
                </a:solidFill>
                <a:latin typeface="Times New Roman" panose="02020603050405020304" pitchFamily="18" charset="0"/>
                <a:cs typeface="Times New Roman" panose="02020603050405020304" pitchFamily="18" charset="0"/>
              </a:rPr>
              <a:t>LE STATISTICHE SUL LAVORO</a:t>
            </a:r>
          </a:p>
        </p:txBody>
      </p:sp>
      <p:sp>
        <p:nvSpPr>
          <p:cNvPr id="5" name="Rettangolo 4"/>
          <p:cNvSpPr/>
          <p:nvPr/>
        </p:nvSpPr>
        <p:spPr>
          <a:xfrm>
            <a:off x="5977217" y="3244334"/>
            <a:ext cx="290464" cy="369332"/>
          </a:xfrm>
          <a:prstGeom prst="rect">
            <a:avLst/>
          </a:prstGeom>
        </p:spPr>
        <p:txBody>
          <a:bodyPr wrap="none">
            <a:spAutoFit/>
          </a:bodyPr>
          <a:lstStyle/>
          <a:p>
            <a:r>
              <a:rPr lang="it-IT" dirty="0"/>
              <a:t>  </a:t>
            </a:r>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2</a:t>
            </a:fld>
            <a:endParaRPr lang="it-IT"/>
          </a:p>
        </p:txBody>
      </p:sp>
      <p:pic>
        <p:nvPicPr>
          <p:cNvPr id="9" name="Immagine 8"/>
          <p:cNvPicPr>
            <a:picLocks noChangeAspect="1"/>
          </p:cNvPicPr>
          <p:nvPr/>
        </p:nvPicPr>
        <p:blipFill>
          <a:blip r:embed="rId2"/>
          <a:stretch>
            <a:fillRect/>
          </a:stretch>
        </p:blipFill>
        <p:spPr>
          <a:xfrm>
            <a:off x="4202580" y="2282698"/>
            <a:ext cx="2921461" cy="1825913"/>
          </a:xfrm>
          <a:prstGeom prst="rect">
            <a:avLst/>
          </a:prstGeom>
        </p:spPr>
      </p:pic>
    </p:spTree>
    <p:extLst>
      <p:ext uri="{BB962C8B-B14F-4D97-AF65-F5344CB8AC3E}">
        <p14:creationId xmlns:p14="http://schemas.microsoft.com/office/powerpoint/2010/main" val="277173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16</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20</a:t>
            </a:fld>
            <a:endParaRPr lang="it-IT"/>
          </a:p>
        </p:txBody>
      </p:sp>
      <p:sp>
        <p:nvSpPr>
          <p:cNvPr id="4" name="Rettangolo 3"/>
          <p:cNvSpPr/>
          <p:nvPr/>
        </p:nvSpPr>
        <p:spPr>
          <a:xfrm>
            <a:off x="941294" y="881800"/>
            <a:ext cx="10282518" cy="729430"/>
          </a:xfrm>
          <a:prstGeom prst="rect">
            <a:avLst/>
          </a:prstGeom>
        </p:spPr>
        <p:txBody>
          <a:bodyPr wrap="square">
            <a:spAutoFit/>
          </a:bodyPr>
          <a:lstStyle/>
          <a:p>
            <a:pPr algn="just">
              <a:lnSpc>
                <a:spcPct val="115000"/>
              </a:lnSpc>
            </a:pPr>
            <a:r>
              <a:rPr lang="it-IT" b="1" dirty="0">
                <a:latin typeface="Times New Roman" panose="02020603050405020304" pitchFamily="18" charset="0"/>
                <a:ea typeface="Calibri" panose="020F0502020204030204" pitchFamily="34" charset="0"/>
                <a:cs typeface="Times New Roman" panose="02020603050405020304" pitchFamily="18" charset="0"/>
              </a:rPr>
              <a:t>Tasso di inattività</a:t>
            </a:r>
            <a:r>
              <a:rPr lang="it-IT" dirty="0">
                <a:latin typeface="Times New Roman" panose="02020603050405020304" pitchFamily="18" charset="0"/>
                <a:ea typeface="Calibri" panose="020F0502020204030204" pitchFamily="34" charset="0"/>
                <a:cs typeface="Times New Roman" panose="02020603050405020304" pitchFamily="18" charset="0"/>
              </a:rPr>
              <a:t>: rapporto tra gli inattivi (persone non appartenenti alle forze di lavoro ) e la corrispondente popolazione di riferimento (la somma del tasso di attività e del tasso di inattività è pari a 1). </a:t>
            </a:r>
          </a:p>
        </p:txBody>
      </p:sp>
      <p:sp>
        <p:nvSpPr>
          <p:cNvPr id="7" name="Freccia in giù 6"/>
          <p:cNvSpPr/>
          <p:nvPr/>
        </p:nvSpPr>
        <p:spPr>
          <a:xfrm>
            <a:off x="1986742" y="1862051"/>
            <a:ext cx="382385" cy="756458"/>
          </a:xfrm>
          <a:prstGeom prst="down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1015999" y="2869330"/>
            <a:ext cx="7321665" cy="410882"/>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 quota di popolazione che non partecipa al mercato del lavoro  </a:t>
            </a:r>
          </a:p>
        </p:txBody>
      </p:sp>
    </p:spTree>
    <p:extLst>
      <p:ext uri="{BB962C8B-B14F-4D97-AF65-F5344CB8AC3E}">
        <p14:creationId xmlns:p14="http://schemas.microsoft.com/office/powerpoint/2010/main" val="2242981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48946" y="488278"/>
            <a:ext cx="7640320" cy="5720080"/>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16</a:t>
            </a:r>
          </a:p>
        </p:txBody>
      </p:sp>
      <p:sp>
        <p:nvSpPr>
          <p:cNvPr id="4" name="Segnaposto numero diapositiva 3"/>
          <p:cNvSpPr>
            <a:spLocks noGrp="1"/>
          </p:cNvSpPr>
          <p:nvPr>
            <p:ph type="sldNum" sz="quarter" idx="12"/>
          </p:nvPr>
        </p:nvSpPr>
        <p:spPr/>
        <p:txBody>
          <a:bodyPr/>
          <a:lstStyle/>
          <a:p>
            <a:fld id="{2933ED56-FB12-4384-AF6C-E94CA198BBEC}" type="slidenum">
              <a:rPr lang="it-IT" smtClean="0"/>
              <a:t>21</a:t>
            </a:fld>
            <a:endParaRPr lang="it-IT"/>
          </a:p>
        </p:txBody>
      </p:sp>
      <p:sp>
        <p:nvSpPr>
          <p:cNvPr id="5" name="Rettangolo 4"/>
          <p:cNvSpPr/>
          <p:nvPr/>
        </p:nvSpPr>
        <p:spPr>
          <a:xfrm>
            <a:off x="612371" y="636955"/>
            <a:ext cx="2987040" cy="369332"/>
          </a:xfrm>
          <a:prstGeom prst="rect">
            <a:avLst/>
          </a:prstGeom>
        </p:spPr>
        <p:txBody>
          <a:bodyPr wrap="square">
            <a:spAutoFit/>
          </a:bodyPr>
          <a:lstStyle/>
          <a:p>
            <a:endParaRPr lang="en-GB" dirty="0"/>
          </a:p>
        </p:txBody>
      </p:sp>
    </p:spTree>
    <p:extLst>
      <p:ext uri="{BB962C8B-B14F-4D97-AF65-F5344CB8AC3E}">
        <p14:creationId xmlns:p14="http://schemas.microsoft.com/office/powerpoint/2010/main" val="328584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6469" y="828323"/>
            <a:ext cx="1019287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Nella </a:t>
            </a:r>
            <a:r>
              <a:rPr lang="it-IT" i="1" dirty="0">
                <a:solidFill>
                  <a:srgbClr val="000000"/>
                </a:solidFill>
                <a:latin typeface="Times New Roman" panose="02020603050405020304" pitchFamily="18" charset="0"/>
                <a:cs typeface="Times New Roman" panose="02020603050405020304" pitchFamily="18" charset="0"/>
              </a:rPr>
              <a:t>Rilevazione continua sulle forze di lavoro </a:t>
            </a:r>
            <a:r>
              <a:rPr lang="it-IT" dirty="0">
                <a:solidFill>
                  <a:srgbClr val="000000"/>
                </a:solidFill>
                <a:latin typeface="Times New Roman" panose="02020603050405020304" pitchFamily="18" charset="0"/>
                <a:cs typeface="Times New Roman" panose="02020603050405020304" pitchFamily="18" charset="0"/>
              </a:rPr>
              <a:t>le condizioni di occupato, di disoccupato e inattivo si escludono reciprocamente, nel senso che ciascun individuo viene collocato in una di queste categorie: </a:t>
            </a:r>
          </a:p>
        </p:txBody>
      </p:sp>
      <p:sp>
        <p:nvSpPr>
          <p:cNvPr id="3" name="CasellaDiTesto 2"/>
          <p:cNvSpPr txBox="1"/>
          <p:nvPr/>
        </p:nvSpPr>
        <p:spPr>
          <a:xfrm>
            <a:off x="1076416" y="1666457"/>
            <a:ext cx="4159624" cy="1231106"/>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Ø"/>
            </a:pPr>
            <a:r>
              <a:rPr lang="it-IT" b="1" dirty="0">
                <a:solidFill>
                  <a:srgbClr val="A80000"/>
                </a:solidFill>
                <a:latin typeface="Times New Roman" panose="02020603050405020304" pitchFamily="18" charset="0"/>
                <a:cs typeface="Times New Roman" panose="02020603050405020304" pitchFamily="18" charset="0"/>
              </a:rPr>
              <a:t>Inattivo</a:t>
            </a:r>
          </a:p>
          <a:p>
            <a:pPr marL="285750" indent="-285750" algn="just">
              <a:spcAft>
                <a:spcPts val="1200"/>
              </a:spcAft>
              <a:buFont typeface="Wingdings" panose="05000000000000000000" pitchFamily="2" charset="2"/>
              <a:buChar char="Ø"/>
            </a:pPr>
            <a:r>
              <a:rPr lang="it-IT" b="1" dirty="0">
                <a:solidFill>
                  <a:srgbClr val="A80000"/>
                </a:solidFill>
                <a:latin typeface="Times New Roman" panose="02020603050405020304" pitchFamily="18" charset="0"/>
                <a:cs typeface="Times New Roman" panose="02020603050405020304" pitchFamily="18" charset="0"/>
              </a:rPr>
              <a:t>Disoccupato</a:t>
            </a:r>
          </a:p>
          <a:p>
            <a:pPr marL="285750" indent="-285750" algn="just">
              <a:spcAft>
                <a:spcPts val="1200"/>
              </a:spcAft>
              <a:buFont typeface="Wingdings" panose="05000000000000000000" pitchFamily="2" charset="2"/>
              <a:buChar char="Ø"/>
            </a:pPr>
            <a:r>
              <a:rPr lang="it-IT" b="1" dirty="0">
                <a:solidFill>
                  <a:srgbClr val="A80000"/>
                </a:solidFill>
                <a:latin typeface="Times New Roman" panose="02020603050405020304" pitchFamily="18" charset="0"/>
                <a:cs typeface="Times New Roman" panose="02020603050405020304" pitchFamily="18" charset="0"/>
              </a:rPr>
              <a:t>Occupato</a:t>
            </a:r>
          </a:p>
        </p:txBody>
      </p:sp>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5" name="Segnaposto numero diapositiva 4"/>
          <p:cNvSpPr>
            <a:spLocks noGrp="1"/>
          </p:cNvSpPr>
          <p:nvPr>
            <p:ph type="sldNum" sz="quarter" idx="12"/>
          </p:nvPr>
        </p:nvSpPr>
        <p:spPr/>
        <p:txBody>
          <a:bodyPr/>
          <a:lstStyle/>
          <a:p>
            <a:fld id="{2933ED56-FB12-4384-AF6C-E94CA198BBEC}" type="slidenum">
              <a:rPr lang="it-IT" smtClean="0"/>
              <a:t>22</a:t>
            </a:fld>
            <a:endParaRPr lang="it-IT"/>
          </a:p>
        </p:txBody>
      </p:sp>
      <p:sp>
        <p:nvSpPr>
          <p:cNvPr id="6" name="Rettangolo 5"/>
          <p:cNvSpPr/>
          <p:nvPr/>
        </p:nvSpPr>
        <p:spPr>
          <a:xfrm>
            <a:off x="896470" y="3089366"/>
            <a:ext cx="10192870" cy="369332"/>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Disoccupati (o in cerca di occupazione)</a:t>
            </a:r>
            <a:r>
              <a:rPr lang="it-IT" dirty="0">
                <a:solidFill>
                  <a:srgbClr val="000000"/>
                </a:solidFill>
                <a:latin typeface="Times New Roman" panose="02020603050405020304" pitchFamily="18" charset="0"/>
                <a:cs typeface="Times New Roman" panose="02020603050405020304" pitchFamily="18" charset="0"/>
              </a:rPr>
              <a:t>: comprendono le persone non occupate tra i 15 e i 74 anni che: </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896469" y="3609570"/>
            <a:ext cx="10192871" cy="1754326"/>
          </a:xfrm>
          <a:prstGeom prst="rect">
            <a:avLst/>
          </a:prstGeom>
        </p:spPr>
        <p:txBody>
          <a:bodyPr wrap="square">
            <a:spAutoFit/>
          </a:bodyPr>
          <a:lstStyle/>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hanno effettuato almeno un’azione attiva di ricerca di lavoro nelle quattro settimane che precedono la settimana di riferimento e sono disponibili a lavorare (o ad avviare un’attività autonoma) entro le due settimane successive; </a:t>
            </a:r>
          </a:p>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oppure, inizieranno un lavoro entro tre mesi dalla settimana di riferimento e sarebbero disponibili a lavorare (o ad avviare un’attività autonoma) entro le due settimane successive, qualora fosse possibile anticipare l’inizio del lavoro. </a:t>
            </a:r>
          </a:p>
        </p:txBody>
      </p:sp>
      <p:sp>
        <p:nvSpPr>
          <p:cNvPr id="8" name="Rettangolo 7"/>
          <p:cNvSpPr/>
          <p:nvPr/>
        </p:nvSpPr>
        <p:spPr>
          <a:xfrm>
            <a:off x="896469" y="5661636"/>
            <a:ext cx="10192871" cy="646331"/>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Settimana di riferimento</a:t>
            </a:r>
            <a:r>
              <a:rPr lang="it-IT" dirty="0">
                <a:solidFill>
                  <a:srgbClr val="000000"/>
                </a:solidFill>
                <a:latin typeface="Times New Roman" panose="02020603050405020304" pitchFamily="18" charset="0"/>
                <a:cs typeface="Times New Roman" panose="02020603050405020304" pitchFamily="18" charset="0"/>
              </a:rPr>
              <a:t>: settimana a cui fanno riferimento le informazioni raccolte (in genere quella che precede l’intervista). </a:t>
            </a:r>
            <a:endParaRPr lang="it-IT" dirty="0">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2"/>
          <a:stretch>
            <a:fillRect/>
          </a:stretch>
        </p:blipFill>
        <p:spPr>
          <a:xfrm>
            <a:off x="8198480" y="1766853"/>
            <a:ext cx="1835055" cy="1030313"/>
          </a:xfrm>
          <a:prstGeom prst="rect">
            <a:avLst/>
          </a:prstGeom>
        </p:spPr>
      </p:pic>
    </p:spTree>
    <p:extLst>
      <p:ext uri="{BB962C8B-B14F-4D97-AF65-F5344CB8AC3E}">
        <p14:creationId xmlns:p14="http://schemas.microsoft.com/office/powerpoint/2010/main" val="26656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95082" y="797982"/>
            <a:ext cx="8489577" cy="369332"/>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Occupati</a:t>
            </a:r>
            <a:r>
              <a:rPr lang="it-IT" dirty="0">
                <a:solidFill>
                  <a:srgbClr val="000000"/>
                </a:solidFill>
                <a:latin typeface="Times New Roman" panose="02020603050405020304" pitchFamily="18" charset="0"/>
                <a:cs typeface="Times New Roman" panose="02020603050405020304" pitchFamily="18" charset="0"/>
              </a:rPr>
              <a:t>: comprendono le persone tra 15 e 89 anni che nella settimana di riferimento: </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995082" y="1316919"/>
            <a:ext cx="9968754" cy="3416320"/>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hanno svolto almeno un’ora di lavoro a fini di retribuzione o di profitto, compresi i coadiuvanti familiari non retribuiti;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sono temporaneamente assenti dal lavoro perché in ferie, con orario flessibile (part time verticale, recupero ore, etc.), in malattia, in maternità/paternità obbligatoria, in formazione professionale retribuita dal datore di lavoro;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sono in congedo parentale e ricevono e/o hanno diritto a un reddito o a prestazioni legate al lavoro, indipendentemente dalla durata dell’assenza;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sono assenti in quanto lavoratori stagionali ma continuano a svolgere regolarmente mansioni e compiti necessari al proseguimento dell’attività (da tali mansioni e compiti va escluso l’adempimento di obblighi legali o amministrativi);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sono temporaneamente assenti per altri motivi e la durata prevista dell’assenza è pari o inferiore a tre mesi. </a:t>
            </a:r>
          </a:p>
        </p:txBody>
      </p:sp>
      <p:sp>
        <p:nvSpPr>
          <p:cNvPr id="7" name="Rettangolo 6"/>
          <p:cNvSpPr/>
          <p:nvPr/>
        </p:nvSpPr>
        <p:spPr>
          <a:xfrm>
            <a:off x="968188" y="5029074"/>
            <a:ext cx="9995648"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precedenti condizioni prescindono dalla sottoscrizione di un contratto di lavoro e gli occupati stimati attraverso l’indagine campionaria sulle Forze di lavoro comprendono pertanto anche forme di lavoro irregolare. </a:t>
            </a:r>
            <a:endParaRPr lang="it-IT"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16</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spTree>
    <p:extLst>
      <p:ext uri="{BB962C8B-B14F-4D97-AF65-F5344CB8AC3E}">
        <p14:creationId xmlns:p14="http://schemas.microsoft.com/office/powerpoint/2010/main" val="11333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9159" y="1090381"/>
            <a:ext cx="10283615" cy="646331"/>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Occupati dipendenti a tempo indeterminato o permanenti</a:t>
            </a:r>
            <a:r>
              <a:rPr lang="it-IT" dirty="0">
                <a:solidFill>
                  <a:srgbClr val="000000"/>
                </a:solidFill>
                <a:latin typeface="Times New Roman" panose="02020603050405020304" pitchFamily="18" charset="0"/>
                <a:cs typeface="Times New Roman" panose="02020603050405020304" pitchFamily="18" charset="0"/>
              </a:rPr>
              <a:t>: occupati con un rapporto di lavoro dipendente, regolato o meno da contratto, per il quale non è definito alcun termine. </a:t>
            </a:r>
          </a:p>
        </p:txBody>
      </p:sp>
      <p:pic>
        <p:nvPicPr>
          <p:cNvPr id="3" name="Immagine 2"/>
          <p:cNvPicPr>
            <a:picLocks noChangeAspect="1"/>
          </p:cNvPicPr>
          <p:nvPr/>
        </p:nvPicPr>
        <p:blipFill>
          <a:blip r:embed="rId2"/>
          <a:stretch>
            <a:fillRect/>
          </a:stretch>
        </p:blipFill>
        <p:spPr>
          <a:xfrm>
            <a:off x="9336972" y="4927031"/>
            <a:ext cx="1702754" cy="1272428"/>
          </a:xfrm>
          <a:prstGeom prst="rect">
            <a:avLst/>
          </a:prstGeom>
        </p:spPr>
      </p:pic>
      <p:sp>
        <p:nvSpPr>
          <p:cNvPr id="4" name="Rettangolo 3"/>
          <p:cNvSpPr/>
          <p:nvPr/>
        </p:nvSpPr>
        <p:spPr>
          <a:xfrm>
            <a:off x="949159" y="2068164"/>
            <a:ext cx="10273551" cy="646331"/>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Occupati dipendenti a termine</a:t>
            </a:r>
            <a:r>
              <a:rPr lang="it-IT" dirty="0">
                <a:solidFill>
                  <a:srgbClr val="000000"/>
                </a:solidFill>
                <a:latin typeface="Times New Roman" panose="02020603050405020304" pitchFamily="18" charset="0"/>
                <a:cs typeface="Times New Roman" panose="02020603050405020304" pitchFamily="18" charset="0"/>
              </a:rPr>
              <a:t>: occupati con un rapporto di lavoro dipendente, regolato o meno da contratto, per il quale è espressamente indicato un termine di scadenza. </a:t>
            </a:r>
          </a:p>
        </p:txBody>
      </p:sp>
      <p:sp>
        <p:nvSpPr>
          <p:cNvPr id="5" name="Rettangolo 4"/>
          <p:cNvSpPr/>
          <p:nvPr/>
        </p:nvSpPr>
        <p:spPr>
          <a:xfrm>
            <a:off x="949157" y="3082099"/>
            <a:ext cx="10273553" cy="1477328"/>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Occupati indipendenti</a:t>
            </a:r>
            <a:r>
              <a:rPr lang="it-IT" dirty="0">
                <a:solidFill>
                  <a:srgbClr val="000000"/>
                </a:solidFill>
                <a:latin typeface="Times New Roman" panose="02020603050405020304" pitchFamily="18" charset="0"/>
                <a:cs typeface="Times New Roman" panose="02020603050405020304" pitchFamily="18" charset="0"/>
              </a:rPr>
              <a:t>: coloro che svolgono la propria attività lavorativa senza vincoli formali di subordinazione. Sono compresi: imprenditori, liberi professionisti, lavoratori autonomi, coadiuvanti nell’azienda di un familiare (se prestano lavoro nell’impresa senza il corrispettivo di una retribuzione contrattuale come dipendenti), soci di cooperativa, collaboratori (con e senza progetto) e prestatori d’opera occasionali. </a:t>
            </a:r>
            <a:endParaRPr lang="it-IT"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24</a:t>
            </a:fld>
            <a:endParaRPr lang="it-IT"/>
          </a:p>
        </p:txBody>
      </p:sp>
    </p:spTree>
    <p:extLst>
      <p:ext uri="{BB962C8B-B14F-4D97-AF65-F5344CB8AC3E}">
        <p14:creationId xmlns:p14="http://schemas.microsoft.com/office/powerpoint/2010/main" val="2793873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5436" y="1329335"/>
            <a:ext cx="3532093" cy="369332"/>
          </a:xfrm>
          <a:prstGeom prst="rect">
            <a:avLst/>
          </a:prstGeom>
        </p:spPr>
        <p:txBody>
          <a:bodyPr wrap="square">
            <a:spAutoFit/>
          </a:bodyPr>
          <a:lstStyle/>
          <a:p>
            <a:pPr marL="285750" indent="-285750">
              <a:buFont typeface="Wingdings" panose="05000000000000000000" pitchFamily="2" charset="2"/>
              <a:buChar char="q"/>
            </a:pPr>
            <a:r>
              <a:rPr lang="it-IT" dirty="0">
                <a:solidFill>
                  <a:srgbClr val="A80000"/>
                </a:solidFill>
                <a:latin typeface="Times New Roman" panose="02020603050405020304" pitchFamily="18" charset="0"/>
                <a:cs typeface="Times New Roman" panose="02020603050405020304" pitchFamily="18" charset="0"/>
              </a:rPr>
              <a:t>il </a:t>
            </a:r>
            <a:r>
              <a:rPr lang="it-IT" b="1" i="1" dirty="0">
                <a:solidFill>
                  <a:srgbClr val="A80000"/>
                </a:solidFill>
                <a:latin typeface="Times New Roman" panose="02020603050405020304" pitchFamily="18" charset="0"/>
                <a:cs typeface="Times New Roman" panose="02020603050405020304" pitchFamily="18" charset="0"/>
              </a:rPr>
              <a:t>tasso di occupazione </a:t>
            </a:r>
            <a:r>
              <a:rPr lang="it-IT" i="1" dirty="0">
                <a:solidFill>
                  <a:srgbClr val="A80000"/>
                </a:solidFill>
                <a:latin typeface="Times New Roman" panose="02020603050405020304" pitchFamily="18" charset="0"/>
                <a:cs typeface="Times New Roman" panose="02020603050405020304" pitchFamily="18" charset="0"/>
              </a:rPr>
              <a:t>generico</a:t>
            </a:r>
            <a:endParaRPr lang="it-IT" dirty="0">
              <a:solidFill>
                <a:srgbClr val="0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7210911" y="938606"/>
            <a:ext cx="3820160" cy="1341120"/>
          </a:xfrm>
          <a:prstGeom prst="rect">
            <a:avLst/>
          </a:prstGeom>
          <a:ln>
            <a:solidFill>
              <a:srgbClr val="A80000"/>
            </a:solidFill>
          </a:ln>
        </p:spPr>
      </p:pic>
      <p:sp>
        <p:nvSpPr>
          <p:cNvPr id="8" name="Rettangolo 7"/>
          <p:cNvSpPr/>
          <p:nvPr/>
        </p:nvSpPr>
        <p:spPr>
          <a:xfrm>
            <a:off x="793375" y="2692787"/>
            <a:ext cx="10820401" cy="410882"/>
          </a:xfrm>
          <a:prstGeom prst="rect">
            <a:avLst/>
          </a:prstGeom>
        </p:spPr>
        <p:txBody>
          <a:bodyPr wrap="square">
            <a:spAutoFit/>
          </a:bodyPr>
          <a:lstStyle/>
          <a:p>
            <a:pPr algn="just">
              <a:lnSpc>
                <a:spcPct val="115000"/>
              </a:lnSpc>
            </a:pPr>
            <a:r>
              <a:rPr lang="it-IT" b="1" dirty="0">
                <a:latin typeface="Times New Roman" panose="02020603050405020304" pitchFamily="18" charset="0"/>
                <a:ea typeface="Calibri" panose="020F0502020204030204" pitchFamily="34" charset="0"/>
                <a:cs typeface="Times New Roman" panose="02020603050405020304" pitchFamily="18" charset="0"/>
              </a:rPr>
              <a:t>Tasso di occupazione</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gli occupati e la corrispondente popolazione di riferimento.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793375" y="3162909"/>
            <a:ext cx="10237696" cy="729430"/>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Misura la quota di popolazione che svolge un lavoro: in un’ottica economica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rappresenta la parte dell’offerta di lavoro che ha trovato incontro con la domanda</a:t>
            </a:r>
            <a:r>
              <a:rPr lang="it-IT" dirty="0">
                <a:latin typeface="Times New Roman" panose="02020603050405020304" pitchFamily="18" charset="0"/>
                <a:ea typeface="Calibri" panose="020F0502020204030204" pitchFamily="34" charset="0"/>
                <a:cs typeface="Times New Roman" panose="02020603050405020304" pitchFamily="18" charset="0"/>
              </a:rPr>
              <a:t>, in rapporto alla popolazione.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793375" y="3951579"/>
            <a:ext cx="10237696" cy="1047979"/>
          </a:xfrm>
          <a:prstGeom prst="rect">
            <a:avLst/>
          </a:prstGeom>
        </p:spPr>
        <p:txBody>
          <a:bodyPr wrap="square">
            <a:spAutoFit/>
          </a:bodyPr>
          <a:lstStyle/>
          <a:p>
            <a:pPr algn="just">
              <a:lnSpc>
                <a:spcPct val="115000"/>
              </a:lnSpc>
            </a:pPr>
            <a:r>
              <a:rPr lang="it-IT">
                <a:latin typeface="Times New Roman" panose="02020603050405020304" pitchFamily="18" charset="0"/>
                <a:ea typeface="Calibri" panose="020F0502020204030204" pitchFamily="34" charset="0"/>
                <a:cs typeface="Times New Roman" panose="02020603050405020304" pitchFamily="18" charset="0"/>
              </a:rPr>
              <a:t>Rappresenta quindi un indicatore indiretto di benessere economico, poiché indica la misura di quanto sono distribuiti i redditi da lavoro tra la popolazione, ma anche di quanta parte della popolazione partecipa alla produzione della ricchezza di un territorio.</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ccia a destra 10"/>
          <p:cNvSpPr/>
          <p:nvPr/>
        </p:nvSpPr>
        <p:spPr>
          <a:xfrm>
            <a:off x="5221941" y="1415389"/>
            <a:ext cx="680095" cy="28327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5" name="Segnaposto numero diapositiva 4"/>
          <p:cNvSpPr>
            <a:spLocks noGrp="1"/>
          </p:cNvSpPr>
          <p:nvPr>
            <p:ph type="sldNum" sz="quarter" idx="12"/>
          </p:nvPr>
        </p:nvSpPr>
        <p:spPr/>
        <p:txBody>
          <a:bodyPr/>
          <a:lstStyle/>
          <a:p>
            <a:fld id="{2933ED56-FB12-4384-AF6C-E94CA198BBEC}" type="slidenum">
              <a:rPr lang="it-IT" smtClean="0"/>
              <a:t>25</a:t>
            </a:fld>
            <a:endParaRPr lang="it-IT"/>
          </a:p>
        </p:txBody>
      </p:sp>
    </p:spTree>
    <p:extLst>
      <p:ext uri="{BB962C8B-B14F-4D97-AF65-F5344CB8AC3E}">
        <p14:creationId xmlns:p14="http://schemas.microsoft.com/office/powerpoint/2010/main" val="30752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35618" y="1537509"/>
            <a:ext cx="3618454" cy="369332"/>
          </a:xfrm>
          <a:prstGeom prst="rect">
            <a:avLst/>
          </a:prstGeom>
        </p:spPr>
        <p:txBody>
          <a:bodyPr wrap="square">
            <a:spAutoFit/>
          </a:bodyPr>
          <a:lstStyle/>
          <a:p>
            <a:pPr marL="285750" indent="-285750">
              <a:buFont typeface="Wingdings" panose="05000000000000000000" pitchFamily="2" charset="2"/>
              <a:buChar char="q"/>
            </a:pPr>
            <a:r>
              <a:rPr lang="it-IT" dirty="0">
                <a:solidFill>
                  <a:srgbClr val="A80000"/>
                </a:solidFill>
                <a:latin typeface="Times New Roman" panose="02020603050405020304" pitchFamily="18" charset="0"/>
                <a:cs typeface="Times New Roman" panose="02020603050405020304" pitchFamily="18" charset="0"/>
              </a:rPr>
              <a:t>il </a:t>
            </a:r>
            <a:r>
              <a:rPr lang="it-IT" b="1" i="1" dirty="0">
                <a:solidFill>
                  <a:srgbClr val="A80000"/>
                </a:solidFill>
                <a:latin typeface="Times New Roman" panose="02020603050405020304" pitchFamily="18" charset="0"/>
                <a:cs typeface="Times New Roman" panose="02020603050405020304" pitchFamily="18" charset="0"/>
              </a:rPr>
              <a:t>tasso di occupazione </a:t>
            </a:r>
            <a:r>
              <a:rPr lang="it-IT" i="1" dirty="0">
                <a:solidFill>
                  <a:srgbClr val="A80000"/>
                </a:solidFill>
                <a:latin typeface="Times New Roman" panose="02020603050405020304" pitchFamily="18" charset="0"/>
                <a:cs typeface="Times New Roman" panose="02020603050405020304" pitchFamily="18" charset="0"/>
              </a:rPr>
              <a:t>specifico</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16</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26</a:t>
            </a:fld>
            <a:endParaRPr lang="it-IT"/>
          </a:p>
        </p:txBody>
      </p:sp>
      <p:sp>
        <p:nvSpPr>
          <p:cNvPr id="8" name="Freccia a destra 7"/>
          <p:cNvSpPr/>
          <p:nvPr/>
        </p:nvSpPr>
        <p:spPr>
          <a:xfrm>
            <a:off x="5130800" y="1604183"/>
            <a:ext cx="680095" cy="28327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935618" y="3705079"/>
            <a:ext cx="9960086"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rappresenta perciò la parte dell’offerta di lavoro che ha trovato incontro con la domanda, in rapporto alla popolazione in età lavorativa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35618" y="2996114"/>
            <a:ext cx="996008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 rapporto percentuale tra gli occupati di una determinata classe di età (in genere 15-64 anni) e la popolazione residente totale della stessa classe di età.</a:t>
            </a:r>
            <a:endParaRPr lang="en-GB" dirty="0">
              <a:latin typeface="Times New Roman" panose="02020603050405020304" pitchFamily="18" charset="0"/>
              <a:cs typeface="Times New Roman" panose="02020603050405020304" pitchFamily="18" charset="0"/>
            </a:endParaRPr>
          </a:p>
        </p:txBody>
      </p:sp>
      <p:grpSp>
        <p:nvGrpSpPr>
          <p:cNvPr id="12" name="Gruppo 11"/>
          <p:cNvGrpSpPr/>
          <p:nvPr/>
        </p:nvGrpSpPr>
        <p:grpSpPr>
          <a:xfrm>
            <a:off x="6262744" y="1077015"/>
            <a:ext cx="4632960" cy="1290320"/>
            <a:chOff x="6262744" y="1077015"/>
            <a:chExt cx="4632960" cy="1290320"/>
          </a:xfrm>
        </p:grpSpPr>
        <p:pic>
          <p:nvPicPr>
            <p:cNvPr id="6" name="Immagine 5"/>
            <p:cNvPicPr>
              <a:picLocks noChangeAspect="1"/>
            </p:cNvPicPr>
            <p:nvPr/>
          </p:nvPicPr>
          <p:blipFill>
            <a:blip r:embed="rId2"/>
            <a:stretch>
              <a:fillRect/>
            </a:stretch>
          </p:blipFill>
          <p:spPr>
            <a:xfrm>
              <a:off x="6262744" y="1077015"/>
              <a:ext cx="4632960" cy="1290320"/>
            </a:xfrm>
            <a:prstGeom prst="rect">
              <a:avLst/>
            </a:prstGeom>
            <a:ln>
              <a:solidFill>
                <a:srgbClr val="A80000"/>
              </a:solidFill>
            </a:ln>
          </p:spPr>
        </p:pic>
        <p:pic>
          <p:nvPicPr>
            <p:cNvPr id="11" name="Immagine 10"/>
            <p:cNvPicPr>
              <a:picLocks noChangeAspect="1"/>
            </p:cNvPicPr>
            <p:nvPr/>
          </p:nvPicPr>
          <p:blipFill>
            <a:blip r:embed="rId3"/>
            <a:stretch>
              <a:fillRect/>
            </a:stretch>
          </p:blipFill>
          <p:spPr>
            <a:xfrm>
              <a:off x="7963645" y="1112894"/>
              <a:ext cx="2523963" cy="365792"/>
            </a:xfrm>
            <a:prstGeom prst="rect">
              <a:avLst/>
            </a:prstGeom>
          </p:spPr>
        </p:pic>
      </p:grpSp>
    </p:spTree>
    <p:extLst>
      <p:ext uri="{BB962C8B-B14F-4D97-AF65-F5344CB8AC3E}">
        <p14:creationId xmlns:p14="http://schemas.microsoft.com/office/powerpoint/2010/main" val="3091472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5435" y="872135"/>
            <a:ext cx="2976283" cy="369332"/>
          </a:xfrm>
          <a:prstGeom prst="rect">
            <a:avLst/>
          </a:prstGeom>
        </p:spPr>
        <p:txBody>
          <a:bodyPr wrap="square">
            <a:spAutoFit/>
          </a:bodyPr>
          <a:lstStyle/>
          <a:p>
            <a:pPr marL="285750" indent="-285750">
              <a:buFont typeface="Wingdings" panose="05000000000000000000" pitchFamily="2" charset="2"/>
              <a:buChar char="q"/>
            </a:pPr>
            <a:r>
              <a:rPr lang="it-IT" b="1" dirty="0">
                <a:solidFill>
                  <a:srgbClr val="A80000"/>
                </a:solidFill>
                <a:latin typeface="Times New Roman" panose="02020603050405020304" pitchFamily="18" charset="0"/>
                <a:cs typeface="Times New Roman" panose="02020603050405020304" pitchFamily="18" charset="0"/>
              </a:rPr>
              <a:t>il tasso di disoccupazione</a:t>
            </a:r>
            <a:endParaRPr lang="it-IT" b="1" dirty="0">
              <a:solidFill>
                <a:srgbClr val="0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802748" y="1344419"/>
            <a:ext cx="9387840" cy="1300480"/>
          </a:xfrm>
          <a:prstGeom prst="rect">
            <a:avLst/>
          </a:prstGeom>
        </p:spPr>
      </p:pic>
      <p:sp>
        <p:nvSpPr>
          <p:cNvPr id="5" name="Rettangolo 4"/>
          <p:cNvSpPr/>
          <p:nvPr/>
        </p:nvSpPr>
        <p:spPr>
          <a:xfrm>
            <a:off x="905433" y="2727998"/>
            <a:ext cx="10374938" cy="1027782"/>
          </a:xfrm>
          <a:prstGeom prst="rect">
            <a:avLst/>
          </a:prstGeom>
        </p:spPr>
        <p:txBody>
          <a:bodyPr wrap="square">
            <a:spAutoFit/>
          </a:bodyPr>
          <a:lstStyle/>
          <a:p>
            <a:pPr algn="just">
              <a:lnSpc>
                <a:spcPct val="115000"/>
              </a:lnSpc>
            </a:pPr>
            <a:r>
              <a:rPr lang="it-IT" b="1" dirty="0">
                <a:latin typeface="Times New Roman" panose="02020603050405020304" pitchFamily="18" charset="0"/>
                <a:ea typeface="Calibri" panose="020F0502020204030204" pitchFamily="34" charset="0"/>
                <a:cs typeface="Times New Roman" panose="02020603050405020304" pitchFamily="18" charset="0"/>
              </a:rPr>
              <a:t>Tasso di disoccupazione</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i disoccupati e le corrispondenti forze di lavoro  </a:t>
            </a:r>
          </a:p>
          <a:p>
            <a:pPr algn="just">
              <a:lnSpc>
                <a:spcPct val="115000"/>
              </a:lnSpc>
            </a:pPr>
            <a: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(rapporto percentuale tra i disoccupati in una determinata classe di età (in genere 15 anni e più) e l'insieme di occupati e disoccupati della stessa classe di età.)</a:t>
            </a:r>
            <a:endParaRPr lang="it-IT"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05434" y="3817772"/>
            <a:ext cx="10374937" cy="1047979"/>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Rappresenta quindi la quota di forza lavoro che non ha trovato un incontro con la domanda, in rapporto alla forza lavoro stessa, in altre parole,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misura la mancanza di lavoro tra coloro che sono disponibili a lavorare</a:t>
            </a:r>
            <a:r>
              <a:rPr lang="it-IT" dirty="0">
                <a:latin typeface="Times New Roman" panose="02020603050405020304" pitchFamily="18" charset="0"/>
                <a:ea typeface="Calibri" panose="020F0502020204030204" pitchFamily="34" charset="0"/>
                <a:cs typeface="Times New Roman" panose="02020603050405020304" pitchFamily="18" charset="0"/>
              </a:rPr>
              <a:t>, cioè le forze di lavoro.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05433" y="4845554"/>
            <a:ext cx="10374938" cy="729430"/>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Riproduce quindi un indicatore indiretto di benessere sociale, poiché fornisce la misura dell’intensità della mancanza di lavoro tra la popolazione disponibile a lavorare in un determinato territorio.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8" name="Segnaposto numero diapositiva 7"/>
          <p:cNvSpPr>
            <a:spLocks noGrp="1"/>
          </p:cNvSpPr>
          <p:nvPr>
            <p:ph type="sldNum" sz="quarter" idx="12"/>
          </p:nvPr>
        </p:nvSpPr>
        <p:spPr/>
        <p:txBody>
          <a:bodyPr/>
          <a:lstStyle/>
          <a:p>
            <a:fld id="{2933ED56-FB12-4384-AF6C-E94CA198BBEC}" type="slidenum">
              <a:rPr lang="it-IT" smtClean="0"/>
              <a:pPr/>
              <a:t>27</a:t>
            </a:fld>
            <a:endParaRPr lang="it-IT"/>
          </a:p>
        </p:txBody>
      </p:sp>
      <p:sp>
        <p:nvSpPr>
          <p:cNvPr id="9" name="Rettangolo 8"/>
          <p:cNvSpPr/>
          <p:nvPr/>
        </p:nvSpPr>
        <p:spPr>
          <a:xfrm>
            <a:off x="905433" y="5626919"/>
            <a:ext cx="1037493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tasso di disoccupazione giovanile </a:t>
            </a:r>
            <a:r>
              <a:rPr lang="it-IT" dirty="0">
                <a:latin typeface="Times New Roman" panose="02020603050405020304" pitchFamily="18" charset="0"/>
                <a:cs typeface="Times New Roman" panose="02020603050405020304" pitchFamily="18" charset="0"/>
              </a:rPr>
              <a:t>è il rapporto percentuale fra la popolazione dai 15 ai 24 anni in cerca di occupazione e le forze di lavoro totali della stessa fascia di età.</a:t>
            </a:r>
          </a:p>
        </p:txBody>
      </p:sp>
    </p:spTree>
    <p:extLst>
      <p:ext uri="{BB962C8B-B14F-4D97-AF65-F5344CB8AC3E}">
        <p14:creationId xmlns:p14="http://schemas.microsoft.com/office/powerpoint/2010/main" val="9567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6681" y="1652752"/>
            <a:ext cx="10333344" cy="646331"/>
          </a:xfrm>
          <a:prstGeom prst="rect">
            <a:avLst/>
          </a:prstGeom>
        </p:spPr>
        <p:txBody>
          <a:bodyPr wrap="square">
            <a:spAutoFit/>
          </a:bodyPr>
          <a:lstStyle/>
          <a:p>
            <a:pPr algn="just"/>
            <a:r>
              <a:rPr lang="it-IT" b="0" i="0" dirty="0">
                <a:effectLst/>
                <a:latin typeface="Times New Roman" panose="02020603050405020304" pitchFamily="18" charset="0"/>
                <a:cs typeface="Times New Roman" panose="02020603050405020304" pitchFamily="18" charset="0"/>
              </a:rPr>
              <a:t>I risultati dell’indagine vengono diffusi attraverso </a:t>
            </a:r>
            <a:r>
              <a:rPr lang="it-IT" b="0" i="0" u="sng" dirty="0">
                <a:effectLst/>
                <a:latin typeface="Times New Roman" panose="02020603050405020304" pitchFamily="18" charset="0"/>
                <a:cs typeface="Times New Roman" panose="02020603050405020304" pitchFamily="18" charset="0"/>
              </a:rPr>
              <a:t>comunicati stampa mensili o trimestrali e tavole di dati</a:t>
            </a:r>
            <a:r>
              <a:rPr lang="it-IT" b="0" i="0" dirty="0">
                <a:effectLst/>
                <a:latin typeface="Times New Roman" panose="02020603050405020304" pitchFamily="18" charset="0"/>
                <a:cs typeface="Times New Roman" panose="02020603050405020304" pitchFamily="18" charset="0"/>
              </a:rPr>
              <a:t> e sono disponibili nel data </a:t>
            </a:r>
            <a:r>
              <a:rPr lang="it-IT" b="0" i="0" dirty="0" err="1">
                <a:effectLst/>
                <a:latin typeface="Times New Roman" panose="02020603050405020304" pitchFamily="18" charset="0"/>
                <a:cs typeface="Times New Roman" panose="02020603050405020304" pitchFamily="18" charset="0"/>
              </a:rPr>
              <a:t>warehouse</a:t>
            </a:r>
            <a:r>
              <a:rPr lang="it-IT" b="0" i="0" dirty="0">
                <a:effectLst/>
                <a:latin typeface="Times New Roman" panose="02020603050405020304" pitchFamily="18" charset="0"/>
                <a:cs typeface="Times New Roman" panose="02020603050405020304" pitchFamily="18" charset="0"/>
              </a:rPr>
              <a:t> </a:t>
            </a:r>
            <a:r>
              <a:rPr lang="it-IT" b="0" i="0" u="sng" dirty="0">
                <a:effectLst/>
                <a:latin typeface="Times New Roman" panose="02020603050405020304" pitchFamily="18" charset="0"/>
                <a:cs typeface="Times New Roman" panose="02020603050405020304" pitchFamily="18" charset="0"/>
              </a:rPr>
              <a:t>I.Stat</a:t>
            </a:r>
            <a:r>
              <a:rPr lang="it-IT" b="0" i="0" dirty="0">
                <a:effectLst/>
                <a:latin typeface="Times New Roman" panose="02020603050405020304" pitchFamily="18" charset="0"/>
                <a:cs typeface="Times New Roman" panose="02020603050405020304" pitchFamily="18" charset="0"/>
              </a:rPr>
              <a:t> al tema </a:t>
            </a:r>
            <a:r>
              <a:rPr lang="it-IT" b="0" i="1" dirty="0">
                <a:effectLst/>
                <a:latin typeface="Times New Roman" panose="02020603050405020304" pitchFamily="18" charset="0"/>
                <a:cs typeface="Times New Roman" panose="02020603050405020304" pitchFamily="18" charset="0"/>
              </a:rPr>
              <a:t>Lavoro e retribuzioni/Offerta di lavoro</a:t>
            </a:r>
            <a:r>
              <a:rPr lang="it-IT" b="0" i="0" dirty="0">
                <a:effectLst/>
                <a:latin typeface="Times New Roman" panose="02020603050405020304" pitchFamily="18" charset="0"/>
                <a:cs typeface="Times New Roman" panose="02020603050405020304" pitchFamily="18" charset="0"/>
              </a:rPr>
              <a:t>. </a:t>
            </a:r>
          </a:p>
        </p:txBody>
      </p:sp>
      <p:sp>
        <p:nvSpPr>
          <p:cNvPr id="3" name="Rettangolo 2"/>
          <p:cNvSpPr/>
          <p:nvPr/>
        </p:nvSpPr>
        <p:spPr>
          <a:xfrm>
            <a:off x="836680" y="895581"/>
            <a:ext cx="4130298"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Come consultare i risultati dell'indagine</a:t>
            </a:r>
          </a:p>
        </p:txBody>
      </p:sp>
      <p:sp>
        <p:nvSpPr>
          <p:cNvPr id="4" name="Rettangolo 3"/>
          <p:cNvSpPr/>
          <p:nvPr/>
        </p:nvSpPr>
        <p:spPr>
          <a:xfrm>
            <a:off x="836679" y="2299083"/>
            <a:ext cx="10333345"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Sono poi diffusi nelle principali pubblicazioni Istat (</a:t>
            </a:r>
            <a:r>
              <a:rPr lang="it-IT" u="sng" dirty="0">
                <a:latin typeface="Times New Roman" panose="02020603050405020304" pitchFamily="18" charset="0"/>
                <a:cs typeface="Times New Roman" panose="02020603050405020304" pitchFamily="18" charset="0"/>
              </a:rPr>
              <a:t>Rapporto annuale</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Annuario statistico italiano</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Noi Italia</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Italia in cifre</a:t>
            </a:r>
            <a:r>
              <a:rPr lang="it-IT" dirty="0">
                <a:latin typeface="Times New Roman" panose="02020603050405020304" pitchFamily="18" charset="0"/>
                <a:cs typeface="Times New Roman" panose="02020603050405020304" pitchFamily="18" charset="0"/>
              </a:rPr>
              <a:t>). I dati sono diffusi a livello regionale ogni trimestre e a livello provinciale nella media d’anno.</a:t>
            </a:r>
          </a:p>
        </p:txBody>
      </p:sp>
      <p:sp>
        <p:nvSpPr>
          <p:cNvPr id="5" name="Rettangolo 4"/>
          <p:cNvSpPr/>
          <p:nvPr/>
        </p:nvSpPr>
        <p:spPr>
          <a:xfrm>
            <a:off x="836678" y="3222413"/>
            <a:ext cx="10333346"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Inoltre, i dati elementari rilevati nel corso dell’indagine sono resi disponibili gratuitamente per gli utenti e i ricercatori che ne facciano richiesta motivata per fini di ricerca scientifica (file standard e file per la ricerca); in ogni caso, i dati comunicati sono privi degli elementi identificativi del soggetto al quale si riferiscono, nonché di ogni altro elemento che consenta, anche indirettamente, il collegamento con le famiglie o gli individui intervistati.</a:t>
            </a:r>
          </a:p>
        </p:txBody>
      </p:sp>
      <p:sp>
        <p:nvSpPr>
          <p:cNvPr id="6" name="Rettangolo 5"/>
          <p:cNvSpPr/>
          <p:nvPr/>
        </p:nvSpPr>
        <p:spPr>
          <a:xfrm>
            <a:off x="836678" y="4966464"/>
            <a:ext cx="10333346"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i metadati della rilevazione, nonché il contenuto informativo, si può consultare il sistema informativo sulla qualità </a:t>
            </a:r>
            <a:r>
              <a:rPr lang="it-IT" u="sng" dirty="0">
                <a:latin typeface="Times New Roman" panose="02020603050405020304" pitchFamily="18" charset="0"/>
                <a:cs typeface="Times New Roman" panose="02020603050405020304" pitchFamily="18" charset="0"/>
              </a:rPr>
              <a:t>SIQual</a:t>
            </a:r>
            <a:r>
              <a:rPr lang="it-IT" dirty="0">
                <a:latin typeface="Times New Roman" panose="02020603050405020304" pitchFamily="18" charset="0"/>
                <a:cs typeface="Times New Roman" panose="02020603050405020304" pitchFamily="18" charset="0"/>
              </a:rPr>
              <a:t>.</a:t>
            </a:r>
          </a:p>
        </p:txBody>
      </p:sp>
      <p:sp>
        <p:nvSpPr>
          <p:cNvPr id="7" name="Segnaposto piè di pagina 6"/>
          <p:cNvSpPr>
            <a:spLocks noGrp="1"/>
          </p:cNvSpPr>
          <p:nvPr>
            <p:ph type="ftr" sz="quarter" idx="11"/>
          </p:nvPr>
        </p:nvSpPr>
        <p:spPr/>
        <p:txBody>
          <a:bodyPr/>
          <a:lstStyle/>
          <a:p>
            <a:r>
              <a:rPr lang="it-IT"/>
              <a:t>L. Bani - Elementi di statistica economica - LEZIONE 16</a:t>
            </a:r>
          </a:p>
        </p:txBody>
      </p:sp>
      <p:sp>
        <p:nvSpPr>
          <p:cNvPr id="8" name="Segnaposto numero diapositiva 7"/>
          <p:cNvSpPr>
            <a:spLocks noGrp="1"/>
          </p:cNvSpPr>
          <p:nvPr>
            <p:ph type="sldNum" sz="quarter" idx="12"/>
          </p:nvPr>
        </p:nvSpPr>
        <p:spPr/>
        <p:txBody>
          <a:bodyPr/>
          <a:lstStyle/>
          <a:p>
            <a:fld id="{2933ED56-FB12-4384-AF6C-E94CA198BBEC}" type="slidenum">
              <a:rPr lang="it-IT" smtClean="0"/>
              <a:t>28</a:t>
            </a:fld>
            <a:endParaRPr lang="it-IT"/>
          </a:p>
        </p:txBody>
      </p:sp>
    </p:spTree>
    <p:extLst>
      <p:ext uri="{BB962C8B-B14F-4D97-AF65-F5344CB8AC3E}">
        <p14:creationId xmlns:p14="http://schemas.microsoft.com/office/powerpoint/2010/main" val="3860434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15599" y="1094163"/>
            <a:ext cx="8480610" cy="4770343"/>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16</a:t>
            </a:r>
          </a:p>
        </p:txBody>
      </p:sp>
      <p:sp>
        <p:nvSpPr>
          <p:cNvPr id="4" name="Segnaposto numero diapositiva 3"/>
          <p:cNvSpPr>
            <a:spLocks noGrp="1"/>
          </p:cNvSpPr>
          <p:nvPr>
            <p:ph type="sldNum" sz="quarter" idx="12"/>
          </p:nvPr>
        </p:nvSpPr>
        <p:spPr/>
        <p:txBody>
          <a:bodyPr/>
          <a:lstStyle/>
          <a:p>
            <a:fld id="{2933ED56-FB12-4384-AF6C-E94CA198BBEC}" type="slidenum">
              <a:rPr lang="it-IT" smtClean="0"/>
              <a:t>29</a:t>
            </a:fld>
            <a:endParaRPr lang="it-IT"/>
          </a:p>
        </p:txBody>
      </p:sp>
    </p:spTree>
    <p:extLst>
      <p:ext uri="{BB962C8B-B14F-4D97-AF65-F5344CB8AC3E}">
        <p14:creationId xmlns:p14="http://schemas.microsoft.com/office/powerpoint/2010/main" val="35433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54453" y="1240135"/>
            <a:ext cx="10598638"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Tra gli elementi fondamentali in grado di far comprendere se l’economia di un paese sia più o meno solida e si manifesti nel segno della prosperità vi è il </a:t>
            </a:r>
            <a:r>
              <a:rPr lang="it-IT" b="1" dirty="0">
                <a:solidFill>
                  <a:srgbClr val="000000"/>
                </a:solidFill>
                <a:latin typeface="Times New Roman" panose="02020603050405020304" pitchFamily="18" charset="0"/>
                <a:cs typeface="Times New Roman" panose="02020603050405020304" pitchFamily="18" charset="0"/>
              </a:rPr>
              <a:t>mercato del lavoro</a:t>
            </a:r>
            <a:r>
              <a:rPr lang="it-IT"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854453" y="2145299"/>
            <a:ext cx="10598638" cy="923330"/>
          </a:xfrm>
          <a:prstGeom prst="rect">
            <a:avLst/>
          </a:prstGeom>
        </p:spPr>
        <p:txBody>
          <a:bodyPr wrap="square">
            <a:spAutoFit/>
          </a:bodyPr>
          <a:lstStyle/>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Un livello di occupazione stabile può infatti contribuire a supportare l’economia, rendendola meno vulnerabile agli shock, permettendole di continuare a crescere anche durante una crisi finanziaria globale e conservando un più elevato standard di vita e di benessere sociale. </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854452" y="3214779"/>
            <a:ext cx="10598639" cy="1200329"/>
          </a:xfrm>
          <a:prstGeom prst="rect">
            <a:avLst/>
          </a:prstGeom>
        </p:spPr>
        <p:txBody>
          <a:bodyPr wrap="square">
            <a:spAutoFit/>
          </a:bodyPr>
          <a:lstStyle/>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Diversamente, un livello di disoccupazione elevato significa che più persone sono senza lavoro e senza reddito, configurando di conseguenza un’economia dominata dall’incertezza e dalla sfiducia i cui effetti si riversano inevitabilmente sui consumi interni, che in tal modo si riducono, e di conseguenza sui valori del Prodotto Interno Lordo del Paese di cui essi costituiscono una parte importante. </a:t>
            </a:r>
            <a:endParaRPr lang="it-IT"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8639553" y="4997107"/>
            <a:ext cx="2651990" cy="1115665"/>
          </a:xfrm>
          <a:prstGeom prst="rect">
            <a:avLst/>
          </a:prstGeom>
        </p:spPr>
      </p:pic>
      <p:sp>
        <p:nvSpPr>
          <p:cNvPr id="2" name="Segnaposto piè di pagina 1"/>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3</a:t>
            </a:fld>
            <a:endParaRPr lang="it-IT"/>
          </a:p>
        </p:txBody>
      </p:sp>
    </p:spTree>
    <p:extLst>
      <p:ext uri="{BB962C8B-B14F-4D97-AF65-F5344CB8AC3E}">
        <p14:creationId xmlns:p14="http://schemas.microsoft.com/office/powerpoint/2010/main" val="393809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6000" y="1184404"/>
            <a:ext cx="10345271" cy="1785104"/>
          </a:xfrm>
          <a:prstGeom prst="rect">
            <a:avLst/>
          </a:prstGeom>
        </p:spPr>
        <p:txBody>
          <a:bodyPr wrap="square">
            <a:spAutoFit/>
          </a:bodyPr>
          <a:lstStyle/>
          <a:p>
            <a:pPr algn="just">
              <a:lnSpc>
                <a:spcPct val="150000"/>
              </a:lnSpc>
              <a:spcAft>
                <a:spcPts val="1200"/>
              </a:spcAft>
            </a:pPr>
            <a:r>
              <a:rPr lang="it-IT" b="1" dirty="0">
                <a:solidFill>
                  <a:srgbClr val="000000"/>
                </a:solidFill>
                <a:latin typeface="Times New Roman" panose="02020603050405020304" pitchFamily="18" charset="0"/>
                <a:cs typeface="Times New Roman" panose="02020603050405020304" pitchFamily="18" charset="0"/>
              </a:rPr>
              <a:t>Variazione congiunturale</a:t>
            </a:r>
            <a:r>
              <a:rPr lang="it-IT" dirty="0">
                <a:solidFill>
                  <a:srgbClr val="000000"/>
                </a:solidFill>
                <a:latin typeface="Times New Roman" panose="02020603050405020304" pitchFamily="18" charset="0"/>
                <a:cs typeface="Times New Roman" panose="02020603050405020304" pitchFamily="18" charset="0"/>
              </a:rPr>
              <a:t>: variazione percentuale rispetto al mese o periodo immediatamente precedente. </a:t>
            </a:r>
          </a:p>
          <a:p>
            <a:pPr algn="just">
              <a:lnSpc>
                <a:spcPct val="150000"/>
              </a:lnSpc>
              <a:spcAft>
                <a:spcPts val="1200"/>
              </a:spcAft>
            </a:pPr>
            <a:r>
              <a:rPr lang="it-IT" b="1" dirty="0">
                <a:solidFill>
                  <a:srgbClr val="000000"/>
                </a:solidFill>
                <a:latin typeface="Times New Roman" panose="02020603050405020304" pitchFamily="18" charset="0"/>
                <a:cs typeface="Times New Roman" panose="02020603050405020304" pitchFamily="18" charset="0"/>
              </a:rPr>
              <a:t>Variazione tendenziale</a:t>
            </a:r>
            <a:r>
              <a:rPr lang="it-IT" dirty="0">
                <a:solidFill>
                  <a:srgbClr val="000000"/>
                </a:solidFill>
                <a:latin typeface="Times New Roman" panose="02020603050405020304" pitchFamily="18" charset="0"/>
                <a:cs typeface="Times New Roman" panose="02020603050405020304" pitchFamily="18" charset="0"/>
              </a:rPr>
              <a:t>: variazione percentuale rispetto allo stesso mese o periodo dell’anno precedente. </a:t>
            </a:r>
          </a:p>
          <a:p>
            <a:pPr algn="just">
              <a:spcAft>
                <a:spcPts val="1200"/>
              </a:spcAft>
            </a:pPr>
            <a:r>
              <a:rPr lang="it-IT" b="1" dirty="0">
                <a:solidFill>
                  <a:srgbClr val="000000"/>
                </a:solidFill>
                <a:latin typeface="Times New Roman" panose="02020603050405020304" pitchFamily="18" charset="0"/>
                <a:cs typeface="Times New Roman" panose="02020603050405020304" pitchFamily="18" charset="0"/>
              </a:rPr>
              <a:t>Variazione tendenziale al netto della componente demografica</a:t>
            </a:r>
            <a:r>
              <a:rPr lang="it-IT" dirty="0">
                <a:solidFill>
                  <a:srgbClr val="000000"/>
                </a:solidFill>
                <a:latin typeface="Times New Roman" panose="02020603050405020304" pitchFamily="18" charset="0"/>
                <a:cs typeface="Times New Roman" panose="02020603050405020304" pitchFamily="18" charset="0"/>
              </a:rPr>
              <a:t>: variazione tendenziale al netto dell’effetto determinato dalla variazione della popolazione rispetto a 12 mesi prima.</a:t>
            </a:r>
            <a:endParaRPr lang="it-IT"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16</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30</a:t>
            </a:fld>
            <a:endParaRPr lang="it-IT"/>
          </a:p>
        </p:txBody>
      </p:sp>
    </p:spTree>
    <p:extLst>
      <p:ext uri="{BB962C8B-B14F-4D97-AF65-F5344CB8AC3E}">
        <p14:creationId xmlns:p14="http://schemas.microsoft.com/office/powerpoint/2010/main" val="3235399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62211" y="550929"/>
            <a:ext cx="10369176" cy="5210950"/>
          </a:xfrm>
          <a:prstGeom prst="rect">
            <a:avLst/>
          </a:prstGeom>
        </p:spPr>
      </p:pic>
      <p:sp>
        <p:nvSpPr>
          <p:cNvPr id="3" name="Rettangolo 2"/>
          <p:cNvSpPr/>
          <p:nvPr/>
        </p:nvSpPr>
        <p:spPr>
          <a:xfrm>
            <a:off x="962211" y="5761879"/>
            <a:ext cx="10665013" cy="584775"/>
          </a:xfrm>
          <a:prstGeom prst="rect">
            <a:avLst/>
          </a:prstGeom>
        </p:spPr>
        <p:txBody>
          <a:bodyPr wrap="square">
            <a:spAutoFit/>
          </a:bodyPr>
          <a:lstStyle/>
          <a:p>
            <a:pPr lvl="0" algn="just">
              <a:spcAft>
                <a:spcPts val="515"/>
              </a:spcAft>
            </a:pP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marzo 2022, rispetto al mese precedente, l’aumento dell’occupazione (+0,4%, pari a +81mila) coinvolge le donne (+0,9%) e rimane sostanzialmente stabile tra gli uomini. </a:t>
            </a:r>
          </a:p>
        </p:txBody>
      </p:sp>
      <p:sp>
        <p:nvSpPr>
          <p:cNvPr id="4" name="Rettangolo 3"/>
          <p:cNvSpPr/>
          <p:nvPr/>
        </p:nvSpPr>
        <p:spPr>
          <a:xfrm>
            <a:off x="4679576" y="4724400"/>
            <a:ext cx="1999130" cy="242047"/>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800164" y="3639672"/>
            <a:ext cx="878541" cy="242047"/>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31</a:t>
            </a:fld>
            <a:endParaRPr lang="it-IT"/>
          </a:p>
        </p:txBody>
      </p:sp>
    </p:spTree>
    <p:extLst>
      <p:ext uri="{BB962C8B-B14F-4D97-AF65-F5344CB8AC3E}">
        <p14:creationId xmlns:p14="http://schemas.microsoft.com/office/powerpoint/2010/main" val="2199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76949" y="600302"/>
            <a:ext cx="9547248" cy="4797733"/>
          </a:xfrm>
          <a:prstGeom prst="rect">
            <a:avLst/>
          </a:prstGeom>
        </p:spPr>
      </p:pic>
      <p:sp>
        <p:nvSpPr>
          <p:cNvPr id="3" name="Rettangolo 2"/>
          <p:cNvSpPr/>
          <p:nvPr/>
        </p:nvSpPr>
        <p:spPr>
          <a:xfrm>
            <a:off x="10051614" y="4420965"/>
            <a:ext cx="2112393" cy="523220"/>
          </a:xfrm>
          <a:prstGeom prst="rect">
            <a:avLst/>
          </a:prstGeom>
        </p:spPr>
        <p:txBody>
          <a:bodyPr wrap="square">
            <a:spAutoFit/>
          </a:bodyPr>
          <a:lstStyle/>
          <a:p>
            <a:pPr lvl="0">
              <a:spcAft>
                <a:spcPts val="515"/>
              </a:spcAft>
            </a:pPr>
            <a:r>
              <a:rPr lang="it-IT"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tasso di occupazione sale al 59,9% (+0,3 punti) </a:t>
            </a:r>
          </a:p>
        </p:txBody>
      </p:sp>
      <p:sp>
        <p:nvSpPr>
          <p:cNvPr id="4" name="Rettangolo 3"/>
          <p:cNvSpPr/>
          <p:nvPr/>
        </p:nvSpPr>
        <p:spPr>
          <a:xfrm>
            <a:off x="5551843" y="4524893"/>
            <a:ext cx="1999130" cy="242047"/>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85718" y="5298941"/>
            <a:ext cx="11043539" cy="523220"/>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A marzo 2022, su base mensile, tra gli uomini il calo dell’inattività (0,2 punti) si riflette nell’aumento dell’occupazione e della disoccupazione di pari intensità (0,1 punti); </a:t>
            </a:r>
            <a:endParaRPr lang="it-IT" sz="1400"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32</a:t>
            </a:fld>
            <a:endParaRPr lang="it-IT"/>
          </a:p>
        </p:txBody>
      </p:sp>
      <p:sp>
        <p:nvSpPr>
          <p:cNvPr id="9" name="Rettangolo 8"/>
          <p:cNvSpPr/>
          <p:nvPr/>
        </p:nvSpPr>
        <p:spPr>
          <a:xfrm>
            <a:off x="685719" y="5796593"/>
            <a:ext cx="11101728" cy="523220"/>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Su base annua, per entrambi i generi aumenta l’occupazione (2,6 punti per gli uomini e 2,9 per le donne) e diminuiscono disoccupazione (1,6 e 2,2 punti) e inattività (1,6 e 1,8 punti). </a:t>
            </a:r>
            <a:endParaRPr lang="it-IT" sz="1400" dirty="0">
              <a:latin typeface="Times New Roman" panose="02020603050405020304" pitchFamily="18" charset="0"/>
              <a:cs typeface="Times New Roman" panose="02020603050405020304" pitchFamily="18" charset="0"/>
            </a:endParaRPr>
          </a:p>
        </p:txBody>
      </p:sp>
      <p:sp>
        <p:nvSpPr>
          <p:cNvPr id="10" name="Rettangolo 9"/>
          <p:cNvSpPr/>
          <p:nvPr/>
        </p:nvSpPr>
        <p:spPr>
          <a:xfrm>
            <a:off x="6808124" y="2518756"/>
            <a:ext cx="656705" cy="78970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9351818" y="3524596"/>
            <a:ext cx="490451" cy="25005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9351818" y="2546262"/>
            <a:ext cx="490451" cy="25005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0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6668" y="754828"/>
            <a:ext cx="11826240" cy="3627120"/>
          </a:xfrm>
          <a:prstGeom prst="rect">
            <a:avLst/>
          </a:prstGeom>
        </p:spPr>
      </p:pic>
      <p:sp>
        <p:nvSpPr>
          <p:cNvPr id="3" name="Rettangolo 2"/>
          <p:cNvSpPr/>
          <p:nvPr/>
        </p:nvSpPr>
        <p:spPr>
          <a:xfrm>
            <a:off x="856129" y="4821218"/>
            <a:ext cx="10587317"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 marzo, la crescita congiunturale degli occupati è il risultato dell’aumento dei dipendenti permanenti (+0,7%) e a termine (+0,6%) e della diminuzione degli autonomi (-0,8%). </a:t>
            </a:r>
          </a:p>
        </p:txBody>
      </p:sp>
      <p:sp>
        <p:nvSpPr>
          <p:cNvPr id="4" name="Rettangolo 3"/>
          <p:cNvSpPr/>
          <p:nvPr/>
        </p:nvSpPr>
        <p:spPr>
          <a:xfrm>
            <a:off x="856128" y="5467549"/>
            <a:ext cx="10587317"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Nell’arco dei dodici mesi l’occupazione risulta in crescita grazie ai dipendenti permanenti (+2,1%) e soprattutto a termine (+15,7%); l’aumento si registra anche per gli autonomi (+1,3%). </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6347012" y="3362202"/>
            <a:ext cx="582706" cy="27790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347012" y="3667437"/>
            <a:ext cx="582706" cy="27790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347012" y="3963273"/>
            <a:ext cx="582706" cy="27790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1295530" y="3303033"/>
            <a:ext cx="582706" cy="93814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piè di pagina 8"/>
          <p:cNvSpPr>
            <a:spLocks noGrp="1"/>
          </p:cNvSpPr>
          <p:nvPr>
            <p:ph type="ftr" sz="quarter" idx="11"/>
          </p:nvPr>
        </p:nvSpPr>
        <p:spPr/>
        <p:txBody>
          <a:bodyPr/>
          <a:lstStyle/>
          <a:p>
            <a:r>
              <a:rPr lang="it-IT"/>
              <a:t>L. Bani - Elementi di statistica economica - LEZIONE 16</a:t>
            </a:r>
          </a:p>
        </p:txBody>
      </p:sp>
      <p:sp>
        <p:nvSpPr>
          <p:cNvPr id="10" name="Segnaposto numero diapositiva 9"/>
          <p:cNvSpPr>
            <a:spLocks noGrp="1"/>
          </p:cNvSpPr>
          <p:nvPr>
            <p:ph type="sldNum" sz="quarter" idx="12"/>
          </p:nvPr>
        </p:nvSpPr>
        <p:spPr/>
        <p:txBody>
          <a:bodyPr/>
          <a:lstStyle/>
          <a:p>
            <a:fld id="{2933ED56-FB12-4384-AF6C-E94CA198BBEC}" type="slidenum">
              <a:rPr lang="it-IT" smtClean="0"/>
              <a:t>33</a:t>
            </a:fld>
            <a:endParaRPr lang="it-IT"/>
          </a:p>
        </p:txBody>
      </p:sp>
    </p:spTree>
    <p:extLst>
      <p:ext uri="{BB962C8B-B14F-4D97-AF65-F5344CB8AC3E}">
        <p14:creationId xmlns:p14="http://schemas.microsoft.com/office/powerpoint/2010/main" val="327994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05244" y="511735"/>
            <a:ext cx="8748356" cy="5467723"/>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16</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34</a:t>
            </a:fld>
            <a:endParaRPr lang="it-IT"/>
          </a:p>
        </p:txBody>
      </p:sp>
    </p:spTree>
    <p:extLst>
      <p:ext uri="{BB962C8B-B14F-4D97-AF65-F5344CB8AC3E}">
        <p14:creationId xmlns:p14="http://schemas.microsoft.com/office/powerpoint/2010/main" val="354258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17002" y="502023"/>
            <a:ext cx="7547379" cy="5674060"/>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16</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35</a:t>
            </a:fld>
            <a:endParaRPr lang="it-IT"/>
          </a:p>
        </p:txBody>
      </p:sp>
      <p:sp>
        <p:nvSpPr>
          <p:cNvPr id="5" name="Rettangolo 4"/>
          <p:cNvSpPr/>
          <p:nvPr/>
        </p:nvSpPr>
        <p:spPr>
          <a:xfrm>
            <a:off x="8826347" y="1615751"/>
            <a:ext cx="3129686" cy="738664"/>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Tra febbraio e marzo 2022, il tasso di inattività diminuisce per tutte le classi di età </a:t>
            </a:r>
          </a:p>
        </p:txBody>
      </p:sp>
      <p:sp>
        <p:nvSpPr>
          <p:cNvPr id="6" name="Rettangolo 5"/>
          <p:cNvSpPr/>
          <p:nvPr/>
        </p:nvSpPr>
        <p:spPr>
          <a:xfrm>
            <a:off x="8826346" y="4463445"/>
            <a:ext cx="3032861" cy="954107"/>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Su base annua, l’aumento del tasso di occupazione e la diminuzione di quelli di inattività e di disoccupazione caratterizzano tutti i sottogruppi. </a:t>
            </a:r>
            <a:endParaRPr lang="it-IT" sz="1400" dirty="0">
              <a:latin typeface="Times New Roman" panose="02020603050405020304" pitchFamily="18" charset="0"/>
              <a:cs typeface="Times New Roman" panose="02020603050405020304" pitchFamily="18" charset="0"/>
            </a:endParaRPr>
          </a:p>
        </p:txBody>
      </p:sp>
      <p:sp>
        <p:nvSpPr>
          <p:cNvPr id="7" name="Rettangolo 6"/>
          <p:cNvSpPr/>
          <p:nvPr/>
        </p:nvSpPr>
        <p:spPr>
          <a:xfrm>
            <a:off x="8826346" y="3520877"/>
            <a:ext cx="3129687" cy="738664"/>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la disoccupazione, in calo nelle classi centrali, aumenta anche per i maggiori di 50 anni </a:t>
            </a:r>
          </a:p>
        </p:txBody>
      </p:sp>
      <p:sp>
        <p:nvSpPr>
          <p:cNvPr id="8" name="Rettangolo 7"/>
          <p:cNvSpPr/>
          <p:nvPr/>
        </p:nvSpPr>
        <p:spPr>
          <a:xfrm>
            <a:off x="8826346" y="2362866"/>
            <a:ext cx="3032861" cy="954107"/>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il tasso di occupazione aumenta per gli ultra 24enni e rimane stabile tra i più giovani che vedono aumentare il tasso di disoccupazione </a:t>
            </a:r>
          </a:p>
        </p:txBody>
      </p:sp>
      <p:sp>
        <p:nvSpPr>
          <p:cNvPr id="9" name="Rettangolo arrotondato 8"/>
          <p:cNvSpPr/>
          <p:nvPr/>
        </p:nvSpPr>
        <p:spPr>
          <a:xfrm>
            <a:off x="6180667" y="2921000"/>
            <a:ext cx="381000" cy="194733"/>
          </a:xfrm>
          <a:prstGeom prst="round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arrotondato 9"/>
          <p:cNvSpPr/>
          <p:nvPr/>
        </p:nvSpPr>
        <p:spPr>
          <a:xfrm>
            <a:off x="6180667" y="3907143"/>
            <a:ext cx="381000" cy="194733"/>
          </a:xfrm>
          <a:prstGeom prst="round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arrotondato 10"/>
          <p:cNvSpPr/>
          <p:nvPr/>
        </p:nvSpPr>
        <p:spPr>
          <a:xfrm>
            <a:off x="6180667" y="4901690"/>
            <a:ext cx="381000" cy="194733"/>
          </a:xfrm>
          <a:prstGeom prst="round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arrotondato 15"/>
          <p:cNvSpPr/>
          <p:nvPr/>
        </p:nvSpPr>
        <p:spPr>
          <a:xfrm>
            <a:off x="6180667" y="5918797"/>
            <a:ext cx="381000" cy="194733"/>
          </a:xfrm>
          <a:prstGeom prst="round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arrotondato 16"/>
          <p:cNvSpPr/>
          <p:nvPr/>
        </p:nvSpPr>
        <p:spPr>
          <a:xfrm>
            <a:off x="6180667" y="3326144"/>
            <a:ext cx="381000" cy="1947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arrotondato 17"/>
          <p:cNvSpPr/>
          <p:nvPr/>
        </p:nvSpPr>
        <p:spPr>
          <a:xfrm>
            <a:off x="6180667" y="2326361"/>
            <a:ext cx="381000" cy="20837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tangolo arrotondato 19"/>
          <p:cNvSpPr/>
          <p:nvPr/>
        </p:nvSpPr>
        <p:spPr>
          <a:xfrm>
            <a:off x="6180667" y="5529565"/>
            <a:ext cx="381000" cy="20837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arrotondato 20"/>
          <p:cNvSpPr/>
          <p:nvPr/>
        </p:nvSpPr>
        <p:spPr>
          <a:xfrm>
            <a:off x="6180667" y="2531768"/>
            <a:ext cx="381000" cy="20837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ttangolo 22"/>
          <p:cNvSpPr/>
          <p:nvPr/>
        </p:nvSpPr>
        <p:spPr>
          <a:xfrm>
            <a:off x="8212667" y="2326361"/>
            <a:ext cx="372533" cy="7893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tangolo 23"/>
          <p:cNvSpPr/>
          <p:nvPr/>
        </p:nvSpPr>
        <p:spPr>
          <a:xfrm>
            <a:off x="8212667" y="3295570"/>
            <a:ext cx="372533" cy="7893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tangolo 24"/>
          <p:cNvSpPr/>
          <p:nvPr/>
        </p:nvSpPr>
        <p:spPr>
          <a:xfrm>
            <a:off x="8186564" y="4307051"/>
            <a:ext cx="372533" cy="7893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ttangolo 25"/>
          <p:cNvSpPr/>
          <p:nvPr/>
        </p:nvSpPr>
        <p:spPr>
          <a:xfrm>
            <a:off x="8186564" y="5323648"/>
            <a:ext cx="372533" cy="78937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551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P spid="11" grpId="0" animBg="1"/>
      <p:bldP spid="16" grpId="0" animBg="1"/>
      <p:bldP spid="17" grpId="0" animBg="1"/>
      <p:bldP spid="18" grpId="0" animBg="1"/>
      <p:bldP spid="20" grpId="0" animBg="1"/>
      <p:bldP spid="21" grpId="0" animBg="1"/>
      <p:bldP spid="23" grpId="0" animBg="1"/>
      <p:bldP spid="24"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20648" y="1234794"/>
            <a:ext cx="11338560" cy="3037840"/>
          </a:xfrm>
          <a:prstGeom prst="rect">
            <a:avLst/>
          </a:prstGeom>
        </p:spPr>
      </p:pic>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5" name="Segnaposto numero diapositiva 4"/>
          <p:cNvSpPr>
            <a:spLocks noGrp="1"/>
          </p:cNvSpPr>
          <p:nvPr>
            <p:ph type="sldNum" sz="quarter" idx="12"/>
          </p:nvPr>
        </p:nvSpPr>
        <p:spPr/>
        <p:txBody>
          <a:bodyPr/>
          <a:lstStyle/>
          <a:p>
            <a:fld id="{2933ED56-FB12-4384-AF6C-E94CA198BBEC}" type="slidenum">
              <a:rPr lang="it-IT" smtClean="0"/>
              <a:t>36</a:t>
            </a:fld>
            <a:endParaRPr lang="it-IT"/>
          </a:p>
        </p:txBody>
      </p:sp>
    </p:spTree>
    <p:extLst>
      <p:ext uri="{BB962C8B-B14F-4D97-AF65-F5344CB8AC3E}">
        <p14:creationId xmlns:p14="http://schemas.microsoft.com/office/powerpoint/2010/main" val="1513891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16</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pic>
        <p:nvPicPr>
          <p:cNvPr id="4" name="Immagine 3"/>
          <p:cNvPicPr>
            <a:picLocks noChangeAspect="1"/>
          </p:cNvPicPr>
          <p:nvPr/>
        </p:nvPicPr>
        <p:blipFill rotWithShape="1">
          <a:blip r:embed="rId2"/>
          <a:srcRect b="87045"/>
          <a:stretch/>
        </p:blipFill>
        <p:spPr>
          <a:xfrm>
            <a:off x="1016000" y="745430"/>
            <a:ext cx="10177670" cy="1532258"/>
          </a:xfrm>
          <a:prstGeom prst="rect">
            <a:avLst/>
          </a:prstGeom>
        </p:spPr>
      </p:pic>
      <p:pic>
        <p:nvPicPr>
          <p:cNvPr id="5" name="Immagine 4"/>
          <p:cNvPicPr>
            <a:picLocks noChangeAspect="1"/>
          </p:cNvPicPr>
          <p:nvPr/>
        </p:nvPicPr>
        <p:blipFill>
          <a:blip r:embed="rId3"/>
          <a:stretch>
            <a:fillRect/>
          </a:stretch>
        </p:blipFill>
        <p:spPr>
          <a:xfrm>
            <a:off x="1016000" y="2252749"/>
            <a:ext cx="10181202" cy="4017612"/>
          </a:xfrm>
          <a:prstGeom prst="rect">
            <a:avLst/>
          </a:prstGeom>
        </p:spPr>
      </p:pic>
    </p:spTree>
    <p:extLst>
      <p:ext uri="{BB962C8B-B14F-4D97-AF65-F5344CB8AC3E}">
        <p14:creationId xmlns:p14="http://schemas.microsoft.com/office/powerpoint/2010/main" val="404131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2800" y="795262"/>
            <a:ext cx="10599272"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Con </a:t>
            </a:r>
            <a:r>
              <a:rPr lang="it-IT" b="1" dirty="0">
                <a:solidFill>
                  <a:srgbClr val="000000"/>
                </a:solidFill>
                <a:latin typeface="Times New Roman" panose="02020603050405020304" pitchFamily="18" charset="0"/>
                <a:cs typeface="Times New Roman" panose="02020603050405020304" pitchFamily="18" charset="0"/>
              </a:rPr>
              <a:t>mercato del lavoro </a:t>
            </a:r>
            <a:r>
              <a:rPr lang="it-IT" dirty="0">
                <a:solidFill>
                  <a:srgbClr val="000000"/>
                </a:solidFill>
                <a:latin typeface="Times New Roman" panose="02020603050405020304" pitchFamily="18" charset="0"/>
                <a:cs typeface="Times New Roman" panose="02020603050405020304" pitchFamily="18" charset="0"/>
              </a:rPr>
              <a:t>si identifica l’insieme dei meccanismi economici e delle norme legislative che regolano l'incontro tra </a:t>
            </a:r>
            <a:r>
              <a:rPr lang="it-IT" b="1" dirty="0">
                <a:solidFill>
                  <a:srgbClr val="000000"/>
                </a:solidFill>
                <a:latin typeface="Times New Roman" panose="02020603050405020304" pitchFamily="18" charset="0"/>
                <a:cs typeface="Times New Roman" panose="02020603050405020304" pitchFamily="18" charset="0"/>
              </a:rPr>
              <a:t>imprese che domandano lavoro </a:t>
            </a:r>
            <a:r>
              <a:rPr lang="it-IT" dirty="0">
                <a:solidFill>
                  <a:srgbClr val="000000"/>
                </a:solidFill>
                <a:latin typeface="Times New Roman" panose="02020603050405020304" pitchFamily="18" charset="0"/>
                <a:cs typeface="Times New Roman" panose="02020603050405020304" pitchFamily="18" charset="0"/>
              </a:rPr>
              <a:t>e </a:t>
            </a:r>
            <a:r>
              <a:rPr lang="it-IT" b="1" dirty="0">
                <a:solidFill>
                  <a:srgbClr val="000000"/>
                </a:solidFill>
                <a:latin typeface="Times New Roman" panose="02020603050405020304" pitchFamily="18" charset="0"/>
                <a:cs typeface="Times New Roman" panose="02020603050405020304" pitchFamily="18" charset="0"/>
              </a:rPr>
              <a:t>lavoratori che lo offrono </a:t>
            </a:r>
            <a:r>
              <a:rPr lang="it-IT" dirty="0">
                <a:solidFill>
                  <a:srgbClr val="000000"/>
                </a:solidFill>
                <a:latin typeface="Times New Roman" panose="02020603050405020304" pitchFamily="18" charset="0"/>
                <a:cs typeface="Times New Roman" panose="02020603050405020304" pitchFamily="18" charset="0"/>
              </a:rPr>
              <a:t>e che altresì determinano sia i livelli salariali pagati dalle imprese ai lavoratori, sia quelli occupazionali. </a:t>
            </a:r>
          </a:p>
        </p:txBody>
      </p:sp>
      <p:sp>
        <p:nvSpPr>
          <p:cNvPr id="3" name="Rettangolo 2"/>
          <p:cNvSpPr/>
          <p:nvPr/>
        </p:nvSpPr>
        <p:spPr>
          <a:xfrm>
            <a:off x="812799" y="1909100"/>
            <a:ext cx="5157695" cy="367937"/>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 soggetti coinvolti in questa transazione sono, quindi: </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812799" y="4324082"/>
            <a:ext cx="1063214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L’insieme di coloro che offrono lavoro costituisce “la forza lavoro” formata dai soggetti, occupati o disoccupati, che lavorano, possono farlo o sono disposti a farlo. </a:t>
            </a:r>
          </a:p>
        </p:txBody>
      </p:sp>
      <p:sp>
        <p:nvSpPr>
          <p:cNvPr id="6" name="Rettangolo 5"/>
          <p:cNvSpPr/>
          <p:nvPr/>
        </p:nvSpPr>
        <p:spPr>
          <a:xfrm>
            <a:off x="964797" y="2633587"/>
            <a:ext cx="4365298" cy="369332"/>
          </a:xfrm>
          <a:prstGeom prst="rect">
            <a:avLst/>
          </a:prstGeom>
        </p:spPr>
        <p:txBody>
          <a:bodyPr wrap="none">
            <a:spAutoFit/>
          </a:bodyPr>
          <a:lstStyle/>
          <a:p>
            <a:pPr marL="285750" indent="-285750">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i datori di lavoro che domandano il lavoro</a:t>
            </a:r>
            <a:endParaRPr lang="it-IT" dirty="0"/>
          </a:p>
        </p:txBody>
      </p:sp>
      <p:sp>
        <p:nvSpPr>
          <p:cNvPr id="7" name="Rettangolo 6"/>
          <p:cNvSpPr/>
          <p:nvPr/>
        </p:nvSpPr>
        <p:spPr>
          <a:xfrm>
            <a:off x="964797" y="3114362"/>
            <a:ext cx="2912016" cy="369332"/>
          </a:xfrm>
          <a:prstGeom prst="rect">
            <a:avLst/>
          </a:prstGeom>
        </p:spPr>
        <p:txBody>
          <a:bodyPr wrap="none">
            <a:spAutoFit/>
          </a:bodyPr>
          <a:lstStyle/>
          <a:p>
            <a:pPr marL="285750" indent="-285750">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i lavoratori che lo offrono </a:t>
            </a:r>
            <a:endParaRPr lang="it-IT" dirty="0"/>
          </a:p>
        </p:txBody>
      </p:sp>
      <p:sp>
        <p:nvSpPr>
          <p:cNvPr id="8" name="Rettangolo 7"/>
          <p:cNvSpPr/>
          <p:nvPr/>
        </p:nvSpPr>
        <p:spPr>
          <a:xfrm>
            <a:off x="964797" y="3595137"/>
            <a:ext cx="5314275" cy="369332"/>
          </a:xfrm>
          <a:prstGeom prst="rect">
            <a:avLst/>
          </a:prstGeom>
        </p:spPr>
        <p:txBody>
          <a:bodyPr wrap="none">
            <a:spAutoFit/>
          </a:bodyPr>
          <a:lstStyle/>
          <a:p>
            <a:pPr marL="285750" indent="-285750">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le istituzioni che garantiscono il rispetto delle regole</a:t>
            </a:r>
            <a:endParaRPr lang="it-IT" dirty="0"/>
          </a:p>
        </p:txBody>
      </p:sp>
      <p:sp>
        <p:nvSpPr>
          <p:cNvPr id="9" name="Rettangolo 8"/>
          <p:cNvSpPr/>
          <p:nvPr/>
        </p:nvSpPr>
        <p:spPr>
          <a:xfrm>
            <a:off x="812799" y="4970413"/>
            <a:ext cx="1063214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forza lavoro occupata è costituita dai lavoratori dipendenti e dai lavoratori indipendenti, la forza lavoro disoccupata è costituita da coloro che non hanno mai lavorato o sono alla ricerca di una nuova occupazione. </a:t>
            </a:r>
          </a:p>
        </p:txBody>
      </p:sp>
      <p:sp>
        <p:nvSpPr>
          <p:cNvPr id="10" name="Rettangolo 9"/>
          <p:cNvSpPr/>
          <p:nvPr/>
        </p:nvSpPr>
        <p:spPr>
          <a:xfrm>
            <a:off x="796365" y="5616744"/>
            <a:ext cx="10583259"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 datori di lavoro possono essere sia pubblici che privati e di conseguenza, diverse, a seconda dei casi, saranno le modalità di incontro tra domanda e offerta di lavoro. </a:t>
            </a:r>
            <a:endParaRPr lang="it-IT"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a:t>L. Bani - Elementi di statistica economica - LEZIONE 16</a:t>
            </a:r>
          </a:p>
        </p:txBody>
      </p:sp>
      <p:sp>
        <p:nvSpPr>
          <p:cNvPr id="11" name="Segnaposto numero diapositiva 10"/>
          <p:cNvSpPr>
            <a:spLocks noGrp="1"/>
          </p:cNvSpPr>
          <p:nvPr>
            <p:ph type="sldNum" sz="quarter" idx="12"/>
          </p:nvPr>
        </p:nvSpPr>
        <p:spPr/>
        <p:txBody>
          <a:bodyPr/>
          <a:lstStyle/>
          <a:p>
            <a:fld id="{2933ED56-FB12-4384-AF6C-E94CA198BBEC}" type="slidenum">
              <a:rPr lang="it-IT" smtClean="0"/>
              <a:t>4</a:t>
            </a:fld>
            <a:endParaRPr lang="it-IT"/>
          </a:p>
        </p:txBody>
      </p:sp>
    </p:spTree>
    <p:extLst>
      <p:ext uri="{BB962C8B-B14F-4D97-AF65-F5344CB8AC3E}">
        <p14:creationId xmlns:p14="http://schemas.microsoft.com/office/powerpoint/2010/main" val="32085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745" y="930309"/>
            <a:ext cx="10233349"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L'andamento del mercato del lavoro nei paesi economicamente avanzati viene studiato attraverso l'analisi sistematica dell’evoluzione delle sue componenti che si </a:t>
            </a:r>
            <a:r>
              <a:rPr lang="it-IT">
                <a:solidFill>
                  <a:srgbClr val="000000"/>
                </a:solidFill>
                <a:latin typeface="Times New Roman" panose="02020603050405020304" pitchFamily="18" charset="0"/>
                <a:cs typeface="Times New Roman" panose="02020603050405020304" pitchFamily="18" charset="0"/>
              </a:rPr>
              <a:t>ottiene mediante </a:t>
            </a:r>
            <a:r>
              <a:rPr lang="it-IT" dirty="0">
                <a:solidFill>
                  <a:srgbClr val="000000"/>
                </a:solidFill>
                <a:latin typeface="Times New Roman" panose="02020603050405020304" pitchFamily="18" charset="0"/>
                <a:cs typeface="Times New Roman" panose="02020603050405020304" pitchFamily="18" charset="0"/>
              </a:rPr>
              <a:t>analisi di dati ottenuti attraverso diverse fonti (indagini)</a:t>
            </a:r>
          </a:p>
        </p:txBody>
      </p:sp>
      <p:sp>
        <p:nvSpPr>
          <p:cNvPr id="3" name="Rettangolo 2"/>
          <p:cNvSpPr/>
          <p:nvPr/>
        </p:nvSpPr>
        <p:spPr>
          <a:xfrm>
            <a:off x="918745" y="3203198"/>
            <a:ext cx="10233349"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In Italia le analisi sul mercato del lavoro si basano principalmente, sebbene non esclusivamente, sulle statistiche prodotte dall’Istat attraverso appunto la </a:t>
            </a:r>
            <a:r>
              <a:rPr lang="it-IT" b="1" i="1" dirty="0">
                <a:solidFill>
                  <a:srgbClr val="A80000"/>
                </a:solidFill>
                <a:latin typeface="Times New Roman" panose="02020603050405020304" pitchFamily="18" charset="0"/>
                <a:cs typeface="Times New Roman" panose="02020603050405020304" pitchFamily="18" charset="0"/>
              </a:rPr>
              <a:t>Rilevazione sulle forze di lavoro </a:t>
            </a:r>
            <a:r>
              <a:rPr lang="it-IT" dirty="0">
                <a:solidFill>
                  <a:srgbClr val="A80000"/>
                </a:solidFill>
                <a:latin typeface="Times New Roman" panose="02020603050405020304" pitchFamily="18" charset="0"/>
                <a:cs typeface="Times New Roman" panose="02020603050405020304" pitchFamily="18" charset="0"/>
              </a:rPr>
              <a:t>(</a:t>
            </a:r>
            <a:r>
              <a:rPr lang="it-IT" b="1" dirty="0" err="1">
                <a:solidFill>
                  <a:srgbClr val="A80000"/>
                </a:solidFill>
                <a:latin typeface="Times New Roman" panose="02020603050405020304" pitchFamily="18" charset="0"/>
                <a:cs typeface="Times New Roman" panose="02020603050405020304" pitchFamily="18" charset="0"/>
              </a:rPr>
              <a:t>Rfl</a:t>
            </a:r>
            <a:r>
              <a:rPr lang="it-IT" dirty="0">
                <a:solidFill>
                  <a:srgbClr val="A8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indagine campionaria condotta mediante interviste alle famiglie, che riporta la stima dei principali aggregati dell’offerta di lavoro, occupati e disoccupati.</a:t>
            </a:r>
          </a:p>
        </p:txBody>
      </p:sp>
      <p:sp>
        <p:nvSpPr>
          <p:cNvPr id="4" name="Rettangolo 3"/>
          <p:cNvSpPr/>
          <p:nvPr/>
        </p:nvSpPr>
        <p:spPr>
          <a:xfrm>
            <a:off x="918744" y="1853639"/>
            <a:ext cx="10152667"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Per quanto riguarda il nostro paese, le fonti dei dati sono di natura statistica: Istat (Istituto nazionale di statistica), </a:t>
            </a:r>
            <a:r>
              <a:rPr lang="it-IT" dirty="0" err="1">
                <a:solidFill>
                  <a:srgbClr val="000000"/>
                </a:solidFill>
                <a:latin typeface="Times New Roman" panose="02020603050405020304" pitchFamily="18" charset="0"/>
                <a:cs typeface="Times New Roman" panose="02020603050405020304" pitchFamily="18" charset="0"/>
              </a:rPr>
              <a:t>Eurostat</a:t>
            </a:r>
            <a:r>
              <a:rPr lang="it-IT" dirty="0">
                <a:solidFill>
                  <a:srgbClr val="000000"/>
                </a:solidFill>
                <a:latin typeface="Times New Roman" panose="02020603050405020304" pitchFamily="18" charset="0"/>
                <a:cs typeface="Times New Roman" panose="02020603050405020304" pitchFamily="18" charset="0"/>
              </a:rPr>
              <a:t> (Ufficio di statistica della Comunità europea), Ilo (Organizzazione internazionale del lavoro), Ocse (Organizzazione per la cooperazione economica e lo sviluppo); ma anche amministrativa: SIL (</a:t>
            </a:r>
            <a:r>
              <a:rPr lang="en-GB" dirty="0">
                <a:solidFill>
                  <a:srgbClr val="000000"/>
                </a:solidFill>
                <a:latin typeface="Times New Roman" panose="02020603050405020304" pitchFamily="18" charset="0"/>
                <a:cs typeface="Times New Roman" panose="02020603050405020304" pitchFamily="18" charset="0"/>
              </a:rPr>
              <a:t>SISTEMA INFORMATIVO DEL LAVORO)</a:t>
            </a:r>
            <a:r>
              <a:rPr lang="it-IT" dirty="0">
                <a:solidFill>
                  <a:srgbClr val="000000"/>
                </a:solidFill>
                <a:latin typeface="Times New Roman" panose="02020603050405020304" pitchFamily="18" charset="0"/>
                <a:cs typeface="Times New Roman" panose="02020603050405020304" pitchFamily="18" charset="0"/>
              </a:rPr>
              <a:t>, INPS, INAIL. </a:t>
            </a:r>
          </a:p>
        </p:txBody>
      </p:sp>
      <p:sp>
        <p:nvSpPr>
          <p:cNvPr id="5" name="Rettangolo 4"/>
          <p:cNvSpPr/>
          <p:nvPr/>
        </p:nvSpPr>
        <p:spPr>
          <a:xfrm>
            <a:off x="918744" y="4628623"/>
            <a:ext cx="10233350"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Si tratta di una rilevazione dalla quale vengono tratte le stime ufficiali dell’occupazione e della disoccupazione cui il Governo fa riferimento per la programmazione delle proprie politiche economiche e per i confronti con altri paesi. </a:t>
            </a:r>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5</a:t>
            </a:fld>
            <a:endParaRPr lang="it-IT"/>
          </a:p>
        </p:txBody>
      </p:sp>
    </p:spTree>
    <p:extLst>
      <p:ext uri="{BB962C8B-B14F-4D97-AF65-F5344CB8AC3E}">
        <p14:creationId xmlns:p14="http://schemas.microsoft.com/office/powerpoint/2010/main" val="24982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8871" y="1166843"/>
            <a:ext cx="1032734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Secondo quanto concordato a livello europeo, tutti i paesi dell’Unione europea svolgono questa rilevazione utilizzando definizioni armonizzate. </a:t>
            </a:r>
          </a:p>
        </p:txBody>
      </p:sp>
      <p:sp>
        <p:nvSpPr>
          <p:cNvPr id="3" name="Rettangolo 2"/>
          <p:cNvSpPr/>
          <p:nvPr/>
        </p:nvSpPr>
        <p:spPr>
          <a:xfrm>
            <a:off x="1016000" y="4002076"/>
            <a:ext cx="10327341"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Tenuto conto di come nell’opinione pubblica che utilizza tali informazioni sovente si affermino interpretazioni dei diversi aggregati difformi da quelle che dovrebbero aversi in base al contenuto delle definizioni adottate dall’indagine </a:t>
            </a:r>
            <a:r>
              <a:rPr lang="it-IT" dirty="0" err="1">
                <a:solidFill>
                  <a:srgbClr val="000000"/>
                </a:solidFill>
                <a:latin typeface="Times New Roman" panose="02020603050405020304" pitchFamily="18" charset="0"/>
                <a:cs typeface="Times New Roman" panose="02020603050405020304" pitchFamily="18" charset="0"/>
              </a:rPr>
              <a:t>Rfl</a:t>
            </a:r>
            <a:r>
              <a:rPr lang="it-IT" dirty="0">
                <a:solidFill>
                  <a:srgbClr val="000000"/>
                </a:solidFill>
                <a:latin typeface="Times New Roman" panose="02020603050405020304" pitchFamily="18" charset="0"/>
                <a:cs typeface="Times New Roman" panose="02020603050405020304" pitchFamily="18" charset="0"/>
              </a:rPr>
              <a:t>, fondamentale diventa l’esplicitazione dei criteri definitori onde evitare di incorrere nel pericolo di giungere a conclusioni distorte della realtà. </a:t>
            </a:r>
          </a:p>
        </p:txBody>
      </p:sp>
      <p:sp>
        <p:nvSpPr>
          <p:cNvPr id="4" name="Rettangolo 3"/>
          <p:cNvSpPr/>
          <p:nvPr/>
        </p:nvSpPr>
        <p:spPr>
          <a:xfrm>
            <a:off x="1048869" y="1945665"/>
            <a:ext cx="1032734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 dati ottenuti tramite questa indagine divengono la base per il calcolo di importanti indicatori, con i quali pervenire a misure utili per l’analisi, tra l’altro, di due importanti fenomeni:</a:t>
            </a:r>
          </a:p>
        </p:txBody>
      </p:sp>
      <p:sp>
        <p:nvSpPr>
          <p:cNvPr id="5" name="Segnaposto piè di pagina 4"/>
          <p:cNvSpPr>
            <a:spLocks noGrp="1"/>
          </p:cNvSpPr>
          <p:nvPr>
            <p:ph type="ftr" sz="quarter" idx="11"/>
          </p:nvPr>
        </p:nvSpPr>
        <p:spPr/>
        <p:txBody>
          <a:bodyPr/>
          <a:lstStyle/>
          <a:p>
            <a:r>
              <a:rPr lang="it-IT"/>
              <a:t>L. Bani - Elementi di statistica economica - LEZIONE 16</a:t>
            </a:r>
          </a:p>
        </p:txBody>
      </p:sp>
      <p:sp>
        <p:nvSpPr>
          <p:cNvPr id="6" name="Segnaposto numero diapositiva 5"/>
          <p:cNvSpPr>
            <a:spLocks noGrp="1"/>
          </p:cNvSpPr>
          <p:nvPr>
            <p:ph type="sldNum" sz="quarter" idx="12"/>
          </p:nvPr>
        </p:nvSpPr>
        <p:spPr/>
        <p:txBody>
          <a:bodyPr/>
          <a:lstStyle/>
          <a:p>
            <a:fld id="{2933ED56-FB12-4384-AF6C-E94CA198BBEC}" type="slidenum">
              <a:rPr lang="it-IT" smtClean="0"/>
              <a:t>6</a:t>
            </a:fld>
            <a:endParaRPr lang="it-IT"/>
          </a:p>
        </p:txBody>
      </p:sp>
      <p:sp>
        <p:nvSpPr>
          <p:cNvPr id="7" name="Rettangolo 6"/>
          <p:cNvSpPr/>
          <p:nvPr/>
        </p:nvSpPr>
        <p:spPr>
          <a:xfrm>
            <a:off x="1048869" y="2778773"/>
            <a:ext cx="8211509" cy="646331"/>
          </a:xfrm>
          <a:prstGeom prst="rect">
            <a:avLst/>
          </a:prstGeom>
        </p:spPr>
        <p:txBody>
          <a:bodyPr wrap="square">
            <a:spAutoFit/>
          </a:bodyPr>
          <a:lstStyle/>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il grado di coinvolgimento della popolazione nelle attività produttive </a:t>
            </a:r>
          </a:p>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la corrispondenza tra domanda e offerta di lavoro </a:t>
            </a:r>
          </a:p>
        </p:txBody>
      </p:sp>
    </p:spTree>
    <p:extLst>
      <p:ext uri="{BB962C8B-B14F-4D97-AF65-F5344CB8AC3E}">
        <p14:creationId xmlns:p14="http://schemas.microsoft.com/office/powerpoint/2010/main" val="28704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12799" y="875749"/>
            <a:ext cx="5487400" cy="369332"/>
          </a:xfrm>
          <a:prstGeom prst="rect">
            <a:avLst/>
          </a:prstGeom>
        </p:spPr>
        <p:txBody>
          <a:bodyPr wrap="none">
            <a:spAutoFit/>
          </a:bodyPr>
          <a:lstStyle/>
          <a:p>
            <a:r>
              <a:rPr lang="it-IT" b="1" i="0" cap="all">
                <a:solidFill>
                  <a:srgbClr val="A80000"/>
                </a:solidFill>
                <a:effectLst/>
                <a:latin typeface="Times New Roman" panose="02020603050405020304" pitchFamily="18" charset="0"/>
                <a:cs typeface="Times New Roman" panose="02020603050405020304" pitchFamily="18" charset="0"/>
              </a:rPr>
              <a:t>RILEVAZIONE SULLE FORZE DI LAVORO (RFL)</a:t>
            </a:r>
          </a:p>
        </p:txBody>
      </p:sp>
      <p:sp>
        <p:nvSpPr>
          <p:cNvPr id="5" name="Rettangolo 4"/>
          <p:cNvSpPr/>
          <p:nvPr/>
        </p:nvSpPr>
        <p:spPr>
          <a:xfrm>
            <a:off x="812800" y="3653420"/>
            <a:ext cx="10261600" cy="923330"/>
          </a:xfrm>
          <a:prstGeom prst="rect">
            <a:avLst/>
          </a:prstGeom>
        </p:spPr>
        <p:txBody>
          <a:bodyPr wrap="square">
            <a:spAutoFit/>
          </a:bodyPr>
          <a:lstStyle/>
          <a:p>
            <a:pPr algn="just"/>
            <a:r>
              <a:rPr lang="it-IT" b="0" i="0" dirty="0">
                <a:solidFill>
                  <a:srgbClr val="222222"/>
                </a:solidFill>
                <a:effectLst/>
                <a:latin typeface="Times New Roman" panose="02020603050405020304" pitchFamily="18" charset="0"/>
                <a:cs typeface="Times New Roman" panose="02020603050405020304" pitchFamily="18" charset="0"/>
              </a:rPr>
              <a:t>La rilevazione sulle forze di lavoro è armonizzata a livello europeo come stabilito dal </a:t>
            </a:r>
            <a:r>
              <a:rPr lang="it-IT" b="0" i="0" u="sng" dirty="0">
                <a:solidFill>
                  <a:srgbClr val="135A75"/>
                </a:solidFill>
                <a:effectLst/>
                <a:latin typeface="Times New Roman" panose="02020603050405020304" pitchFamily="18" charset="0"/>
                <a:cs typeface="Times New Roman" panose="02020603050405020304" pitchFamily="18" charset="0"/>
              </a:rPr>
              <a:t>Regolamento Ue 2019/1700</a:t>
            </a:r>
            <a:r>
              <a:rPr lang="it-IT" b="0" i="0" dirty="0">
                <a:solidFill>
                  <a:srgbClr val="222222"/>
                </a:solidFill>
                <a:effectLst/>
                <a:latin typeface="Times New Roman" panose="02020603050405020304" pitchFamily="18" charset="0"/>
                <a:cs typeface="Times New Roman" panose="02020603050405020304" pitchFamily="18" charset="0"/>
              </a:rPr>
              <a:t> del Parlamento europeo e del Consiglio, e rientra tra quelle comprese nel Programma statistico nazionale, che individua le rilevazioni statistiche di interesse pubblico.</a:t>
            </a:r>
          </a:p>
        </p:txBody>
      </p:sp>
      <p:sp>
        <p:nvSpPr>
          <p:cNvPr id="6" name="Rettangolo 5"/>
          <p:cNvSpPr/>
          <p:nvPr/>
        </p:nvSpPr>
        <p:spPr>
          <a:xfrm>
            <a:off x="812800" y="1609498"/>
            <a:ext cx="4679486" cy="369332"/>
          </a:xfrm>
          <a:prstGeom prst="rect">
            <a:avLst/>
          </a:prstGeom>
        </p:spPr>
        <p:txBody>
          <a:bodyPr wrap="none">
            <a:spAutoFit/>
          </a:bodyPr>
          <a:lstStyle/>
          <a:p>
            <a:r>
              <a:rPr lang="it-IT" b="0" i="0" dirty="0">
                <a:solidFill>
                  <a:srgbClr val="222222"/>
                </a:solidFill>
                <a:effectLst/>
                <a:latin typeface="Times New Roman" panose="02020603050405020304" pitchFamily="18" charset="0"/>
                <a:cs typeface="Times New Roman" panose="02020603050405020304" pitchFamily="18" charset="0"/>
              </a:rPr>
              <a:t>La rilevazione campionaria sulle forze di lavoro </a:t>
            </a:r>
            <a:endParaRPr lang="it-IT" dirty="0"/>
          </a:p>
        </p:txBody>
      </p:sp>
      <p:sp>
        <p:nvSpPr>
          <p:cNvPr id="7" name="Rettangolo 6"/>
          <p:cNvSpPr/>
          <p:nvPr/>
        </p:nvSpPr>
        <p:spPr>
          <a:xfrm>
            <a:off x="6300199" y="1470998"/>
            <a:ext cx="4774201" cy="646331"/>
          </a:xfrm>
          <a:prstGeom prst="rect">
            <a:avLst/>
          </a:prstGeom>
          <a:ln>
            <a:solidFill>
              <a:srgbClr val="A80000"/>
            </a:solidFill>
          </a:ln>
        </p:spPr>
        <p:txBody>
          <a:bodyPr wrap="square">
            <a:spAutoFit/>
          </a:bodyPr>
          <a:lstStyle/>
          <a:p>
            <a:pPr algn="just"/>
            <a:r>
              <a:rPr lang="it-IT" b="0" i="0" dirty="0">
                <a:solidFill>
                  <a:srgbClr val="222222"/>
                </a:solidFill>
                <a:effectLst/>
                <a:latin typeface="Times New Roman" panose="02020603050405020304" pitchFamily="18" charset="0"/>
                <a:cs typeface="Times New Roman" panose="02020603050405020304" pitchFamily="18" charset="0"/>
              </a:rPr>
              <a:t>rappresenta la principale fonte di informazione statistica sul mercato del lavoro italiano</a:t>
            </a:r>
            <a:endParaRPr lang="it-IT" dirty="0"/>
          </a:p>
        </p:txBody>
      </p:sp>
      <p:sp>
        <p:nvSpPr>
          <p:cNvPr id="8" name="Rettangolo 7"/>
          <p:cNvSpPr/>
          <p:nvPr/>
        </p:nvSpPr>
        <p:spPr>
          <a:xfrm>
            <a:off x="812799" y="2591591"/>
            <a:ext cx="10261601" cy="923330"/>
          </a:xfrm>
          <a:prstGeom prst="rect">
            <a:avLst/>
          </a:prstGeom>
        </p:spPr>
        <p:txBody>
          <a:bodyPr wrap="square">
            <a:spAutoFit/>
          </a:bodyPr>
          <a:lstStyle/>
          <a:p>
            <a:pPr algn="just"/>
            <a:r>
              <a:rPr lang="it-IT" b="0" i="0" dirty="0">
                <a:solidFill>
                  <a:srgbClr val="222222"/>
                </a:solidFill>
                <a:effectLst/>
                <a:latin typeface="Times New Roman" panose="02020603050405020304" pitchFamily="18" charset="0"/>
                <a:cs typeface="Times New Roman" panose="02020603050405020304" pitchFamily="18" charset="0"/>
              </a:rPr>
              <a:t>Le informazioni rilevate presso la popolazione costituiscono la base sulla quale vengono derivate le stime ufficiali degli occupati e dei disoccupati, nonché le informazioni sui principali aggregati dell’offerta di lavoro (professione, settore di attività economica, ore lavorate, tipologia e durata dei contratti, formazione…)</a:t>
            </a:r>
            <a:endParaRPr lang="it-IT" dirty="0"/>
          </a:p>
        </p:txBody>
      </p:sp>
      <p:sp>
        <p:nvSpPr>
          <p:cNvPr id="3" name="Freccia a destra 2"/>
          <p:cNvSpPr/>
          <p:nvPr/>
        </p:nvSpPr>
        <p:spPr>
          <a:xfrm>
            <a:off x="5636029" y="1729047"/>
            <a:ext cx="357447" cy="19119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egnaposto piè di pagina 8"/>
          <p:cNvSpPr>
            <a:spLocks noGrp="1"/>
          </p:cNvSpPr>
          <p:nvPr>
            <p:ph type="ftr" sz="quarter" idx="11"/>
          </p:nvPr>
        </p:nvSpPr>
        <p:spPr/>
        <p:txBody>
          <a:bodyPr/>
          <a:lstStyle/>
          <a:p>
            <a:r>
              <a:rPr lang="it-IT"/>
              <a:t>L. Bani - Elementi di statistica economica - LEZIONE 16</a:t>
            </a:r>
          </a:p>
        </p:txBody>
      </p:sp>
      <p:sp>
        <p:nvSpPr>
          <p:cNvPr id="10" name="Segnaposto numero diapositiva 9"/>
          <p:cNvSpPr>
            <a:spLocks noGrp="1"/>
          </p:cNvSpPr>
          <p:nvPr>
            <p:ph type="sldNum" sz="quarter" idx="12"/>
          </p:nvPr>
        </p:nvSpPr>
        <p:spPr/>
        <p:txBody>
          <a:bodyPr/>
          <a:lstStyle/>
          <a:p>
            <a:fld id="{2933ED56-FB12-4384-AF6C-E94CA198BBEC}" type="slidenum">
              <a:rPr lang="it-IT" smtClean="0"/>
              <a:t>7</a:t>
            </a:fld>
            <a:endParaRPr lang="it-IT"/>
          </a:p>
        </p:txBody>
      </p:sp>
    </p:spTree>
    <p:extLst>
      <p:ext uri="{BB962C8B-B14F-4D97-AF65-F5344CB8AC3E}">
        <p14:creationId xmlns:p14="http://schemas.microsoft.com/office/powerpoint/2010/main" val="20847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120589" y="991416"/>
            <a:ext cx="9601200"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 corso del 2021, la Rilevazione sulle forze di lavoro perciò ha subìto dei cambiamenti importanti:</a:t>
            </a:r>
          </a:p>
        </p:txBody>
      </p:sp>
      <p:sp>
        <p:nvSpPr>
          <p:cNvPr id="3" name="Rettangolo 2"/>
          <p:cNvSpPr/>
          <p:nvPr/>
        </p:nvSpPr>
        <p:spPr>
          <a:xfrm>
            <a:off x="1120589" y="1565561"/>
            <a:ext cx="9932892"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l'entrata in vigore, dal 1° gennaio, del Regolamento europeo (UE) 2019/1700 sulla base del quale il questionario della Rilevazione sulle Forze di Lavoro è stato fortemente rinnovato</a:t>
            </a:r>
            <a:endParaRPr lang="it-IT" dirty="0"/>
          </a:p>
        </p:txBody>
      </p:sp>
      <p:sp>
        <p:nvSpPr>
          <p:cNvPr id="6" name="Rettangolo 5"/>
          <p:cNvSpPr/>
          <p:nvPr/>
        </p:nvSpPr>
        <p:spPr>
          <a:xfrm>
            <a:off x="1120589" y="2406383"/>
            <a:ext cx="9991163"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la nuova rilevazione recepisce gli aggiornamenti stabiliti dal Regolamento europeo che prevede, in particolare, nuovi criteri di identificazione della famiglia e degli occupati.</a:t>
            </a:r>
          </a:p>
        </p:txBody>
      </p:sp>
      <p:sp>
        <p:nvSpPr>
          <p:cNvPr id="8" name="Rettangolo 7"/>
          <p:cNvSpPr/>
          <p:nvPr/>
        </p:nvSpPr>
        <p:spPr>
          <a:xfrm>
            <a:off x="1120587" y="3781202"/>
            <a:ext cx="9932891" cy="923330"/>
          </a:xfrm>
          <a:prstGeom prst="rect">
            <a:avLst/>
          </a:prstGeom>
        </p:spPr>
        <p:txBody>
          <a:bodyPr wrap="square">
            <a:spAutoFit/>
          </a:bodyPr>
          <a:lstStyle/>
          <a:p>
            <a:pPr algn="just"/>
            <a:r>
              <a:rPr lang="it-IT" dirty="0">
                <a:solidFill>
                  <a:srgbClr val="1A0000"/>
                </a:solidFill>
                <a:latin typeface="Times New Roman" panose="02020603050405020304" pitchFamily="18" charset="0"/>
                <a:cs typeface="Times New Roman" panose="02020603050405020304" pitchFamily="18" charset="0"/>
              </a:rPr>
              <a:t>L’Istat, inoltre, in presenza dell’emergenza sanitaria, ha intrapreso una serie di azioni per bilanciare le esigenze di continuità e qualità della produzione statistica con quelle di tutela della salute di tutti i cittadini interessati dalle rilevazioni Istat e dei rilevatori che effettuano le indagini sul campo. </a:t>
            </a:r>
            <a:endParaRPr lang="it-IT" b="0" i="0" dirty="0">
              <a:solidFill>
                <a:srgbClr val="1A0000"/>
              </a:solidFill>
              <a:effectLst/>
              <a:latin typeface="Times New Roman" panose="02020603050405020304" pitchFamily="18" charset="0"/>
              <a:cs typeface="Times New Roman" panose="02020603050405020304" pitchFamily="18" charset="0"/>
            </a:endParaRPr>
          </a:p>
        </p:txBody>
      </p:sp>
      <p:sp>
        <p:nvSpPr>
          <p:cNvPr id="9" name="Rettangolo 8"/>
          <p:cNvSpPr/>
          <p:nvPr/>
        </p:nvSpPr>
        <p:spPr>
          <a:xfrm>
            <a:off x="1120588" y="4789947"/>
            <a:ext cx="9932890" cy="923330"/>
          </a:xfrm>
          <a:prstGeom prst="rect">
            <a:avLst/>
          </a:prstGeom>
        </p:spPr>
        <p:txBody>
          <a:bodyPr wrap="square">
            <a:spAutoFit/>
          </a:bodyPr>
          <a:lstStyle/>
          <a:p>
            <a:pPr algn="just"/>
            <a:r>
              <a:rPr lang="it-IT" dirty="0">
                <a:solidFill>
                  <a:srgbClr val="1A0000"/>
                </a:solidFill>
                <a:latin typeface="Times New Roman" panose="02020603050405020304" pitchFamily="18" charset="0"/>
                <a:cs typeface="Times New Roman" panose="02020603050405020304" pitchFamily="18" charset="0"/>
              </a:rPr>
              <a:t>Pertanto, la raccolta dei dati è stata riorientata su tecniche di acquisizione sostenibili nel contesto emergenziale e le famiglie campione vengono contattate telefonicamente dai rilevatori per rilasciare le informazioni richieste.</a:t>
            </a:r>
          </a:p>
        </p:txBody>
      </p:sp>
      <p:sp>
        <p:nvSpPr>
          <p:cNvPr id="7" name="Segnaposto piè di pagina 6"/>
          <p:cNvSpPr>
            <a:spLocks noGrp="1"/>
          </p:cNvSpPr>
          <p:nvPr>
            <p:ph type="ftr" sz="quarter" idx="11"/>
          </p:nvPr>
        </p:nvSpPr>
        <p:spPr/>
        <p:txBody>
          <a:bodyPr/>
          <a:lstStyle/>
          <a:p>
            <a:r>
              <a:rPr lang="it-IT"/>
              <a:t>L. Bani - Elementi di statistica economica - LEZIONE 16</a:t>
            </a:r>
          </a:p>
        </p:txBody>
      </p:sp>
    </p:spTree>
    <p:extLst>
      <p:ext uri="{BB962C8B-B14F-4D97-AF65-F5344CB8AC3E}">
        <p14:creationId xmlns:p14="http://schemas.microsoft.com/office/powerpoint/2010/main" val="204719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54383" y="1420662"/>
            <a:ext cx="10368041" cy="923330"/>
          </a:xfrm>
          <a:prstGeom prst="rect">
            <a:avLst/>
          </a:prstGeom>
        </p:spPr>
        <p:txBody>
          <a:bodyPr wrap="square">
            <a:spAutoFit/>
          </a:bodyPr>
          <a:lstStyle/>
          <a:p>
            <a:pPr algn="just"/>
            <a:r>
              <a:rPr lang="it-IT" b="0" i="0" dirty="0">
                <a:solidFill>
                  <a:srgbClr val="222222"/>
                </a:solidFill>
                <a:effectLst/>
                <a:latin typeface="Times New Roman" panose="02020603050405020304" pitchFamily="18" charset="0"/>
                <a:cs typeface="Times New Roman" panose="02020603050405020304" pitchFamily="18" charset="0"/>
              </a:rPr>
              <a:t>Tutti i componenti della famiglia tra i 15 e gli 89 anni. Se uno di essi è assente o impegnato si chiede un appuntamento entro l’arco di tempo previsto per la rilevazione (massimo 4 settimane); se questo non fosse proprio possibile i quesiti vengono posti a un altro familiare che risponde per conto della persona assente.</a:t>
            </a:r>
          </a:p>
        </p:txBody>
      </p:sp>
      <p:sp>
        <p:nvSpPr>
          <p:cNvPr id="3" name="Rettangolo 2"/>
          <p:cNvSpPr/>
          <p:nvPr/>
        </p:nvSpPr>
        <p:spPr>
          <a:xfrm>
            <a:off x="954383" y="1012122"/>
            <a:ext cx="1460656"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Chi risponde</a:t>
            </a:r>
          </a:p>
        </p:txBody>
      </p:sp>
      <p:sp>
        <p:nvSpPr>
          <p:cNvPr id="4" name="Rettangolo 3"/>
          <p:cNvSpPr/>
          <p:nvPr/>
        </p:nvSpPr>
        <p:spPr>
          <a:xfrm>
            <a:off x="909498" y="3195956"/>
            <a:ext cx="10368041" cy="1477328"/>
          </a:xfrm>
          <a:prstGeom prst="rect">
            <a:avLst/>
          </a:prstGeom>
        </p:spPr>
        <p:txBody>
          <a:bodyPr wrap="square">
            <a:spAutoFit/>
          </a:bodyPr>
          <a:lstStyle/>
          <a:p>
            <a:pPr algn="just"/>
            <a:r>
              <a:rPr lang="it-IT" b="0" i="0" dirty="0">
                <a:solidFill>
                  <a:srgbClr val="222222"/>
                </a:solidFill>
                <a:effectLst/>
                <a:latin typeface="Times New Roman" panose="02020603050405020304" pitchFamily="18" charset="0"/>
                <a:cs typeface="Times New Roman" panose="02020603050405020304" pitchFamily="18" charset="0"/>
              </a:rPr>
              <a:t>Si tratta di un'indagine campionaria e ogni anno vengono intervistate oltre 250 mila famiglie residenti in Italia (per un totale di 600 mila individui) distribuite in circa 1.400 comuni italiani. Le famiglie da intervistare vengono casualmente estratte dalle liste anagrafiche comunali </a:t>
            </a:r>
            <a:r>
              <a:rPr lang="it-IT" dirty="0">
                <a:solidFill>
                  <a:srgbClr val="222222"/>
                </a:solidFill>
                <a:latin typeface="Times New Roman" panose="02020603050405020304" pitchFamily="18" charset="0"/>
                <a:cs typeface="Times New Roman" panose="02020603050405020304" pitchFamily="18" charset="0"/>
              </a:rPr>
              <a:t>oppure attraverso l’Anagrafe Nazionale della Popolazione Residente </a:t>
            </a:r>
            <a:r>
              <a:rPr lang="it-IT" b="0" i="0" dirty="0">
                <a:solidFill>
                  <a:srgbClr val="222222"/>
                </a:solidFill>
                <a:effectLst/>
                <a:latin typeface="Times New Roman" panose="02020603050405020304" pitchFamily="18" charset="0"/>
                <a:cs typeface="Times New Roman" panose="02020603050405020304" pitchFamily="18" charset="0"/>
              </a:rPr>
              <a:t>secondo una strategia di campionamento volta a costruire un campione statisticamente rappresentativo della popolazione residente in Italia relativamente alle variabili oggetto d’indagine. </a:t>
            </a:r>
          </a:p>
        </p:txBody>
      </p:sp>
      <p:sp>
        <p:nvSpPr>
          <p:cNvPr id="5" name="Rettangolo 4"/>
          <p:cNvSpPr/>
          <p:nvPr/>
        </p:nvSpPr>
        <p:spPr>
          <a:xfrm>
            <a:off x="909498" y="2826624"/>
            <a:ext cx="3313728"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Come vengono scelte le famiglie</a:t>
            </a:r>
          </a:p>
        </p:txBody>
      </p:sp>
      <p:sp>
        <p:nvSpPr>
          <p:cNvPr id="6" name="Segnaposto piè di pagina 5"/>
          <p:cNvSpPr>
            <a:spLocks noGrp="1"/>
          </p:cNvSpPr>
          <p:nvPr>
            <p:ph type="ftr" sz="quarter" idx="11"/>
          </p:nvPr>
        </p:nvSpPr>
        <p:spPr/>
        <p:txBody>
          <a:bodyPr/>
          <a:lstStyle/>
          <a:p>
            <a:r>
              <a:rPr lang="it-IT"/>
              <a:t>L. Bani - Elementi di statistica economica - LEZIONE 16</a:t>
            </a:r>
          </a:p>
        </p:txBody>
      </p:sp>
      <p:sp>
        <p:nvSpPr>
          <p:cNvPr id="7" name="Segnaposto numero diapositiva 6"/>
          <p:cNvSpPr>
            <a:spLocks noGrp="1"/>
          </p:cNvSpPr>
          <p:nvPr>
            <p:ph type="sldNum" sz="quarter" idx="12"/>
          </p:nvPr>
        </p:nvSpPr>
        <p:spPr/>
        <p:txBody>
          <a:bodyPr/>
          <a:lstStyle/>
          <a:p>
            <a:fld id="{2933ED56-FB12-4384-AF6C-E94CA198BBEC}" type="slidenum">
              <a:rPr lang="it-IT" smtClean="0"/>
              <a:t>9</a:t>
            </a:fld>
            <a:endParaRPr lang="it-IT"/>
          </a:p>
        </p:txBody>
      </p:sp>
    </p:spTree>
    <p:extLst>
      <p:ext uri="{BB962C8B-B14F-4D97-AF65-F5344CB8AC3E}">
        <p14:creationId xmlns:p14="http://schemas.microsoft.com/office/powerpoint/2010/main" val="309363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3930</Words>
  <Application>Microsoft Office PowerPoint</Application>
  <PresentationFormat>Widescreen</PresentationFormat>
  <Paragraphs>217</Paragraphs>
  <Slides>37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Letizia Bani</cp:lastModifiedBy>
  <cp:revision>142</cp:revision>
  <dcterms:created xsi:type="dcterms:W3CDTF">2022-04-11T06:22:41Z</dcterms:created>
  <dcterms:modified xsi:type="dcterms:W3CDTF">2025-05-21T07:37:21Z</dcterms:modified>
</cp:coreProperties>
</file>