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9" r:id="rId2"/>
    <p:sldId id="375" r:id="rId3"/>
    <p:sldId id="300" r:id="rId4"/>
    <p:sldId id="376" r:id="rId5"/>
    <p:sldId id="280" r:id="rId6"/>
    <p:sldId id="281" r:id="rId7"/>
    <p:sldId id="378" r:id="rId8"/>
    <p:sldId id="361" r:id="rId9"/>
    <p:sldId id="362" r:id="rId10"/>
    <p:sldId id="360" r:id="rId11"/>
    <p:sldId id="306" r:id="rId12"/>
    <p:sldId id="307" r:id="rId13"/>
    <p:sldId id="294" r:id="rId14"/>
    <p:sldId id="330" r:id="rId15"/>
    <p:sldId id="331" r:id="rId16"/>
    <p:sldId id="365" r:id="rId17"/>
    <p:sldId id="321" r:id="rId18"/>
    <p:sldId id="322" r:id="rId19"/>
    <p:sldId id="323" r:id="rId20"/>
    <p:sldId id="324" r:id="rId21"/>
    <p:sldId id="325" r:id="rId22"/>
    <p:sldId id="295" r:id="rId23"/>
    <p:sldId id="333" r:id="rId24"/>
    <p:sldId id="332" r:id="rId25"/>
    <p:sldId id="326" r:id="rId26"/>
    <p:sldId id="327" r:id="rId27"/>
    <p:sldId id="379" r:id="rId28"/>
    <p:sldId id="384" r:id="rId29"/>
    <p:sldId id="366" r:id="rId30"/>
    <p:sldId id="367" r:id="rId31"/>
    <p:sldId id="368" r:id="rId32"/>
    <p:sldId id="338" r:id="rId33"/>
    <p:sldId id="369" r:id="rId34"/>
    <p:sldId id="342" r:id="rId35"/>
    <p:sldId id="344" r:id="rId36"/>
    <p:sldId id="339" r:id="rId37"/>
    <p:sldId id="340" r:id="rId38"/>
    <p:sldId id="341" r:id="rId39"/>
    <p:sldId id="381" r:id="rId40"/>
    <p:sldId id="382" r:id="rId41"/>
    <p:sldId id="3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F6969"/>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6395" autoAdjust="0"/>
  </p:normalViewPr>
  <p:slideViewPr>
    <p:cSldViewPr snapToGrid="0">
      <p:cViewPr varScale="1">
        <p:scale>
          <a:sx n="115" d="100"/>
          <a:sy n="115" d="100"/>
        </p:scale>
        <p:origin x="7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603C-5704-46D5-AA6F-E8D42D7D5042}"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96F78-A5A4-4BAF-9681-1D8110566307}" type="slidenum">
              <a:rPr lang="en-GB" smtClean="0"/>
              <a:t>‹N›</a:t>
            </a:fld>
            <a:endParaRPr lang="en-GB"/>
          </a:p>
        </p:txBody>
      </p:sp>
    </p:spTree>
    <p:extLst>
      <p:ext uri="{BB962C8B-B14F-4D97-AF65-F5344CB8AC3E}">
        <p14:creationId xmlns:p14="http://schemas.microsoft.com/office/powerpoint/2010/main" val="282080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4" name="Segnaposto numero diapositiva 3"/>
          <p:cNvSpPr>
            <a:spLocks noGrp="1"/>
          </p:cNvSpPr>
          <p:nvPr>
            <p:ph type="sldNum" sz="quarter" idx="5"/>
          </p:nvPr>
        </p:nvSpPr>
        <p:spPr/>
        <p:txBody>
          <a:bodyPr/>
          <a:lstStyle>
            <a:lvl1pPr eaLnBrk="0" hangingPunct="0">
              <a:defRPr>
                <a:solidFill>
                  <a:schemeClr val="tx1"/>
                </a:solidFill>
                <a:latin typeface="Courier New" panose="02070309020205020404" pitchFamily="49" charset="0"/>
                <a:cs typeface="Arial" panose="020B0604020202020204" pitchFamily="34" charset="0"/>
              </a:defRPr>
            </a:lvl1pPr>
            <a:lvl2pPr marL="742950" indent="-285750" eaLnBrk="0" hangingPunct="0">
              <a:defRPr>
                <a:solidFill>
                  <a:schemeClr val="tx1"/>
                </a:solidFill>
                <a:latin typeface="Courier New" panose="02070309020205020404" pitchFamily="49" charset="0"/>
                <a:cs typeface="Arial" panose="020B0604020202020204" pitchFamily="34" charset="0"/>
              </a:defRPr>
            </a:lvl2pPr>
            <a:lvl3pPr marL="1143000" indent="-228600" eaLnBrk="0" hangingPunct="0">
              <a:defRPr>
                <a:solidFill>
                  <a:schemeClr val="tx1"/>
                </a:solidFill>
                <a:latin typeface="Courier New" panose="02070309020205020404" pitchFamily="49" charset="0"/>
                <a:cs typeface="Arial" panose="020B0604020202020204" pitchFamily="34" charset="0"/>
              </a:defRPr>
            </a:lvl3pPr>
            <a:lvl4pPr marL="1600200" indent="-228600" eaLnBrk="0" hangingPunct="0">
              <a:defRPr>
                <a:solidFill>
                  <a:schemeClr val="tx1"/>
                </a:solidFill>
                <a:latin typeface="Courier New" panose="02070309020205020404" pitchFamily="49" charset="0"/>
                <a:cs typeface="Arial" panose="020B0604020202020204" pitchFamily="34" charset="0"/>
              </a:defRPr>
            </a:lvl4pPr>
            <a:lvl5pPr marL="2057400" indent="-228600" eaLnBrk="0" hangingPunct="0">
              <a:defRPr>
                <a:solidFill>
                  <a:schemeClr val="tx1"/>
                </a:solidFill>
                <a:latin typeface="Courier New" panose="02070309020205020404" pitchFamily="49"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urier New" panose="02070309020205020404" pitchFamily="49"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urier New" panose="02070309020205020404" pitchFamily="49"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urier New" panose="02070309020205020404" pitchFamily="49"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urier New" panose="02070309020205020404" pitchFamily="49" charset="0"/>
                <a:cs typeface="Arial" panose="020B0604020202020204" pitchFamily="34" charset="0"/>
              </a:defRPr>
            </a:lvl9pPr>
          </a:lstStyle>
          <a:p>
            <a:pPr eaLnBrk="1" hangingPunct="1"/>
            <a:fld id="{2F726E7E-9355-4563-A346-3C4D0748C4D4}" type="slidenum">
              <a:rPr lang="it-IT" altLang="it-IT">
                <a:latin typeface="Times New Roman" panose="02020603050405020304" pitchFamily="18" charset="0"/>
              </a:rPr>
              <a:pPr eaLnBrk="1" hangingPunct="1"/>
              <a:t>18</a:t>
            </a:fld>
            <a:endParaRPr lang="it-IT" altLang="it-IT">
              <a:latin typeface="Times New Roman" panose="02020603050405020304" pitchFamily="18" charset="0"/>
            </a:endParaRPr>
          </a:p>
        </p:txBody>
      </p:sp>
    </p:spTree>
    <p:extLst>
      <p:ext uri="{BB962C8B-B14F-4D97-AF65-F5344CB8AC3E}">
        <p14:creationId xmlns:p14="http://schemas.microsoft.com/office/powerpoint/2010/main" val="301493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4" name="Segnaposto numero diapositiva 3"/>
          <p:cNvSpPr>
            <a:spLocks noGrp="1"/>
          </p:cNvSpPr>
          <p:nvPr>
            <p:ph type="sldNum" sz="quarter" idx="5"/>
          </p:nvPr>
        </p:nvSpPr>
        <p:spPr/>
        <p:txBody>
          <a:bodyPr/>
          <a:lstStyle>
            <a:lvl1pPr eaLnBrk="0" hangingPunct="0">
              <a:defRPr>
                <a:solidFill>
                  <a:schemeClr val="tx1"/>
                </a:solidFill>
                <a:latin typeface="Courier New" panose="02070309020205020404" pitchFamily="49" charset="0"/>
                <a:cs typeface="Arial" panose="020B0604020202020204" pitchFamily="34" charset="0"/>
              </a:defRPr>
            </a:lvl1pPr>
            <a:lvl2pPr marL="742950" indent="-285750" eaLnBrk="0" hangingPunct="0">
              <a:defRPr>
                <a:solidFill>
                  <a:schemeClr val="tx1"/>
                </a:solidFill>
                <a:latin typeface="Courier New" panose="02070309020205020404" pitchFamily="49" charset="0"/>
                <a:cs typeface="Arial" panose="020B0604020202020204" pitchFamily="34" charset="0"/>
              </a:defRPr>
            </a:lvl2pPr>
            <a:lvl3pPr marL="1143000" indent="-228600" eaLnBrk="0" hangingPunct="0">
              <a:defRPr>
                <a:solidFill>
                  <a:schemeClr val="tx1"/>
                </a:solidFill>
                <a:latin typeface="Courier New" panose="02070309020205020404" pitchFamily="49" charset="0"/>
                <a:cs typeface="Arial" panose="020B0604020202020204" pitchFamily="34" charset="0"/>
              </a:defRPr>
            </a:lvl3pPr>
            <a:lvl4pPr marL="1600200" indent="-228600" eaLnBrk="0" hangingPunct="0">
              <a:defRPr>
                <a:solidFill>
                  <a:schemeClr val="tx1"/>
                </a:solidFill>
                <a:latin typeface="Courier New" panose="02070309020205020404" pitchFamily="49" charset="0"/>
                <a:cs typeface="Arial" panose="020B0604020202020204" pitchFamily="34" charset="0"/>
              </a:defRPr>
            </a:lvl4pPr>
            <a:lvl5pPr marL="2057400" indent="-228600" eaLnBrk="0" hangingPunct="0">
              <a:defRPr>
                <a:solidFill>
                  <a:schemeClr val="tx1"/>
                </a:solidFill>
                <a:latin typeface="Courier New" panose="02070309020205020404" pitchFamily="49"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urier New" panose="02070309020205020404" pitchFamily="49"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urier New" panose="02070309020205020404" pitchFamily="49"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urier New" panose="02070309020205020404" pitchFamily="49"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urier New" panose="02070309020205020404" pitchFamily="49" charset="0"/>
                <a:cs typeface="Arial" panose="020B0604020202020204" pitchFamily="34" charset="0"/>
              </a:defRPr>
            </a:lvl9pPr>
          </a:lstStyle>
          <a:p>
            <a:pPr eaLnBrk="1" hangingPunct="1"/>
            <a:fld id="{DDC05FCD-1482-4CF1-8F04-EF41DA879AB2}" type="slidenum">
              <a:rPr lang="it-IT" altLang="it-IT">
                <a:latin typeface="Times New Roman" panose="02020603050405020304" pitchFamily="18" charset="0"/>
              </a:rPr>
              <a:pPr eaLnBrk="1" hangingPunct="1"/>
              <a:t>20</a:t>
            </a:fld>
            <a:endParaRPr lang="it-IT" altLang="it-IT">
              <a:latin typeface="Times New Roman" panose="02020603050405020304" pitchFamily="18" charset="0"/>
            </a:endParaRPr>
          </a:p>
        </p:txBody>
      </p:sp>
    </p:spTree>
    <p:extLst>
      <p:ext uri="{BB962C8B-B14F-4D97-AF65-F5344CB8AC3E}">
        <p14:creationId xmlns:p14="http://schemas.microsoft.com/office/powerpoint/2010/main" val="373908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latin typeface="Arial" panose="020B0604020202020204" pitchFamily="34" charset="0"/>
            </a:endParaRPr>
          </a:p>
        </p:txBody>
      </p:sp>
    </p:spTree>
    <p:extLst>
      <p:ext uri="{BB962C8B-B14F-4D97-AF65-F5344CB8AC3E}">
        <p14:creationId xmlns:p14="http://schemas.microsoft.com/office/powerpoint/2010/main" val="319508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17</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403548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17</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75264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17</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418103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17</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3640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306336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307276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2205766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399128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2720501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102863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106195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17</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364295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17</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75525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17</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88040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17</a:t>
            </a:r>
            <a:endParaRPr lang="en-GB"/>
          </a:p>
        </p:txBody>
      </p:sp>
      <p:sp>
        <p:nvSpPr>
          <p:cNvPr id="9" name="Segnaposto numero diapositiva 8"/>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139866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17</a:t>
            </a:r>
            <a:endParaRPr lang="en-GB"/>
          </a:p>
        </p:txBody>
      </p:sp>
      <p:sp>
        <p:nvSpPr>
          <p:cNvPr id="5" name="Segnaposto numero diapositiva 4"/>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63134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17</a:t>
            </a:r>
            <a:endParaRPr lang="en-GB"/>
          </a:p>
        </p:txBody>
      </p:sp>
      <p:sp>
        <p:nvSpPr>
          <p:cNvPr id="4" name="Segnaposto numero diapositiva 3"/>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148354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17</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76144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17</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306927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17</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B04C3-D922-4A9F-8240-CC458D14A610}" type="slidenum">
              <a:rPr lang="en-GB" smtClean="0"/>
              <a:t>‹N›</a:t>
            </a:fld>
            <a:endParaRPr lang="en-GB"/>
          </a:p>
        </p:txBody>
      </p:sp>
    </p:spTree>
    <p:extLst>
      <p:ext uri="{BB962C8B-B14F-4D97-AF65-F5344CB8AC3E}">
        <p14:creationId xmlns:p14="http://schemas.microsoft.com/office/powerpoint/2010/main" val="386870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 id="2147483667" r:id="rId14"/>
    <p:sldLayoutId id="2147483668" r:id="rId15"/>
    <p:sldLayoutId id="2147483669" r:id="rId16"/>
    <p:sldLayoutId id="2147483670" r:id="rId17"/>
    <p:sldLayoutId id="2147483671" r:id="rId18"/>
    <p:sldLayoutId id="2147483672"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https://it.wikipedia.org/wiki/Modalit%C3%A0_(statistica)"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17</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Tree>
    <p:extLst>
      <p:ext uri="{BB962C8B-B14F-4D97-AF65-F5344CB8AC3E}">
        <p14:creationId xmlns:p14="http://schemas.microsoft.com/office/powerpoint/2010/main" val="188125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10</a:t>
            </a:fld>
            <a:endParaRPr lang="it-IT"/>
          </a:p>
        </p:txBody>
      </p:sp>
      <p:sp>
        <p:nvSpPr>
          <p:cNvPr id="4" name="Titolo 1"/>
          <p:cNvSpPr txBox="1">
            <a:spLocks/>
          </p:cNvSpPr>
          <p:nvPr/>
        </p:nvSpPr>
        <p:spPr>
          <a:xfrm>
            <a:off x="969350" y="685325"/>
            <a:ext cx="3937461" cy="4175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1800" b="1" dirty="0" smtClean="0">
                <a:latin typeface="Times New Roman" panose="02020603050405020304" pitchFamily="18" charset="0"/>
                <a:cs typeface="Times New Roman" panose="02020603050405020304" pitchFamily="18" charset="0"/>
              </a:rPr>
              <a:t>A seconda del tipo di modalità…</a:t>
            </a:r>
          </a:p>
        </p:txBody>
      </p:sp>
      <p:grpSp>
        <p:nvGrpSpPr>
          <p:cNvPr id="5" name="Gruppo 4"/>
          <p:cNvGrpSpPr/>
          <p:nvPr/>
        </p:nvGrpSpPr>
        <p:grpSpPr>
          <a:xfrm>
            <a:off x="3309583" y="789904"/>
            <a:ext cx="8064501" cy="5421884"/>
            <a:chOff x="1992313" y="981076"/>
            <a:chExt cx="8064501" cy="5421884"/>
          </a:xfrm>
        </p:grpSpPr>
        <p:sp>
          <p:nvSpPr>
            <p:cNvPr id="6" name="Text Box 6"/>
            <p:cNvSpPr txBox="1">
              <a:spLocks noChangeArrowheads="1"/>
            </p:cNvSpPr>
            <p:nvPr/>
          </p:nvSpPr>
          <p:spPr bwMode="auto">
            <a:xfrm>
              <a:off x="1992313" y="3500439"/>
              <a:ext cx="1657350" cy="363537"/>
            </a:xfrm>
            <a:prstGeom prst="rect">
              <a:avLst/>
            </a:prstGeom>
            <a:noFill/>
            <a:ln w="25400" algn="ctr">
              <a:solidFill>
                <a:srgbClr val="AC0000"/>
              </a:solidFill>
              <a:miter lim="800000"/>
              <a:headEnd/>
              <a:tailEnd/>
            </a:ln>
            <a:effectLst/>
          </p:spPr>
          <p:txBody>
            <a:bodyPr lIns="0">
              <a:spAutoFit/>
            </a:bodyPr>
            <a:lstStyle/>
            <a:p>
              <a:pPr algn="ctr">
                <a:lnSpc>
                  <a:spcPct val="80000"/>
                </a:lnSpc>
                <a:spcBef>
                  <a:spcPct val="50000"/>
                </a:spcBef>
                <a:defRPr/>
              </a:pPr>
              <a:r>
                <a:rPr lang="it-IT" sz="2200" b="1" dirty="0">
                  <a:latin typeface="Times New Roman" panose="02020603050405020304" pitchFamily="18" charset="0"/>
                  <a:ea typeface="Verdana" pitchFamily="34" charset="0"/>
                  <a:cs typeface="Times New Roman" panose="02020603050405020304" pitchFamily="18" charset="0"/>
                </a:rPr>
                <a:t>Caratteri</a:t>
              </a:r>
            </a:p>
          </p:txBody>
        </p:sp>
        <p:sp>
          <p:nvSpPr>
            <p:cNvPr id="7" name="Line 7"/>
            <p:cNvSpPr>
              <a:spLocks noChangeShapeType="1"/>
            </p:cNvSpPr>
            <p:nvPr/>
          </p:nvSpPr>
          <p:spPr bwMode="auto">
            <a:xfrm>
              <a:off x="3648075" y="3716338"/>
              <a:ext cx="215900" cy="0"/>
            </a:xfrm>
            <a:prstGeom prst="line">
              <a:avLst/>
            </a:prstGeom>
            <a:noFill/>
            <a:ln w="25400">
              <a:solidFill>
                <a:srgbClr val="AC0000"/>
              </a:solidFill>
              <a:round/>
              <a:headEnd/>
              <a:tailEn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8" name="Line 8"/>
            <p:cNvSpPr>
              <a:spLocks noChangeShapeType="1"/>
            </p:cNvSpPr>
            <p:nvPr/>
          </p:nvSpPr>
          <p:spPr bwMode="auto">
            <a:xfrm>
              <a:off x="3863975" y="2276475"/>
              <a:ext cx="0" cy="2808288"/>
            </a:xfrm>
            <a:prstGeom prst="line">
              <a:avLst/>
            </a:prstGeom>
            <a:noFill/>
            <a:ln w="25400">
              <a:solidFill>
                <a:srgbClr val="AC0000"/>
              </a:solidFill>
              <a:round/>
              <a:headEnd/>
              <a:tailEn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9" name="Line 9"/>
            <p:cNvSpPr>
              <a:spLocks noChangeShapeType="1"/>
            </p:cNvSpPr>
            <p:nvPr/>
          </p:nvSpPr>
          <p:spPr bwMode="auto">
            <a:xfrm>
              <a:off x="3863975" y="2276475"/>
              <a:ext cx="215900" cy="0"/>
            </a:xfrm>
            <a:prstGeom prst="line">
              <a:avLst/>
            </a:prstGeom>
            <a:noFill/>
            <a:ln w="25400">
              <a:solidFill>
                <a:srgbClr val="AC0000"/>
              </a:solidFill>
              <a:round/>
              <a:headEnd/>
              <a:tailEnd type="triangle" w="med" len="me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p:nvSpPr>
          <p:spPr bwMode="auto">
            <a:xfrm>
              <a:off x="4079875" y="1484314"/>
              <a:ext cx="2952750" cy="1166473"/>
            </a:xfrm>
            <a:prstGeom prst="rect">
              <a:avLst/>
            </a:prstGeom>
            <a:noFill/>
            <a:ln w="25400" algn="ctr">
              <a:solidFill>
                <a:srgbClr val="AC0000"/>
              </a:solidFill>
              <a:miter lim="800000"/>
              <a:headEnd/>
              <a:tailEnd/>
            </a:ln>
            <a:effectLst/>
          </p:spPr>
          <p:txBody>
            <a:bodyPr lIns="0">
              <a:spAutoFit/>
            </a:bodyPr>
            <a:lstStyle/>
            <a:p>
              <a:pPr algn="ctr">
                <a:lnSpc>
                  <a:spcPct val="80000"/>
                </a:lnSpc>
                <a:spcBef>
                  <a:spcPct val="50000"/>
                </a:spcBef>
                <a:defRPr/>
              </a:pPr>
              <a:r>
                <a:rPr lang="it-IT" sz="2200" b="1" dirty="0">
                  <a:solidFill>
                    <a:srgbClr val="A80000"/>
                  </a:solidFill>
                  <a:latin typeface="Times New Roman" panose="02020603050405020304" pitchFamily="18" charset="0"/>
                  <a:ea typeface="Verdana" pitchFamily="34" charset="0"/>
                  <a:cs typeface="Times New Roman" panose="02020603050405020304" pitchFamily="18" charset="0"/>
                </a:rPr>
                <a:t>Quantitativi</a:t>
              </a:r>
            </a:p>
            <a:p>
              <a:pPr algn="ctr">
                <a:lnSpc>
                  <a:spcPct val="80000"/>
                </a:lnSpc>
                <a:spcBef>
                  <a:spcPct val="50000"/>
                </a:spcBef>
                <a:defRPr/>
              </a:pPr>
              <a:r>
                <a:rPr lang="it-IT" dirty="0">
                  <a:latin typeface="Times New Roman" panose="02020603050405020304" pitchFamily="18" charset="0"/>
                  <a:ea typeface="Verdana" pitchFamily="34" charset="0"/>
                  <a:cs typeface="Times New Roman" panose="02020603050405020304" pitchFamily="18" charset="0"/>
                </a:rPr>
                <a:t>Esprimibili mediante </a:t>
              </a:r>
              <a:r>
                <a:rPr lang="it-IT" b="1" dirty="0">
                  <a:latin typeface="Times New Roman" panose="02020603050405020304" pitchFamily="18" charset="0"/>
                  <a:ea typeface="Verdana" pitchFamily="34" charset="0"/>
                  <a:cs typeface="Times New Roman" panose="02020603050405020304" pitchFamily="18" charset="0"/>
                </a:rPr>
                <a:t>numeri</a:t>
              </a:r>
              <a:r>
                <a:rPr lang="it-IT" dirty="0">
                  <a:latin typeface="Times New Roman" panose="02020603050405020304" pitchFamily="18" charset="0"/>
                  <a:ea typeface="Verdana" pitchFamily="34" charset="0"/>
                  <a:cs typeface="Times New Roman" panose="02020603050405020304" pitchFamily="18" charset="0"/>
                </a:rPr>
                <a:t> (valori) riferiti ad una unità di misura. Sono </a:t>
              </a:r>
              <a:r>
                <a:rPr lang="it-IT" i="1" dirty="0">
                  <a:latin typeface="Times New Roman" panose="02020603050405020304" pitchFamily="18" charset="0"/>
                  <a:ea typeface="Verdana" pitchFamily="34" charset="0"/>
                  <a:cs typeface="Times New Roman" panose="02020603050405020304" pitchFamily="18" charset="0"/>
                </a:rPr>
                <a:t>misurabili</a:t>
              </a:r>
              <a:endParaRPr lang="it-IT" dirty="0">
                <a:latin typeface="Times New Roman" panose="02020603050405020304" pitchFamily="18" charset="0"/>
                <a:ea typeface="Verdana" pitchFamily="34" charset="0"/>
                <a:cs typeface="Times New Roman" panose="02020603050405020304" pitchFamily="18" charset="0"/>
              </a:endParaRPr>
            </a:p>
          </p:txBody>
        </p:sp>
        <p:sp>
          <p:nvSpPr>
            <p:cNvPr id="11" name="Line 12"/>
            <p:cNvSpPr>
              <a:spLocks noChangeShapeType="1"/>
            </p:cNvSpPr>
            <p:nvPr/>
          </p:nvSpPr>
          <p:spPr bwMode="auto">
            <a:xfrm>
              <a:off x="7032625" y="2276475"/>
              <a:ext cx="215900" cy="0"/>
            </a:xfrm>
            <a:prstGeom prst="line">
              <a:avLst/>
            </a:prstGeom>
            <a:noFill/>
            <a:ln w="25400">
              <a:solidFill>
                <a:srgbClr val="AC0000"/>
              </a:solidFill>
              <a:round/>
              <a:headEnd/>
              <a:tailEn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12" name="Line 13"/>
            <p:cNvSpPr>
              <a:spLocks noChangeShapeType="1"/>
            </p:cNvSpPr>
            <p:nvPr/>
          </p:nvSpPr>
          <p:spPr bwMode="auto">
            <a:xfrm>
              <a:off x="7248525" y="1627189"/>
              <a:ext cx="0" cy="1296987"/>
            </a:xfrm>
            <a:prstGeom prst="line">
              <a:avLst/>
            </a:prstGeom>
            <a:noFill/>
            <a:ln w="25400">
              <a:solidFill>
                <a:srgbClr val="AC0000"/>
              </a:solidFill>
              <a:round/>
              <a:headEnd/>
              <a:tailEn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13" name="Line 15"/>
            <p:cNvSpPr>
              <a:spLocks noChangeShapeType="1"/>
            </p:cNvSpPr>
            <p:nvPr/>
          </p:nvSpPr>
          <p:spPr bwMode="auto">
            <a:xfrm>
              <a:off x="7248525" y="1628775"/>
              <a:ext cx="215900" cy="0"/>
            </a:xfrm>
            <a:prstGeom prst="line">
              <a:avLst/>
            </a:prstGeom>
            <a:noFill/>
            <a:ln w="25400">
              <a:solidFill>
                <a:srgbClr val="AC0000"/>
              </a:solidFill>
              <a:round/>
              <a:headEnd/>
              <a:tailEnd type="triangle" w="med" len="me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14" name="Line 17"/>
            <p:cNvSpPr>
              <a:spLocks noChangeShapeType="1"/>
            </p:cNvSpPr>
            <p:nvPr/>
          </p:nvSpPr>
          <p:spPr bwMode="auto">
            <a:xfrm>
              <a:off x="7248525" y="2924175"/>
              <a:ext cx="215900" cy="0"/>
            </a:xfrm>
            <a:prstGeom prst="line">
              <a:avLst/>
            </a:prstGeom>
            <a:noFill/>
            <a:ln w="25400">
              <a:solidFill>
                <a:srgbClr val="AC0000"/>
              </a:solidFill>
              <a:round/>
              <a:headEnd/>
              <a:tailEnd type="triangle" w="med" len="me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15" name="Text Box 18"/>
            <p:cNvSpPr txBox="1">
              <a:spLocks noChangeArrowheads="1"/>
            </p:cNvSpPr>
            <p:nvPr/>
          </p:nvSpPr>
          <p:spPr bwMode="auto">
            <a:xfrm>
              <a:off x="7464425" y="981076"/>
              <a:ext cx="2592388" cy="1126462"/>
            </a:xfrm>
            <a:prstGeom prst="rect">
              <a:avLst/>
            </a:prstGeom>
            <a:noFill/>
            <a:ln w="25400" algn="ctr">
              <a:solidFill>
                <a:srgbClr val="AC0000"/>
              </a:solidFill>
              <a:miter lim="800000"/>
              <a:headEnd/>
              <a:tailEnd/>
            </a:ln>
            <a:effectLst/>
          </p:spPr>
          <p:txBody>
            <a:bodyPr lIns="0">
              <a:spAutoFit/>
            </a:bodyPr>
            <a:lstStyle/>
            <a:p>
              <a:pPr marL="88900" algn="ctr">
                <a:lnSpc>
                  <a:spcPct val="70000"/>
                </a:lnSpc>
                <a:spcBef>
                  <a:spcPts val="1800"/>
                </a:spcBef>
                <a:defRPr/>
              </a:pPr>
              <a:r>
                <a:rPr lang="it-IT" sz="2200" b="1" dirty="0">
                  <a:solidFill>
                    <a:srgbClr val="A80000"/>
                  </a:solidFill>
                  <a:latin typeface="Times New Roman" panose="02020603050405020304" pitchFamily="18" charset="0"/>
                  <a:ea typeface="Verdana" pitchFamily="34" charset="0"/>
                  <a:cs typeface="Times New Roman" panose="02020603050405020304" pitchFamily="18" charset="0"/>
                </a:rPr>
                <a:t>Discreti</a:t>
              </a:r>
            </a:p>
            <a:p>
              <a:pPr marL="88900">
                <a:lnSpc>
                  <a:spcPct val="80000"/>
                </a:lnSpc>
                <a:spcBef>
                  <a:spcPct val="50000"/>
                </a:spcBef>
                <a:defRPr/>
              </a:pPr>
              <a:r>
                <a:rPr lang="it-IT" sz="1400" i="1" dirty="0">
                  <a:latin typeface="Times New Roman" panose="02020603050405020304" pitchFamily="18" charset="0"/>
                  <a:ea typeface="Verdana" pitchFamily="34" charset="0"/>
                  <a:cs typeface="Times New Roman" panose="02020603050405020304" pitchFamily="18" charset="0"/>
                </a:rPr>
                <a:t>Assumono un numero </a:t>
              </a:r>
              <a:r>
                <a:rPr lang="it-IT" sz="1400" i="1" u="sng" dirty="0">
                  <a:latin typeface="Times New Roman" panose="02020603050405020304" pitchFamily="18" charset="0"/>
                  <a:ea typeface="Verdana" pitchFamily="34" charset="0"/>
                  <a:cs typeface="Times New Roman" panose="02020603050405020304" pitchFamily="18" charset="0"/>
                </a:rPr>
                <a:t>limitato</a:t>
              </a:r>
              <a:r>
                <a:rPr lang="it-IT" sz="1400" i="1" dirty="0">
                  <a:latin typeface="Times New Roman" panose="02020603050405020304" pitchFamily="18" charset="0"/>
                  <a:ea typeface="Verdana" pitchFamily="34" charset="0"/>
                  <a:cs typeface="Times New Roman" panose="02020603050405020304" pitchFamily="18" charset="0"/>
                </a:rPr>
                <a:t> di valori corrispondenza biunivoca con i numeri interi </a:t>
              </a:r>
              <a:r>
                <a:rPr lang="it-IT" sz="1400" b="1" i="1" dirty="0">
                  <a:latin typeface="Times New Roman" panose="02020603050405020304" pitchFamily="18" charset="0"/>
                  <a:ea typeface="Verdana" pitchFamily="34" charset="0"/>
                  <a:cs typeface="Times New Roman" panose="02020603050405020304" pitchFamily="18" charset="0"/>
                </a:rPr>
                <a:t>(es.: numero di fratelli)</a:t>
              </a:r>
            </a:p>
          </p:txBody>
        </p:sp>
        <p:sp>
          <p:nvSpPr>
            <p:cNvPr id="16" name="Text Box 23"/>
            <p:cNvSpPr txBox="1">
              <a:spLocks noChangeArrowheads="1"/>
            </p:cNvSpPr>
            <p:nvPr/>
          </p:nvSpPr>
          <p:spPr bwMode="auto">
            <a:xfrm>
              <a:off x="7464425" y="2590801"/>
              <a:ext cx="2592388" cy="1126462"/>
            </a:xfrm>
            <a:prstGeom prst="rect">
              <a:avLst/>
            </a:prstGeom>
            <a:noFill/>
            <a:ln w="25400" algn="ctr">
              <a:solidFill>
                <a:srgbClr val="AC0000"/>
              </a:solidFill>
              <a:miter lim="800000"/>
              <a:headEnd/>
              <a:tailEnd/>
            </a:ln>
            <a:effectLst/>
          </p:spPr>
          <p:txBody>
            <a:bodyPr lIns="0">
              <a:spAutoFit/>
            </a:bodyPr>
            <a:lstStyle/>
            <a:p>
              <a:pPr marL="88900" algn="ctr">
                <a:lnSpc>
                  <a:spcPct val="70000"/>
                </a:lnSpc>
                <a:spcBef>
                  <a:spcPct val="50000"/>
                </a:spcBef>
                <a:defRPr/>
              </a:pPr>
              <a:r>
                <a:rPr lang="it-IT" sz="2200" b="1" dirty="0">
                  <a:solidFill>
                    <a:srgbClr val="A80000"/>
                  </a:solidFill>
                  <a:latin typeface="Times New Roman" panose="02020603050405020304" pitchFamily="18" charset="0"/>
                  <a:ea typeface="Verdana" pitchFamily="34" charset="0"/>
                  <a:cs typeface="Times New Roman" panose="02020603050405020304" pitchFamily="18" charset="0"/>
                </a:rPr>
                <a:t>Continui</a:t>
              </a:r>
            </a:p>
            <a:p>
              <a:pPr marL="88900">
                <a:lnSpc>
                  <a:spcPct val="80000"/>
                </a:lnSpc>
                <a:spcBef>
                  <a:spcPct val="50000"/>
                </a:spcBef>
                <a:defRPr/>
              </a:pPr>
              <a:r>
                <a:rPr lang="it-IT" sz="1400" i="1" dirty="0">
                  <a:latin typeface="Times New Roman" panose="02020603050405020304" pitchFamily="18" charset="0"/>
                  <a:ea typeface="Verdana" pitchFamily="34" charset="0"/>
                  <a:cs typeface="Times New Roman" panose="02020603050405020304" pitchFamily="18" charset="0"/>
                </a:rPr>
                <a:t>Assumono un numero </a:t>
              </a:r>
              <a:r>
                <a:rPr lang="it-IT" sz="1400" i="1" u="sng" dirty="0">
                  <a:latin typeface="Times New Roman" panose="02020603050405020304" pitchFamily="18" charset="0"/>
                  <a:ea typeface="Verdana" pitchFamily="34" charset="0"/>
                  <a:cs typeface="Times New Roman" panose="02020603050405020304" pitchFamily="18" charset="0"/>
                </a:rPr>
                <a:t>illimitato</a:t>
              </a:r>
              <a:r>
                <a:rPr lang="it-IT" sz="1400" i="1" dirty="0">
                  <a:latin typeface="Times New Roman" panose="02020603050405020304" pitchFamily="18" charset="0"/>
                  <a:ea typeface="Verdana" pitchFamily="34" charset="0"/>
                  <a:cs typeface="Times New Roman" panose="02020603050405020304" pitchFamily="18" charset="0"/>
                </a:rPr>
                <a:t> di valori corrispondenza biunivoca con i numeri reali  </a:t>
              </a:r>
              <a:r>
                <a:rPr lang="it-IT" sz="1400" b="1" i="1" dirty="0">
                  <a:latin typeface="Times New Roman" panose="02020603050405020304" pitchFamily="18" charset="0"/>
                  <a:ea typeface="Verdana" pitchFamily="34" charset="0"/>
                  <a:cs typeface="Times New Roman" panose="02020603050405020304" pitchFamily="18" charset="0"/>
                </a:rPr>
                <a:t>(</a:t>
              </a:r>
              <a:r>
                <a:rPr lang="it-IT" sz="1400" b="1" i="1" dirty="0" err="1">
                  <a:latin typeface="Times New Roman" panose="02020603050405020304" pitchFamily="18" charset="0"/>
                  <a:ea typeface="Verdana" pitchFamily="34" charset="0"/>
                  <a:cs typeface="Times New Roman" panose="02020603050405020304" pitchFamily="18" charset="0"/>
                </a:rPr>
                <a:t>es.:Età</a:t>
              </a:r>
              <a:r>
                <a:rPr lang="it-IT" sz="1400" b="1" i="1" dirty="0">
                  <a:latin typeface="Times New Roman" panose="02020603050405020304" pitchFamily="18" charset="0"/>
                  <a:ea typeface="Verdana" pitchFamily="34" charset="0"/>
                  <a:cs typeface="Times New Roman" panose="02020603050405020304" pitchFamily="18" charset="0"/>
                </a:rPr>
                <a:t>)</a:t>
              </a:r>
            </a:p>
          </p:txBody>
        </p:sp>
        <p:sp>
          <p:nvSpPr>
            <p:cNvPr id="17" name="Text Box 24"/>
            <p:cNvSpPr txBox="1">
              <a:spLocks noChangeArrowheads="1"/>
            </p:cNvSpPr>
            <p:nvPr/>
          </p:nvSpPr>
          <p:spPr bwMode="auto">
            <a:xfrm>
              <a:off x="4079876" y="4581526"/>
              <a:ext cx="2879725" cy="1166473"/>
            </a:xfrm>
            <a:prstGeom prst="rect">
              <a:avLst/>
            </a:prstGeom>
            <a:noFill/>
            <a:ln w="25400" algn="ctr">
              <a:solidFill>
                <a:srgbClr val="AC0000"/>
              </a:solidFill>
              <a:miter lim="800000"/>
              <a:headEnd/>
              <a:tailEnd/>
            </a:ln>
            <a:effectLst/>
          </p:spPr>
          <p:txBody>
            <a:bodyPr lIns="0">
              <a:spAutoFit/>
            </a:bodyPr>
            <a:lstStyle/>
            <a:p>
              <a:pPr algn="ctr">
                <a:lnSpc>
                  <a:spcPct val="80000"/>
                </a:lnSpc>
                <a:spcBef>
                  <a:spcPct val="50000"/>
                </a:spcBef>
                <a:defRPr/>
              </a:pPr>
              <a:r>
                <a:rPr lang="it-IT" sz="2200" b="1" dirty="0" err="1">
                  <a:solidFill>
                    <a:srgbClr val="A80000"/>
                  </a:solidFill>
                  <a:latin typeface="Times New Roman" panose="02020603050405020304" pitchFamily="18" charset="0"/>
                  <a:ea typeface="Verdana" pitchFamily="34" charset="0"/>
                  <a:cs typeface="Times New Roman" panose="02020603050405020304" pitchFamily="18" charset="0"/>
                </a:rPr>
                <a:t>Qualititativi</a:t>
              </a:r>
              <a:endParaRPr lang="it-IT" sz="2200" b="1" dirty="0">
                <a:solidFill>
                  <a:srgbClr val="A80000"/>
                </a:solidFill>
                <a:latin typeface="Times New Roman" panose="02020603050405020304" pitchFamily="18" charset="0"/>
                <a:ea typeface="Verdana" pitchFamily="34" charset="0"/>
                <a:cs typeface="Times New Roman" panose="02020603050405020304" pitchFamily="18" charset="0"/>
              </a:endParaRPr>
            </a:p>
            <a:p>
              <a:pPr algn="ctr">
                <a:lnSpc>
                  <a:spcPct val="80000"/>
                </a:lnSpc>
                <a:spcBef>
                  <a:spcPct val="50000"/>
                </a:spcBef>
                <a:defRPr/>
              </a:pPr>
              <a:r>
                <a:rPr lang="it-IT" dirty="0">
                  <a:latin typeface="Times New Roman" panose="02020603050405020304" pitchFamily="18" charset="0"/>
                  <a:ea typeface="Verdana" pitchFamily="34" charset="0"/>
                  <a:cs typeface="Times New Roman" panose="02020603050405020304" pitchFamily="18" charset="0"/>
                </a:rPr>
                <a:t>Esprimibili mediante </a:t>
              </a:r>
              <a:r>
                <a:rPr lang="it-IT" b="1" dirty="0">
                  <a:latin typeface="Times New Roman" panose="02020603050405020304" pitchFamily="18" charset="0"/>
                  <a:ea typeface="Verdana" pitchFamily="34" charset="0"/>
                  <a:cs typeface="Times New Roman" panose="02020603050405020304" pitchFamily="18" charset="0"/>
                </a:rPr>
                <a:t>attributi</a:t>
              </a:r>
              <a:r>
                <a:rPr lang="it-IT" dirty="0">
                  <a:latin typeface="Times New Roman" panose="02020603050405020304" pitchFamily="18" charset="0"/>
                  <a:ea typeface="Verdana" pitchFamily="34" charset="0"/>
                  <a:cs typeface="Times New Roman" panose="02020603050405020304" pitchFamily="18" charset="0"/>
                </a:rPr>
                <a:t>. Sono </a:t>
              </a:r>
              <a:r>
                <a:rPr lang="it-IT" i="1" dirty="0">
                  <a:latin typeface="Times New Roman" panose="02020603050405020304" pitchFamily="18" charset="0"/>
                  <a:ea typeface="Verdana" pitchFamily="34" charset="0"/>
                  <a:cs typeface="Times New Roman" panose="02020603050405020304" pitchFamily="18" charset="0"/>
                </a:rPr>
                <a:t>non misurabili</a:t>
              </a:r>
              <a:endParaRPr lang="it-IT" sz="2200" dirty="0">
                <a:latin typeface="Times New Roman" panose="02020603050405020304" pitchFamily="18" charset="0"/>
                <a:ea typeface="Verdana" pitchFamily="34" charset="0"/>
                <a:cs typeface="Times New Roman" panose="02020603050405020304" pitchFamily="18" charset="0"/>
              </a:endParaRPr>
            </a:p>
          </p:txBody>
        </p:sp>
        <p:sp>
          <p:nvSpPr>
            <p:cNvPr id="18" name="Line 25"/>
            <p:cNvSpPr>
              <a:spLocks noChangeShapeType="1"/>
            </p:cNvSpPr>
            <p:nvPr/>
          </p:nvSpPr>
          <p:spPr bwMode="auto">
            <a:xfrm>
              <a:off x="3863975" y="5084763"/>
              <a:ext cx="215900" cy="0"/>
            </a:xfrm>
            <a:prstGeom prst="line">
              <a:avLst/>
            </a:prstGeom>
            <a:noFill/>
            <a:ln w="25400">
              <a:solidFill>
                <a:srgbClr val="AC0000"/>
              </a:solidFill>
              <a:round/>
              <a:headEnd/>
              <a:tailEnd type="triangle" w="med" len="me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19" name="Line 26"/>
            <p:cNvSpPr>
              <a:spLocks noChangeShapeType="1"/>
            </p:cNvSpPr>
            <p:nvPr/>
          </p:nvSpPr>
          <p:spPr bwMode="auto">
            <a:xfrm>
              <a:off x="6959600" y="5084763"/>
              <a:ext cx="215900" cy="0"/>
            </a:xfrm>
            <a:prstGeom prst="line">
              <a:avLst/>
            </a:prstGeom>
            <a:noFill/>
            <a:ln w="25400">
              <a:solidFill>
                <a:srgbClr val="AC0000"/>
              </a:solidFill>
              <a:round/>
              <a:headEnd/>
              <a:tailEn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20" name="Line 27"/>
            <p:cNvSpPr>
              <a:spLocks noChangeShapeType="1"/>
            </p:cNvSpPr>
            <p:nvPr/>
          </p:nvSpPr>
          <p:spPr bwMode="auto">
            <a:xfrm>
              <a:off x="7175500" y="4437064"/>
              <a:ext cx="1588" cy="1368425"/>
            </a:xfrm>
            <a:prstGeom prst="line">
              <a:avLst/>
            </a:prstGeom>
            <a:noFill/>
            <a:ln w="25400">
              <a:solidFill>
                <a:srgbClr val="AC0000"/>
              </a:solidFill>
              <a:round/>
              <a:headEnd/>
              <a:tailEn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21" name="Text Box 28"/>
            <p:cNvSpPr txBox="1">
              <a:spLocks noChangeArrowheads="1"/>
            </p:cNvSpPr>
            <p:nvPr/>
          </p:nvSpPr>
          <p:spPr bwMode="auto">
            <a:xfrm>
              <a:off x="7391401" y="4076700"/>
              <a:ext cx="2663825" cy="781752"/>
            </a:xfrm>
            <a:prstGeom prst="rect">
              <a:avLst/>
            </a:prstGeom>
            <a:noFill/>
            <a:ln w="25400" algn="ctr">
              <a:solidFill>
                <a:srgbClr val="AC0000"/>
              </a:solidFill>
              <a:miter lim="800000"/>
              <a:headEnd/>
              <a:tailEnd/>
            </a:ln>
            <a:effectLst/>
          </p:spPr>
          <p:txBody>
            <a:bodyPr lIns="0">
              <a:spAutoFit/>
            </a:bodyPr>
            <a:lstStyle/>
            <a:p>
              <a:pPr marL="88900" algn="ctr">
                <a:lnSpc>
                  <a:spcPct val="70000"/>
                </a:lnSpc>
                <a:spcBef>
                  <a:spcPct val="50000"/>
                </a:spcBef>
                <a:defRPr/>
              </a:pPr>
              <a:r>
                <a:rPr lang="it-IT" sz="2200" b="1" dirty="0">
                  <a:solidFill>
                    <a:srgbClr val="A80000"/>
                  </a:solidFill>
                  <a:latin typeface="Times New Roman" panose="02020603050405020304" pitchFamily="18" charset="0"/>
                  <a:ea typeface="Verdana" pitchFamily="34" charset="0"/>
                  <a:cs typeface="Times New Roman" panose="02020603050405020304" pitchFamily="18" charset="0"/>
                </a:rPr>
                <a:t>Ordinali</a:t>
              </a:r>
            </a:p>
            <a:p>
              <a:pPr marL="88900">
                <a:lnSpc>
                  <a:spcPct val="80000"/>
                </a:lnSpc>
                <a:spcBef>
                  <a:spcPct val="50000"/>
                </a:spcBef>
                <a:defRPr/>
              </a:pPr>
              <a:r>
                <a:rPr lang="it-IT" sz="1400" i="1" dirty="0">
                  <a:latin typeface="Times New Roman" panose="02020603050405020304" pitchFamily="18" charset="0"/>
                  <a:ea typeface="Verdana" pitchFamily="34" charset="0"/>
                  <a:cs typeface="Times New Roman" panose="02020603050405020304" pitchFamily="18" charset="0"/>
                </a:rPr>
                <a:t>Ordine naturale di successione </a:t>
              </a:r>
              <a:r>
                <a:rPr lang="it-IT" sz="1400" b="1" i="1" dirty="0">
                  <a:latin typeface="Times New Roman" panose="02020603050405020304" pitchFamily="18" charset="0"/>
                  <a:ea typeface="Verdana" pitchFamily="34" charset="0"/>
                  <a:cs typeface="Times New Roman" panose="02020603050405020304" pitchFamily="18" charset="0"/>
                </a:rPr>
                <a:t>(</a:t>
              </a:r>
              <a:r>
                <a:rPr lang="it-IT" sz="1400" b="1" i="1" dirty="0" err="1">
                  <a:latin typeface="Times New Roman" panose="02020603050405020304" pitchFamily="18" charset="0"/>
                  <a:ea typeface="Verdana" pitchFamily="34" charset="0"/>
                  <a:cs typeface="Times New Roman" panose="02020603050405020304" pitchFamily="18" charset="0"/>
                </a:rPr>
                <a:t>es.:Livello</a:t>
              </a:r>
              <a:r>
                <a:rPr lang="it-IT" sz="1400" b="1" i="1" dirty="0">
                  <a:latin typeface="Times New Roman" panose="02020603050405020304" pitchFamily="18" charset="0"/>
                  <a:ea typeface="Verdana" pitchFamily="34" charset="0"/>
                  <a:cs typeface="Times New Roman" panose="02020603050405020304" pitchFamily="18" charset="0"/>
                </a:rPr>
                <a:t> di istruzione)</a:t>
              </a:r>
            </a:p>
          </p:txBody>
        </p:sp>
        <p:sp>
          <p:nvSpPr>
            <p:cNvPr id="22" name="Line 31"/>
            <p:cNvSpPr>
              <a:spLocks noChangeShapeType="1"/>
            </p:cNvSpPr>
            <p:nvPr/>
          </p:nvSpPr>
          <p:spPr bwMode="auto">
            <a:xfrm>
              <a:off x="7175500" y="4437063"/>
              <a:ext cx="215900" cy="0"/>
            </a:xfrm>
            <a:prstGeom prst="line">
              <a:avLst/>
            </a:prstGeom>
            <a:noFill/>
            <a:ln w="25400">
              <a:solidFill>
                <a:srgbClr val="AC0000"/>
              </a:solidFill>
              <a:round/>
              <a:headEnd/>
              <a:tailEnd type="triangle" w="med" len="me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23" name="Line 32"/>
            <p:cNvSpPr>
              <a:spLocks noChangeShapeType="1"/>
            </p:cNvSpPr>
            <p:nvPr/>
          </p:nvSpPr>
          <p:spPr bwMode="auto">
            <a:xfrm>
              <a:off x="7177088" y="5805488"/>
              <a:ext cx="215900" cy="0"/>
            </a:xfrm>
            <a:prstGeom prst="line">
              <a:avLst/>
            </a:prstGeom>
            <a:noFill/>
            <a:ln w="25400">
              <a:solidFill>
                <a:srgbClr val="AC0000"/>
              </a:solidFill>
              <a:round/>
              <a:headEnd/>
              <a:tailEnd type="triangle" w="med" len="med"/>
            </a:ln>
            <a:extLst>
              <a:ext uri="{909E8E84-426E-40DD-AFC4-6F175D3DCCD1}">
                <a14:hiddenFill xmlns:a14="http://schemas.microsoft.com/office/drawing/2010/main">
                  <a:noFill/>
                </a14:hiddenFill>
              </a:ext>
            </a:extLst>
          </p:spPr>
          <p:txBody>
            <a:bodyPr lIns="0">
              <a:spAutoFit/>
            </a:bodyPr>
            <a:lstStyle/>
            <a:p>
              <a:endParaRPr lang="it-IT">
                <a:latin typeface="Times New Roman" panose="02020603050405020304" pitchFamily="18" charset="0"/>
                <a:cs typeface="Times New Roman" panose="02020603050405020304" pitchFamily="18" charset="0"/>
              </a:endParaRPr>
            </a:p>
          </p:txBody>
        </p:sp>
        <p:sp>
          <p:nvSpPr>
            <p:cNvPr id="24" name="Text Box 35"/>
            <p:cNvSpPr txBox="1">
              <a:spLocks noChangeArrowheads="1"/>
            </p:cNvSpPr>
            <p:nvPr/>
          </p:nvSpPr>
          <p:spPr bwMode="auto">
            <a:xfrm>
              <a:off x="7392989" y="5516563"/>
              <a:ext cx="2663825" cy="886397"/>
            </a:xfrm>
            <a:prstGeom prst="rect">
              <a:avLst/>
            </a:prstGeom>
            <a:noFill/>
            <a:ln w="25400" algn="ctr">
              <a:solidFill>
                <a:srgbClr val="AC0000"/>
              </a:solidFill>
              <a:miter lim="800000"/>
              <a:headEnd/>
              <a:tailEnd/>
            </a:ln>
            <a:effectLst/>
          </p:spPr>
          <p:txBody>
            <a:bodyPr lIns="0">
              <a:spAutoFit/>
            </a:bodyPr>
            <a:lstStyle/>
            <a:p>
              <a:pPr marL="88900" algn="ctr">
                <a:lnSpc>
                  <a:spcPct val="70000"/>
                </a:lnSpc>
                <a:spcBef>
                  <a:spcPct val="50000"/>
                </a:spcBef>
                <a:defRPr/>
              </a:pPr>
              <a:r>
                <a:rPr lang="it-IT" sz="2200" b="1" dirty="0">
                  <a:solidFill>
                    <a:srgbClr val="A80000"/>
                  </a:solidFill>
                  <a:latin typeface="Times New Roman" panose="02020603050405020304" pitchFamily="18" charset="0"/>
                  <a:ea typeface="Verdana" pitchFamily="34" charset="0"/>
                  <a:cs typeface="Times New Roman" panose="02020603050405020304" pitchFamily="18" charset="0"/>
                </a:rPr>
                <a:t>Sconnessi</a:t>
              </a:r>
            </a:p>
            <a:p>
              <a:pPr marL="88900">
                <a:lnSpc>
                  <a:spcPct val="80000"/>
                </a:lnSpc>
                <a:spcBef>
                  <a:spcPct val="50000"/>
                </a:spcBef>
                <a:defRPr/>
              </a:pPr>
              <a:r>
                <a:rPr lang="it-IT" sz="1400" i="1" dirty="0">
                  <a:latin typeface="Times New Roman" panose="02020603050405020304" pitchFamily="18" charset="0"/>
                  <a:ea typeface="Verdana" pitchFamily="34" charset="0"/>
                  <a:cs typeface="Times New Roman" panose="02020603050405020304" pitchFamily="18" charset="0"/>
                </a:rPr>
                <a:t>Nessun ordine tra le modalità</a:t>
              </a:r>
              <a:r>
                <a:rPr lang="it-IT" i="1" dirty="0">
                  <a:latin typeface="Times New Roman" panose="02020603050405020304" pitchFamily="18" charset="0"/>
                  <a:ea typeface="Verdana" pitchFamily="34" charset="0"/>
                  <a:cs typeface="Times New Roman" panose="02020603050405020304" pitchFamily="18" charset="0"/>
                </a:rPr>
                <a:t> </a:t>
              </a:r>
              <a:r>
                <a:rPr lang="it-IT" sz="1600" b="1" i="1" dirty="0">
                  <a:latin typeface="Times New Roman" panose="02020603050405020304" pitchFamily="18" charset="0"/>
                  <a:ea typeface="Verdana" pitchFamily="34" charset="0"/>
                  <a:cs typeface="Times New Roman" panose="02020603050405020304" pitchFamily="18" charset="0"/>
                </a:rPr>
                <a:t>(</a:t>
              </a:r>
              <a:r>
                <a:rPr lang="it-IT" sz="1600" b="1" i="1" dirty="0" err="1">
                  <a:latin typeface="Times New Roman" panose="02020603050405020304" pitchFamily="18" charset="0"/>
                  <a:ea typeface="Verdana" pitchFamily="34" charset="0"/>
                  <a:cs typeface="Times New Roman" panose="02020603050405020304" pitchFamily="18" charset="0"/>
                </a:rPr>
                <a:t>es.:Sesso</a:t>
              </a:r>
              <a:r>
                <a:rPr lang="it-IT" sz="1600" b="1" i="1" dirty="0">
                  <a:latin typeface="Times New Roman" panose="02020603050405020304" pitchFamily="18" charset="0"/>
                  <a:ea typeface="Verdana" pitchFamily="34" charset="0"/>
                  <a:cs typeface="Times New Roman" panose="02020603050405020304" pitchFamily="18" charset="0"/>
                </a:rPr>
                <a:t>)</a:t>
              </a:r>
            </a:p>
          </p:txBody>
        </p:sp>
      </p:grpSp>
    </p:spTree>
    <p:extLst>
      <p:ext uri="{BB962C8B-B14F-4D97-AF65-F5344CB8AC3E}">
        <p14:creationId xmlns:p14="http://schemas.microsoft.com/office/powerpoint/2010/main" val="127230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64"/>
          <p:cNvGraphicFramePr>
            <a:graphicFrameLocks noGrp="1"/>
          </p:cNvGraphicFramePr>
          <p:nvPr>
            <p:extLst>
              <p:ext uri="{D42A27DB-BD31-4B8C-83A1-F6EECF244321}">
                <p14:modId xmlns:p14="http://schemas.microsoft.com/office/powerpoint/2010/main" val="4088891417"/>
              </p:ext>
            </p:extLst>
          </p:nvPr>
        </p:nvGraphicFramePr>
        <p:xfrm>
          <a:off x="1286668" y="1129619"/>
          <a:ext cx="7688263" cy="2387424"/>
        </p:xfrm>
        <a:graphic>
          <a:graphicData uri="http://schemas.openxmlformats.org/drawingml/2006/table">
            <a:tbl>
              <a:tblPr/>
              <a:tblGrid>
                <a:gridCol w="3046412">
                  <a:extLst>
                    <a:ext uri="{9D8B030D-6E8A-4147-A177-3AD203B41FA5}">
                      <a16:colId xmlns:a16="http://schemas.microsoft.com/office/drawing/2014/main" val="20000"/>
                    </a:ext>
                  </a:extLst>
                </a:gridCol>
                <a:gridCol w="4641851">
                  <a:extLst>
                    <a:ext uri="{9D8B030D-6E8A-4147-A177-3AD203B41FA5}">
                      <a16:colId xmlns:a16="http://schemas.microsoft.com/office/drawing/2014/main" val="20001"/>
                    </a:ext>
                  </a:extLst>
                </a:gridCol>
              </a:tblGrid>
              <a:tr h="334963">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1"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Collettivo statistico (popolazione di riferimento)</a:t>
                      </a:r>
                    </a:p>
                  </a:txBody>
                  <a:tcPr marL="18002" marR="18002" marT="18009" marB="18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Nati in Italia nel 2011</a:t>
                      </a:r>
                    </a:p>
                  </a:txBody>
                  <a:tcPr marL="18002" marR="18002" marT="18009" marB="18009"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963">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1"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Unità statistica</a:t>
                      </a:r>
                    </a:p>
                  </a:txBody>
                  <a:tcPr marL="18002" marR="18002" marT="18009" marB="18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Bambino nato in Italia nel 2011</a:t>
                      </a:r>
                    </a:p>
                  </a:txBody>
                  <a:tcPr marL="18002" marR="18002" marT="18009" marB="18009"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1</a:t>
                      </a:r>
                    </a:p>
                  </a:txBody>
                  <a:tcPr marL="18002" marR="18002" marT="18009" marB="18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Sesso</a:t>
                      </a:r>
                    </a:p>
                  </a:txBody>
                  <a:tcPr marL="18002" marR="18002" marT="18009" marB="18009"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4963">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2</a:t>
                      </a:r>
                    </a:p>
                  </a:txBody>
                  <a:tcPr marL="18002" marR="18002" marT="18009" marB="18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Peso alla nascita</a:t>
                      </a:r>
                      <a:endParaRPr kumimoji="0" lang="it-IT" sz="1600" b="0" i="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endParaRPr>
                    </a:p>
                  </a:txBody>
                  <a:tcPr marL="18002" marR="18002" marT="18009" marB="18009"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3874">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3</a:t>
                      </a:r>
                    </a:p>
                  </a:txBody>
                  <a:tcPr marL="18002" marR="18002" marT="18009" marB="18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Giorno della settimana in cui è nato</a:t>
                      </a:r>
                    </a:p>
                  </a:txBody>
                  <a:tcPr marL="18002" marR="18002" marT="18009" marB="18009"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963">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a:t>
                      </a:r>
                    </a:p>
                  </a:txBody>
                  <a:tcPr marL="18002" marR="18002" marT="18009" marB="18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endParaRPr>
                    </a:p>
                  </a:txBody>
                  <a:tcPr marL="18002" marR="18002" marT="18009" marB="18009"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64"/>
          <p:cNvGraphicFramePr>
            <a:graphicFrameLocks noGrp="1"/>
          </p:cNvGraphicFramePr>
          <p:nvPr>
            <p:extLst>
              <p:ext uri="{D42A27DB-BD31-4B8C-83A1-F6EECF244321}">
                <p14:modId xmlns:p14="http://schemas.microsoft.com/office/powerpoint/2010/main" val="4052836837"/>
              </p:ext>
            </p:extLst>
          </p:nvPr>
        </p:nvGraphicFramePr>
        <p:xfrm>
          <a:off x="1286668" y="3543753"/>
          <a:ext cx="6099175" cy="2597150"/>
        </p:xfrm>
        <a:graphic>
          <a:graphicData uri="http://schemas.openxmlformats.org/drawingml/2006/table">
            <a:tbl>
              <a:tblPr/>
              <a:tblGrid>
                <a:gridCol w="2403475">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tblGrid>
              <a:tr h="343243">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1"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Collettivo statistico</a:t>
                      </a:r>
                    </a:p>
                  </a:txBody>
                  <a:tcPr marL="18001" marR="18001" marT="17997" marB="179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Matrimoni in Italia nel 2011</a:t>
                      </a:r>
                    </a:p>
                  </a:txBody>
                  <a:tcPr marL="18001" marR="18001" marT="17997" marB="17997"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5262">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1"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Unità statistica</a:t>
                      </a:r>
                    </a:p>
                  </a:txBody>
                  <a:tcPr marL="18001" marR="18001" marT="17997" marB="179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Coppia</a:t>
                      </a:r>
                    </a:p>
                  </a:txBody>
                  <a:tcPr marL="18001" marR="18001" marT="17997" marB="17997"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5262">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1</a:t>
                      </a:r>
                    </a:p>
                  </a:txBody>
                  <a:tcPr marL="18001" marR="18001" marT="17997" marB="179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Età della sposa</a:t>
                      </a:r>
                    </a:p>
                  </a:txBody>
                  <a:tcPr marL="18001" marR="18001" marT="17997" marB="17997"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9896">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2</a:t>
                      </a:r>
                    </a:p>
                  </a:txBody>
                  <a:tcPr marL="18001" marR="18001" marT="17997" marB="179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Età dello sposo</a:t>
                      </a:r>
                      <a:endParaRPr kumimoji="0" lang="it-IT" sz="1600" b="0" i="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endParaRPr>
                    </a:p>
                  </a:txBody>
                  <a:tcPr marL="18001" marR="18001" marT="17997" marB="17997"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896">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3</a:t>
                      </a:r>
                    </a:p>
                  </a:txBody>
                  <a:tcPr marL="18001" marR="18001" marT="17997" marB="179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Titolo di studio della sposa</a:t>
                      </a:r>
                    </a:p>
                  </a:txBody>
                  <a:tcPr marL="18001" marR="18001" marT="17997" marB="17997"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896">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4</a:t>
                      </a:r>
                    </a:p>
                  </a:txBody>
                  <a:tcPr marL="18001" marR="18001" marT="17997" marB="179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Titolo di studio dello sposo</a:t>
                      </a:r>
                    </a:p>
                  </a:txBody>
                  <a:tcPr marL="18001" marR="18001" marT="17997" marB="17997"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3799">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5</a:t>
                      </a:r>
                    </a:p>
                  </a:txBody>
                  <a:tcPr marL="18001" marR="18001" marT="17997" marB="179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Tipo di matrimonio (civile, religioso)</a:t>
                      </a:r>
                    </a:p>
                  </a:txBody>
                  <a:tcPr marL="18001" marR="18001" marT="17997" marB="17997"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896">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a:t>
                      </a:r>
                    </a:p>
                  </a:txBody>
                  <a:tcPr marL="18001" marR="18001" marT="17997" marB="179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endParaRPr>
                    </a:p>
                  </a:txBody>
                  <a:tcPr marL="18001" marR="18001" marT="17997" marB="17997"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Segnaposto piè di pagina 1"/>
          <p:cNvSpPr>
            <a:spLocks noGrp="1"/>
          </p:cNvSpPr>
          <p:nvPr>
            <p:ph type="ftr" sz="quarter" idx="11"/>
          </p:nvPr>
        </p:nvSpPr>
        <p:spPr/>
        <p:txBody>
          <a:bodyPr/>
          <a:lstStyle/>
          <a:p>
            <a:r>
              <a:rPr lang="it-IT" smtClean="0"/>
              <a:t>L. Bani - Elementi di statistica economica - LEZIONE 17</a:t>
            </a:r>
            <a:endParaRPr lang="en-GB"/>
          </a:p>
        </p:txBody>
      </p:sp>
      <p:sp>
        <p:nvSpPr>
          <p:cNvPr id="3" name="Segnaposto numero diapositiva 2"/>
          <p:cNvSpPr>
            <a:spLocks noGrp="1"/>
          </p:cNvSpPr>
          <p:nvPr>
            <p:ph type="sldNum" sz="quarter" idx="12"/>
          </p:nvPr>
        </p:nvSpPr>
        <p:spPr/>
        <p:txBody>
          <a:bodyPr/>
          <a:lstStyle/>
          <a:p>
            <a:fld id="{A8BB04C3-D922-4A9F-8240-CC458D14A610}" type="slidenum">
              <a:rPr lang="en-GB" smtClean="0"/>
              <a:pPr/>
              <a:t>11</a:t>
            </a:fld>
            <a:endParaRPr lang="en-GB"/>
          </a:p>
        </p:txBody>
      </p:sp>
      <p:sp>
        <p:nvSpPr>
          <p:cNvPr id="27702" name="Rectangle 3"/>
          <p:cNvSpPr>
            <a:spLocks noGrp="1" noChangeArrowheads="1"/>
          </p:cNvSpPr>
          <p:nvPr>
            <p:ph type="title" idx="4294967295"/>
          </p:nvPr>
        </p:nvSpPr>
        <p:spPr>
          <a:xfrm>
            <a:off x="1286668" y="543337"/>
            <a:ext cx="1095375" cy="444727"/>
          </a:xfrm>
        </p:spPr>
        <p:txBody>
          <a:bodyPr>
            <a:normAutofit/>
          </a:bodyPr>
          <a:lstStyle/>
          <a:p>
            <a:pPr algn="l"/>
            <a:r>
              <a:rPr lang="en-US" altLang="en-US" sz="1800" b="1" dirty="0" err="1">
                <a:solidFill>
                  <a:srgbClr val="A80000"/>
                </a:solidFill>
                <a:latin typeface="Times New Roman" panose="02020603050405020304" pitchFamily="18" charset="0"/>
                <a:ea typeface="Verdana" panose="020B0604030504040204" pitchFamily="34" charset="0"/>
                <a:cs typeface="Times New Roman" panose="02020603050405020304" pitchFamily="18" charset="0"/>
              </a:rPr>
              <a:t>Esempi</a:t>
            </a:r>
            <a:endParaRPr lang="en-US" altLang="en-US" sz="1800" b="1" dirty="0">
              <a:solidFill>
                <a:srgbClr val="A80000"/>
              </a:solidFill>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98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64"/>
          <p:cNvGraphicFramePr>
            <a:graphicFrameLocks noGrp="1"/>
          </p:cNvGraphicFramePr>
          <p:nvPr>
            <p:extLst>
              <p:ext uri="{D42A27DB-BD31-4B8C-83A1-F6EECF244321}">
                <p14:modId xmlns:p14="http://schemas.microsoft.com/office/powerpoint/2010/main" val="3259554873"/>
              </p:ext>
            </p:extLst>
          </p:nvPr>
        </p:nvGraphicFramePr>
        <p:xfrm>
          <a:off x="1016000" y="1395918"/>
          <a:ext cx="7759700" cy="1652585"/>
        </p:xfrm>
        <a:graphic>
          <a:graphicData uri="http://schemas.openxmlformats.org/drawingml/2006/table">
            <a:tbl>
              <a:tblPr/>
              <a:tblGrid>
                <a:gridCol w="1387475">
                  <a:extLst>
                    <a:ext uri="{9D8B030D-6E8A-4147-A177-3AD203B41FA5}">
                      <a16:colId xmlns:a16="http://schemas.microsoft.com/office/drawing/2014/main" val="20000"/>
                    </a:ext>
                  </a:extLst>
                </a:gridCol>
                <a:gridCol w="4044950">
                  <a:extLst>
                    <a:ext uri="{9D8B030D-6E8A-4147-A177-3AD203B41FA5}">
                      <a16:colId xmlns:a16="http://schemas.microsoft.com/office/drawing/2014/main" val="20001"/>
                    </a:ext>
                  </a:extLst>
                </a:gridCol>
                <a:gridCol w="2327275">
                  <a:extLst>
                    <a:ext uri="{9D8B030D-6E8A-4147-A177-3AD203B41FA5}">
                      <a16:colId xmlns:a16="http://schemas.microsoft.com/office/drawing/2014/main" val="20002"/>
                    </a:ext>
                  </a:extLst>
                </a:gridCol>
              </a:tblGrid>
              <a:tr h="344487">
                <a:tc>
                  <a:txBody>
                    <a:bodyPr/>
                    <a:lstStyle/>
                    <a:p>
                      <a:pPr marL="0"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endParaRPr kumimoji="0" lang="it-IT" sz="1600" b="1"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endParaRPr>
                    </a:p>
                  </a:txBody>
                  <a:tcPr marL="18002" marR="18002" marT="17991" marB="17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1"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Descrizione </a:t>
                      </a: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1"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Possibili modalità</a:t>
                      </a: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4487">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1</a:t>
                      </a:r>
                    </a:p>
                  </a:txBody>
                  <a:tcPr marL="18002" marR="18002" marT="17991" marB="17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Sesso</a:t>
                      </a: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ctr"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maschio, femmina</a:t>
                      </a: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4487">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2</a:t>
                      </a:r>
                    </a:p>
                  </a:txBody>
                  <a:tcPr marL="18002" marR="18002" marT="17991" marB="17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Peso alla nascita</a:t>
                      </a:r>
                      <a:endParaRPr kumimoji="0" lang="it-IT" sz="1600" b="0" i="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endParaRP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ctr"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2750 gr, 3120 gr …</a:t>
                      </a: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562">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Carattere 3</a:t>
                      </a:r>
                    </a:p>
                  </a:txBody>
                  <a:tcPr marL="18002" marR="18002" marT="17991" marB="17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Giorno della settimana in cui è nato</a:t>
                      </a: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tc>
                  <a:txBody>
                    <a:bodyPr/>
                    <a:lstStyle/>
                    <a:p>
                      <a:pPr marL="87313" marR="0" lvl="0" indent="0" algn="ctr"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lun, mar, … dom</a:t>
                      </a: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ysDot"/>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9562">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a:t>
                      </a:r>
                    </a:p>
                  </a:txBody>
                  <a:tcPr marL="18002" marR="18002" marT="17991" marB="179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just"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endParaRPr kumimoji="0" lang="it-IT" sz="1600" b="0" i="0" u="none" strike="noStrike" cap="none" normalizeH="0" baseline="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endParaRP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ysDot"/>
                      <a:miter lim="800000"/>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7313" marR="0" lvl="0" indent="0" algn="ctr" defTabSz="914400" rtl="0" eaLnBrk="1" fontAlgn="base" latinLnBrk="0" hangingPunct="1">
                        <a:lnSpc>
                          <a:spcPct val="100000"/>
                        </a:lnSpc>
                        <a:spcBef>
                          <a:spcPct val="20000"/>
                        </a:spcBef>
                        <a:spcAft>
                          <a:spcPct val="0"/>
                        </a:spcAft>
                        <a:buClr>
                          <a:srgbClr val="FF0000"/>
                        </a:buClr>
                        <a:buSzPct val="90000"/>
                        <a:buFont typeface="Wingdings 2" pitchFamily="18" charset="2"/>
                        <a:buNone/>
                        <a:tabLst/>
                      </a:pPr>
                      <a:endParaRPr kumimoji="0" lang="it-IT" sz="1600" b="0"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endParaRPr>
                    </a:p>
                  </a:txBody>
                  <a:tcPr marL="18002" marR="18002" marT="17991" marB="17991" anchor="ctr" horzOverflow="overflow">
                    <a:lnL w="12700" cap="flat" cmpd="sng" algn="ctr">
                      <a:solidFill>
                        <a:schemeClr val="tx1"/>
                      </a:solidFill>
                      <a:prstDash val="sysDot"/>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700" name="Rettangolo 14"/>
          <p:cNvSpPr>
            <a:spLocks noChangeArrowheads="1"/>
          </p:cNvSpPr>
          <p:nvPr/>
        </p:nvSpPr>
        <p:spPr bwMode="auto">
          <a:xfrm>
            <a:off x="952871" y="831688"/>
            <a:ext cx="9148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sz="1600" b="1">
                <a:solidFill>
                  <a:schemeClr val="bg1"/>
                </a:solidFill>
                <a:latin typeface="Arial" panose="020B0604020202020204" pitchFamily="34" charset="0"/>
                <a:ea typeface="MS PGothic" panose="020B0600070205080204" pitchFamily="34" charset="-128"/>
              </a:defRPr>
            </a:lvl1pPr>
            <a:lvl2pPr marL="742950" indent="-285750" eaLnBrk="0" hangingPunct="0">
              <a:tabLst>
                <a:tab pos="228600" algn="l"/>
              </a:tabLst>
              <a:defRPr sz="1600" b="1">
                <a:solidFill>
                  <a:schemeClr val="bg1"/>
                </a:solidFill>
                <a:latin typeface="Arial" panose="020B0604020202020204" pitchFamily="34" charset="0"/>
                <a:ea typeface="MS PGothic" panose="020B0600070205080204" pitchFamily="34" charset="-128"/>
              </a:defRPr>
            </a:lvl2pPr>
            <a:lvl3pPr marL="11430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3pPr>
            <a:lvl4pPr marL="16002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4pPr>
            <a:lvl5pPr marL="20574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9pPr>
          </a:lstStyle>
          <a:p>
            <a:pPr algn="just">
              <a:spcBef>
                <a:spcPts val="600"/>
              </a:spcBef>
            </a:pPr>
            <a:r>
              <a:rPr lang="it-IT" altLang="it-IT" sz="1800" b="0" dirty="0">
                <a:solidFill>
                  <a:schemeClr val="tx1"/>
                </a:solidFill>
                <a:latin typeface="Times New Roman" panose="02020603050405020304" pitchFamily="18" charset="0"/>
                <a:cs typeface="Times New Roman" panose="02020603050405020304" pitchFamily="18" charset="0"/>
              </a:rPr>
              <a:t>Nel caso del primo esempio, </a:t>
            </a:r>
            <a:r>
              <a:rPr lang="it-IT" altLang="it-IT" sz="1800" b="0" dirty="0" smtClean="0">
                <a:solidFill>
                  <a:schemeClr val="tx1"/>
                </a:solidFill>
                <a:latin typeface="Times New Roman" panose="02020603050405020304" pitchFamily="18" charset="0"/>
                <a:cs typeface="Times New Roman" panose="02020603050405020304" pitchFamily="18" charset="0"/>
              </a:rPr>
              <a:t>per </a:t>
            </a:r>
            <a:r>
              <a:rPr lang="it-IT" altLang="it-IT" sz="1800" b="0" dirty="0">
                <a:solidFill>
                  <a:schemeClr val="tx1"/>
                </a:solidFill>
                <a:latin typeface="Times New Roman" panose="02020603050405020304" pitchFamily="18" charset="0"/>
                <a:cs typeface="Times New Roman" panose="02020603050405020304" pitchFamily="18" charset="0"/>
              </a:rPr>
              <a:t>quanto riguarda le MODALITÀ, abbiamo:</a:t>
            </a:r>
          </a:p>
        </p:txBody>
      </p:sp>
      <p:sp>
        <p:nvSpPr>
          <p:cNvPr id="2" name="Segnaposto piè di pagina 1"/>
          <p:cNvSpPr>
            <a:spLocks noGrp="1"/>
          </p:cNvSpPr>
          <p:nvPr>
            <p:ph type="ftr" sz="quarter" idx="11"/>
          </p:nvPr>
        </p:nvSpPr>
        <p:spPr/>
        <p:txBody>
          <a:bodyPr/>
          <a:lstStyle/>
          <a:p>
            <a:r>
              <a:rPr lang="it-IT" smtClean="0"/>
              <a:t>L. Bani - Elementi di statistica economica - LEZIONE 17</a:t>
            </a:r>
            <a:endParaRPr lang="en-GB"/>
          </a:p>
        </p:txBody>
      </p:sp>
      <p:sp>
        <p:nvSpPr>
          <p:cNvPr id="3" name="Segnaposto numero diapositiva 2"/>
          <p:cNvSpPr>
            <a:spLocks noGrp="1"/>
          </p:cNvSpPr>
          <p:nvPr>
            <p:ph type="sldNum" sz="quarter" idx="12"/>
          </p:nvPr>
        </p:nvSpPr>
        <p:spPr/>
        <p:txBody>
          <a:bodyPr/>
          <a:lstStyle/>
          <a:p>
            <a:fld id="{A8BB04C3-D922-4A9F-8240-CC458D14A610}" type="slidenum">
              <a:rPr lang="en-GB" smtClean="0"/>
              <a:t>12</a:t>
            </a:fld>
            <a:endParaRPr lang="en-GB"/>
          </a:p>
        </p:txBody>
      </p:sp>
    </p:spTree>
    <p:extLst>
      <p:ext uri="{BB962C8B-B14F-4D97-AF65-F5344CB8AC3E}">
        <p14:creationId xmlns:p14="http://schemas.microsoft.com/office/powerpoint/2010/main" val="41529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00"/>
                                        </p:tgtEl>
                                        <p:attrNameLst>
                                          <p:attrName>style.visibility</p:attrName>
                                        </p:attrNameLst>
                                      </p:cBhvr>
                                      <p:to>
                                        <p:strVal val="visible"/>
                                      </p:to>
                                    </p:set>
                                    <p:animEffect transition="in" filter="fade">
                                      <p:cBhvr>
                                        <p:cTn id="7" dur="500"/>
                                        <p:tgtEl>
                                          <p:spTgt spid="287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13</a:t>
            </a:fld>
            <a:endParaRPr lang="it-IT"/>
          </a:p>
        </p:txBody>
      </p:sp>
      <p:sp>
        <p:nvSpPr>
          <p:cNvPr id="4" name="CasellaDiTesto 3"/>
          <p:cNvSpPr txBox="1"/>
          <p:nvPr/>
        </p:nvSpPr>
        <p:spPr>
          <a:xfrm>
            <a:off x="4909127" y="2930517"/>
            <a:ext cx="2119745" cy="369332"/>
          </a:xfrm>
          <a:prstGeom prst="rect">
            <a:avLst/>
          </a:prstGeom>
          <a:noFill/>
        </p:spPr>
        <p:txBody>
          <a:bodyPr wrap="square" rtlCol="0">
            <a:spAutoFit/>
          </a:bodyPr>
          <a:lstStyle/>
          <a:p>
            <a:r>
              <a:rPr lang="it-IT" b="1" dirty="0" smtClean="0">
                <a:solidFill>
                  <a:srgbClr val="A80000"/>
                </a:solidFill>
                <a:latin typeface="Times New Roman" panose="02020603050405020304" pitchFamily="18" charset="0"/>
                <a:cs typeface="Times New Roman" panose="02020603050405020304" pitchFamily="18" charset="0"/>
              </a:rPr>
              <a:t>LE FREQUENZE</a:t>
            </a:r>
            <a:endParaRPr lang="it-IT" b="1" dirty="0">
              <a:solidFill>
                <a:srgbClr val="A8000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4297680" y="3798915"/>
            <a:ext cx="3164933" cy="1978083"/>
          </a:xfrm>
          <a:prstGeom prst="rect">
            <a:avLst/>
          </a:prstGeom>
        </p:spPr>
      </p:pic>
    </p:spTree>
    <p:extLst>
      <p:ext uri="{BB962C8B-B14F-4D97-AF65-F5344CB8AC3E}">
        <p14:creationId xmlns:p14="http://schemas.microsoft.com/office/powerpoint/2010/main" val="3676554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14</a:t>
            </a:fld>
            <a:endParaRPr lang="it-IT"/>
          </a:p>
        </p:txBody>
      </p:sp>
      <p:sp>
        <p:nvSpPr>
          <p:cNvPr id="4" name="Rettangolo 3"/>
          <p:cNvSpPr/>
          <p:nvPr/>
        </p:nvSpPr>
        <p:spPr>
          <a:xfrm>
            <a:off x="911552" y="1437738"/>
            <a:ext cx="10356812"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L’effetto </a:t>
            </a:r>
            <a:r>
              <a:rPr lang="it-IT" dirty="0">
                <a:solidFill>
                  <a:srgbClr val="000000"/>
                </a:solidFill>
                <a:latin typeface="Times New Roman" panose="02020603050405020304" pitchFamily="18" charset="0"/>
                <a:cs typeface="Times New Roman" panose="02020603050405020304" pitchFamily="18" charset="0"/>
              </a:rPr>
              <a:t>dell’operazione di determinazione della modalità con cui ognuno </a:t>
            </a:r>
            <a:r>
              <a:rPr lang="it-IT" dirty="0" smtClean="0">
                <a:solidFill>
                  <a:srgbClr val="000000"/>
                </a:solidFill>
                <a:latin typeface="Times New Roman" panose="02020603050405020304" pitchFamily="18" charset="0"/>
                <a:cs typeface="Times New Roman" panose="02020603050405020304" pitchFamily="18" charset="0"/>
              </a:rPr>
              <a:t>dei caratteri </a:t>
            </a:r>
            <a:r>
              <a:rPr lang="it-IT" dirty="0">
                <a:solidFill>
                  <a:srgbClr val="000000"/>
                </a:solidFill>
                <a:latin typeface="Times New Roman" panose="02020603050405020304" pitchFamily="18" charset="0"/>
                <a:cs typeface="Times New Roman" panose="02020603050405020304" pitchFamily="18" charset="0"/>
              </a:rPr>
              <a:t>si presenta in ciascuna unità del collettivo è la “distribuzione” del </a:t>
            </a:r>
            <a:r>
              <a:rPr lang="it-IT" dirty="0" smtClean="0">
                <a:solidFill>
                  <a:srgbClr val="000000"/>
                </a:solidFill>
                <a:latin typeface="Times New Roman" panose="02020603050405020304" pitchFamily="18" charset="0"/>
                <a:cs typeface="Times New Roman" panose="02020603050405020304" pitchFamily="18" charset="0"/>
              </a:rPr>
              <a:t>collettivo secondo </a:t>
            </a:r>
            <a:r>
              <a:rPr lang="it-IT" dirty="0">
                <a:solidFill>
                  <a:srgbClr val="000000"/>
                </a:solidFill>
                <a:latin typeface="Times New Roman" panose="02020603050405020304" pitchFamily="18" charset="0"/>
                <a:cs typeface="Times New Roman" panose="02020603050405020304" pitchFamily="18" charset="0"/>
              </a:rPr>
              <a:t>i caratteri </a:t>
            </a:r>
            <a:r>
              <a:rPr lang="it-IT" dirty="0" smtClean="0">
                <a:solidFill>
                  <a:srgbClr val="000000"/>
                </a:solidFill>
                <a:latin typeface="Times New Roman" panose="02020603050405020304" pitchFamily="18" charset="0"/>
                <a:cs typeface="Times New Roman" panose="02020603050405020304" pitchFamily="18" charset="0"/>
              </a:rPr>
              <a:t>considerati.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879224" y="3867102"/>
            <a:ext cx="10565450"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La distribuzione di quantità è una organizzazione di dati in forma tabellare tale che ad ogni modalità di una certa variabile si fa corrispondere una quantità (assoluta o relativa), idealmente trasferibile tra le unità della popolazione.</a:t>
            </a:r>
          </a:p>
        </p:txBody>
      </p:sp>
      <p:sp>
        <p:nvSpPr>
          <p:cNvPr id="6" name="Rettangolo 5"/>
          <p:cNvSpPr/>
          <p:nvPr/>
        </p:nvSpPr>
        <p:spPr>
          <a:xfrm>
            <a:off x="911552" y="891771"/>
            <a:ext cx="2800767"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Le distribuzioni statistiche</a:t>
            </a:r>
          </a:p>
        </p:txBody>
      </p:sp>
      <p:sp>
        <p:nvSpPr>
          <p:cNvPr id="7" name="Rettangolo 6"/>
          <p:cNvSpPr/>
          <p:nvPr/>
        </p:nvSpPr>
        <p:spPr>
          <a:xfrm>
            <a:off x="879224" y="2117063"/>
            <a:ext cx="10389139"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nome “distribuzione” deriva dal fatto che mediante essa si indica come le modalità dei caratteri si distribuiscono nelle unità del collettivo. Si distinguono </a:t>
            </a:r>
            <a:r>
              <a:rPr lang="it-IT" b="1" dirty="0">
                <a:solidFill>
                  <a:srgbClr val="000000"/>
                </a:solidFill>
                <a:latin typeface="Times New Roman" panose="02020603050405020304" pitchFamily="18" charset="0"/>
                <a:cs typeface="Times New Roman" panose="02020603050405020304" pitchFamily="18" charset="0"/>
              </a:rPr>
              <a:t>distribuzioni di quantità </a:t>
            </a:r>
            <a:r>
              <a:rPr lang="it-IT" dirty="0">
                <a:solidFill>
                  <a:srgbClr val="000000"/>
                </a:solidFill>
                <a:latin typeface="Times New Roman" panose="02020603050405020304" pitchFamily="18" charset="0"/>
                <a:cs typeface="Times New Roman" panose="02020603050405020304" pitchFamily="18" charset="0"/>
              </a:rPr>
              <a:t>e </a:t>
            </a:r>
            <a:r>
              <a:rPr lang="it-IT" b="1" dirty="0">
                <a:solidFill>
                  <a:srgbClr val="000000"/>
                </a:solidFill>
                <a:latin typeface="Times New Roman" panose="02020603050405020304" pitchFamily="18" charset="0"/>
                <a:cs typeface="Times New Roman" panose="02020603050405020304" pitchFamily="18" charset="0"/>
              </a:rPr>
              <a:t>distribuzioni di frequenza</a:t>
            </a:r>
            <a:r>
              <a:rPr lang="it-IT" dirty="0">
                <a:solidFill>
                  <a:srgbClr val="000000"/>
                </a:solidFill>
                <a:latin typeface="Times New Roman" panose="02020603050405020304" pitchFamily="18" charset="0"/>
                <a:cs typeface="Times New Roman" panose="02020603050405020304" pitchFamily="18" charset="0"/>
              </a:rPr>
              <a:t>.</a:t>
            </a:r>
          </a:p>
        </p:txBody>
      </p:sp>
      <p:sp>
        <p:nvSpPr>
          <p:cNvPr id="8" name="Rettangolo 7"/>
          <p:cNvSpPr/>
          <p:nvPr/>
        </p:nvSpPr>
        <p:spPr>
          <a:xfrm>
            <a:off x="879224" y="3497770"/>
            <a:ext cx="2621230"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Distribuzioni di quantità</a:t>
            </a:r>
          </a:p>
        </p:txBody>
      </p:sp>
      <p:sp>
        <p:nvSpPr>
          <p:cNvPr id="9" name="Rettangolo 8"/>
          <p:cNvSpPr/>
          <p:nvPr/>
        </p:nvSpPr>
        <p:spPr>
          <a:xfrm>
            <a:off x="879223" y="4805449"/>
            <a:ext cx="10565450"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Quindi la distribuzione di quantità esplicita come l’ammontare complessivo del fenomeno si distribuisce fra le modalità (le categorie, le unità amministrative, i gruppi sociali e così via</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879222" y="5466797"/>
            <a:ext cx="1056545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Tali rappresentazioni sono molto diffuse. Esempi: immatricolati per corso di laurea, incidenti stradali per mese dell’anno, reati denunciati per tipologia ecc.</a:t>
            </a:r>
          </a:p>
        </p:txBody>
      </p:sp>
    </p:spTree>
    <p:extLst>
      <p:ext uri="{BB962C8B-B14F-4D97-AF65-F5344CB8AC3E}">
        <p14:creationId xmlns:p14="http://schemas.microsoft.com/office/powerpoint/2010/main" val="18987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15</a:t>
            </a:fld>
            <a:endParaRPr lang="it-IT"/>
          </a:p>
        </p:txBody>
      </p:sp>
      <p:pic>
        <p:nvPicPr>
          <p:cNvPr id="4" name="Immagine 3"/>
          <p:cNvPicPr>
            <a:picLocks noChangeAspect="1"/>
          </p:cNvPicPr>
          <p:nvPr/>
        </p:nvPicPr>
        <p:blipFill>
          <a:blip r:embed="rId2"/>
          <a:stretch>
            <a:fillRect/>
          </a:stretch>
        </p:blipFill>
        <p:spPr>
          <a:xfrm>
            <a:off x="1016000" y="4158191"/>
            <a:ext cx="7039320" cy="1947046"/>
          </a:xfrm>
          <a:prstGeom prst="rect">
            <a:avLst/>
          </a:prstGeom>
        </p:spPr>
      </p:pic>
      <p:sp>
        <p:nvSpPr>
          <p:cNvPr id="5" name="Rettangolo 4"/>
          <p:cNvSpPr/>
          <p:nvPr/>
        </p:nvSpPr>
        <p:spPr>
          <a:xfrm>
            <a:off x="1016000" y="727761"/>
            <a:ext cx="10555006" cy="369332"/>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Distribuzioni di </a:t>
            </a:r>
            <a:r>
              <a:rPr lang="it-IT" b="1" dirty="0" smtClean="0">
                <a:solidFill>
                  <a:srgbClr val="A80000"/>
                </a:solidFill>
                <a:latin typeface="Times New Roman" panose="02020603050405020304" pitchFamily="18" charset="0"/>
                <a:cs typeface="Times New Roman" panose="02020603050405020304" pitchFamily="18" charset="0"/>
              </a:rPr>
              <a:t>frequenza</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9" y="1240549"/>
            <a:ext cx="10390909"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distribuzione di frequenza è una organizzazione di dati in forma tabellare tale che ad ogni modalità di una certa variabile (qualitativa o quantitativa) si fa corrispondere la rispettiva frequenza (assoluta o relativa</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1015998" y="2030336"/>
            <a:ext cx="10390909"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Quindi la distribuzione di frequenza esplicita quante volte (in assoluto se trattasi di frequenza assoluta, oppure in rapporto al totale se trattasi di frequenza relativa) una determinata modalità si presenta nel collettivo in esame</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5997" y="2957862"/>
            <a:ext cx="10390909"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Se ad esempio considerassimo la distribuzione dei ragazzi iscritti ad una scuola secondaria di 2° grado secondo il carattere «età», potremmo ottenere una tabella, contenente le frequenze assolute e percentuali, simile alla seguente: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12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16</a:t>
            </a:fld>
            <a:endParaRPr lang="it-IT"/>
          </a:p>
        </p:txBody>
      </p:sp>
      <p:sp>
        <p:nvSpPr>
          <p:cNvPr id="4" name="CasellaDiTesto 3"/>
          <p:cNvSpPr txBox="1"/>
          <p:nvPr/>
        </p:nvSpPr>
        <p:spPr>
          <a:xfrm>
            <a:off x="916814" y="780069"/>
            <a:ext cx="10314604" cy="646331"/>
          </a:xfrm>
          <a:prstGeom prst="rect">
            <a:avLst/>
          </a:prstGeom>
          <a:noFill/>
        </p:spPr>
        <p:txBody>
          <a:bodyPr wrap="square">
            <a:spAutoFit/>
          </a:bodyPr>
          <a:lstStyle/>
          <a:p>
            <a:pPr algn="just">
              <a:defRPr/>
            </a:pPr>
            <a:r>
              <a:rPr lang="it-IT" dirty="0">
                <a:solidFill>
                  <a:schemeClr val="tx1">
                    <a:lumMod val="75000"/>
                    <a:lumOff val="25000"/>
                  </a:schemeClr>
                </a:solidFill>
                <a:latin typeface="Times New Roman" panose="02020603050405020304" pitchFamily="18" charset="0"/>
                <a:ea typeface="Verdana" pitchFamily="34" charset="0"/>
                <a:cs typeface="Times New Roman" panose="02020603050405020304" pitchFamily="18" charset="0"/>
              </a:rPr>
              <a:t>Partendo da i dati in serie, conteggiando quante volte si verifica ogni modalità si arriva alla tabella di frequenza!</a:t>
            </a:r>
          </a:p>
        </p:txBody>
      </p:sp>
      <p:graphicFrame>
        <p:nvGraphicFramePr>
          <p:cNvPr id="5" name="Tabella 4"/>
          <p:cNvGraphicFramePr>
            <a:graphicFrameLocks noGrp="1"/>
          </p:cNvGraphicFramePr>
          <p:nvPr>
            <p:extLst>
              <p:ext uri="{D42A27DB-BD31-4B8C-83A1-F6EECF244321}">
                <p14:modId xmlns:p14="http://schemas.microsoft.com/office/powerpoint/2010/main" val="4280030518"/>
              </p:ext>
            </p:extLst>
          </p:nvPr>
        </p:nvGraphicFramePr>
        <p:xfrm>
          <a:off x="1016000" y="2677929"/>
          <a:ext cx="6264275" cy="2016130"/>
        </p:xfrm>
        <a:graphic>
          <a:graphicData uri="http://schemas.openxmlformats.org/drawingml/2006/table">
            <a:tbl>
              <a:tblPr/>
              <a:tblGrid>
                <a:gridCol w="1075211">
                  <a:extLst>
                    <a:ext uri="{9D8B030D-6E8A-4147-A177-3AD203B41FA5}">
                      <a16:colId xmlns:a16="http://schemas.microsoft.com/office/drawing/2014/main" val="20000"/>
                    </a:ext>
                  </a:extLst>
                </a:gridCol>
                <a:gridCol w="222055">
                  <a:extLst>
                    <a:ext uri="{9D8B030D-6E8A-4147-A177-3AD203B41FA5}">
                      <a16:colId xmlns:a16="http://schemas.microsoft.com/office/drawing/2014/main" val="20001"/>
                    </a:ext>
                  </a:extLst>
                </a:gridCol>
                <a:gridCol w="1075211">
                  <a:extLst>
                    <a:ext uri="{9D8B030D-6E8A-4147-A177-3AD203B41FA5}">
                      <a16:colId xmlns:a16="http://schemas.microsoft.com/office/drawing/2014/main" val="20002"/>
                    </a:ext>
                  </a:extLst>
                </a:gridCol>
                <a:gridCol w="222055">
                  <a:extLst>
                    <a:ext uri="{9D8B030D-6E8A-4147-A177-3AD203B41FA5}">
                      <a16:colId xmlns:a16="http://schemas.microsoft.com/office/drawing/2014/main" val="20003"/>
                    </a:ext>
                  </a:extLst>
                </a:gridCol>
                <a:gridCol w="1075211">
                  <a:extLst>
                    <a:ext uri="{9D8B030D-6E8A-4147-A177-3AD203B41FA5}">
                      <a16:colId xmlns:a16="http://schemas.microsoft.com/office/drawing/2014/main" val="20004"/>
                    </a:ext>
                  </a:extLst>
                </a:gridCol>
                <a:gridCol w="222055">
                  <a:extLst>
                    <a:ext uri="{9D8B030D-6E8A-4147-A177-3AD203B41FA5}">
                      <a16:colId xmlns:a16="http://schemas.microsoft.com/office/drawing/2014/main" val="20005"/>
                    </a:ext>
                  </a:extLst>
                </a:gridCol>
                <a:gridCol w="1075211">
                  <a:extLst>
                    <a:ext uri="{9D8B030D-6E8A-4147-A177-3AD203B41FA5}">
                      <a16:colId xmlns:a16="http://schemas.microsoft.com/office/drawing/2014/main" val="20006"/>
                    </a:ext>
                  </a:extLst>
                </a:gridCol>
                <a:gridCol w="222055">
                  <a:extLst>
                    <a:ext uri="{9D8B030D-6E8A-4147-A177-3AD203B41FA5}">
                      <a16:colId xmlns:a16="http://schemas.microsoft.com/office/drawing/2014/main" val="20007"/>
                    </a:ext>
                  </a:extLst>
                </a:gridCol>
                <a:gridCol w="1075211">
                  <a:extLst>
                    <a:ext uri="{9D8B030D-6E8A-4147-A177-3AD203B41FA5}">
                      <a16:colId xmlns:a16="http://schemas.microsoft.com/office/drawing/2014/main" val="20008"/>
                    </a:ext>
                  </a:extLst>
                </a:gridCol>
              </a:tblGrid>
              <a:tr h="201613">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città d'arte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extLst>
                  <a:ext uri="{0D108BD9-81ED-4DB2-BD59-A6C34878D82A}">
                    <a16:rowId xmlns:a16="http://schemas.microsoft.com/office/drawing/2014/main" val="10000"/>
                  </a:ext>
                </a:extLst>
              </a:tr>
              <a:tr h="201613">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altro</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città d'arte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montagna</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extLst>
                  <a:ext uri="{0D108BD9-81ED-4DB2-BD59-A6C34878D82A}">
                    <a16:rowId xmlns:a16="http://schemas.microsoft.com/office/drawing/2014/main" val="10001"/>
                  </a:ext>
                </a:extLst>
              </a:tr>
              <a:tr h="201613">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altro</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altro</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extLst>
                  <a:ext uri="{0D108BD9-81ED-4DB2-BD59-A6C34878D82A}">
                    <a16:rowId xmlns:a16="http://schemas.microsoft.com/office/drawing/2014/main" val="10002"/>
                  </a:ext>
                </a:extLst>
              </a:tr>
              <a:tr h="201613">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montagna</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montagna</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extLst>
                  <a:ext uri="{0D108BD9-81ED-4DB2-BD59-A6C34878D82A}">
                    <a16:rowId xmlns:a16="http://schemas.microsoft.com/office/drawing/2014/main" val="10003"/>
                  </a:ext>
                </a:extLst>
              </a:tr>
              <a:tr h="201613">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montagna</a:t>
                      </a:r>
                    </a:p>
                  </a:txBody>
                  <a:tcPr marL="9524" marR="9524" marT="9525" marB="0" anchor="b">
                    <a:lnL>
                      <a:noFill/>
                    </a:lnL>
                    <a:lnR>
                      <a:noFill/>
                    </a:lnR>
                    <a:lnT>
                      <a:noFill/>
                    </a:lnT>
                    <a:lnB>
                      <a:noFill/>
                    </a:lnB>
                  </a:tcPr>
                </a:tc>
                <a:extLst>
                  <a:ext uri="{0D108BD9-81ED-4DB2-BD59-A6C34878D82A}">
                    <a16:rowId xmlns:a16="http://schemas.microsoft.com/office/drawing/2014/main" val="10004"/>
                  </a:ext>
                </a:extLst>
              </a:tr>
              <a:tr h="201613">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campagna</a:t>
                      </a:r>
                    </a:p>
                  </a:txBody>
                  <a:tcPr marL="9524" marR="9524" marT="9525" marB="0" anchor="b">
                    <a:lnL>
                      <a:noFill/>
                    </a:lnL>
                    <a:lnR>
                      <a:noFill/>
                    </a:lnR>
                    <a:lnT>
                      <a:noFill/>
                    </a:lnT>
                    <a:lnB>
                      <a:noFill/>
                    </a:lnB>
                  </a:tcPr>
                </a:tc>
                <a:extLst>
                  <a:ext uri="{0D108BD9-81ED-4DB2-BD59-A6C34878D82A}">
                    <a16:rowId xmlns:a16="http://schemas.microsoft.com/office/drawing/2014/main" val="10005"/>
                  </a:ext>
                </a:extLst>
              </a:tr>
              <a:tr h="201613">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campagna</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montagna</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altro</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campagna</a:t>
                      </a:r>
                    </a:p>
                  </a:txBody>
                  <a:tcPr marL="9524" marR="9524" marT="9525" marB="0" anchor="b">
                    <a:lnL>
                      <a:noFill/>
                    </a:lnL>
                    <a:lnR>
                      <a:noFill/>
                    </a:lnR>
                    <a:lnT>
                      <a:noFill/>
                    </a:lnT>
                    <a:lnB>
                      <a:noFill/>
                    </a:lnB>
                  </a:tcPr>
                </a:tc>
                <a:extLst>
                  <a:ext uri="{0D108BD9-81ED-4DB2-BD59-A6C34878D82A}">
                    <a16:rowId xmlns:a16="http://schemas.microsoft.com/office/drawing/2014/main" val="10006"/>
                  </a:ext>
                </a:extLst>
              </a:tr>
              <a:tr h="201613">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città d'arte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altro</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città d'arte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montagna</a:t>
                      </a:r>
                    </a:p>
                  </a:txBody>
                  <a:tcPr marL="9524" marR="9524" marT="9525" marB="0" anchor="b">
                    <a:lnL>
                      <a:noFill/>
                    </a:lnL>
                    <a:lnR>
                      <a:noFill/>
                    </a:lnR>
                    <a:lnT>
                      <a:noFill/>
                    </a:lnT>
                    <a:lnB>
                      <a:noFill/>
                    </a:lnB>
                  </a:tcPr>
                </a:tc>
                <a:extLst>
                  <a:ext uri="{0D108BD9-81ED-4DB2-BD59-A6C34878D82A}">
                    <a16:rowId xmlns:a16="http://schemas.microsoft.com/office/drawing/2014/main" val="10007"/>
                  </a:ext>
                </a:extLst>
              </a:tr>
              <a:tr h="201613">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montagna</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altro</a:t>
                      </a:r>
                    </a:p>
                  </a:txBody>
                  <a:tcPr marL="9524" marR="9524" marT="9525" marB="0" anchor="b">
                    <a:lnL>
                      <a:noFill/>
                    </a:lnL>
                    <a:lnR>
                      <a:noFill/>
                    </a:lnR>
                    <a:lnT>
                      <a:noFill/>
                    </a:lnT>
                    <a:lnB>
                      <a:noFill/>
                    </a:lnB>
                  </a:tcPr>
                </a:tc>
                <a:extLst>
                  <a:ext uri="{0D108BD9-81ED-4DB2-BD59-A6C34878D82A}">
                    <a16:rowId xmlns:a16="http://schemas.microsoft.com/office/drawing/2014/main" val="10008"/>
                  </a:ext>
                </a:extLst>
              </a:tr>
              <a:tr h="201613">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mare</a:t>
                      </a:r>
                    </a:p>
                  </a:txBody>
                  <a:tcPr marL="9524" marR="9524" marT="9525" marB="0" anchor="b">
                    <a:lnL>
                      <a:noFill/>
                    </a:lnL>
                    <a:lnR>
                      <a:noFill/>
                    </a:lnR>
                    <a:lnT>
                      <a:noFill/>
                    </a:lnT>
                    <a:lnB>
                      <a:noFill/>
                    </a:lnB>
                  </a:tcPr>
                </a:tc>
                <a:tc>
                  <a:txBody>
                    <a:bodyPr/>
                    <a:lstStyle/>
                    <a:p>
                      <a:pPr algn="l" fontAlgn="b"/>
                      <a:endParaRPr lang="it-IT" sz="1000" b="0" i="0" u="none" strike="noStrike">
                        <a:solidFill>
                          <a:srgbClr val="000000"/>
                        </a:solidFill>
                        <a:latin typeface="Times New Roman" panose="02020603050405020304" pitchFamily="18" charset="0"/>
                        <a:cs typeface="Times New Roman" panose="02020603050405020304" pitchFamily="18" charset="0"/>
                      </a:endParaRPr>
                    </a:p>
                  </a:txBody>
                  <a:tcPr marL="9524" marR="9524" marT="9525" marB="0" anchor="b">
                    <a:lnL>
                      <a:noFill/>
                    </a:lnL>
                    <a:lnR>
                      <a:noFill/>
                    </a:lnR>
                    <a:lnT>
                      <a:noFill/>
                    </a:lnT>
                    <a:lnB>
                      <a:noFill/>
                    </a:lnB>
                  </a:tcPr>
                </a:tc>
                <a:tc gridSpan="2">
                  <a:txBody>
                    <a:bodyPr/>
                    <a:lstStyle/>
                    <a:p>
                      <a:pPr algn="l" fontAlgn="b"/>
                      <a:r>
                        <a:rPr lang="it-IT" sz="1000" b="0" i="0" u="none" strike="noStrike">
                          <a:solidFill>
                            <a:srgbClr val="000000"/>
                          </a:solidFill>
                          <a:latin typeface="Times New Roman" panose="02020603050405020304" pitchFamily="18" charset="0"/>
                          <a:cs typeface="Times New Roman" panose="02020603050405020304" pitchFamily="18" charset="0"/>
                        </a:rPr>
                        <a:t>nessun viaggio</a:t>
                      </a:r>
                    </a:p>
                  </a:txBody>
                  <a:tcPr marL="9524" marR="9524" marT="9525" marB="0" anchor="b">
                    <a:lnL>
                      <a:noFill/>
                    </a:lnL>
                    <a:lnR>
                      <a:noFill/>
                    </a:lnR>
                    <a:lnT>
                      <a:noFill/>
                    </a:lnT>
                    <a:lnB>
                      <a:noFill/>
                    </a:lnB>
                  </a:tcPr>
                </a:tc>
                <a:tc hMerge="1">
                  <a:txBody>
                    <a:bodyPr/>
                    <a:lstStyle/>
                    <a:p>
                      <a:endParaRPr lang="it-IT"/>
                    </a:p>
                  </a:txBody>
                  <a:tcPr/>
                </a:tc>
                <a:tc>
                  <a:txBody>
                    <a:bodyPr/>
                    <a:lstStyle/>
                    <a:p>
                      <a:pPr algn="l" fontAlgn="b"/>
                      <a:r>
                        <a:rPr lang="it-IT" sz="1000" b="0" i="0" u="none" strike="noStrike" dirty="0">
                          <a:solidFill>
                            <a:srgbClr val="000000"/>
                          </a:solidFill>
                          <a:latin typeface="Times New Roman" panose="02020603050405020304" pitchFamily="18" charset="0"/>
                          <a:cs typeface="Times New Roman" panose="02020603050405020304" pitchFamily="18" charset="0"/>
                        </a:rPr>
                        <a:t>città d'arte</a:t>
                      </a:r>
                    </a:p>
                  </a:txBody>
                  <a:tcPr marL="9524" marR="9524" marT="9525" marB="0" anchor="b">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6" name="Rettangolo 5"/>
          <p:cNvSpPr/>
          <p:nvPr/>
        </p:nvSpPr>
        <p:spPr>
          <a:xfrm>
            <a:off x="916813" y="1506004"/>
            <a:ext cx="10314605" cy="646331"/>
          </a:xfrm>
          <a:prstGeom prst="rect">
            <a:avLst/>
          </a:prstGeom>
        </p:spPr>
        <p:txBody>
          <a:bodyPr wrap="square">
            <a:spAutoFit/>
          </a:bodyPr>
          <a:lstStyle/>
          <a:p>
            <a:pPr algn="just">
              <a:spcBef>
                <a:spcPct val="0"/>
              </a:spcBef>
              <a:defRPr/>
            </a:pPr>
            <a:r>
              <a:rPr lang="it-IT" dirty="0">
                <a:latin typeface="Times New Roman" panose="02020603050405020304" pitchFamily="18" charset="0"/>
                <a:ea typeface="ＭＳ Ｐゴシック" charset="0"/>
                <a:cs typeface="Times New Roman" panose="02020603050405020304" pitchFamily="18" charset="0"/>
              </a:rPr>
              <a:t>Per calcolare le frequenze serve la </a:t>
            </a:r>
            <a:r>
              <a:rPr lang="it-IT" b="1" dirty="0">
                <a:latin typeface="Times New Roman" panose="02020603050405020304" pitchFamily="18" charset="0"/>
                <a:ea typeface="ＭＳ Ｐゴシック" charset="0"/>
                <a:cs typeface="Times New Roman" panose="02020603050405020304" pitchFamily="18" charset="0"/>
              </a:rPr>
              <a:t>distribuzione unitaria</a:t>
            </a:r>
            <a:r>
              <a:rPr lang="it-IT" dirty="0">
                <a:latin typeface="Times New Roman" panose="02020603050405020304" pitchFamily="18" charset="0"/>
                <a:ea typeface="ＭＳ Ｐゴシック" charset="0"/>
                <a:cs typeface="Times New Roman" panose="02020603050405020304" pitchFamily="18" charset="0"/>
              </a:rPr>
              <a:t> del carattere cioè l’elencazione delle modalità osservate unità per unità, nella popolazione di interesse</a:t>
            </a:r>
            <a:endParaRPr lang="it-IT" dirty="0">
              <a:latin typeface="Times New Roman" panose="02020603050405020304" pitchFamily="18" charset="0"/>
              <a:ea typeface="Verdana" pitchFamily="34" charset="0"/>
              <a:cs typeface="Times New Roman" panose="02020603050405020304" pitchFamily="18" charset="0"/>
            </a:endParaRPr>
          </a:p>
        </p:txBody>
      </p:sp>
      <p:sp>
        <p:nvSpPr>
          <p:cNvPr id="7" name="Rettangolo 6"/>
          <p:cNvSpPr/>
          <p:nvPr/>
        </p:nvSpPr>
        <p:spPr>
          <a:xfrm>
            <a:off x="1016000" y="5474107"/>
            <a:ext cx="10123055" cy="646331"/>
          </a:xfrm>
          <a:prstGeom prst="rect">
            <a:avLst/>
          </a:prstGeom>
        </p:spPr>
        <p:txBody>
          <a:bodyPr wrap="square">
            <a:spAutoFit/>
          </a:bodyPr>
          <a:lstStyle/>
          <a:p>
            <a:pPr algn="just">
              <a:spcBef>
                <a:spcPct val="0"/>
              </a:spcBef>
              <a:defRPr/>
            </a:pPr>
            <a:r>
              <a:rPr lang="it-IT" dirty="0">
                <a:latin typeface="Times New Roman" panose="02020603050405020304" pitchFamily="18" charset="0"/>
                <a:ea typeface="Verdana" pitchFamily="34" charset="0"/>
                <a:cs typeface="Times New Roman" panose="02020603050405020304" pitchFamily="18" charset="0"/>
              </a:rPr>
              <a:t>Le più semplici tecniche di misurazione sono i conteggi, cioè il numero di volte che si presenta ciascuna modalità assunta da una </a:t>
            </a:r>
            <a:r>
              <a:rPr lang="it-IT" dirty="0" smtClean="0">
                <a:latin typeface="Times New Roman" panose="02020603050405020304" pitchFamily="18" charset="0"/>
                <a:ea typeface="Verdana" pitchFamily="34" charset="0"/>
                <a:cs typeface="Times New Roman" panose="02020603050405020304" pitchFamily="18" charset="0"/>
              </a:rPr>
              <a:t>variabile (tipo di vacanza)</a:t>
            </a:r>
            <a:endParaRPr lang="it-IT" dirty="0">
              <a:latin typeface="Times New Roman" panose="02020603050405020304" pitchFamily="18" charset="0"/>
              <a:ea typeface="Verdana" pitchFamily="34" charset="0"/>
              <a:cs typeface="Times New Roman" panose="02020603050405020304" pitchFamily="18"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3325855019"/>
              </p:ext>
            </p:extLst>
          </p:nvPr>
        </p:nvGraphicFramePr>
        <p:xfrm>
          <a:off x="7578460" y="2677929"/>
          <a:ext cx="4176713" cy="2270584"/>
        </p:xfrm>
        <a:graphic>
          <a:graphicData uri="http://schemas.openxmlformats.org/drawingml/2006/table">
            <a:tbl>
              <a:tblPr/>
              <a:tblGrid>
                <a:gridCol w="3358000">
                  <a:extLst>
                    <a:ext uri="{9D8B030D-6E8A-4147-A177-3AD203B41FA5}">
                      <a16:colId xmlns:a16="http://schemas.microsoft.com/office/drawing/2014/main" val="20000"/>
                    </a:ext>
                  </a:extLst>
                </a:gridCol>
                <a:gridCol w="818713">
                  <a:extLst>
                    <a:ext uri="{9D8B030D-6E8A-4147-A177-3AD203B41FA5}">
                      <a16:colId xmlns:a16="http://schemas.microsoft.com/office/drawing/2014/main" val="20001"/>
                    </a:ext>
                  </a:extLst>
                </a:gridCol>
              </a:tblGrid>
              <a:tr h="283766">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Tipo di vacanza</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Totale</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l"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mare</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17</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3766">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nessun viaggio</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12</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3766">
                <a:tc>
                  <a:txBody>
                    <a:bodyPr/>
                    <a:lstStyle/>
                    <a:p>
                      <a:pPr algn="l"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montagna</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7</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3766">
                <a:tc>
                  <a:txBody>
                    <a:bodyPr/>
                    <a:lstStyle/>
                    <a:p>
                      <a:pPr algn="l"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altro</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6</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83766">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città d'arte</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5</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83766">
                <a:tc>
                  <a:txBody>
                    <a:bodyPr/>
                    <a:lstStyle/>
                    <a:p>
                      <a:pPr algn="l"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campagna</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3</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3766">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Totale complessivo</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50</a:t>
                      </a:r>
                    </a:p>
                  </a:txBody>
                  <a:tcPr marL="9526" marR="9526" marT="9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63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89735" y="5796465"/>
            <a:ext cx="10212532" cy="369332"/>
          </a:xfrm>
          <a:prstGeom prst="rect">
            <a:avLst/>
          </a:prstGeom>
          <a:noFill/>
        </p:spPr>
        <p:txBody>
          <a:bodyPr wrap="square">
            <a:spAutoFit/>
          </a:bodyPr>
          <a:lstStyle/>
          <a:p>
            <a:pPr algn="just">
              <a:defRPr/>
            </a:pPr>
            <a:r>
              <a:rPr lang="it-IT" dirty="0">
                <a:latin typeface="Times New Roman" panose="02020603050405020304" pitchFamily="18" charset="0"/>
                <a:ea typeface="Verdana" panose="020B0604030504040204" pitchFamily="34" charset="0"/>
                <a:cs typeface="Times New Roman" panose="02020603050405020304" pitchFamily="18" charset="0"/>
              </a:rPr>
              <a:t>Con </a:t>
            </a:r>
            <a:r>
              <a:rPr lang="it-IT" dirty="0" err="1">
                <a:latin typeface="Times New Roman" panose="02020603050405020304" pitchFamily="18" charset="0"/>
                <a:ea typeface="Verdana" panose="020B0604030504040204" pitchFamily="34" charset="0"/>
                <a:cs typeface="Times New Roman" panose="02020603050405020304" pitchFamily="18" charset="0"/>
              </a:rPr>
              <a:t>n</a:t>
            </a:r>
            <a:r>
              <a:rPr lang="it-IT" baseline="-25000" dirty="0" err="1">
                <a:latin typeface="Times New Roman" panose="02020603050405020304" pitchFamily="18" charset="0"/>
                <a:ea typeface="Verdana" panose="020B0604030504040204" pitchFamily="34" charset="0"/>
                <a:cs typeface="Times New Roman" panose="02020603050405020304" pitchFamily="18" charset="0"/>
              </a:rPr>
              <a:t>j</a:t>
            </a:r>
            <a:r>
              <a:rPr lang="it-IT" baseline="-25000" dirty="0">
                <a:latin typeface="Times New Roman" panose="02020603050405020304" pitchFamily="18" charset="0"/>
                <a:ea typeface="Verdana" panose="020B0604030504040204" pitchFamily="34" charset="0"/>
                <a:cs typeface="Times New Roman" panose="02020603050405020304" pitchFamily="18" charset="0"/>
              </a:rPr>
              <a:t> </a:t>
            </a:r>
            <a:r>
              <a:rPr lang="it-IT" dirty="0">
                <a:latin typeface="Times New Roman" panose="02020603050405020304" pitchFamily="18" charset="0"/>
                <a:ea typeface="Verdana" panose="020B0604030504040204" pitchFamily="34" charset="0"/>
                <a:cs typeface="Times New Roman" panose="02020603050405020304" pitchFamily="18" charset="0"/>
              </a:rPr>
              <a:t>si indicano le frequenze, e con </a:t>
            </a:r>
            <a:r>
              <a:rPr lang="it-IT" dirty="0" err="1">
                <a:latin typeface="Times New Roman" panose="02020603050405020304" pitchFamily="18" charset="0"/>
                <a:ea typeface="Verdana" panose="020B0604030504040204" pitchFamily="34" charset="0"/>
                <a:cs typeface="Times New Roman" panose="02020603050405020304" pitchFamily="18" charset="0"/>
              </a:rPr>
              <a:t>x</a:t>
            </a:r>
            <a:r>
              <a:rPr lang="it-IT" baseline="-25000" dirty="0" err="1">
                <a:latin typeface="Times New Roman" panose="02020603050405020304" pitchFamily="18" charset="0"/>
                <a:ea typeface="Verdana" panose="020B0604030504040204" pitchFamily="34" charset="0"/>
                <a:cs typeface="Times New Roman" panose="02020603050405020304" pitchFamily="18" charset="0"/>
              </a:rPr>
              <a:t>j</a:t>
            </a:r>
            <a:r>
              <a:rPr lang="it-IT" baseline="-25000" dirty="0">
                <a:latin typeface="Times New Roman" panose="02020603050405020304" pitchFamily="18" charset="0"/>
                <a:ea typeface="Verdana" panose="020B0604030504040204" pitchFamily="34" charset="0"/>
                <a:cs typeface="Times New Roman" panose="02020603050405020304" pitchFamily="18" charset="0"/>
              </a:rPr>
              <a:t> </a:t>
            </a:r>
            <a:r>
              <a:rPr lang="it-IT" dirty="0">
                <a:latin typeface="Times New Roman" panose="02020603050405020304" pitchFamily="18" charset="0"/>
                <a:ea typeface="Verdana" panose="020B0604030504040204" pitchFamily="34" charset="0"/>
                <a:cs typeface="Times New Roman" panose="02020603050405020304" pitchFamily="18" charset="0"/>
              </a:rPr>
              <a:t>le modalità, con l’indice j=1,2,…,K dove K è il numero di modalità</a:t>
            </a:r>
          </a:p>
        </p:txBody>
      </p:sp>
      <p:sp>
        <p:nvSpPr>
          <p:cNvPr id="4" name="Segnaposto piè di pagina 3"/>
          <p:cNvSpPr>
            <a:spLocks noGrp="1"/>
          </p:cNvSpPr>
          <p:nvPr>
            <p:ph type="ftr" sz="quarter" idx="11"/>
          </p:nvPr>
        </p:nvSpPr>
        <p:spPr/>
        <p:txBody>
          <a:bodyPr/>
          <a:lstStyle/>
          <a:p>
            <a:r>
              <a:rPr lang="it-IT" smtClean="0"/>
              <a:t>L. Bani - Elementi di statistica economica - LEZIONE 17</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pPr/>
              <a:t>17</a:t>
            </a:fld>
            <a:endParaRPr lang="it-IT"/>
          </a:p>
        </p:txBody>
      </p:sp>
      <p:sp>
        <p:nvSpPr>
          <p:cNvPr id="40963" name="Titolo 1"/>
          <p:cNvSpPr>
            <a:spLocks noGrp="1"/>
          </p:cNvSpPr>
          <p:nvPr>
            <p:ph type="title" idx="4294967295"/>
          </p:nvPr>
        </p:nvSpPr>
        <p:spPr>
          <a:xfrm>
            <a:off x="1016000" y="674282"/>
            <a:ext cx="2501900" cy="468312"/>
          </a:xfrm>
        </p:spPr>
        <p:txBody>
          <a:bodyPr>
            <a:normAutofit/>
          </a:bodyPr>
          <a:lstStyle/>
          <a:p>
            <a:pPr eaLnBrk="1" hangingPunct="1"/>
            <a:r>
              <a:rPr altLang="it-IT" sz="1800" b="1" dirty="0" smtClean="0">
                <a:solidFill>
                  <a:srgbClr val="A80000"/>
                </a:solidFill>
                <a:latin typeface="Times New Roman" panose="02020603050405020304" pitchFamily="18" charset="0"/>
                <a:cs typeface="Times New Roman" panose="02020603050405020304" pitchFamily="18" charset="0"/>
              </a:rPr>
              <a:t>Le </a:t>
            </a:r>
            <a:r>
              <a:rPr altLang="it-IT" sz="1800" b="1" dirty="0" err="1" smtClean="0">
                <a:solidFill>
                  <a:srgbClr val="A80000"/>
                </a:solidFill>
                <a:latin typeface="Times New Roman" panose="02020603050405020304" pitchFamily="18" charset="0"/>
                <a:cs typeface="Times New Roman" panose="02020603050405020304" pitchFamily="18" charset="0"/>
              </a:rPr>
              <a:t>frequenze</a:t>
            </a:r>
            <a:r>
              <a:rPr altLang="it-IT" sz="1800" b="1" dirty="0" smtClean="0">
                <a:solidFill>
                  <a:srgbClr val="A80000"/>
                </a:solidFill>
                <a:latin typeface="Times New Roman" panose="02020603050405020304" pitchFamily="18" charset="0"/>
                <a:cs typeface="Times New Roman" panose="02020603050405020304" pitchFamily="18" charset="0"/>
              </a:rPr>
              <a:t> </a:t>
            </a:r>
            <a:r>
              <a:rPr altLang="it-IT" sz="1800" b="1" dirty="0" err="1" smtClean="0">
                <a:solidFill>
                  <a:srgbClr val="A80000"/>
                </a:solidFill>
                <a:latin typeface="Times New Roman" panose="02020603050405020304" pitchFamily="18" charset="0"/>
                <a:cs typeface="Times New Roman" panose="02020603050405020304" pitchFamily="18" charset="0"/>
              </a:rPr>
              <a:t>assolute</a:t>
            </a:r>
            <a:endParaRPr altLang="it-IT" sz="1800" b="1" dirty="0" smtClean="0">
              <a:solidFill>
                <a:srgbClr val="A80000"/>
              </a:solidFill>
              <a:latin typeface="Times New Roman" panose="02020603050405020304" pitchFamily="18" charset="0"/>
              <a:cs typeface="Times New Roman" panose="02020603050405020304" pitchFamily="18" charset="0"/>
            </a:endParaRPr>
          </a:p>
        </p:txBody>
      </p:sp>
      <p:sp>
        <p:nvSpPr>
          <p:cNvPr id="3" name="Segnaposto testo 2"/>
          <p:cNvSpPr>
            <a:spLocks noGrp="1"/>
          </p:cNvSpPr>
          <p:nvPr>
            <p:ph type="body" sz="quarter" idx="4294967295"/>
          </p:nvPr>
        </p:nvSpPr>
        <p:spPr>
          <a:xfrm>
            <a:off x="1016000" y="1189053"/>
            <a:ext cx="10186987" cy="531812"/>
          </a:xfrm>
        </p:spPr>
        <p:txBody>
          <a:bodyPr>
            <a:noAutofit/>
          </a:bodyPr>
          <a:lstStyle/>
          <a:p>
            <a:pPr marL="0" indent="0" algn="just">
              <a:spcBef>
                <a:spcPct val="0"/>
              </a:spcBef>
              <a:buNone/>
              <a:defRPr/>
            </a:pPr>
            <a:r>
              <a:rPr lang="it-IT" sz="1800" b="1" dirty="0" smtClean="0">
                <a:latin typeface="Times New Roman" panose="02020603050405020304" pitchFamily="18" charset="0"/>
                <a:ea typeface="ＭＳ Ｐゴシック" charset="0"/>
                <a:cs typeface="Times New Roman" panose="02020603050405020304" pitchFamily="18" charset="0"/>
              </a:rPr>
              <a:t>Le frequenze assolute</a:t>
            </a:r>
            <a:r>
              <a:rPr lang="it-IT" sz="1800" dirty="0" smtClean="0">
                <a:latin typeface="Times New Roman" panose="02020603050405020304" pitchFamily="18" charset="0"/>
                <a:ea typeface="ＭＳ Ｐゴシック" charset="0"/>
                <a:cs typeface="Times New Roman" panose="02020603050405020304" pitchFamily="18" charset="0"/>
              </a:rPr>
              <a:t> sono il numero di volte che ciascuna modalità si presenta nella popolazione osservata</a:t>
            </a:r>
            <a:endParaRPr lang="it-IT" sz="1800" dirty="0">
              <a:latin typeface="Times New Roman" panose="02020603050405020304" pitchFamily="18" charset="0"/>
              <a:ea typeface="Verdana" pitchFamily="34" charset="0"/>
              <a:cs typeface="Times New Roman" panose="02020603050405020304" pitchFamily="18"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381597544"/>
              </p:ext>
            </p:extLst>
          </p:nvPr>
        </p:nvGraphicFramePr>
        <p:xfrm>
          <a:off x="5701507" y="3046314"/>
          <a:ext cx="4175125" cy="2546348"/>
        </p:xfrm>
        <a:graphic>
          <a:graphicData uri="http://schemas.openxmlformats.org/drawingml/2006/table">
            <a:tbl>
              <a:tblPr/>
              <a:tblGrid>
                <a:gridCol w="2159419">
                  <a:extLst>
                    <a:ext uri="{9D8B030D-6E8A-4147-A177-3AD203B41FA5}">
                      <a16:colId xmlns:a16="http://schemas.microsoft.com/office/drawing/2014/main" val="20000"/>
                    </a:ext>
                  </a:extLst>
                </a:gridCol>
                <a:gridCol w="2015706">
                  <a:extLst>
                    <a:ext uri="{9D8B030D-6E8A-4147-A177-3AD203B41FA5}">
                      <a16:colId xmlns:a16="http://schemas.microsoft.com/office/drawing/2014/main" val="20001"/>
                    </a:ext>
                  </a:extLst>
                </a:gridCol>
              </a:tblGrid>
              <a:tr h="558264">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Tipo di vacanza</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Frequenze assolute</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4012">
                <a:tc>
                  <a:txBody>
                    <a:bodyPr/>
                    <a:lstStyle/>
                    <a:p>
                      <a:pPr algn="l"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mare</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17</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4012">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nessun viaggio</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12</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4012">
                <a:tc>
                  <a:txBody>
                    <a:bodyPr/>
                    <a:lstStyle/>
                    <a:p>
                      <a:pPr algn="l"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montagna</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7</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4012">
                <a:tc>
                  <a:txBody>
                    <a:bodyPr/>
                    <a:lstStyle/>
                    <a:p>
                      <a:pPr algn="l"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altro</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6</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84012">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città d'arte</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ea typeface="Verdana" pitchFamily="34" charset="0"/>
                          <a:cs typeface="Times New Roman" panose="02020603050405020304" pitchFamily="18" charset="0"/>
                        </a:rPr>
                        <a:t>5</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84012">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campagna</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3</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4012">
                <a:tc>
                  <a:txBody>
                    <a:bodyPr/>
                    <a:lstStyle/>
                    <a:p>
                      <a:pPr algn="l"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Totale</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50</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Rettangolo 7"/>
          <p:cNvSpPr/>
          <p:nvPr/>
        </p:nvSpPr>
        <p:spPr>
          <a:xfrm>
            <a:off x="1009649" y="1734477"/>
            <a:ext cx="10572751" cy="923330"/>
          </a:xfrm>
          <a:prstGeom prst="rect">
            <a:avLst/>
          </a:prstGeom>
        </p:spPr>
        <p:txBody>
          <a:bodyPr wrap="square">
            <a:spAutoFit/>
          </a:bodyPr>
          <a:lstStyle/>
          <a:p>
            <a:pPr algn="just">
              <a:defRPr/>
            </a:pPr>
            <a:r>
              <a:rPr lang="it-IT" dirty="0">
                <a:latin typeface="Times New Roman" panose="02020603050405020304" pitchFamily="18" charset="0"/>
                <a:ea typeface="Verdana" pitchFamily="34" charset="0"/>
                <a:cs typeface="Times New Roman" panose="02020603050405020304" pitchFamily="18" charset="0"/>
              </a:rPr>
              <a:t>La tabella statistica è un prospetto di due colonne:</a:t>
            </a:r>
          </a:p>
          <a:p>
            <a:pPr algn="just">
              <a:buFont typeface="Wingdings" pitchFamily="2" charset="2"/>
              <a:buChar char="Ø"/>
              <a:defRPr/>
            </a:pPr>
            <a:r>
              <a:rPr lang="it-IT" dirty="0" smtClean="0">
                <a:latin typeface="Times New Roman" panose="02020603050405020304" pitchFamily="18" charset="0"/>
                <a:ea typeface="Verdana" pitchFamily="34" charset="0"/>
                <a:cs typeface="Times New Roman" panose="02020603050405020304" pitchFamily="18" charset="0"/>
              </a:rPr>
              <a:t>nella </a:t>
            </a:r>
            <a:r>
              <a:rPr lang="it-IT" dirty="0">
                <a:latin typeface="Times New Roman" panose="02020603050405020304" pitchFamily="18" charset="0"/>
                <a:ea typeface="Verdana" pitchFamily="34" charset="0"/>
                <a:cs typeface="Times New Roman" panose="02020603050405020304" pitchFamily="18" charset="0"/>
              </a:rPr>
              <a:t>prima colonna  sono elencate le modalità (distinte o raggruppate in classi) con cui si manifesta il carattere</a:t>
            </a:r>
          </a:p>
          <a:p>
            <a:pPr algn="just">
              <a:buFont typeface="Wingdings" pitchFamily="2" charset="2"/>
              <a:buChar char="Ø"/>
              <a:defRPr/>
            </a:pPr>
            <a:r>
              <a:rPr lang="it-IT" dirty="0" smtClean="0">
                <a:latin typeface="Times New Roman" panose="02020603050405020304" pitchFamily="18" charset="0"/>
                <a:ea typeface="Verdana" pitchFamily="34" charset="0"/>
                <a:cs typeface="Times New Roman" panose="02020603050405020304" pitchFamily="18" charset="0"/>
              </a:rPr>
              <a:t>nella </a:t>
            </a:r>
            <a:r>
              <a:rPr lang="it-IT" dirty="0">
                <a:latin typeface="Times New Roman" panose="02020603050405020304" pitchFamily="18" charset="0"/>
                <a:ea typeface="Verdana" pitchFamily="34" charset="0"/>
                <a:cs typeface="Times New Roman" panose="02020603050405020304" pitchFamily="18" charset="0"/>
              </a:rPr>
              <a:t>seconda sono riportate le </a:t>
            </a:r>
            <a:r>
              <a:rPr lang="it-IT" dirty="0" smtClean="0">
                <a:latin typeface="Times New Roman" panose="02020603050405020304" pitchFamily="18" charset="0"/>
                <a:ea typeface="Verdana" pitchFamily="34" charset="0"/>
                <a:cs typeface="Times New Roman" panose="02020603050405020304" pitchFamily="18" charset="0"/>
              </a:rPr>
              <a:t>frequenze</a:t>
            </a:r>
            <a:endParaRPr lang="it-IT" dirty="0">
              <a:latin typeface="Times New Roman" panose="02020603050405020304" pitchFamily="18" charset="0"/>
              <a:ea typeface="Verdana" pitchFamily="34" charset="0"/>
              <a:cs typeface="Times New Roman" panose="02020603050405020304" pitchFamily="18" charset="0"/>
            </a:endParaRPr>
          </a:p>
        </p:txBody>
      </p:sp>
      <p:sp>
        <p:nvSpPr>
          <p:cNvPr id="9" name="Rettangolo 8"/>
          <p:cNvSpPr/>
          <p:nvPr/>
        </p:nvSpPr>
        <p:spPr>
          <a:xfrm>
            <a:off x="6096001" y="5157789"/>
            <a:ext cx="792163" cy="369887"/>
          </a:xfrm>
          <a:prstGeom prst="rect">
            <a:avLst/>
          </a:prstGeom>
        </p:spPr>
        <p:txBody>
          <a:bodyPr anchor="ctr">
            <a:spAutoFit/>
          </a:bodyPr>
          <a:lstStyle/>
          <a:p>
            <a:pPr algn="ctr">
              <a:defRPr/>
            </a:pPr>
            <a:endParaRPr lang="it-IT" dirty="0">
              <a:solidFill>
                <a:schemeClr val="tx1">
                  <a:lumMod val="50000"/>
                  <a:lumOff val="50000"/>
                </a:schemeClr>
              </a:solidFill>
              <a:latin typeface="Verdana" pitchFamily="34" charset="0"/>
              <a:ea typeface="Verdana" pitchFamily="34" charset="0"/>
              <a:cs typeface="Verdana" pitchFamily="34"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3230067390"/>
              </p:ext>
            </p:extLst>
          </p:nvPr>
        </p:nvGraphicFramePr>
        <p:xfrm>
          <a:off x="1102396" y="3042508"/>
          <a:ext cx="4175125" cy="2546348"/>
        </p:xfrm>
        <a:graphic>
          <a:graphicData uri="http://schemas.openxmlformats.org/drawingml/2006/table">
            <a:tbl>
              <a:tblPr/>
              <a:tblGrid>
                <a:gridCol w="1943477">
                  <a:extLst>
                    <a:ext uri="{9D8B030D-6E8A-4147-A177-3AD203B41FA5}">
                      <a16:colId xmlns:a16="http://schemas.microsoft.com/office/drawing/2014/main" val="20000"/>
                    </a:ext>
                  </a:extLst>
                </a:gridCol>
                <a:gridCol w="2231648">
                  <a:extLst>
                    <a:ext uri="{9D8B030D-6E8A-4147-A177-3AD203B41FA5}">
                      <a16:colId xmlns:a16="http://schemas.microsoft.com/office/drawing/2014/main" val="20001"/>
                    </a:ext>
                  </a:extLst>
                </a:gridCol>
              </a:tblGrid>
              <a:tr h="558264">
                <a:tc>
                  <a:txBody>
                    <a:bodyPr/>
                    <a:lstStyle/>
                    <a:p>
                      <a:pPr algn="l"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Modalità</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Frequenze assolute </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4012">
                <a:tc>
                  <a:txBody>
                    <a:bodyPr/>
                    <a:lstStyle/>
                    <a:p>
                      <a:pPr algn="l"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x</a:t>
                      </a:r>
                      <a:r>
                        <a:rPr lang="it-IT" sz="1800" b="0" i="0" u="none" strike="noStrike" baseline="-25000" dirty="0" smtClean="0">
                          <a:solidFill>
                            <a:schemeClr val="tx1"/>
                          </a:solidFill>
                          <a:latin typeface="Times New Roman" panose="02020603050405020304" pitchFamily="18" charset="0"/>
                          <a:ea typeface="Verdana" pitchFamily="34" charset="0"/>
                          <a:cs typeface="Times New Roman" panose="02020603050405020304" pitchFamily="18" charset="0"/>
                        </a:rPr>
                        <a:t>1</a:t>
                      </a:r>
                      <a:endParaRPr lang="it-IT" sz="1800" b="0" i="0" u="none" strike="noStrike" baseline="-250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n</a:t>
                      </a:r>
                      <a:r>
                        <a:rPr lang="it-IT" sz="1800" b="0" i="0" u="none" strike="noStrike" baseline="-25000" dirty="0" smtClean="0">
                          <a:solidFill>
                            <a:schemeClr val="tx1"/>
                          </a:solidFill>
                          <a:latin typeface="Times New Roman" panose="02020603050405020304" pitchFamily="18" charset="0"/>
                          <a:ea typeface="Verdana" pitchFamily="34" charset="0"/>
                          <a:cs typeface="Times New Roman" panose="02020603050405020304" pitchFamily="18" charset="0"/>
                        </a:rPr>
                        <a:t>1</a:t>
                      </a:r>
                      <a:endParaRPr lang="it-IT" sz="1800" b="0" i="0" u="none" strike="noStrike" baseline="-250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284012">
                <a:tc>
                  <a:txBody>
                    <a:bodyPr/>
                    <a:lstStyle/>
                    <a:p>
                      <a:pPr algn="l"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x</a:t>
                      </a:r>
                      <a:r>
                        <a:rPr lang="it-IT" sz="1800" b="0" i="0" u="none" strike="noStrike" baseline="-25000" dirty="0" smtClean="0">
                          <a:solidFill>
                            <a:schemeClr val="tx1"/>
                          </a:solidFill>
                          <a:latin typeface="Times New Roman" panose="02020603050405020304" pitchFamily="18" charset="0"/>
                          <a:ea typeface="Verdana" pitchFamily="34" charset="0"/>
                          <a:cs typeface="Times New Roman" panose="02020603050405020304" pitchFamily="18" charset="0"/>
                        </a:rPr>
                        <a:t>2</a:t>
                      </a:r>
                      <a:endParaRPr lang="it-IT" sz="1800" b="0" i="0" u="none" strike="noStrike" baseline="-250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n</a:t>
                      </a:r>
                      <a:r>
                        <a:rPr lang="it-IT" sz="1800" b="0" i="0" u="none" strike="noStrike" baseline="-25000" dirty="0" smtClean="0">
                          <a:solidFill>
                            <a:schemeClr val="tx1"/>
                          </a:solidFill>
                          <a:latin typeface="Times New Roman" panose="02020603050405020304" pitchFamily="18" charset="0"/>
                          <a:ea typeface="Verdana" pitchFamily="34" charset="0"/>
                          <a:cs typeface="Times New Roman" panose="02020603050405020304" pitchFamily="18" charset="0"/>
                        </a:rPr>
                        <a:t>2</a:t>
                      </a:r>
                      <a:endParaRPr lang="it-IT" sz="1800" b="0" i="0" u="none" strike="noStrike" baseline="-250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284012">
                <a:tc>
                  <a:txBody>
                    <a:bodyPr/>
                    <a:lstStyle/>
                    <a:p>
                      <a:pPr algn="l"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3"/>
                  </a:ext>
                </a:extLst>
              </a:tr>
              <a:tr h="284012">
                <a:tc>
                  <a:txBody>
                    <a:bodyPr/>
                    <a:lstStyle/>
                    <a:p>
                      <a:pPr algn="l" fontAlgn="b"/>
                      <a:r>
                        <a:rPr lang="it-IT" sz="1800" b="0" i="0" u="none" strike="noStrike" dirty="0" err="1" smtClean="0">
                          <a:solidFill>
                            <a:schemeClr val="tx1"/>
                          </a:solidFill>
                          <a:latin typeface="Times New Roman" panose="02020603050405020304" pitchFamily="18" charset="0"/>
                          <a:ea typeface="Verdana" pitchFamily="34" charset="0"/>
                          <a:cs typeface="Times New Roman" panose="02020603050405020304" pitchFamily="18" charset="0"/>
                        </a:rPr>
                        <a:t>x</a:t>
                      </a:r>
                      <a:r>
                        <a:rPr lang="it-IT" sz="1800" b="0" i="0" u="none" strike="noStrike" baseline="-25000" dirty="0" err="1" smtClean="0">
                          <a:solidFill>
                            <a:schemeClr val="tx1"/>
                          </a:solidFill>
                          <a:latin typeface="Times New Roman" panose="02020603050405020304" pitchFamily="18" charset="0"/>
                          <a:ea typeface="Verdana" pitchFamily="34" charset="0"/>
                          <a:cs typeface="Times New Roman" panose="02020603050405020304" pitchFamily="18" charset="0"/>
                        </a:rPr>
                        <a:t>j</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it-IT" sz="1800" b="0" i="0" u="none" strike="noStrike" dirty="0" err="1" smtClean="0">
                          <a:solidFill>
                            <a:schemeClr val="tx1"/>
                          </a:solidFill>
                          <a:latin typeface="Times New Roman" panose="02020603050405020304" pitchFamily="18" charset="0"/>
                          <a:ea typeface="Verdana" pitchFamily="34" charset="0"/>
                          <a:cs typeface="Times New Roman" panose="02020603050405020304" pitchFamily="18" charset="0"/>
                        </a:rPr>
                        <a:t>n</a:t>
                      </a:r>
                      <a:r>
                        <a:rPr lang="it-IT" sz="1800" b="0" i="0" u="none" strike="noStrike" baseline="-25000" dirty="0" err="1" smtClean="0">
                          <a:solidFill>
                            <a:schemeClr val="tx1"/>
                          </a:solidFill>
                          <a:latin typeface="Times New Roman" panose="02020603050405020304" pitchFamily="18" charset="0"/>
                          <a:ea typeface="Verdana" pitchFamily="34" charset="0"/>
                          <a:cs typeface="Times New Roman" panose="02020603050405020304" pitchFamily="18" charset="0"/>
                        </a:rPr>
                        <a:t>j</a:t>
                      </a:r>
                      <a:endParaRPr lang="it-IT" sz="1800" b="0" i="0" u="none" strike="noStrike" baseline="-250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84012">
                <a:tc>
                  <a:txBody>
                    <a:bodyPr/>
                    <a:lstStyle/>
                    <a:p>
                      <a:pPr algn="l"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284012">
                <a:tc>
                  <a:txBody>
                    <a:bodyPr/>
                    <a:lstStyle/>
                    <a:p>
                      <a:pPr algn="l" fontAlgn="b"/>
                      <a:r>
                        <a:rPr lang="it-IT" sz="1800" b="0" i="0" u="none" strike="noStrike" dirty="0" err="1" smtClean="0">
                          <a:solidFill>
                            <a:schemeClr val="tx1"/>
                          </a:solidFill>
                          <a:latin typeface="Times New Roman" panose="02020603050405020304" pitchFamily="18" charset="0"/>
                          <a:ea typeface="Verdana" pitchFamily="34" charset="0"/>
                          <a:cs typeface="Times New Roman" panose="02020603050405020304" pitchFamily="18" charset="0"/>
                        </a:rPr>
                        <a:t>x</a:t>
                      </a:r>
                      <a:r>
                        <a:rPr lang="it-IT" sz="1800" b="0" i="0" u="none" strike="noStrike" baseline="-25000" dirty="0" err="1" smtClean="0">
                          <a:solidFill>
                            <a:schemeClr val="tx1"/>
                          </a:solidFill>
                          <a:latin typeface="Times New Roman" panose="02020603050405020304" pitchFamily="18" charset="0"/>
                          <a:ea typeface="Verdana" pitchFamily="34" charset="0"/>
                          <a:cs typeface="Times New Roman" panose="02020603050405020304" pitchFamily="18" charset="0"/>
                        </a:rPr>
                        <a:t>k</a:t>
                      </a:r>
                      <a:endParaRPr lang="it-IT" sz="1800" b="0" i="0" u="none" strike="noStrike" baseline="-250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800" b="0" i="0" u="none" strike="noStrike" dirty="0" err="1" smtClean="0">
                          <a:solidFill>
                            <a:schemeClr val="tx1"/>
                          </a:solidFill>
                          <a:latin typeface="Times New Roman" panose="02020603050405020304" pitchFamily="18" charset="0"/>
                          <a:ea typeface="Verdana" pitchFamily="34" charset="0"/>
                          <a:cs typeface="Times New Roman" panose="02020603050405020304" pitchFamily="18" charset="0"/>
                        </a:rPr>
                        <a:t>n</a:t>
                      </a:r>
                      <a:r>
                        <a:rPr lang="it-IT" sz="1800" b="0" i="0" u="none" strike="noStrike" baseline="-25000" dirty="0" err="1" smtClean="0">
                          <a:solidFill>
                            <a:schemeClr val="tx1"/>
                          </a:solidFill>
                          <a:latin typeface="Times New Roman" panose="02020603050405020304" pitchFamily="18" charset="0"/>
                          <a:ea typeface="Verdana" pitchFamily="34" charset="0"/>
                          <a:cs typeface="Times New Roman" panose="02020603050405020304" pitchFamily="18" charset="0"/>
                        </a:rPr>
                        <a:t>k</a:t>
                      </a:r>
                      <a:endParaRPr lang="it-IT" sz="1800" b="0" i="0" u="none" strike="noStrike" baseline="-250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4012">
                <a:tc>
                  <a:txBody>
                    <a:bodyPr/>
                    <a:lstStyle/>
                    <a:p>
                      <a:pPr algn="l" fontAlgn="b"/>
                      <a:r>
                        <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rPr>
                        <a:t>Totale </a:t>
                      </a: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it-IT" sz="1800" b="0" i="0" u="none" strike="noStrike" dirty="0" smtClean="0">
                          <a:solidFill>
                            <a:schemeClr val="tx1"/>
                          </a:solidFill>
                          <a:latin typeface="Times New Roman" panose="02020603050405020304" pitchFamily="18" charset="0"/>
                          <a:ea typeface="Verdana" pitchFamily="34" charset="0"/>
                          <a:cs typeface="Times New Roman" panose="02020603050405020304" pitchFamily="18" charset="0"/>
                        </a:rPr>
                        <a:t>n</a:t>
                      </a:r>
                      <a:endParaRPr lang="it-IT" sz="1800" b="0" i="0" u="none" strike="noStrike"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522" marR="9522"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033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952056" y="1286576"/>
            <a:ext cx="10287890" cy="369332"/>
          </a:xfrm>
          <a:prstGeom prst="rect">
            <a:avLst/>
          </a:prstGeom>
        </p:spPr>
        <p:txBody>
          <a:bodyPr wrap="square">
            <a:spAutoFit/>
          </a:bodyPr>
          <a:lstStyle/>
          <a:p>
            <a:pPr>
              <a:defRPr/>
            </a:pPr>
            <a:r>
              <a:rPr lang="it-IT" dirty="0">
                <a:latin typeface="Times New Roman" panose="02020603050405020304" pitchFamily="18" charset="0"/>
                <a:ea typeface="Verdana" pitchFamily="34" charset="0"/>
                <a:cs typeface="Times New Roman" panose="02020603050405020304" pitchFamily="18" charset="0"/>
              </a:rPr>
              <a:t>Dividendo le frequenze assolute per n il numero totale delle unità statistiche si ottengono le frequenze relative </a:t>
            </a:r>
          </a:p>
        </p:txBody>
      </p:sp>
      <p:sp>
        <p:nvSpPr>
          <p:cNvPr id="9" name="Rettangolo 8"/>
          <p:cNvSpPr/>
          <p:nvPr/>
        </p:nvSpPr>
        <p:spPr>
          <a:xfrm>
            <a:off x="6096001" y="5543550"/>
            <a:ext cx="792163" cy="369888"/>
          </a:xfrm>
          <a:prstGeom prst="rect">
            <a:avLst/>
          </a:prstGeom>
        </p:spPr>
        <p:txBody>
          <a:bodyPr anchor="ctr">
            <a:spAutoFit/>
          </a:bodyPr>
          <a:lstStyle/>
          <a:p>
            <a:pPr algn="ctr">
              <a:defRPr/>
            </a:pPr>
            <a:endParaRPr lang="it-IT" dirty="0">
              <a:solidFill>
                <a:schemeClr val="tx1">
                  <a:lumMod val="50000"/>
                  <a:lumOff val="50000"/>
                </a:schemeClr>
              </a:solidFill>
              <a:latin typeface="Verdana" pitchFamily="34" charset="0"/>
              <a:ea typeface="Verdana" pitchFamily="34" charset="0"/>
              <a:cs typeface="Verdana" pitchFamily="34" charset="0"/>
            </a:endParaRPr>
          </a:p>
        </p:txBody>
      </p:sp>
      <p:sp>
        <p:nvSpPr>
          <p:cNvPr id="11" name="Freccia a destra 10"/>
          <p:cNvSpPr/>
          <p:nvPr/>
        </p:nvSpPr>
        <p:spPr>
          <a:xfrm rot="286184" flipH="1">
            <a:off x="7841593" y="4570309"/>
            <a:ext cx="719137" cy="733425"/>
          </a:xfrm>
          <a:prstGeom prst="rightArrow">
            <a:avLst/>
          </a:prstGeom>
          <a:solidFill>
            <a:srgbClr val="A80000"/>
          </a:solidFill>
          <a:ln>
            <a:solidFill>
              <a:srgbClr val="A80000"/>
            </a:solidFill>
          </a:ln>
        </p:spPr>
        <p:txBody>
          <a:bodyPr anchor="ctr">
            <a:spAutoFit/>
          </a:bodyPr>
          <a:lstStyle/>
          <a:p>
            <a:pPr algn="ctr">
              <a:defRPr/>
            </a:pPr>
            <a:endParaRPr lang="it-IT" dirty="0">
              <a:solidFill>
                <a:srgbClr val="A80000"/>
              </a:solidFill>
              <a:latin typeface="Verdana" pitchFamily="34" charset="0"/>
              <a:ea typeface="Verdana" pitchFamily="34" charset="0"/>
              <a:cs typeface="Verdana" pitchFamily="34"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111530095"/>
              </p:ext>
            </p:extLst>
          </p:nvPr>
        </p:nvGraphicFramePr>
        <p:xfrm>
          <a:off x="1009650" y="3174631"/>
          <a:ext cx="6119814" cy="2468809"/>
        </p:xfrm>
        <a:graphic>
          <a:graphicData uri="http://schemas.openxmlformats.org/drawingml/2006/table">
            <a:tbl>
              <a:tblPr/>
              <a:tblGrid>
                <a:gridCol w="2039938">
                  <a:extLst>
                    <a:ext uri="{9D8B030D-6E8A-4147-A177-3AD203B41FA5}">
                      <a16:colId xmlns:a16="http://schemas.microsoft.com/office/drawing/2014/main" val="20000"/>
                    </a:ext>
                  </a:extLst>
                </a:gridCol>
                <a:gridCol w="2039938">
                  <a:extLst>
                    <a:ext uri="{9D8B030D-6E8A-4147-A177-3AD203B41FA5}">
                      <a16:colId xmlns:a16="http://schemas.microsoft.com/office/drawing/2014/main" val="20001"/>
                    </a:ext>
                  </a:extLst>
                </a:gridCol>
                <a:gridCol w="2039938">
                  <a:extLst>
                    <a:ext uri="{9D8B030D-6E8A-4147-A177-3AD203B41FA5}">
                      <a16:colId xmlns:a16="http://schemas.microsoft.com/office/drawing/2014/main" val="20002"/>
                    </a:ext>
                  </a:extLst>
                </a:gridCol>
              </a:tblGrid>
              <a:tr h="548569">
                <a:tc>
                  <a:txBody>
                    <a:bodyPr/>
                    <a:lstStyle/>
                    <a:p>
                      <a:pPr algn="l" fontAlgn="b"/>
                      <a:r>
                        <a:rPr lang="it-IT" sz="1800" b="0" i="0" u="none" strike="noStrike" dirty="0">
                          <a:solidFill>
                            <a:schemeClr val="tx1"/>
                          </a:solidFill>
                          <a:latin typeface="Times New Roman" panose="02020603050405020304" pitchFamily="18" charset="0"/>
                          <a:cs typeface="Times New Roman" panose="02020603050405020304" pitchFamily="18" charset="0"/>
                        </a:rPr>
                        <a:t>Tipo di vacanza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Frequenze assolute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Frequenze relative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mare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nessun viaggio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montagna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altro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0,12</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città d'arte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campagna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4285">
                <a:tc>
                  <a:txBody>
                    <a:bodyPr/>
                    <a:lstStyle/>
                    <a:p>
                      <a:pPr algn="l"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Totale</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42026" name="Object 8"/>
          <p:cNvGraphicFramePr>
            <a:graphicFrameLocks noChangeAspect="1"/>
          </p:cNvGraphicFramePr>
          <p:nvPr>
            <p:extLst>
              <p:ext uri="{D42A27DB-BD31-4B8C-83A1-F6EECF244321}">
                <p14:modId xmlns:p14="http://schemas.microsoft.com/office/powerpoint/2010/main" val="576350423"/>
              </p:ext>
            </p:extLst>
          </p:nvPr>
        </p:nvGraphicFramePr>
        <p:xfrm>
          <a:off x="1048521" y="1869705"/>
          <a:ext cx="4927600" cy="508000"/>
        </p:xfrm>
        <a:graphic>
          <a:graphicData uri="http://schemas.openxmlformats.org/presentationml/2006/ole">
            <mc:AlternateContent xmlns:mc="http://schemas.openxmlformats.org/markup-compatibility/2006">
              <mc:Choice xmlns:v="urn:schemas-microsoft-com:vml" Requires="v">
                <p:oleObj spid="_x0000_s1198" name="Equazione" r:id="rId4" imgW="4927600" imgH="508000" progId="Equation.3">
                  <p:embed/>
                </p:oleObj>
              </mc:Choice>
              <mc:Fallback>
                <p:oleObj name="Equazione" r:id="rId4" imgW="4927600" imgH="508000" progId="Equation.3">
                  <p:embed/>
                  <p:pic>
                    <p:nvPicPr>
                      <p:cNvPr id="4202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521" y="1869705"/>
                        <a:ext cx="4927600" cy="508000"/>
                      </a:xfrm>
                      <a:prstGeom prst="rect">
                        <a:avLst/>
                      </a:prstGeom>
                      <a:noFill/>
                      <a:ln w="9525">
                        <a:solidFill>
                          <a:srgbClr val="A80000"/>
                        </a:solidFill>
                        <a:miter lim="800000"/>
                        <a:headEnd/>
                        <a:tailEnd/>
                      </a:ln>
                      <a:effectLst/>
                      <a:extLst/>
                    </p:spPr>
                  </p:pic>
                </p:oleObj>
              </mc:Fallback>
            </mc:AlternateContent>
          </a:graphicData>
        </a:graphic>
      </p:graphicFrame>
      <p:sp>
        <p:nvSpPr>
          <p:cNvPr id="13" name="Titolo 1"/>
          <p:cNvSpPr txBox="1">
            <a:spLocks/>
          </p:cNvSpPr>
          <p:nvPr/>
        </p:nvSpPr>
        <p:spPr>
          <a:xfrm>
            <a:off x="952056" y="773721"/>
            <a:ext cx="2502671" cy="468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1800" b="1" dirty="0" smtClean="0">
                <a:solidFill>
                  <a:srgbClr val="A80000"/>
                </a:solidFill>
                <a:latin typeface="Times New Roman" panose="02020603050405020304" pitchFamily="18" charset="0"/>
                <a:cs typeface="Times New Roman" panose="02020603050405020304" pitchFamily="18" charset="0"/>
              </a:rPr>
              <a:t>Le frequenze relative</a:t>
            </a:r>
          </a:p>
        </p:txBody>
      </p:sp>
      <p:sp>
        <p:nvSpPr>
          <p:cNvPr id="2" name="Rettangolo 1"/>
          <p:cNvSpPr/>
          <p:nvPr/>
        </p:nvSpPr>
        <p:spPr>
          <a:xfrm>
            <a:off x="6492082" y="3751604"/>
            <a:ext cx="712023" cy="1606609"/>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piè di pagina 2"/>
          <p:cNvSpPr>
            <a:spLocks noGrp="1"/>
          </p:cNvSpPr>
          <p:nvPr>
            <p:ph type="ftr" sz="quarter" idx="11"/>
          </p:nvPr>
        </p:nvSpPr>
        <p:spPr/>
        <p:txBody>
          <a:bodyPr/>
          <a:lstStyle/>
          <a:p>
            <a:r>
              <a:rPr lang="it-IT" smtClean="0"/>
              <a:t>L. Bani - Elementi di statistica economica - LEZIONE 17</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18</a:t>
            </a:fld>
            <a:endParaRPr lang="it-IT"/>
          </a:p>
        </p:txBody>
      </p:sp>
    </p:spTree>
    <p:extLst>
      <p:ext uri="{BB962C8B-B14F-4D97-AF65-F5344CB8AC3E}">
        <p14:creationId xmlns:p14="http://schemas.microsoft.com/office/powerpoint/2010/main" val="40364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26"/>
                                        </p:tgtEl>
                                        <p:attrNameLst>
                                          <p:attrName>style.visibility</p:attrName>
                                        </p:attrNameLst>
                                      </p:cBhvr>
                                      <p:to>
                                        <p:strVal val="visible"/>
                                      </p:to>
                                    </p:set>
                                    <p:animEffect transition="in" filter="fade">
                                      <p:cBhvr>
                                        <p:cTn id="12" dur="500"/>
                                        <p:tgtEl>
                                          <p:spTgt spid="42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L. Bani - Elementi di statistica economica - LEZIONE 17</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pPr/>
              <a:t>19</a:t>
            </a:fld>
            <a:endParaRPr lang="it-IT"/>
          </a:p>
        </p:txBody>
      </p:sp>
      <p:sp>
        <p:nvSpPr>
          <p:cNvPr id="43010" name="Titolo 1"/>
          <p:cNvSpPr>
            <a:spLocks noGrp="1"/>
          </p:cNvSpPr>
          <p:nvPr>
            <p:ph type="title" idx="4294967295"/>
          </p:nvPr>
        </p:nvSpPr>
        <p:spPr>
          <a:xfrm>
            <a:off x="988613" y="747742"/>
            <a:ext cx="4367213" cy="379412"/>
          </a:xfrm>
        </p:spPr>
        <p:txBody>
          <a:bodyPr>
            <a:noAutofit/>
          </a:bodyPr>
          <a:lstStyle/>
          <a:p>
            <a:pPr eaLnBrk="1" hangingPunct="1"/>
            <a:r>
              <a:rPr altLang="it-IT" sz="1800" b="1" dirty="0" err="1" smtClean="0">
                <a:solidFill>
                  <a:srgbClr val="A80000"/>
                </a:solidFill>
                <a:latin typeface="Times New Roman" panose="02020603050405020304" pitchFamily="18" charset="0"/>
                <a:cs typeface="Times New Roman" panose="02020603050405020304" pitchFamily="18" charset="0"/>
              </a:rPr>
              <a:t>Perché</a:t>
            </a:r>
            <a:r>
              <a:rPr altLang="it-IT" sz="1800" b="1" dirty="0" smtClean="0">
                <a:solidFill>
                  <a:srgbClr val="A80000"/>
                </a:solidFill>
                <a:latin typeface="Times New Roman" panose="02020603050405020304" pitchFamily="18" charset="0"/>
                <a:cs typeface="Times New Roman" panose="02020603050405020304" pitchFamily="18" charset="0"/>
              </a:rPr>
              <a:t> </a:t>
            </a:r>
            <a:r>
              <a:rPr altLang="it-IT" sz="1800" b="1" dirty="0" err="1" smtClean="0">
                <a:solidFill>
                  <a:srgbClr val="A80000"/>
                </a:solidFill>
                <a:latin typeface="Times New Roman" panose="02020603050405020304" pitchFamily="18" charset="0"/>
                <a:cs typeface="Times New Roman" panose="02020603050405020304" pitchFamily="18" charset="0"/>
              </a:rPr>
              <a:t>si</a:t>
            </a:r>
            <a:r>
              <a:rPr altLang="it-IT" sz="1800" b="1" dirty="0" smtClean="0">
                <a:solidFill>
                  <a:srgbClr val="A80000"/>
                </a:solidFill>
                <a:latin typeface="Times New Roman" panose="02020603050405020304" pitchFamily="18" charset="0"/>
                <a:cs typeface="Times New Roman" panose="02020603050405020304" pitchFamily="18" charset="0"/>
              </a:rPr>
              <a:t> </a:t>
            </a:r>
            <a:r>
              <a:rPr altLang="it-IT" sz="1800" b="1" dirty="0" err="1" smtClean="0">
                <a:solidFill>
                  <a:srgbClr val="A80000"/>
                </a:solidFill>
                <a:latin typeface="Times New Roman" panose="02020603050405020304" pitchFamily="18" charset="0"/>
                <a:cs typeface="Times New Roman" panose="02020603050405020304" pitchFamily="18" charset="0"/>
              </a:rPr>
              <a:t>calcolano</a:t>
            </a:r>
            <a:r>
              <a:rPr altLang="it-IT" sz="1800" b="1" dirty="0" smtClean="0">
                <a:solidFill>
                  <a:srgbClr val="A80000"/>
                </a:solidFill>
                <a:latin typeface="Times New Roman" panose="02020603050405020304" pitchFamily="18" charset="0"/>
                <a:cs typeface="Times New Roman" panose="02020603050405020304" pitchFamily="18" charset="0"/>
              </a:rPr>
              <a:t> le </a:t>
            </a:r>
            <a:r>
              <a:rPr altLang="it-IT" sz="1800" b="1" dirty="0" err="1" smtClean="0">
                <a:solidFill>
                  <a:srgbClr val="A80000"/>
                </a:solidFill>
                <a:latin typeface="Times New Roman" panose="02020603050405020304" pitchFamily="18" charset="0"/>
                <a:cs typeface="Times New Roman" panose="02020603050405020304" pitchFamily="18" charset="0"/>
              </a:rPr>
              <a:t>frequenze</a:t>
            </a:r>
            <a:r>
              <a:rPr altLang="it-IT" sz="1800" b="1" dirty="0" smtClean="0">
                <a:solidFill>
                  <a:srgbClr val="A80000"/>
                </a:solidFill>
                <a:latin typeface="Times New Roman" panose="02020603050405020304" pitchFamily="18" charset="0"/>
                <a:cs typeface="Times New Roman" panose="02020603050405020304" pitchFamily="18" charset="0"/>
              </a:rPr>
              <a:t> relative?</a:t>
            </a:r>
          </a:p>
        </p:txBody>
      </p:sp>
      <p:sp>
        <p:nvSpPr>
          <p:cNvPr id="43011" name="Segnaposto testo 2"/>
          <p:cNvSpPr>
            <a:spLocks noGrp="1"/>
          </p:cNvSpPr>
          <p:nvPr>
            <p:ph type="body" sz="quarter" idx="4294967295"/>
          </p:nvPr>
        </p:nvSpPr>
        <p:spPr>
          <a:xfrm>
            <a:off x="988613" y="1300852"/>
            <a:ext cx="10325100" cy="749300"/>
          </a:xfrm>
        </p:spPr>
        <p:txBody>
          <a:bodyPr>
            <a:noAutofit/>
          </a:bodyPr>
          <a:lstStyle/>
          <a:p>
            <a:pPr algn="just">
              <a:lnSpc>
                <a:spcPct val="100000"/>
              </a:lnSpc>
              <a:spcBef>
                <a:spcPts val="0"/>
              </a:spcBef>
              <a:buFont typeface="Wingdings" panose="05000000000000000000" pitchFamily="2" charset="2"/>
              <a:buChar char="§"/>
            </a:pPr>
            <a:r>
              <a:rPr lang="it-IT" altLang="it-IT" sz="1800" dirty="0" smtClean="0">
                <a:latin typeface="Times New Roman" panose="02020603050405020304" pitchFamily="18" charset="0"/>
                <a:cs typeface="Times New Roman" panose="02020603050405020304" pitchFamily="18" charset="0"/>
              </a:rPr>
              <a:t>Perché le frequenze assolute dipendono da n, hanno significati diversi a seconda del numero totale di </a:t>
            </a:r>
            <a:r>
              <a:rPr lang="it-IT" altLang="it-IT" sz="1800" dirty="0">
                <a:latin typeface="Times New Roman" panose="02020603050405020304" pitchFamily="18" charset="0"/>
                <a:cs typeface="Times New Roman" panose="02020603050405020304" pitchFamily="18" charset="0"/>
              </a:rPr>
              <a:t>unità </a:t>
            </a:r>
            <a:r>
              <a:rPr lang="it-IT" altLang="it-IT" sz="1800" dirty="0" smtClean="0">
                <a:latin typeface="Times New Roman" panose="02020603050405020304" pitchFamily="18" charset="0"/>
                <a:cs typeface="Times New Roman" panose="02020603050405020304" pitchFamily="18" charset="0"/>
              </a:rPr>
              <a:t>ed </a:t>
            </a:r>
            <a:r>
              <a:rPr lang="it-IT" altLang="it-IT" sz="1800" dirty="0">
                <a:latin typeface="Times New Roman" panose="02020603050405020304" pitchFamily="18" charset="0"/>
                <a:cs typeface="Times New Roman" panose="02020603050405020304" pitchFamily="18" charset="0"/>
              </a:rPr>
              <a:t>è rilevante soprattutto quando si confrontano le distribuzioni di frequenza di 2 o più gruppi di unità</a:t>
            </a:r>
            <a:endParaRPr lang="it-IT" altLang="it-IT" sz="1800"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pPr>
            <a:endParaRPr lang="it-IT" altLang="it-IT" sz="1800" dirty="0" smtClean="0">
              <a:latin typeface="Times New Roman" panose="02020603050405020304" pitchFamily="18" charset="0"/>
              <a:cs typeface="Times New Roman" panose="02020603050405020304" pitchFamily="18" charset="0"/>
            </a:endParaRPr>
          </a:p>
        </p:txBody>
      </p:sp>
      <p:pic>
        <p:nvPicPr>
          <p:cNvPr id="43012" name="Picture 4" descr="j04042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6727" y="4793095"/>
            <a:ext cx="11826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extLst>
              <p:ext uri="{D42A27DB-BD31-4B8C-83A1-F6EECF244321}">
                <p14:modId xmlns:p14="http://schemas.microsoft.com/office/powerpoint/2010/main" val="2524352895"/>
              </p:ext>
            </p:extLst>
          </p:nvPr>
        </p:nvGraphicFramePr>
        <p:xfrm>
          <a:off x="988613" y="3229923"/>
          <a:ext cx="8642351" cy="1409700"/>
        </p:xfrm>
        <a:graphic>
          <a:graphicData uri="http://schemas.openxmlformats.org/drawingml/2006/table">
            <a:tbl>
              <a:tblPr/>
              <a:tblGrid>
                <a:gridCol w="1104509">
                  <a:extLst>
                    <a:ext uri="{9D8B030D-6E8A-4147-A177-3AD203B41FA5}">
                      <a16:colId xmlns:a16="http://schemas.microsoft.com/office/drawing/2014/main" val="20000"/>
                    </a:ext>
                  </a:extLst>
                </a:gridCol>
                <a:gridCol w="1333077">
                  <a:extLst>
                    <a:ext uri="{9D8B030D-6E8A-4147-A177-3AD203B41FA5}">
                      <a16:colId xmlns:a16="http://schemas.microsoft.com/office/drawing/2014/main" val="20001"/>
                    </a:ext>
                  </a:extLst>
                </a:gridCol>
                <a:gridCol w="1221104">
                  <a:extLst>
                    <a:ext uri="{9D8B030D-6E8A-4147-A177-3AD203B41FA5}">
                      <a16:colId xmlns:a16="http://schemas.microsoft.com/office/drawing/2014/main" val="20002"/>
                    </a:ext>
                  </a:extLst>
                </a:gridCol>
                <a:gridCol w="403953">
                  <a:extLst>
                    <a:ext uri="{9D8B030D-6E8A-4147-A177-3AD203B41FA5}">
                      <a16:colId xmlns:a16="http://schemas.microsoft.com/office/drawing/2014/main" val="20003"/>
                    </a:ext>
                  </a:extLst>
                </a:gridCol>
                <a:gridCol w="1050747">
                  <a:extLst>
                    <a:ext uri="{9D8B030D-6E8A-4147-A177-3AD203B41FA5}">
                      <a16:colId xmlns:a16="http://schemas.microsoft.com/office/drawing/2014/main" val="20004"/>
                    </a:ext>
                  </a:extLst>
                </a:gridCol>
                <a:gridCol w="1872509">
                  <a:extLst>
                    <a:ext uri="{9D8B030D-6E8A-4147-A177-3AD203B41FA5}">
                      <a16:colId xmlns:a16="http://schemas.microsoft.com/office/drawing/2014/main" val="20005"/>
                    </a:ext>
                  </a:extLst>
                </a:gridCol>
                <a:gridCol w="1656452">
                  <a:extLst>
                    <a:ext uri="{9D8B030D-6E8A-4147-A177-3AD203B41FA5}">
                      <a16:colId xmlns:a16="http://schemas.microsoft.com/office/drawing/2014/main" val="20006"/>
                    </a:ext>
                  </a:extLst>
                </a:gridCol>
              </a:tblGrid>
              <a:tr h="371475">
                <a:tc>
                  <a:txBody>
                    <a:bodyPr/>
                    <a:lstStyle/>
                    <a:p>
                      <a:pPr algn="l" fontAlgn="b"/>
                      <a:r>
                        <a:rPr lang="it-IT" sz="1800" b="1" i="0" u="none" strike="noStrike" dirty="0">
                          <a:solidFill>
                            <a:schemeClr val="tx1"/>
                          </a:solidFill>
                          <a:latin typeface="Times New Roman" panose="02020603050405020304" pitchFamily="18" charset="0"/>
                          <a:cs typeface="Times New Roman" panose="02020603050405020304" pitchFamily="18" charset="0"/>
                        </a:rPr>
                        <a:t>Gruppo 1 </a:t>
                      </a:r>
                    </a:p>
                  </a:txBody>
                  <a:tcPr marL="9527" marR="952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Frequenze assolute</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9527" marR="952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Frequenze</a:t>
                      </a:r>
                      <a:r>
                        <a:rPr lang="it-IT" sz="1800" b="0" i="0" u="none" strike="noStrike" baseline="0" dirty="0" smtClean="0">
                          <a:solidFill>
                            <a:schemeClr val="tx1"/>
                          </a:solidFill>
                          <a:latin typeface="Times New Roman" panose="02020603050405020304" pitchFamily="18" charset="0"/>
                          <a:cs typeface="Times New Roman" panose="02020603050405020304" pitchFamily="18" charset="0"/>
                        </a:rPr>
                        <a:t> </a:t>
                      </a:r>
                      <a:r>
                        <a:rPr lang="it-IT" sz="1800" b="0" i="0" u="none" strike="noStrike" dirty="0" smtClean="0">
                          <a:solidFill>
                            <a:schemeClr val="tx1"/>
                          </a:solidFill>
                          <a:latin typeface="Times New Roman" panose="02020603050405020304" pitchFamily="18" charset="0"/>
                          <a:cs typeface="Times New Roman" panose="02020603050405020304" pitchFamily="18" charset="0"/>
                        </a:rPr>
                        <a:t>relative</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9527" marR="952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it-IT" sz="1800" b="0" i="1" u="none" strike="noStrike">
                        <a:solidFill>
                          <a:schemeClr val="tx1"/>
                        </a:solidFill>
                        <a:latin typeface="Times New Roman" panose="02020603050405020304" pitchFamily="18" charset="0"/>
                        <a:cs typeface="Times New Roman" panose="02020603050405020304" pitchFamily="18" charset="0"/>
                      </a:endParaRPr>
                    </a:p>
                  </a:txBody>
                  <a:tcPr marL="342955" marR="9527" marT="9525" marB="0" anchor="b">
                    <a:lnL>
                      <a:noFill/>
                    </a:lnL>
                    <a:lnR>
                      <a:noFill/>
                    </a:lnR>
                    <a:lnT>
                      <a:noFill/>
                    </a:lnT>
                    <a:lnB>
                      <a:noFill/>
                    </a:lnB>
                  </a:tcPr>
                </a:tc>
                <a:tc>
                  <a:txBody>
                    <a:bodyPr/>
                    <a:lstStyle/>
                    <a:p>
                      <a:pPr algn="l" fontAlgn="b"/>
                      <a:r>
                        <a:rPr lang="it-IT" sz="1800" b="1" i="0" u="none" strike="noStrike" dirty="0">
                          <a:solidFill>
                            <a:schemeClr val="tx1"/>
                          </a:solidFill>
                          <a:latin typeface="Times New Roman" panose="02020603050405020304" pitchFamily="18" charset="0"/>
                          <a:cs typeface="Times New Roman" panose="02020603050405020304" pitchFamily="18" charset="0"/>
                        </a:rPr>
                        <a:t>Gruppo 2</a:t>
                      </a:r>
                    </a:p>
                  </a:txBody>
                  <a:tcPr marL="9527" marR="952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Frequenze assolute</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9527" marR="952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Frequenze</a:t>
                      </a:r>
                      <a:r>
                        <a:rPr lang="it-IT" sz="1800" b="0" i="0" u="none" strike="noStrike" baseline="0" dirty="0" smtClean="0">
                          <a:solidFill>
                            <a:schemeClr val="tx1"/>
                          </a:solidFill>
                          <a:latin typeface="Times New Roman" panose="02020603050405020304" pitchFamily="18" charset="0"/>
                          <a:cs typeface="Times New Roman" panose="02020603050405020304" pitchFamily="18" charset="0"/>
                        </a:rPr>
                        <a:t> </a:t>
                      </a:r>
                      <a:r>
                        <a:rPr lang="it-IT" sz="1800" b="0" i="0" u="none" strike="noStrike" dirty="0" smtClean="0">
                          <a:solidFill>
                            <a:schemeClr val="tx1"/>
                          </a:solidFill>
                          <a:latin typeface="Times New Roman" panose="02020603050405020304" pitchFamily="18" charset="0"/>
                          <a:cs typeface="Times New Roman" panose="02020603050405020304" pitchFamily="18" charset="0"/>
                        </a:rPr>
                        <a:t>relative</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9527" marR="9527"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it-IT" sz="1800" b="0" i="1" u="none" strike="noStrike" dirty="0">
                          <a:solidFill>
                            <a:schemeClr val="tx1"/>
                          </a:solidFill>
                          <a:latin typeface="Times New Roman" panose="02020603050405020304" pitchFamily="18" charset="0"/>
                          <a:cs typeface="Times New Roman" panose="02020603050405020304" pitchFamily="18" charset="0"/>
                        </a:rPr>
                        <a:t>M</a:t>
                      </a:r>
                    </a:p>
                  </a:txBody>
                  <a:tcPr marL="9527" marR="34295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1" u="none" strike="noStrike">
                          <a:solidFill>
                            <a:schemeClr val="tx1"/>
                          </a:solidFill>
                          <a:latin typeface="Times New Roman" panose="02020603050405020304" pitchFamily="18" charset="0"/>
                          <a:cs typeface="Times New Roman" panose="02020603050405020304" pitchFamily="18" charset="0"/>
                        </a:rPr>
                        <a:t>2</a:t>
                      </a:r>
                    </a:p>
                  </a:txBody>
                  <a:tcPr marL="9527" marR="952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1" u="none" strike="noStrike">
                          <a:solidFill>
                            <a:schemeClr val="tx1"/>
                          </a:solidFill>
                          <a:latin typeface="Times New Roman" panose="02020603050405020304" pitchFamily="18" charset="0"/>
                          <a:cs typeface="Times New Roman" panose="02020603050405020304" pitchFamily="18" charset="0"/>
                        </a:rPr>
                        <a:t>0,333</a:t>
                      </a:r>
                    </a:p>
                  </a:txBody>
                  <a:tcPr marL="9527" marR="952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800" b="0" i="0" u="none" strike="noStrike">
                        <a:solidFill>
                          <a:schemeClr val="tx1"/>
                        </a:solidFill>
                        <a:latin typeface="Times New Roman" panose="02020603050405020304" pitchFamily="18" charset="0"/>
                        <a:cs typeface="Times New Roman" panose="02020603050405020304" pitchFamily="18" charset="0"/>
                      </a:endParaRPr>
                    </a:p>
                  </a:txBody>
                  <a:tcPr marL="9527" marR="9527" marT="9525" marB="0" anchor="b">
                    <a:lnL>
                      <a:noFill/>
                    </a:lnL>
                    <a:lnR>
                      <a:noFill/>
                    </a:lnR>
                    <a:lnT>
                      <a:noFill/>
                    </a:lnT>
                    <a:lnB>
                      <a:noFill/>
                    </a:lnB>
                  </a:tcPr>
                </a:tc>
                <a:tc>
                  <a:txBody>
                    <a:bodyPr/>
                    <a:lstStyle/>
                    <a:p>
                      <a:pPr algn="l" rtl="0" fontAlgn="b"/>
                      <a:r>
                        <a:rPr lang="it-IT" sz="1800" b="0" i="1" u="none" strike="noStrike" dirty="0">
                          <a:solidFill>
                            <a:schemeClr val="tx1"/>
                          </a:solidFill>
                          <a:latin typeface="Times New Roman" panose="02020603050405020304" pitchFamily="18" charset="0"/>
                          <a:cs typeface="Times New Roman" panose="02020603050405020304" pitchFamily="18" charset="0"/>
                        </a:rPr>
                        <a:t>M</a:t>
                      </a:r>
                    </a:p>
                  </a:txBody>
                  <a:tcPr marL="342955" marR="952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it-IT" sz="1800" b="0" i="1" u="none" strike="noStrike">
                          <a:solidFill>
                            <a:schemeClr val="tx1"/>
                          </a:solidFill>
                          <a:latin typeface="Times New Roman" panose="02020603050405020304" pitchFamily="18" charset="0"/>
                          <a:cs typeface="Times New Roman" panose="02020603050405020304" pitchFamily="18" charset="0"/>
                        </a:rPr>
                        <a:t>12</a:t>
                      </a:r>
                    </a:p>
                  </a:txBody>
                  <a:tcPr marL="9527" marR="9527"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it-IT" sz="1800" b="0" i="1" u="none" strike="noStrike">
                          <a:solidFill>
                            <a:schemeClr val="tx1"/>
                          </a:solidFill>
                          <a:latin typeface="Times New Roman" panose="02020603050405020304" pitchFamily="18" charset="0"/>
                          <a:cs typeface="Times New Roman" panose="02020603050405020304" pitchFamily="18" charset="0"/>
                        </a:rPr>
                        <a:t>0,207</a:t>
                      </a:r>
                    </a:p>
                  </a:txBody>
                  <a:tcPr marL="9527" marR="9527"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l" fontAlgn="b"/>
                      <a:r>
                        <a:rPr lang="it-IT" sz="1800" b="0" i="1" u="none" strike="noStrike" dirty="0">
                          <a:solidFill>
                            <a:schemeClr val="tx1"/>
                          </a:solidFill>
                          <a:latin typeface="Times New Roman" panose="02020603050405020304" pitchFamily="18" charset="0"/>
                          <a:cs typeface="Times New Roman" panose="02020603050405020304" pitchFamily="18" charset="0"/>
                        </a:rPr>
                        <a:t>F</a:t>
                      </a:r>
                    </a:p>
                  </a:txBody>
                  <a:tcPr marL="9527" marR="342955" marT="9525" marB="0" anchor="b">
                    <a:lnL>
                      <a:noFill/>
                    </a:lnL>
                    <a:lnR>
                      <a:noFill/>
                    </a:lnR>
                    <a:lnT>
                      <a:noFill/>
                    </a:lnT>
                    <a:lnB>
                      <a:noFill/>
                    </a:lnB>
                  </a:tcPr>
                </a:tc>
                <a:tc>
                  <a:txBody>
                    <a:bodyPr/>
                    <a:lstStyle/>
                    <a:p>
                      <a:pPr algn="r" fontAlgn="b"/>
                      <a:r>
                        <a:rPr lang="it-IT" sz="1800" b="0" i="1" u="none" strike="noStrike">
                          <a:solidFill>
                            <a:schemeClr val="tx1"/>
                          </a:solidFill>
                          <a:latin typeface="Times New Roman" panose="02020603050405020304" pitchFamily="18" charset="0"/>
                          <a:cs typeface="Times New Roman" panose="02020603050405020304" pitchFamily="18" charset="0"/>
                        </a:rPr>
                        <a:t>4</a:t>
                      </a:r>
                    </a:p>
                  </a:txBody>
                  <a:tcPr marL="9527" marR="9527" marT="9525" marB="0" anchor="b">
                    <a:lnL>
                      <a:noFill/>
                    </a:lnL>
                    <a:lnR>
                      <a:noFill/>
                    </a:lnR>
                    <a:lnT>
                      <a:noFill/>
                    </a:lnT>
                    <a:lnB>
                      <a:noFill/>
                    </a:lnB>
                  </a:tcPr>
                </a:tc>
                <a:tc>
                  <a:txBody>
                    <a:bodyPr/>
                    <a:lstStyle/>
                    <a:p>
                      <a:pPr algn="r" fontAlgn="b"/>
                      <a:r>
                        <a:rPr lang="it-IT" sz="1800" b="0" i="1" u="none" strike="noStrike" dirty="0">
                          <a:solidFill>
                            <a:schemeClr val="tx1"/>
                          </a:solidFill>
                          <a:latin typeface="Times New Roman" panose="02020603050405020304" pitchFamily="18" charset="0"/>
                          <a:cs typeface="Times New Roman" panose="02020603050405020304" pitchFamily="18" charset="0"/>
                        </a:rPr>
                        <a:t>0,667</a:t>
                      </a:r>
                    </a:p>
                  </a:txBody>
                  <a:tcPr marL="9527" marR="9527" marT="9525" marB="0" anchor="b">
                    <a:lnL>
                      <a:noFill/>
                    </a:lnL>
                    <a:lnR>
                      <a:noFill/>
                    </a:lnR>
                    <a:lnT>
                      <a:noFill/>
                    </a:lnT>
                    <a:lnB>
                      <a:noFill/>
                    </a:lnB>
                  </a:tcPr>
                </a:tc>
                <a:tc>
                  <a:txBody>
                    <a:bodyPr/>
                    <a:lstStyle/>
                    <a:p>
                      <a:pPr algn="l" fontAlgn="b"/>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9527" marR="9527" marT="9525" marB="0" anchor="b">
                    <a:lnL>
                      <a:noFill/>
                    </a:lnL>
                    <a:lnR>
                      <a:noFill/>
                    </a:lnR>
                    <a:lnT>
                      <a:noFill/>
                    </a:lnT>
                    <a:lnB>
                      <a:noFill/>
                    </a:lnB>
                  </a:tcPr>
                </a:tc>
                <a:tc>
                  <a:txBody>
                    <a:bodyPr/>
                    <a:lstStyle/>
                    <a:p>
                      <a:pPr algn="l" rtl="0" fontAlgn="b"/>
                      <a:r>
                        <a:rPr lang="it-IT" sz="1800" b="0" i="1" u="none" strike="noStrike" dirty="0">
                          <a:solidFill>
                            <a:schemeClr val="tx1"/>
                          </a:solidFill>
                          <a:latin typeface="Times New Roman" panose="02020603050405020304" pitchFamily="18" charset="0"/>
                          <a:cs typeface="Times New Roman" panose="02020603050405020304" pitchFamily="18" charset="0"/>
                        </a:rPr>
                        <a:t>F</a:t>
                      </a:r>
                    </a:p>
                  </a:txBody>
                  <a:tcPr marL="342955" marR="9527" marT="9525" marB="0" anchor="b">
                    <a:lnL>
                      <a:noFill/>
                    </a:lnL>
                    <a:lnR>
                      <a:noFill/>
                    </a:lnR>
                    <a:lnT>
                      <a:noFill/>
                    </a:lnT>
                    <a:lnB>
                      <a:noFill/>
                    </a:lnB>
                  </a:tcPr>
                </a:tc>
                <a:tc>
                  <a:txBody>
                    <a:bodyPr/>
                    <a:lstStyle/>
                    <a:p>
                      <a:pPr algn="r" rtl="0" fontAlgn="b"/>
                      <a:r>
                        <a:rPr lang="it-IT" sz="1800" b="0" i="1" u="none" strike="noStrike" dirty="0">
                          <a:solidFill>
                            <a:schemeClr val="tx1"/>
                          </a:solidFill>
                          <a:latin typeface="Times New Roman" panose="02020603050405020304" pitchFamily="18" charset="0"/>
                          <a:cs typeface="Times New Roman" panose="02020603050405020304" pitchFamily="18" charset="0"/>
                        </a:rPr>
                        <a:t>46</a:t>
                      </a:r>
                    </a:p>
                  </a:txBody>
                  <a:tcPr marL="9527" marR="9527" marT="9525" marB="0" anchor="b">
                    <a:lnL>
                      <a:noFill/>
                    </a:lnL>
                    <a:lnR>
                      <a:noFill/>
                    </a:lnR>
                    <a:lnT>
                      <a:noFill/>
                    </a:lnT>
                    <a:lnB>
                      <a:noFill/>
                    </a:lnB>
                  </a:tcPr>
                </a:tc>
                <a:tc>
                  <a:txBody>
                    <a:bodyPr/>
                    <a:lstStyle/>
                    <a:p>
                      <a:pPr algn="r" rtl="0" fontAlgn="b"/>
                      <a:r>
                        <a:rPr lang="it-IT" sz="1800" b="0" i="1" u="none" strike="noStrike" dirty="0">
                          <a:solidFill>
                            <a:schemeClr val="tx1"/>
                          </a:solidFill>
                          <a:latin typeface="Times New Roman" panose="02020603050405020304" pitchFamily="18" charset="0"/>
                          <a:cs typeface="Times New Roman" panose="02020603050405020304" pitchFamily="18" charset="0"/>
                        </a:rPr>
                        <a:t>0,793</a:t>
                      </a:r>
                    </a:p>
                  </a:txBody>
                  <a:tcPr marL="9527" marR="9527" marT="9525"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r>
                        <a:rPr lang="it-IT" sz="1800" b="0" i="1" u="none" strike="noStrike" dirty="0">
                          <a:solidFill>
                            <a:schemeClr val="tx1"/>
                          </a:solidFill>
                          <a:latin typeface="Times New Roman" panose="02020603050405020304" pitchFamily="18" charset="0"/>
                          <a:cs typeface="Times New Roman" panose="02020603050405020304" pitchFamily="18" charset="0"/>
                        </a:rPr>
                        <a:t>Tot.</a:t>
                      </a:r>
                    </a:p>
                  </a:txBody>
                  <a:tcPr marL="9527" marR="342955" marT="9525" marB="0" anchor="b">
                    <a:lnL>
                      <a:noFill/>
                    </a:lnL>
                    <a:lnR>
                      <a:noFill/>
                    </a:lnR>
                    <a:lnT>
                      <a:noFill/>
                    </a:lnT>
                    <a:lnB>
                      <a:noFill/>
                    </a:lnB>
                  </a:tcPr>
                </a:tc>
                <a:tc>
                  <a:txBody>
                    <a:bodyPr/>
                    <a:lstStyle/>
                    <a:p>
                      <a:pPr algn="r" fontAlgn="b"/>
                      <a:r>
                        <a:rPr lang="it-IT" sz="1800" b="0" i="1" u="none" strike="noStrike">
                          <a:solidFill>
                            <a:schemeClr val="tx1"/>
                          </a:solidFill>
                          <a:latin typeface="Times New Roman" panose="02020603050405020304" pitchFamily="18" charset="0"/>
                          <a:cs typeface="Times New Roman" panose="02020603050405020304" pitchFamily="18" charset="0"/>
                        </a:rPr>
                        <a:t>6</a:t>
                      </a:r>
                    </a:p>
                  </a:txBody>
                  <a:tcPr marL="9527" marR="9527" marT="9525" marB="0" anchor="b">
                    <a:lnL>
                      <a:noFill/>
                    </a:lnL>
                    <a:lnR>
                      <a:noFill/>
                    </a:lnR>
                    <a:lnT>
                      <a:noFill/>
                    </a:lnT>
                    <a:lnB>
                      <a:noFill/>
                    </a:lnB>
                  </a:tcPr>
                </a:tc>
                <a:tc>
                  <a:txBody>
                    <a:bodyPr/>
                    <a:lstStyle/>
                    <a:p>
                      <a:pPr algn="r" fontAlgn="b"/>
                      <a:r>
                        <a:rPr lang="it-IT" sz="1800" b="0" i="1" u="none" strike="noStrike" dirty="0">
                          <a:solidFill>
                            <a:schemeClr val="tx1"/>
                          </a:solidFill>
                          <a:latin typeface="Times New Roman" panose="02020603050405020304" pitchFamily="18" charset="0"/>
                          <a:cs typeface="Times New Roman" panose="02020603050405020304" pitchFamily="18" charset="0"/>
                        </a:rPr>
                        <a:t>1</a:t>
                      </a:r>
                    </a:p>
                  </a:txBody>
                  <a:tcPr marL="9527" marR="9527" marT="9525" marB="0" anchor="b">
                    <a:lnL>
                      <a:noFill/>
                    </a:lnL>
                    <a:lnR>
                      <a:noFill/>
                    </a:lnR>
                    <a:lnT>
                      <a:noFill/>
                    </a:lnT>
                    <a:lnB>
                      <a:noFill/>
                    </a:lnB>
                  </a:tcPr>
                </a:tc>
                <a:tc>
                  <a:txBody>
                    <a:bodyPr/>
                    <a:lstStyle/>
                    <a:p>
                      <a:pPr algn="l" fontAlgn="b"/>
                      <a:endParaRPr lang="it-IT" sz="1800" b="0" i="0" u="none" strike="noStrike">
                        <a:solidFill>
                          <a:schemeClr val="tx1"/>
                        </a:solidFill>
                        <a:latin typeface="Times New Roman" panose="02020603050405020304" pitchFamily="18" charset="0"/>
                        <a:cs typeface="Times New Roman" panose="02020603050405020304" pitchFamily="18" charset="0"/>
                      </a:endParaRPr>
                    </a:p>
                  </a:txBody>
                  <a:tcPr marL="9527" marR="9527" marT="9525" marB="0" anchor="b">
                    <a:lnL>
                      <a:noFill/>
                    </a:lnL>
                    <a:lnR>
                      <a:noFill/>
                    </a:lnR>
                    <a:lnT>
                      <a:noFill/>
                    </a:lnT>
                    <a:lnB>
                      <a:noFill/>
                    </a:lnB>
                  </a:tcPr>
                </a:tc>
                <a:tc>
                  <a:txBody>
                    <a:bodyPr/>
                    <a:lstStyle/>
                    <a:p>
                      <a:pPr algn="l" rtl="0" fontAlgn="b"/>
                      <a:r>
                        <a:rPr lang="it-IT" sz="1800" b="0" i="1" u="none" strike="noStrike" dirty="0">
                          <a:solidFill>
                            <a:schemeClr val="tx1"/>
                          </a:solidFill>
                          <a:latin typeface="Times New Roman" panose="02020603050405020304" pitchFamily="18" charset="0"/>
                          <a:cs typeface="Times New Roman" panose="02020603050405020304" pitchFamily="18" charset="0"/>
                        </a:rPr>
                        <a:t>Tot.</a:t>
                      </a:r>
                    </a:p>
                  </a:txBody>
                  <a:tcPr marL="342955" marR="9527" marT="9525" marB="0" anchor="b">
                    <a:lnL>
                      <a:noFill/>
                    </a:lnL>
                    <a:lnR>
                      <a:noFill/>
                    </a:lnR>
                    <a:lnT>
                      <a:noFill/>
                    </a:lnT>
                    <a:lnB>
                      <a:noFill/>
                    </a:lnB>
                  </a:tcPr>
                </a:tc>
                <a:tc>
                  <a:txBody>
                    <a:bodyPr/>
                    <a:lstStyle/>
                    <a:p>
                      <a:pPr algn="r" rtl="0" fontAlgn="b"/>
                      <a:r>
                        <a:rPr lang="it-IT" sz="1800" b="0" i="1" u="none" strike="noStrike" dirty="0">
                          <a:solidFill>
                            <a:schemeClr val="tx1"/>
                          </a:solidFill>
                          <a:latin typeface="Times New Roman" panose="02020603050405020304" pitchFamily="18" charset="0"/>
                          <a:cs typeface="Times New Roman" panose="02020603050405020304" pitchFamily="18" charset="0"/>
                        </a:rPr>
                        <a:t>58</a:t>
                      </a:r>
                    </a:p>
                  </a:txBody>
                  <a:tcPr marL="9527" marR="9527" marT="9525" marB="0" anchor="b">
                    <a:lnL>
                      <a:noFill/>
                    </a:lnL>
                    <a:lnR>
                      <a:noFill/>
                    </a:lnR>
                    <a:lnT>
                      <a:noFill/>
                    </a:lnT>
                    <a:lnB>
                      <a:noFill/>
                    </a:lnB>
                  </a:tcPr>
                </a:tc>
                <a:tc>
                  <a:txBody>
                    <a:bodyPr/>
                    <a:lstStyle/>
                    <a:p>
                      <a:pPr algn="r" rtl="0" fontAlgn="b"/>
                      <a:r>
                        <a:rPr lang="it-IT" sz="1800" b="0" i="1" u="none" strike="noStrike" dirty="0">
                          <a:solidFill>
                            <a:schemeClr val="tx1"/>
                          </a:solidFill>
                          <a:latin typeface="Times New Roman" panose="02020603050405020304" pitchFamily="18" charset="0"/>
                          <a:cs typeface="Times New Roman" panose="02020603050405020304" pitchFamily="18" charset="0"/>
                        </a:rPr>
                        <a:t>1</a:t>
                      </a:r>
                    </a:p>
                  </a:txBody>
                  <a:tcPr marL="9527" marR="9527" marT="9525" marB="0" anchor="b">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 name="Rettangolo 1"/>
          <p:cNvSpPr/>
          <p:nvPr/>
        </p:nvSpPr>
        <p:spPr>
          <a:xfrm>
            <a:off x="4050707" y="3830220"/>
            <a:ext cx="666572" cy="264920"/>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016000" y="2409894"/>
            <a:ext cx="10297622" cy="646331"/>
          </a:xfrm>
          <a:prstGeom prst="rect">
            <a:avLst/>
          </a:prstGeom>
        </p:spPr>
        <p:txBody>
          <a:bodyPr wrap="square">
            <a:spAutoFit/>
          </a:bodyPr>
          <a:lstStyle/>
          <a:p>
            <a:pPr algn="just"/>
            <a:r>
              <a:rPr lang="it-IT" altLang="it-IT" dirty="0">
                <a:latin typeface="Times New Roman" panose="02020603050405020304" pitchFamily="18" charset="0"/>
                <a:cs typeface="Times New Roman" panose="02020603050405020304" pitchFamily="18" charset="0"/>
              </a:rPr>
              <a:t>Consideriamo </a:t>
            </a:r>
            <a:r>
              <a:rPr lang="it-IT" altLang="it-IT" dirty="0" smtClean="0">
                <a:latin typeface="Times New Roman" panose="02020603050405020304" pitchFamily="18" charset="0"/>
                <a:cs typeface="Times New Roman" panose="02020603050405020304" pitchFamily="18" charset="0"/>
              </a:rPr>
              <a:t>ad esempio due </a:t>
            </a:r>
            <a:r>
              <a:rPr lang="it-IT" altLang="it-IT" dirty="0">
                <a:latin typeface="Times New Roman" panose="02020603050405020304" pitchFamily="18" charset="0"/>
                <a:cs typeface="Times New Roman" panose="02020603050405020304" pitchFamily="18" charset="0"/>
              </a:rPr>
              <a:t>gruppi classificati per il sesso (M maschi e F femmine), con le frequenze relative possiamo capire il gruppo con la presenza maschile più elevata!</a:t>
            </a:r>
          </a:p>
        </p:txBody>
      </p:sp>
      <p:sp>
        <p:nvSpPr>
          <p:cNvPr id="7" name="Rettangolo 6"/>
          <p:cNvSpPr/>
          <p:nvPr/>
        </p:nvSpPr>
        <p:spPr>
          <a:xfrm>
            <a:off x="869405" y="4922769"/>
            <a:ext cx="9263809"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Quindi la frequenza relativa ci informa della proporzione o del peso che qualche valore o osservazione ha nel campione. Ciò lo rende particolarmente utile, poiché a differenza della frequenza assoluta, la frequenza relativa ci consentirà di effettuare confronti tra campioni di dimensioni diverse.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89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randombar(horizontal)">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2"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CasellaDiTesto 3"/>
          <p:cNvSpPr txBox="1"/>
          <p:nvPr/>
        </p:nvSpPr>
        <p:spPr>
          <a:xfrm>
            <a:off x="2685011" y="2263831"/>
            <a:ext cx="7232073" cy="369332"/>
          </a:xfrm>
          <a:prstGeom prst="rect">
            <a:avLst/>
          </a:prstGeom>
          <a:noFill/>
        </p:spPr>
        <p:txBody>
          <a:bodyPr wrap="square" rtlCol="0">
            <a:spAutoFit/>
          </a:bodyPr>
          <a:lstStyle/>
          <a:p>
            <a:pPr algn="ctr"/>
            <a:r>
              <a:rPr lang="it-IT" b="1" dirty="0" smtClean="0">
                <a:solidFill>
                  <a:srgbClr val="A80000"/>
                </a:solidFill>
                <a:latin typeface="Times New Roman" panose="02020603050405020304" pitchFamily="18" charset="0"/>
                <a:cs typeface="Times New Roman" panose="02020603050405020304" pitchFamily="18" charset="0"/>
              </a:rPr>
              <a:t>CENNI DI STATISTICA DESCRITTIVA ED INFERENZIALE</a:t>
            </a:r>
            <a:endParaRPr lang="it-IT" b="1" dirty="0">
              <a:solidFill>
                <a:srgbClr val="A80000"/>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4688579" y="3760003"/>
            <a:ext cx="3557847" cy="1976582"/>
          </a:xfrm>
          <a:prstGeom prst="rect">
            <a:avLst/>
          </a:prstGeom>
        </p:spPr>
      </p:pic>
    </p:spTree>
    <p:extLst>
      <p:ext uri="{BB962C8B-B14F-4D97-AF65-F5344CB8AC3E}">
        <p14:creationId xmlns:p14="http://schemas.microsoft.com/office/powerpoint/2010/main" val="1839061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507800564"/>
              </p:ext>
            </p:extLst>
          </p:nvPr>
        </p:nvGraphicFramePr>
        <p:xfrm>
          <a:off x="1140799" y="2907983"/>
          <a:ext cx="8064500" cy="2468880"/>
        </p:xfrm>
        <a:graphic>
          <a:graphicData uri="http://schemas.openxmlformats.org/drawingml/2006/table">
            <a:tbl>
              <a:tblPr/>
              <a:tblGrid>
                <a:gridCol w="2016125">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016125">
                  <a:extLst>
                    <a:ext uri="{9D8B030D-6E8A-4147-A177-3AD203B41FA5}">
                      <a16:colId xmlns:a16="http://schemas.microsoft.com/office/drawing/2014/main" val="20003"/>
                    </a:ext>
                  </a:extLst>
                </a:gridCol>
              </a:tblGrid>
              <a:tr h="548569">
                <a:tc>
                  <a:txBody>
                    <a:bodyPr/>
                    <a:lstStyle/>
                    <a:p>
                      <a:pPr algn="l" fontAlgn="b"/>
                      <a:r>
                        <a:rPr lang="it-IT" sz="1800" b="0" i="0" u="none" strike="noStrike" dirty="0">
                          <a:solidFill>
                            <a:schemeClr val="tx1"/>
                          </a:solidFill>
                          <a:latin typeface="Times New Roman" panose="02020603050405020304" pitchFamily="18" charset="0"/>
                          <a:cs typeface="Times New Roman" panose="02020603050405020304" pitchFamily="18" charset="0"/>
                        </a:rPr>
                        <a:t>Tipo di vacanza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Frequenze assolute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Frequenze relative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Frequenze percentuali</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285">
                <a:tc>
                  <a:txBody>
                    <a:bodyPr/>
                    <a:lstStyle/>
                    <a:p>
                      <a:pPr algn="l" fontAlgn="b"/>
                      <a:r>
                        <a:rPr lang="it-IT" sz="1800" b="0" i="0" u="none" strike="noStrike" dirty="0">
                          <a:solidFill>
                            <a:schemeClr val="tx1"/>
                          </a:solidFill>
                          <a:latin typeface="Times New Roman" panose="02020603050405020304" pitchFamily="18" charset="0"/>
                          <a:cs typeface="Times New Roman" panose="02020603050405020304" pitchFamily="18" charset="0"/>
                        </a:rPr>
                        <a:t>mare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34%</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nessun viaggio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24%</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montagna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14%</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altro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0,12</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12%</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città d'arte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10%</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74285">
                <a:tc>
                  <a:txBody>
                    <a:bodyPr/>
                    <a:lstStyle/>
                    <a:p>
                      <a:pPr algn="l" fontAlgn="b"/>
                      <a:r>
                        <a:rPr lang="it-IT" sz="1800" b="0" i="0" u="none" strike="noStrike">
                          <a:solidFill>
                            <a:schemeClr val="tx1"/>
                          </a:solidFill>
                          <a:latin typeface="Times New Roman" panose="02020603050405020304" pitchFamily="18" charset="0"/>
                          <a:cs typeface="Times New Roman" panose="02020603050405020304" pitchFamily="18" charset="0"/>
                        </a:rPr>
                        <a:t>campagna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6%</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4285">
                <a:tc>
                  <a:txBody>
                    <a:bodyPr/>
                    <a:lstStyle/>
                    <a:p>
                      <a:pPr algn="l"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Totale</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a:solidFill>
                            <a:schemeClr val="tx1"/>
                          </a:solidFill>
                          <a:latin typeface="Times New Roman" panose="02020603050405020304" pitchFamily="18" charset="0"/>
                          <a:cs typeface="Times New Roman" panose="02020603050405020304" pitchFamily="18"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a:solidFill>
                            <a:schemeClr val="tx1"/>
                          </a:solidFill>
                          <a:latin typeface="Times New Roman" panose="02020603050405020304" pitchFamily="18" charset="0"/>
                          <a:cs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800" b="0" i="0" u="none" strike="noStrike" dirty="0" smtClean="0">
                          <a:solidFill>
                            <a:schemeClr val="tx1"/>
                          </a:solidFill>
                          <a:latin typeface="Times New Roman" panose="02020603050405020304" pitchFamily="18" charset="0"/>
                          <a:cs typeface="Times New Roman" panose="02020603050405020304" pitchFamily="18" charset="0"/>
                        </a:rPr>
                        <a:t>100%</a:t>
                      </a:r>
                      <a:endParaRPr lang="it-IT" sz="1800" b="0" i="0" u="none" strike="noStrike" dirty="0">
                        <a:solidFill>
                          <a:schemeClr val="tx1"/>
                        </a:solidFill>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Rettangolo 7"/>
          <p:cNvSpPr/>
          <p:nvPr/>
        </p:nvSpPr>
        <p:spPr>
          <a:xfrm>
            <a:off x="1009650" y="1215690"/>
            <a:ext cx="10134066" cy="646331"/>
          </a:xfrm>
          <a:prstGeom prst="rect">
            <a:avLst/>
          </a:prstGeom>
        </p:spPr>
        <p:txBody>
          <a:bodyPr wrap="square">
            <a:spAutoFit/>
          </a:bodyPr>
          <a:lstStyle/>
          <a:p>
            <a:pPr algn="just">
              <a:defRPr/>
            </a:pPr>
            <a:r>
              <a:rPr lang="it-IT" dirty="0">
                <a:latin typeface="Times New Roman" panose="02020603050405020304" pitchFamily="18" charset="0"/>
                <a:ea typeface="Verdana" pitchFamily="34" charset="0"/>
                <a:cs typeface="Times New Roman" panose="02020603050405020304" pitchFamily="18" charset="0"/>
              </a:rPr>
              <a:t>La frequenza percentuale di una certa modalità è data dal </a:t>
            </a:r>
            <a:r>
              <a:rPr lang="it-IT" dirty="0" smtClean="0">
                <a:latin typeface="Times New Roman" panose="02020603050405020304" pitchFamily="18" charset="0"/>
                <a:ea typeface="Verdana" pitchFamily="34" charset="0"/>
                <a:cs typeface="Times New Roman" panose="02020603050405020304" pitchFamily="18" charset="0"/>
              </a:rPr>
              <a:t>rapporto tra </a:t>
            </a:r>
            <a:r>
              <a:rPr lang="it-IT" dirty="0">
                <a:latin typeface="Times New Roman" panose="02020603050405020304" pitchFamily="18" charset="0"/>
                <a:ea typeface="Verdana" pitchFamily="34" charset="0"/>
                <a:cs typeface="Times New Roman" panose="02020603050405020304" pitchFamily="18" charset="0"/>
              </a:rPr>
              <a:t>la frequenza assoluta di tale modalità ed il numero totale </a:t>
            </a:r>
            <a:r>
              <a:rPr lang="it-IT" dirty="0" smtClean="0">
                <a:latin typeface="Times New Roman" panose="02020603050405020304" pitchFamily="18" charset="0"/>
                <a:ea typeface="Verdana" pitchFamily="34" charset="0"/>
                <a:cs typeface="Times New Roman" panose="02020603050405020304" pitchFamily="18" charset="0"/>
              </a:rPr>
              <a:t>dei casi </a:t>
            </a:r>
            <a:r>
              <a:rPr lang="it-IT" dirty="0">
                <a:latin typeface="Times New Roman" panose="02020603050405020304" pitchFamily="18" charset="0"/>
                <a:ea typeface="Verdana" pitchFamily="34" charset="0"/>
                <a:cs typeface="Times New Roman" panose="02020603050405020304" pitchFamily="18" charset="0"/>
              </a:rPr>
              <a:t>moltiplicato per 100:</a:t>
            </a:r>
          </a:p>
        </p:txBody>
      </p:sp>
      <p:sp>
        <p:nvSpPr>
          <p:cNvPr id="9" name="Rettangolo 8"/>
          <p:cNvSpPr/>
          <p:nvPr/>
        </p:nvSpPr>
        <p:spPr>
          <a:xfrm>
            <a:off x="6096001" y="5543550"/>
            <a:ext cx="792163" cy="369888"/>
          </a:xfrm>
          <a:prstGeom prst="rect">
            <a:avLst/>
          </a:prstGeom>
        </p:spPr>
        <p:txBody>
          <a:bodyPr anchor="ctr">
            <a:spAutoFit/>
          </a:bodyPr>
          <a:lstStyle/>
          <a:p>
            <a:pPr algn="ctr">
              <a:defRPr/>
            </a:pPr>
            <a:endParaRPr lang="it-IT" dirty="0">
              <a:solidFill>
                <a:schemeClr val="tx1">
                  <a:lumMod val="50000"/>
                  <a:lumOff val="50000"/>
                </a:schemeClr>
              </a:solidFill>
              <a:latin typeface="Verdana" pitchFamily="34" charset="0"/>
              <a:ea typeface="Verdana" pitchFamily="34" charset="0"/>
              <a:cs typeface="Verdana" pitchFamily="34" charset="0"/>
            </a:endParaRPr>
          </a:p>
        </p:txBody>
      </p:sp>
      <p:graphicFrame>
        <p:nvGraphicFramePr>
          <p:cNvPr id="44082" name="Object 8"/>
          <p:cNvGraphicFramePr>
            <a:graphicFrameLocks noChangeAspect="1"/>
          </p:cNvGraphicFramePr>
          <p:nvPr>
            <p:extLst>
              <p:ext uri="{D42A27DB-BD31-4B8C-83A1-F6EECF244321}">
                <p14:modId xmlns:p14="http://schemas.microsoft.com/office/powerpoint/2010/main" val="3481853016"/>
              </p:ext>
            </p:extLst>
          </p:nvPr>
        </p:nvGraphicFramePr>
        <p:xfrm>
          <a:off x="1140799" y="2045674"/>
          <a:ext cx="5867400" cy="508000"/>
        </p:xfrm>
        <a:graphic>
          <a:graphicData uri="http://schemas.openxmlformats.org/presentationml/2006/ole">
            <mc:AlternateContent xmlns:mc="http://schemas.openxmlformats.org/markup-compatibility/2006">
              <mc:Choice xmlns:v="urn:schemas-microsoft-com:vml" Requires="v">
                <p:oleObj spid="_x0000_s2223" name="Equazione" r:id="rId4" imgW="5867400" imgH="508000" progId="Equation.3">
                  <p:embed/>
                </p:oleObj>
              </mc:Choice>
              <mc:Fallback>
                <p:oleObj name="Equazione" r:id="rId4" imgW="5867400" imgH="508000" progId="Equation.3">
                  <p:embed/>
                  <p:pic>
                    <p:nvPicPr>
                      <p:cNvPr id="4408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799" y="2045674"/>
                        <a:ext cx="5867400" cy="508000"/>
                      </a:xfrm>
                      <a:prstGeom prst="rect">
                        <a:avLst/>
                      </a:prstGeom>
                      <a:noFill/>
                      <a:ln w="9525">
                        <a:solidFill>
                          <a:srgbClr val="A80000"/>
                        </a:solidFill>
                        <a:miter lim="800000"/>
                        <a:headEnd/>
                        <a:tailEnd/>
                      </a:ln>
                      <a:effectLst/>
                      <a:extLst/>
                    </p:spPr>
                  </p:pic>
                </p:oleObj>
              </mc:Fallback>
            </mc:AlternateContent>
          </a:graphicData>
        </a:graphic>
      </p:graphicFrame>
      <p:sp>
        <p:nvSpPr>
          <p:cNvPr id="13" name="Rettangolo 12"/>
          <p:cNvSpPr/>
          <p:nvPr/>
        </p:nvSpPr>
        <p:spPr>
          <a:xfrm>
            <a:off x="1009650" y="5744168"/>
            <a:ext cx="7993063" cy="369888"/>
          </a:xfrm>
          <a:prstGeom prst="rect">
            <a:avLst/>
          </a:prstGeom>
        </p:spPr>
        <p:txBody>
          <a:bodyPr>
            <a:spAutoFit/>
          </a:bodyPr>
          <a:lstStyle/>
          <a:p>
            <a:pPr>
              <a:defRPr/>
            </a:pPr>
            <a:r>
              <a:rPr lang="it-IT" dirty="0">
                <a:latin typeface="Times New Roman" panose="02020603050405020304" pitchFamily="18" charset="0"/>
                <a:ea typeface="Verdana" pitchFamily="34" charset="0"/>
                <a:cs typeface="Times New Roman" panose="02020603050405020304" pitchFamily="18" charset="0"/>
              </a:rPr>
              <a:t>Con le frequenze percentuali è semplicissimo fare confronti!</a:t>
            </a:r>
          </a:p>
        </p:txBody>
      </p:sp>
      <p:sp>
        <p:nvSpPr>
          <p:cNvPr id="14" name="Titolo 1"/>
          <p:cNvSpPr txBox="1">
            <a:spLocks/>
          </p:cNvSpPr>
          <p:nvPr/>
        </p:nvSpPr>
        <p:spPr>
          <a:xfrm>
            <a:off x="1009650" y="747499"/>
            <a:ext cx="2860386" cy="4681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1800" b="1" dirty="0" smtClean="0">
                <a:solidFill>
                  <a:srgbClr val="A80000"/>
                </a:solidFill>
                <a:latin typeface="Times New Roman" panose="02020603050405020304" pitchFamily="18" charset="0"/>
                <a:cs typeface="Times New Roman" panose="02020603050405020304" pitchFamily="18" charset="0"/>
              </a:rPr>
              <a:t>Le frequenze percentuali</a:t>
            </a:r>
          </a:p>
        </p:txBody>
      </p:sp>
      <p:sp>
        <p:nvSpPr>
          <p:cNvPr id="3" name="Rettangolo 2"/>
          <p:cNvSpPr/>
          <p:nvPr/>
        </p:nvSpPr>
        <p:spPr>
          <a:xfrm>
            <a:off x="8759438" y="3486684"/>
            <a:ext cx="478565" cy="1615155"/>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17</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20</a:t>
            </a:fld>
            <a:endParaRPr lang="it-IT"/>
          </a:p>
        </p:txBody>
      </p:sp>
    </p:spTree>
    <p:extLst>
      <p:ext uri="{BB962C8B-B14F-4D97-AF65-F5344CB8AC3E}">
        <p14:creationId xmlns:p14="http://schemas.microsoft.com/office/powerpoint/2010/main" val="25463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82"/>
                                        </p:tgtEl>
                                        <p:attrNameLst>
                                          <p:attrName>style.visibility</p:attrName>
                                        </p:attrNameLst>
                                      </p:cBhvr>
                                      <p:to>
                                        <p:strVal val="visible"/>
                                      </p:to>
                                    </p:set>
                                    <p:anim calcmode="lin" valueType="num">
                                      <p:cBhvr additive="base">
                                        <p:cTn id="13" dur="500" fill="hold"/>
                                        <p:tgtEl>
                                          <p:spTgt spid="44082"/>
                                        </p:tgtEl>
                                        <p:attrNameLst>
                                          <p:attrName>ppt_x</p:attrName>
                                        </p:attrNameLst>
                                      </p:cBhvr>
                                      <p:tavLst>
                                        <p:tav tm="0">
                                          <p:val>
                                            <p:strVal val="#ppt_x"/>
                                          </p:val>
                                        </p:tav>
                                        <p:tav tm="100000">
                                          <p:val>
                                            <p:strVal val="#ppt_x"/>
                                          </p:val>
                                        </p:tav>
                                      </p:tavLst>
                                    </p:anim>
                                    <p:anim calcmode="lin" valueType="num">
                                      <p:cBhvr additive="base">
                                        <p:cTn id="14" dur="500" fill="hold"/>
                                        <p:tgtEl>
                                          <p:spTgt spid="440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48"/>
          <p:cNvGraphicFramePr>
            <a:graphicFrameLocks noGrp="1"/>
          </p:cNvGraphicFramePr>
          <p:nvPr>
            <p:extLst>
              <p:ext uri="{D42A27DB-BD31-4B8C-83A1-F6EECF244321}">
                <p14:modId xmlns:p14="http://schemas.microsoft.com/office/powerpoint/2010/main" val="3885014075"/>
              </p:ext>
            </p:extLst>
          </p:nvPr>
        </p:nvGraphicFramePr>
        <p:xfrm>
          <a:off x="1069255" y="2170802"/>
          <a:ext cx="2736850" cy="2608276"/>
        </p:xfrm>
        <a:graphic>
          <a:graphicData uri="http://schemas.openxmlformats.org/drawingml/2006/table">
            <a:tbl>
              <a:tblPr/>
              <a:tblGrid>
                <a:gridCol w="1370614">
                  <a:extLst>
                    <a:ext uri="{9D8B030D-6E8A-4147-A177-3AD203B41FA5}">
                      <a16:colId xmlns:a16="http://schemas.microsoft.com/office/drawing/2014/main" val="20000"/>
                    </a:ext>
                  </a:extLst>
                </a:gridCol>
                <a:gridCol w="1366236">
                  <a:extLst>
                    <a:ext uri="{9D8B030D-6E8A-4147-A177-3AD203B41FA5}">
                      <a16:colId xmlns:a16="http://schemas.microsoft.com/office/drawing/2014/main" val="20001"/>
                    </a:ext>
                  </a:extLst>
                </a:gridCol>
              </a:tblGrid>
              <a:tr h="8716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Colore capelli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(carattere)</a:t>
                      </a:r>
                    </a:p>
                  </a:txBody>
                  <a:tcPr marL="91461" marR="91461"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frequenze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assolute</a:t>
                      </a:r>
                    </a:p>
                  </a:txBody>
                  <a:tcPr marL="91461" marR="91461"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neri</a:t>
                      </a:r>
                    </a:p>
                  </a:txBody>
                  <a:tcPr marL="91461" marR="91461"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10</a:t>
                      </a:r>
                    </a:p>
                  </a:txBody>
                  <a:tcPr marL="91461" marR="91461"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castani</a:t>
                      </a:r>
                    </a:p>
                  </a:txBody>
                  <a:tcPr marL="91461" marR="91461"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6</a:t>
                      </a:r>
                    </a:p>
                  </a:txBody>
                  <a:tcPr marL="91461" marR="91461"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rossi</a:t>
                      </a:r>
                    </a:p>
                  </a:txBody>
                  <a:tcPr marL="91461" marR="91461"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a:t>
                      </a:r>
                    </a:p>
                  </a:txBody>
                  <a:tcPr marL="91461" marR="91461"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biondi</a:t>
                      </a:r>
                    </a:p>
                  </a:txBody>
                  <a:tcPr marL="91461" marR="91461"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5</a:t>
                      </a:r>
                    </a:p>
                  </a:txBody>
                  <a:tcPr marL="91461" marR="91461"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TOTALE</a:t>
                      </a:r>
                    </a:p>
                  </a:txBody>
                  <a:tcPr marL="91461" marR="91461" marT="45661" marB="456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22</a:t>
                      </a:r>
                    </a:p>
                  </a:txBody>
                  <a:tcPr marL="91461" marR="91461" marT="45661" marB="456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 name="Group 147"/>
          <p:cNvGraphicFramePr>
            <a:graphicFrameLocks noGrp="1"/>
          </p:cNvGraphicFramePr>
          <p:nvPr>
            <p:extLst>
              <p:ext uri="{D42A27DB-BD31-4B8C-83A1-F6EECF244321}">
                <p14:modId xmlns:p14="http://schemas.microsoft.com/office/powerpoint/2010/main" val="1846976285"/>
              </p:ext>
            </p:extLst>
          </p:nvPr>
        </p:nvGraphicFramePr>
        <p:xfrm>
          <a:off x="5866534" y="3854057"/>
          <a:ext cx="4608512" cy="2365375"/>
        </p:xfrm>
        <a:graphic>
          <a:graphicData uri="http://schemas.openxmlformats.org/drawingml/2006/table">
            <a:tbl>
              <a:tblPr/>
              <a:tblGrid>
                <a:gridCol w="1829850">
                  <a:extLst>
                    <a:ext uri="{9D8B030D-6E8A-4147-A177-3AD203B41FA5}">
                      <a16:colId xmlns:a16="http://schemas.microsoft.com/office/drawing/2014/main" val="20000"/>
                    </a:ext>
                  </a:extLst>
                </a:gridCol>
                <a:gridCol w="1245031">
                  <a:extLst>
                    <a:ext uri="{9D8B030D-6E8A-4147-A177-3AD203B41FA5}">
                      <a16:colId xmlns:a16="http://schemas.microsoft.com/office/drawing/2014/main" val="20001"/>
                    </a:ext>
                  </a:extLst>
                </a:gridCol>
                <a:gridCol w="1533631">
                  <a:extLst>
                    <a:ext uri="{9D8B030D-6E8A-4147-A177-3AD203B41FA5}">
                      <a16:colId xmlns:a16="http://schemas.microsoft.com/office/drawing/2014/main" val="20002"/>
                    </a:ext>
                  </a:extLst>
                </a:gridCol>
              </a:tblGrid>
              <a:tr h="627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Colore capelli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frequenze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assolute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kern="1200" cap="none" normalizeH="0" baseline="0" dirty="0" smtClean="0">
                          <a:ln>
                            <a:noFill/>
                          </a:ln>
                          <a:solidFill>
                            <a:srgbClr val="A80000"/>
                          </a:solidFill>
                          <a:effectLst/>
                          <a:latin typeface="Times New Roman" panose="02020603050405020304" pitchFamily="18" charset="0"/>
                          <a:ea typeface="Verdana" pitchFamily="34" charset="0"/>
                          <a:cs typeface="Times New Roman" panose="02020603050405020304" pitchFamily="18" charset="0"/>
                        </a:rPr>
                        <a:t>frequenze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kern="1200" cap="none" normalizeH="0" baseline="0" dirty="0" smtClean="0">
                          <a:ln>
                            <a:noFill/>
                          </a:ln>
                          <a:solidFill>
                            <a:srgbClr val="A80000"/>
                          </a:solidFill>
                          <a:effectLst/>
                          <a:latin typeface="Times New Roman" panose="02020603050405020304" pitchFamily="18" charset="0"/>
                          <a:ea typeface="Verdana" pitchFamily="34" charset="0"/>
                          <a:cs typeface="Times New Roman" panose="02020603050405020304" pitchFamily="18" charset="0"/>
                        </a:rPr>
                        <a:t>percentuali</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neri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kern="1200" cap="none" normalizeH="0" baseline="0" dirty="0" smtClean="0">
                          <a:ln>
                            <a:noFill/>
                          </a:ln>
                          <a:solidFill>
                            <a:srgbClr val="A80000"/>
                          </a:solidFill>
                          <a:effectLst/>
                          <a:latin typeface="Times New Roman" panose="02020603050405020304" pitchFamily="18" charset="0"/>
                          <a:ea typeface="Verdana" pitchFamily="34" charset="0"/>
                          <a:cs typeface="Times New Roman" panose="02020603050405020304" pitchFamily="18" charset="0"/>
                        </a:rPr>
                        <a:t>45,46%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castani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kern="1200" cap="none" normalizeH="0" baseline="0" dirty="0" smtClean="0">
                          <a:ln>
                            <a:noFill/>
                          </a:ln>
                          <a:solidFill>
                            <a:srgbClr val="A80000"/>
                          </a:solidFill>
                          <a:effectLst/>
                          <a:latin typeface="Times New Roman" panose="02020603050405020304" pitchFamily="18" charset="0"/>
                          <a:ea typeface="Verdana" pitchFamily="34" charset="0"/>
                          <a:cs typeface="Times New Roman" panose="02020603050405020304" pitchFamily="18" charset="0"/>
                        </a:rPr>
                        <a:t>27,27%</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rossi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kern="1200" cap="none" normalizeH="0" baseline="0" dirty="0" smtClean="0">
                          <a:ln>
                            <a:noFill/>
                          </a:ln>
                          <a:solidFill>
                            <a:srgbClr val="A80000"/>
                          </a:solidFill>
                          <a:effectLst/>
                          <a:latin typeface="Times New Roman" panose="02020603050405020304" pitchFamily="18" charset="0"/>
                          <a:ea typeface="Verdana" pitchFamily="34" charset="0"/>
                          <a:cs typeface="Times New Roman" panose="02020603050405020304" pitchFamily="18" charset="0"/>
                        </a:rPr>
                        <a:t>4,55%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biondi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kern="1200" cap="none" normalizeH="0" baseline="0" dirty="0" smtClean="0">
                          <a:ln>
                            <a:noFill/>
                          </a:ln>
                          <a:solidFill>
                            <a:srgbClr val="A80000"/>
                          </a:solidFill>
                          <a:effectLst/>
                          <a:latin typeface="Times New Roman" panose="02020603050405020304" pitchFamily="18" charset="0"/>
                          <a:ea typeface="Verdana" pitchFamily="34" charset="0"/>
                          <a:cs typeface="Times New Roman" panose="02020603050405020304" pitchFamily="18" charset="0"/>
                        </a:rPr>
                        <a:t>22,72%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TOTALE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22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600" b="0" i="0" u="none" strike="noStrike" kern="1200" cap="none" normalizeH="0" baseline="0" dirty="0" smtClean="0">
                          <a:ln>
                            <a:noFill/>
                          </a:ln>
                          <a:solidFill>
                            <a:srgbClr val="A80000"/>
                          </a:solidFill>
                          <a:effectLst/>
                          <a:latin typeface="Times New Roman" panose="02020603050405020304" pitchFamily="18" charset="0"/>
                          <a:ea typeface="Verdana" pitchFamily="34" charset="0"/>
                          <a:cs typeface="Times New Roman" panose="02020603050405020304" pitchFamily="18"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45114" name="Object 110"/>
          <p:cNvGraphicFramePr>
            <a:graphicFrameLocks noChangeAspect="1"/>
          </p:cNvGraphicFramePr>
          <p:nvPr>
            <p:extLst>
              <p:ext uri="{D42A27DB-BD31-4B8C-83A1-F6EECF244321}">
                <p14:modId xmlns:p14="http://schemas.microsoft.com/office/powerpoint/2010/main" val="3272587729"/>
              </p:ext>
            </p:extLst>
          </p:nvPr>
        </p:nvGraphicFramePr>
        <p:xfrm>
          <a:off x="8464201" y="2530002"/>
          <a:ext cx="1460500" cy="596900"/>
        </p:xfrm>
        <a:graphic>
          <a:graphicData uri="http://schemas.openxmlformats.org/presentationml/2006/ole">
            <mc:AlternateContent xmlns:mc="http://schemas.openxmlformats.org/markup-compatibility/2006">
              <mc:Choice xmlns:v="urn:schemas-microsoft-com:vml" Requires="v">
                <p:oleObj spid="_x0000_s3806" name="Equation" r:id="rId3" imgW="1460500" imgH="596900" progId="Equation.3">
                  <p:embed/>
                </p:oleObj>
              </mc:Choice>
              <mc:Fallback>
                <p:oleObj name="Equation" r:id="rId3" imgW="1460500" imgH="596900" progId="Equation.3">
                  <p:embed/>
                  <p:pic>
                    <p:nvPicPr>
                      <p:cNvPr id="45114" name="Object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4201" y="2530002"/>
                        <a:ext cx="1460500" cy="596900"/>
                      </a:xfrm>
                      <a:prstGeom prst="rect">
                        <a:avLst/>
                      </a:prstGeom>
                      <a:gradFill rotWithShape="1">
                        <a:gsLst>
                          <a:gs pos="0">
                            <a:srgbClr val="A80000"/>
                          </a:gs>
                          <a:gs pos="100000">
                            <a:srgbClr val="FFFFFF"/>
                          </a:gs>
                        </a:gsLst>
                        <a:lin ang="0" scaled="1"/>
                      </a:gradFill>
                      <a:ln w="9525">
                        <a:solidFill>
                          <a:srgbClr val="A80000"/>
                        </a:solidFill>
                        <a:miter lim="800000"/>
                        <a:headEnd/>
                        <a:tailEnd/>
                      </a:ln>
                      <a:effectLst/>
                      <a:extLst/>
                    </p:spPr>
                  </p:pic>
                </p:oleObj>
              </mc:Fallback>
            </mc:AlternateContent>
          </a:graphicData>
        </a:graphic>
      </p:graphicFrame>
      <p:graphicFrame>
        <p:nvGraphicFramePr>
          <p:cNvPr id="45115" name="Object 111"/>
          <p:cNvGraphicFramePr>
            <a:graphicFrameLocks noChangeAspect="1"/>
          </p:cNvGraphicFramePr>
          <p:nvPr>
            <p:extLst>
              <p:ext uri="{D42A27DB-BD31-4B8C-83A1-F6EECF244321}">
                <p14:modId xmlns:p14="http://schemas.microsoft.com/office/powerpoint/2010/main" val="3097699953"/>
              </p:ext>
            </p:extLst>
          </p:nvPr>
        </p:nvGraphicFramePr>
        <p:xfrm>
          <a:off x="6650568" y="2557836"/>
          <a:ext cx="1612900" cy="596900"/>
        </p:xfrm>
        <a:graphic>
          <a:graphicData uri="http://schemas.openxmlformats.org/presentationml/2006/ole">
            <mc:AlternateContent xmlns:mc="http://schemas.openxmlformats.org/markup-compatibility/2006">
              <mc:Choice xmlns:v="urn:schemas-microsoft-com:vml" Requires="v">
                <p:oleObj spid="_x0000_s3807" name="Equation" r:id="rId5" imgW="1612900" imgH="596900" progId="Equation.3">
                  <p:embed/>
                </p:oleObj>
              </mc:Choice>
              <mc:Fallback>
                <p:oleObj name="Equation" r:id="rId5" imgW="1612900" imgH="596900" progId="Equation.3">
                  <p:embed/>
                  <p:pic>
                    <p:nvPicPr>
                      <p:cNvPr id="45115" name="Object 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0568" y="2557836"/>
                        <a:ext cx="1612900" cy="596900"/>
                      </a:xfrm>
                      <a:prstGeom prst="rect">
                        <a:avLst/>
                      </a:prstGeom>
                      <a:gradFill rotWithShape="1">
                        <a:gsLst>
                          <a:gs pos="0">
                            <a:srgbClr val="A80000"/>
                          </a:gs>
                          <a:gs pos="100000">
                            <a:srgbClr val="FFFFFF"/>
                          </a:gs>
                        </a:gsLst>
                        <a:lin ang="0" scaled="1"/>
                      </a:gradFill>
                      <a:ln w="9525">
                        <a:solidFill>
                          <a:srgbClr val="A80000"/>
                        </a:solidFill>
                        <a:miter lim="800000"/>
                        <a:headEnd/>
                        <a:tailEnd/>
                      </a:ln>
                      <a:effectLst/>
                      <a:extLst/>
                    </p:spPr>
                  </p:pic>
                </p:oleObj>
              </mc:Fallback>
            </mc:AlternateContent>
          </a:graphicData>
        </a:graphic>
      </p:graphicFrame>
      <p:graphicFrame>
        <p:nvGraphicFramePr>
          <p:cNvPr id="45116" name="Object 112"/>
          <p:cNvGraphicFramePr>
            <a:graphicFrameLocks noChangeAspect="1"/>
          </p:cNvGraphicFramePr>
          <p:nvPr>
            <p:extLst>
              <p:ext uri="{D42A27DB-BD31-4B8C-83A1-F6EECF244321}">
                <p14:modId xmlns:p14="http://schemas.microsoft.com/office/powerpoint/2010/main" val="1197499642"/>
              </p:ext>
            </p:extLst>
          </p:nvPr>
        </p:nvGraphicFramePr>
        <p:xfrm>
          <a:off x="10086200" y="2560996"/>
          <a:ext cx="1600200" cy="584200"/>
        </p:xfrm>
        <a:graphic>
          <a:graphicData uri="http://schemas.openxmlformats.org/presentationml/2006/ole">
            <mc:AlternateContent xmlns:mc="http://schemas.openxmlformats.org/markup-compatibility/2006">
              <mc:Choice xmlns:v="urn:schemas-microsoft-com:vml" Requires="v">
                <p:oleObj spid="_x0000_s3808" name="Equation" r:id="rId7" imgW="1600200" imgH="584200" progId="Equation.3">
                  <p:embed/>
                </p:oleObj>
              </mc:Choice>
              <mc:Fallback>
                <p:oleObj name="Equation" r:id="rId7" imgW="1600200" imgH="584200" progId="Equation.3">
                  <p:embed/>
                  <p:pic>
                    <p:nvPicPr>
                      <p:cNvPr id="45116" name="Object 1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6200" y="2560996"/>
                        <a:ext cx="1600200" cy="584200"/>
                      </a:xfrm>
                      <a:prstGeom prst="rect">
                        <a:avLst/>
                      </a:prstGeom>
                      <a:gradFill rotWithShape="1">
                        <a:gsLst>
                          <a:gs pos="0">
                            <a:srgbClr val="A80000"/>
                          </a:gs>
                          <a:gs pos="100000">
                            <a:srgbClr val="FFFFFF"/>
                          </a:gs>
                        </a:gsLst>
                        <a:lin ang="0" scaled="1"/>
                      </a:gradFill>
                      <a:ln w="9525">
                        <a:solidFill>
                          <a:srgbClr val="A80000"/>
                        </a:solidFill>
                        <a:miter lim="800000"/>
                        <a:headEnd/>
                        <a:tailEnd/>
                      </a:ln>
                      <a:effectLst/>
                      <a:extLst/>
                    </p:spPr>
                  </p:pic>
                </p:oleObj>
              </mc:Fallback>
            </mc:AlternateContent>
          </a:graphicData>
        </a:graphic>
      </p:graphicFrame>
      <p:sp>
        <p:nvSpPr>
          <p:cNvPr id="45117" name="Line 114"/>
          <p:cNvSpPr>
            <a:spLocks noChangeShapeType="1"/>
          </p:cNvSpPr>
          <p:nvPr/>
        </p:nvSpPr>
        <p:spPr bwMode="auto">
          <a:xfrm flipV="1">
            <a:off x="2640014" y="4868864"/>
            <a:ext cx="1368425"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spAutoFit/>
          </a:bodyPr>
          <a:lstStyle/>
          <a:p>
            <a:endParaRPr lang="it-IT"/>
          </a:p>
        </p:txBody>
      </p:sp>
      <p:sp>
        <p:nvSpPr>
          <p:cNvPr id="45118" name="Line 116"/>
          <p:cNvSpPr>
            <a:spLocks noChangeShapeType="1"/>
          </p:cNvSpPr>
          <p:nvPr/>
        </p:nvSpPr>
        <p:spPr bwMode="auto">
          <a:xfrm flipV="1">
            <a:off x="2927351" y="4724401"/>
            <a:ext cx="938213" cy="144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spAutoFit/>
          </a:bodyPr>
          <a:lstStyle/>
          <a:p>
            <a:endParaRPr lang="it-IT"/>
          </a:p>
        </p:txBody>
      </p:sp>
      <p:sp>
        <p:nvSpPr>
          <p:cNvPr id="45119" name="Line 117"/>
          <p:cNvSpPr>
            <a:spLocks noChangeShapeType="1"/>
          </p:cNvSpPr>
          <p:nvPr/>
        </p:nvSpPr>
        <p:spPr bwMode="auto">
          <a:xfrm flipV="1">
            <a:off x="2711450" y="4868864"/>
            <a:ext cx="1296988"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spAutoFit/>
          </a:bodyPr>
          <a:lstStyle/>
          <a:p>
            <a:endParaRPr lang="it-IT"/>
          </a:p>
        </p:txBody>
      </p:sp>
      <p:sp>
        <p:nvSpPr>
          <p:cNvPr id="13" name="Text Box 118"/>
          <p:cNvSpPr txBox="1">
            <a:spLocks noChangeArrowheads="1"/>
          </p:cNvSpPr>
          <p:nvPr/>
        </p:nvSpPr>
        <p:spPr bwMode="auto">
          <a:xfrm>
            <a:off x="4777694" y="1986136"/>
            <a:ext cx="3012363" cy="369332"/>
          </a:xfrm>
          <a:prstGeom prst="rect">
            <a:avLst/>
          </a:prstGeom>
          <a:noFill/>
          <a:ln w="9525" algn="ctr">
            <a:noFill/>
            <a:miter lim="800000"/>
            <a:headEnd/>
            <a:tailEnd/>
          </a:ln>
          <a:effectLst/>
        </p:spPr>
        <p:txBody>
          <a:bodyPr wrap="none">
            <a:spAutoFit/>
          </a:bodyPr>
          <a:lstStyle/>
          <a:p>
            <a:pPr>
              <a:defRPr/>
            </a:pPr>
            <a:r>
              <a:rPr lang="it-IT" dirty="0">
                <a:latin typeface="Times New Roman" panose="02020603050405020304" pitchFamily="18" charset="0"/>
                <a:ea typeface="Verdana" pitchFamily="34" charset="0"/>
                <a:cs typeface="Times New Roman" panose="02020603050405020304" pitchFamily="18" charset="0"/>
              </a:rPr>
              <a:t>Calcolo frequenze  percentuali</a:t>
            </a:r>
          </a:p>
        </p:txBody>
      </p:sp>
      <p:sp>
        <p:nvSpPr>
          <p:cNvPr id="17" name="Titolo 1"/>
          <p:cNvSpPr txBox="1">
            <a:spLocks/>
          </p:cNvSpPr>
          <p:nvPr/>
        </p:nvSpPr>
        <p:spPr>
          <a:xfrm>
            <a:off x="1009650" y="686578"/>
            <a:ext cx="3647808" cy="3952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1800" b="1" dirty="0" smtClean="0">
                <a:solidFill>
                  <a:srgbClr val="A80000"/>
                </a:solidFill>
                <a:latin typeface="Times New Roman" panose="02020603050405020304" pitchFamily="18" charset="0"/>
                <a:cs typeface="Times New Roman" panose="02020603050405020304" pitchFamily="18" charset="0"/>
              </a:rPr>
              <a:t>Calcolo delle frequenze percentuali</a:t>
            </a:r>
          </a:p>
        </p:txBody>
      </p:sp>
      <p:sp>
        <p:nvSpPr>
          <p:cNvPr id="2" name="Rettangolo 1"/>
          <p:cNvSpPr/>
          <p:nvPr/>
        </p:nvSpPr>
        <p:spPr>
          <a:xfrm>
            <a:off x="1009650" y="1184350"/>
            <a:ext cx="10578447" cy="646331"/>
          </a:xfrm>
          <a:prstGeom prst="rect">
            <a:avLst/>
          </a:prstGeom>
        </p:spPr>
        <p:txBody>
          <a:bodyPr wrap="square">
            <a:spAutoFit/>
          </a:bodyPr>
          <a:lstStyle/>
          <a:p>
            <a:pPr algn="just"/>
            <a:r>
              <a:rPr lang="it-IT" altLang="it-IT" dirty="0">
                <a:latin typeface="Times New Roman" panose="02020603050405020304" pitchFamily="18" charset="0"/>
                <a:cs typeface="Times New Roman" panose="02020603050405020304" pitchFamily="18" charset="0"/>
              </a:rPr>
              <a:t>Gli studenti di una classe sono classificati per la variabile qualitativa COLORE DEI CAPELLI, ecco la tabella di frequenza</a:t>
            </a:r>
          </a:p>
        </p:txBody>
      </p:sp>
      <p:sp>
        <p:nvSpPr>
          <p:cNvPr id="3" name="Segnaposto piè di pagina 2"/>
          <p:cNvSpPr>
            <a:spLocks noGrp="1"/>
          </p:cNvSpPr>
          <p:nvPr>
            <p:ph type="ftr" sz="quarter" idx="11"/>
          </p:nvPr>
        </p:nvSpPr>
        <p:spPr/>
        <p:txBody>
          <a:bodyPr/>
          <a:lstStyle/>
          <a:p>
            <a:r>
              <a:rPr lang="it-IT" smtClean="0"/>
              <a:t>L. Bani - Elementi di statistica economica - LEZIONE 17</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t>21</a:t>
            </a:fld>
            <a:endParaRPr lang="it-IT"/>
          </a:p>
        </p:txBody>
      </p:sp>
      <p:graphicFrame>
        <p:nvGraphicFramePr>
          <p:cNvPr id="21" name="Object 109"/>
          <p:cNvGraphicFramePr>
            <a:graphicFrameLocks noChangeAspect="1"/>
          </p:cNvGraphicFramePr>
          <p:nvPr>
            <p:extLst>
              <p:ext uri="{D42A27DB-BD31-4B8C-83A1-F6EECF244321}">
                <p14:modId xmlns:p14="http://schemas.microsoft.com/office/powerpoint/2010/main" val="2477571821"/>
              </p:ext>
            </p:extLst>
          </p:nvPr>
        </p:nvGraphicFramePr>
        <p:xfrm>
          <a:off x="4901569" y="2554646"/>
          <a:ext cx="1587500" cy="596900"/>
        </p:xfrm>
        <a:graphic>
          <a:graphicData uri="http://schemas.openxmlformats.org/presentationml/2006/ole">
            <mc:AlternateContent xmlns:mc="http://schemas.openxmlformats.org/markup-compatibility/2006">
              <mc:Choice xmlns:v="urn:schemas-microsoft-com:vml" Requires="v">
                <p:oleObj spid="_x0000_s3809" name="Equation" r:id="rId9" imgW="1587500" imgH="596900" progId="Equation.3">
                  <p:embed/>
                </p:oleObj>
              </mc:Choice>
              <mc:Fallback>
                <p:oleObj name="Equation" r:id="rId9" imgW="1587500" imgH="596900" progId="Equation.3">
                  <p:embed/>
                  <p:pic>
                    <p:nvPicPr>
                      <p:cNvPr id="44" name="Object 1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1569" y="2554646"/>
                        <a:ext cx="1587500" cy="596900"/>
                      </a:xfrm>
                      <a:prstGeom prst="rect">
                        <a:avLst/>
                      </a:prstGeom>
                      <a:gradFill rotWithShape="1">
                        <a:gsLst>
                          <a:gs pos="0">
                            <a:srgbClr val="A80000"/>
                          </a:gs>
                          <a:gs pos="100000">
                            <a:srgbClr val="FFFFFF"/>
                          </a:gs>
                        </a:gsLst>
                        <a:lin ang="0" scaled="1"/>
                      </a:gradFill>
                      <a:ln w="9525">
                        <a:solidFill>
                          <a:srgbClr val="A80000"/>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34581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115"/>
                                        </p:tgtEl>
                                        <p:attrNameLst>
                                          <p:attrName>style.visibility</p:attrName>
                                        </p:attrNameLst>
                                      </p:cBhvr>
                                      <p:to>
                                        <p:strVal val="visible"/>
                                      </p:to>
                                    </p:set>
                                    <p:animEffect transition="in" filter="fade">
                                      <p:cBhvr>
                                        <p:cTn id="27" dur="500"/>
                                        <p:tgtEl>
                                          <p:spTgt spid="451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114"/>
                                        </p:tgtEl>
                                        <p:attrNameLst>
                                          <p:attrName>style.visibility</p:attrName>
                                        </p:attrNameLst>
                                      </p:cBhvr>
                                      <p:to>
                                        <p:strVal val="visible"/>
                                      </p:to>
                                    </p:set>
                                    <p:animEffect transition="in" filter="fade">
                                      <p:cBhvr>
                                        <p:cTn id="32" dur="500"/>
                                        <p:tgtEl>
                                          <p:spTgt spid="451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116"/>
                                        </p:tgtEl>
                                        <p:attrNameLst>
                                          <p:attrName>style.visibility</p:attrName>
                                        </p:attrNameLst>
                                      </p:cBhvr>
                                      <p:to>
                                        <p:strVal val="visible"/>
                                      </p:to>
                                    </p:set>
                                    <p:animEffect transition="in" filter="fade">
                                      <p:cBhvr>
                                        <p:cTn id="37" dur="500"/>
                                        <p:tgtEl>
                                          <p:spTgt spid="451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22</a:t>
            </a:fld>
            <a:endParaRPr lang="it-IT"/>
          </a:p>
        </p:txBody>
      </p:sp>
      <p:sp>
        <p:nvSpPr>
          <p:cNvPr id="4" name="CasellaDiTesto 3"/>
          <p:cNvSpPr txBox="1"/>
          <p:nvPr/>
        </p:nvSpPr>
        <p:spPr>
          <a:xfrm>
            <a:off x="4084320" y="2380953"/>
            <a:ext cx="4013200" cy="369332"/>
          </a:xfrm>
          <a:prstGeom prst="rect">
            <a:avLst/>
          </a:prstGeom>
          <a:noFill/>
        </p:spPr>
        <p:txBody>
          <a:bodyPr wrap="square" rtlCol="0">
            <a:spAutoFit/>
          </a:bodyPr>
          <a:lstStyle/>
          <a:p>
            <a:r>
              <a:rPr lang="it-IT" altLang="en-US" b="1" dirty="0">
                <a:solidFill>
                  <a:srgbClr val="A80000"/>
                </a:solidFill>
                <a:latin typeface="Times New Roman" panose="02020603050405020304" pitchFamily="18" charset="0"/>
                <a:ea typeface="Verdana" panose="020B0604030504040204" pitchFamily="34" charset="0"/>
                <a:cs typeface="Times New Roman" panose="02020603050405020304" pitchFamily="18" charset="0"/>
              </a:rPr>
              <a:t>Misure sintetiche: indici di </a:t>
            </a:r>
            <a:r>
              <a:rPr lang="it-IT" altLang="en-US" b="1" dirty="0" smtClean="0">
                <a:solidFill>
                  <a:srgbClr val="A80000"/>
                </a:solidFill>
                <a:latin typeface="Times New Roman" panose="02020603050405020304" pitchFamily="18" charset="0"/>
                <a:ea typeface="Verdana" panose="020B0604030504040204" pitchFamily="34" charset="0"/>
                <a:cs typeface="Times New Roman" panose="02020603050405020304" pitchFamily="18" charset="0"/>
              </a:rPr>
              <a:t>posizione</a:t>
            </a:r>
            <a:endParaRPr lang="it-IT" b="1" dirty="0" smtClean="0">
              <a:solidFill>
                <a:srgbClr val="A80000"/>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5523943" y="2930641"/>
            <a:ext cx="1133954" cy="1310754"/>
          </a:xfrm>
          <a:prstGeom prst="rect">
            <a:avLst/>
          </a:prstGeom>
        </p:spPr>
      </p:pic>
    </p:spTree>
    <p:extLst>
      <p:ext uri="{BB962C8B-B14F-4D97-AF65-F5344CB8AC3E}">
        <p14:creationId xmlns:p14="http://schemas.microsoft.com/office/powerpoint/2010/main" val="3089042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ttangolo 19"/>
          <p:cNvSpPr>
            <a:spLocks noChangeArrowheads="1"/>
          </p:cNvSpPr>
          <p:nvPr/>
        </p:nvSpPr>
        <p:spPr bwMode="auto">
          <a:xfrm>
            <a:off x="1016001" y="1387639"/>
            <a:ext cx="103447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sz="1600" b="1">
                <a:solidFill>
                  <a:schemeClr val="bg1"/>
                </a:solidFill>
                <a:latin typeface="Arial" panose="020B0604020202020204" pitchFamily="34" charset="0"/>
                <a:ea typeface="MS PGothic" panose="020B0600070205080204" pitchFamily="34" charset="-128"/>
              </a:defRPr>
            </a:lvl1pPr>
            <a:lvl2pPr marL="742950" indent="-285750" eaLnBrk="0" hangingPunct="0">
              <a:tabLst>
                <a:tab pos="228600" algn="l"/>
              </a:tabLst>
              <a:defRPr sz="1600" b="1">
                <a:solidFill>
                  <a:schemeClr val="bg1"/>
                </a:solidFill>
                <a:latin typeface="Arial" panose="020B0604020202020204" pitchFamily="34" charset="0"/>
                <a:ea typeface="MS PGothic" panose="020B0600070205080204" pitchFamily="34" charset="-128"/>
              </a:defRPr>
            </a:lvl2pPr>
            <a:lvl3pPr marL="11430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3pPr>
            <a:lvl4pPr marL="16002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4pPr>
            <a:lvl5pPr marL="20574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9pPr>
          </a:lstStyle>
          <a:p>
            <a:pPr algn="just">
              <a:spcBef>
                <a:spcPts val="600"/>
              </a:spcBef>
            </a:pPr>
            <a:r>
              <a:rPr lang="it-IT" altLang="it-IT" sz="1800" b="0" dirty="0" smtClean="0">
                <a:solidFill>
                  <a:schemeClr val="tx1"/>
                </a:solidFill>
                <a:latin typeface="Times New Roman" panose="02020603050405020304" pitchFamily="18" charset="0"/>
                <a:cs typeface="Times New Roman" panose="02020603050405020304" pitchFamily="18" charset="0"/>
              </a:rPr>
              <a:t>L’</a:t>
            </a:r>
            <a:r>
              <a:rPr lang="it-IT" altLang="ja-JP" sz="1800" b="0" dirty="0" smtClean="0">
                <a:solidFill>
                  <a:schemeClr val="tx1"/>
                </a:solidFill>
                <a:latin typeface="Times New Roman" panose="02020603050405020304" pitchFamily="18" charset="0"/>
                <a:cs typeface="Times New Roman" panose="02020603050405020304" pitchFamily="18" charset="0"/>
              </a:rPr>
              <a:t>esigenza </a:t>
            </a:r>
            <a:r>
              <a:rPr lang="it-IT" altLang="ja-JP" sz="1800" b="0" dirty="0">
                <a:solidFill>
                  <a:schemeClr val="tx1"/>
                </a:solidFill>
                <a:latin typeface="Times New Roman" panose="02020603050405020304" pitchFamily="18" charset="0"/>
                <a:cs typeface="Times New Roman" panose="02020603050405020304" pitchFamily="18" charset="0"/>
              </a:rPr>
              <a:t>di sintetizzare le informazioni individuali raccolte su di un collettivo deriva dalla necessità di caratterizzare, con un unico valore rappresentativo, il complesso delle manifestazioni di un determinato carattere oggetto di studio, </a:t>
            </a:r>
            <a:r>
              <a:rPr lang="it-IT" altLang="ja-JP" sz="1800" b="0" dirty="0" smtClean="0">
                <a:solidFill>
                  <a:schemeClr val="tx1"/>
                </a:solidFill>
                <a:latin typeface="Times New Roman" panose="02020603050405020304" pitchFamily="18" charset="0"/>
                <a:cs typeface="Times New Roman" panose="02020603050405020304" pitchFamily="18" charset="0"/>
              </a:rPr>
              <a:t>all’interno </a:t>
            </a:r>
            <a:r>
              <a:rPr lang="it-IT" altLang="ja-JP" sz="1800" b="0" dirty="0">
                <a:solidFill>
                  <a:schemeClr val="tx1"/>
                </a:solidFill>
                <a:latin typeface="Times New Roman" panose="02020603050405020304" pitchFamily="18" charset="0"/>
                <a:cs typeface="Times New Roman" panose="02020603050405020304" pitchFamily="18" charset="0"/>
              </a:rPr>
              <a:t>di un collettivo di indagine. </a:t>
            </a:r>
          </a:p>
        </p:txBody>
      </p:sp>
      <p:grpSp>
        <p:nvGrpSpPr>
          <p:cNvPr id="35843" name="Gruppo 1"/>
          <p:cNvGrpSpPr>
            <a:grpSpLocks/>
          </p:cNvGrpSpPr>
          <p:nvPr/>
        </p:nvGrpSpPr>
        <p:grpSpPr bwMode="auto">
          <a:xfrm>
            <a:off x="2349501" y="4127501"/>
            <a:ext cx="7642225" cy="1533525"/>
            <a:chOff x="1100138" y="4127500"/>
            <a:chExt cx="7642225" cy="1533525"/>
          </a:xfrm>
        </p:grpSpPr>
        <p:grpSp>
          <p:nvGrpSpPr>
            <p:cNvPr id="35846" name="Gruppo 26"/>
            <p:cNvGrpSpPr>
              <a:grpSpLocks/>
            </p:cNvGrpSpPr>
            <p:nvPr/>
          </p:nvGrpSpPr>
          <p:grpSpPr bwMode="auto">
            <a:xfrm>
              <a:off x="1100138" y="4127500"/>
              <a:ext cx="6205537" cy="1533525"/>
              <a:chOff x="1057275" y="2936875"/>
              <a:chExt cx="6205538" cy="1533525"/>
            </a:xfrm>
          </p:grpSpPr>
          <p:pic>
            <p:nvPicPr>
              <p:cNvPr id="35858" name="Picture 2" descr="http://t2.gstatic.com/images?q=tbn:ANd9GcRriFF84jwo8Oj3QXXBC9M3tyu4hodF-mj-spGtqUdqZ6ZZ7Gh8Y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2046" y="3156280"/>
                <a:ext cx="1710767" cy="127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2" descr="http://t2.gstatic.com/images?q=tbn:ANd9GcRriFF84jwo8Oj3QXXBC9M3tyu4hodF-mj-spGtqUdqZ6ZZ7Gh8Y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62" y="3353517"/>
                <a:ext cx="1494314" cy="111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 descr="http://t2.gstatic.com/images?q=tbn:ANd9GcRriFF84jwo8Oj3QXXBC9M3tyu4hodF-mj-spGtqUdqZ6ZZ7Gh8Y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275" y="3082645"/>
                <a:ext cx="1387114" cy="138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2" descr="http://t2.gstatic.com/images?q=tbn:ANd9GcRriFF84jwo8Oj3QXXBC9M3tyu4hodF-mj-spGtqUdqZ6ZZ7Gh8Y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1813" y="2936875"/>
                <a:ext cx="1875119" cy="151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7" name="Gruppo 24"/>
            <p:cNvGrpSpPr>
              <a:grpSpLocks/>
            </p:cNvGrpSpPr>
            <p:nvPr/>
          </p:nvGrpSpPr>
          <p:grpSpPr bwMode="auto">
            <a:xfrm>
              <a:off x="1131888" y="4627563"/>
              <a:ext cx="7610475" cy="1004887"/>
              <a:chOff x="1025525" y="4554538"/>
              <a:chExt cx="7610475" cy="1004887"/>
            </a:xfrm>
          </p:grpSpPr>
          <p:cxnSp>
            <p:nvCxnSpPr>
              <p:cNvPr id="35848" name="Connettore 1 38"/>
              <p:cNvCxnSpPr>
                <a:cxnSpLocks noChangeShapeType="1"/>
              </p:cNvCxnSpPr>
              <p:nvPr/>
            </p:nvCxnSpPr>
            <p:spPr bwMode="auto">
              <a:xfrm>
                <a:off x="1025525" y="4554538"/>
                <a:ext cx="7610475" cy="0"/>
              </a:xfrm>
              <a:prstGeom prst="line">
                <a:avLst/>
              </a:prstGeom>
              <a:noFill/>
              <a:ln w="25400">
                <a:solidFill>
                  <a:srgbClr val="C00000"/>
                </a:solidFill>
                <a:prstDash val="dash"/>
                <a:round/>
                <a:headEnd/>
                <a:tailEnd/>
              </a:ln>
              <a:extLst>
                <a:ext uri="{909E8E84-426E-40DD-AFC4-6F175D3DCCD1}">
                  <a14:hiddenFill xmlns:a14="http://schemas.microsoft.com/office/drawing/2010/main">
                    <a:noFill/>
                  </a14:hiddenFill>
                </a:ext>
              </a:extLst>
            </p:spPr>
          </p:cxnSp>
          <p:grpSp>
            <p:nvGrpSpPr>
              <p:cNvPr id="35849" name="Gruppo 58"/>
              <p:cNvGrpSpPr>
                <a:grpSpLocks/>
              </p:cNvGrpSpPr>
              <p:nvPr/>
            </p:nvGrpSpPr>
            <p:grpSpPr bwMode="auto">
              <a:xfrm>
                <a:off x="8220075" y="4591050"/>
                <a:ext cx="304800" cy="968375"/>
                <a:chOff x="3643312" y="5136776"/>
                <a:chExt cx="309142" cy="1209255"/>
              </a:xfrm>
            </p:grpSpPr>
            <p:sp>
              <p:nvSpPr>
                <p:cNvPr id="35850" name="Ovale 41"/>
                <p:cNvSpPr>
                  <a:spLocks noChangeArrowheads="1"/>
                </p:cNvSpPr>
                <p:nvPr/>
              </p:nvSpPr>
              <p:spPr bwMode="auto">
                <a:xfrm>
                  <a:off x="3657600" y="5136776"/>
                  <a:ext cx="282388" cy="280800"/>
                </a:xfrm>
                <a:prstGeom prst="ellipse">
                  <a:avLst/>
                </a:prstGeom>
                <a:noFill/>
                <a:ln w="1905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defTabSz="722313" eaLnBrk="0" hangingPunct="0">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1pPr>
                  <a:lvl2pPr marL="742950" indent="-285750" defTabSz="722313" eaLnBrk="0" hangingPunct="0">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2pPr>
                  <a:lvl3pPr marL="1143000" indent="-228600" defTabSz="722313" eaLnBrk="0" hangingPunct="0">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3pPr>
                  <a:lvl4pPr marL="1600200" indent="-228600" defTabSz="722313" eaLnBrk="0" hangingPunct="0">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4pPr>
                  <a:lvl5pPr marL="2057400" indent="-228600" defTabSz="722313" eaLnBrk="0" hangingPunct="0">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5pPr>
                  <a:lvl6pPr marL="2514600" indent="-228600" defTabSz="722313" eaLnBrk="0" fontAlgn="base" hangingPunct="0">
                    <a:spcBef>
                      <a:spcPct val="0"/>
                    </a:spcBef>
                    <a:spcAft>
                      <a:spcPct val="0"/>
                    </a:spcAft>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6pPr>
                  <a:lvl7pPr marL="2971800" indent="-228600" defTabSz="722313" eaLnBrk="0" fontAlgn="base" hangingPunct="0">
                    <a:spcBef>
                      <a:spcPct val="0"/>
                    </a:spcBef>
                    <a:spcAft>
                      <a:spcPct val="0"/>
                    </a:spcAft>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7pPr>
                  <a:lvl8pPr marL="3429000" indent="-228600" defTabSz="722313" eaLnBrk="0" fontAlgn="base" hangingPunct="0">
                    <a:spcBef>
                      <a:spcPct val="0"/>
                    </a:spcBef>
                    <a:spcAft>
                      <a:spcPct val="0"/>
                    </a:spcAft>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8pPr>
                  <a:lvl9pPr marL="3886200" indent="-228600" defTabSz="722313" eaLnBrk="0" fontAlgn="base" hangingPunct="0">
                    <a:spcBef>
                      <a:spcPct val="0"/>
                    </a:spcBef>
                    <a:spcAft>
                      <a:spcPct val="0"/>
                    </a:spcAft>
                    <a:tabLst>
                      <a:tab pos="1439863" algn="l"/>
                      <a:tab pos="3228975" algn="l"/>
                      <a:tab pos="5019675" algn="l"/>
                      <a:tab pos="6808788" algn="l"/>
                    </a:tabLst>
                    <a:defRPr sz="1600" b="1">
                      <a:solidFill>
                        <a:schemeClr val="bg1"/>
                      </a:solidFill>
                      <a:latin typeface="Arial" panose="020B0604020202020204" pitchFamily="34" charset="0"/>
                      <a:ea typeface="MS PGothic" panose="020B0600070205080204" pitchFamily="34" charset="-128"/>
                    </a:defRPr>
                  </a:lvl9pPr>
                </a:lstStyle>
                <a:p>
                  <a:pPr eaLnBrk="1" hangingPunct="1">
                    <a:spcBef>
                      <a:spcPct val="50000"/>
                    </a:spcBef>
                  </a:pPr>
                  <a:endParaRPr lang="it-IT" altLang="it-IT"/>
                </a:p>
              </p:txBody>
            </p:sp>
            <p:cxnSp>
              <p:nvCxnSpPr>
                <p:cNvPr id="35851" name="Connettore 1 43"/>
                <p:cNvCxnSpPr>
                  <a:cxnSpLocks noChangeShapeType="1"/>
                </p:cNvCxnSpPr>
                <p:nvPr/>
              </p:nvCxnSpPr>
              <p:spPr bwMode="auto">
                <a:xfrm flipH="1">
                  <a:off x="3798375" y="5411973"/>
                  <a:ext cx="0" cy="593259"/>
                </a:xfrm>
                <a:prstGeom prst="line">
                  <a:avLst/>
                </a:prstGeom>
                <a:noFill/>
                <a:ln w="19050">
                  <a:solidFill>
                    <a:srgbClr val="C00000"/>
                  </a:solidFill>
                  <a:prstDash val="sysDash"/>
                  <a:round/>
                  <a:headEnd/>
                  <a:tailEnd/>
                </a:ln>
                <a:extLst>
                  <a:ext uri="{909E8E84-426E-40DD-AFC4-6F175D3DCCD1}">
                    <a14:hiddenFill xmlns:a14="http://schemas.microsoft.com/office/drawing/2010/main">
                      <a:noFill/>
                    </a14:hiddenFill>
                  </a:ext>
                </a:extLst>
              </p:spPr>
            </p:cxnSp>
            <p:grpSp>
              <p:nvGrpSpPr>
                <p:cNvPr id="35852" name="Gruppo 54"/>
                <p:cNvGrpSpPr>
                  <a:grpSpLocks/>
                </p:cNvGrpSpPr>
                <p:nvPr/>
              </p:nvGrpSpPr>
              <p:grpSpPr bwMode="auto">
                <a:xfrm>
                  <a:off x="3645694" y="5991245"/>
                  <a:ext cx="306760" cy="354786"/>
                  <a:chOff x="3569634" y="6074589"/>
                  <a:chExt cx="373295" cy="399028"/>
                </a:xfrm>
              </p:grpSpPr>
              <p:cxnSp>
                <p:nvCxnSpPr>
                  <p:cNvPr id="35856" name="Connettore 1 46"/>
                  <p:cNvCxnSpPr>
                    <a:cxnSpLocks noChangeShapeType="1"/>
                  </p:cNvCxnSpPr>
                  <p:nvPr/>
                </p:nvCxnSpPr>
                <p:spPr bwMode="auto">
                  <a:xfrm flipH="1">
                    <a:off x="3569634" y="6075969"/>
                    <a:ext cx="187624" cy="397648"/>
                  </a:xfrm>
                  <a:prstGeom prst="line">
                    <a:avLst/>
                  </a:prstGeom>
                  <a:noFill/>
                  <a:ln w="19050">
                    <a:solidFill>
                      <a:srgbClr val="C00000"/>
                    </a:solidFill>
                    <a:prstDash val="sysDash"/>
                    <a:round/>
                    <a:headEnd/>
                    <a:tailEnd/>
                  </a:ln>
                  <a:extLst>
                    <a:ext uri="{909E8E84-426E-40DD-AFC4-6F175D3DCCD1}">
                      <a14:hiddenFill xmlns:a14="http://schemas.microsoft.com/office/drawing/2010/main">
                        <a:noFill/>
                      </a14:hiddenFill>
                    </a:ext>
                  </a:extLst>
                </p:spPr>
              </p:cxnSp>
              <p:cxnSp>
                <p:nvCxnSpPr>
                  <p:cNvPr id="35857" name="Connettore 1 50"/>
                  <p:cNvCxnSpPr>
                    <a:cxnSpLocks noChangeShapeType="1"/>
                  </p:cNvCxnSpPr>
                  <p:nvPr/>
                </p:nvCxnSpPr>
                <p:spPr bwMode="auto">
                  <a:xfrm>
                    <a:off x="3755305" y="6074589"/>
                    <a:ext cx="187624" cy="397648"/>
                  </a:xfrm>
                  <a:prstGeom prst="line">
                    <a:avLst/>
                  </a:prstGeom>
                  <a:noFill/>
                  <a:ln w="19050">
                    <a:solidFill>
                      <a:srgbClr val="C00000"/>
                    </a:solidFill>
                    <a:prstDash val="sysDash"/>
                    <a:round/>
                    <a:headEnd/>
                    <a:tailEnd/>
                  </a:ln>
                  <a:extLst>
                    <a:ext uri="{909E8E84-426E-40DD-AFC4-6F175D3DCCD1}">
                      <a14:hiddenFill xmlns:a14="http://schemas.microsoft.com/office/drawing/2010/main">
                        <a:noFill/>
                      </a14:hiddenFill>
                    </a:ext>
                  </a:extLst>
                </p:spPr>
              </p:cxnSp>
            </p:grpSp>
            <p:grpSp>
              <p:nvGrpSpPr>
                <p:cNvPr id="35853" name="Gruppo 55"/>
                <p:cNvGrpSpPr>
                  <a:grpSpLocks/>
                </p:cNvGrpSpPr>
                <p:nvPr/>
              </p:nvGrpSpPr>
              <p:grpSpPr bwMode="auto">
                <a:xfrm>
                  <a:off x="3643312" y="5481657"/>
                  <a:ext cx="306760" cy="273824"/>
                  <a:chOff x="3569634" y="6074589"/>
                  <a:chExt cx="373295" cy="399028"/>
                </a:xfrm>
              </p:grpSpPr>
              <p:cxnSp>
                <p:nvCxnSpPr>
                  <p:cNvPr id="35854" name="Connettore 1 56"/>
                  <p:cNvCxnSpPr>
                    <a:cxnSpLocks noChangeShapeType="1"/>
                  </p:cNvCxnSpPr>
                  <p:nvPr/>
                </p:nvCxnSpPr>
                <p:spPr bwMode="auto">
                  <a:xfrm flipH="1">
                    <a:off x="3569634" y="6075969"/>
                    <a:ext cx="187624" cy="397648"/>
                  </a:xfrm>
                  <a:prstGeom prst="line">
                    <a:avLst/>
                  </a:prstGeom>
                  <a:noFill/>
                  <a:ln w="19050">
                    <a:solidFill>
                      <a:srgbClr val="C00000"/>
                    </a:solidFill>
                    <a:prstDash val="sysDash"/>
                    <a:round/>
                    <a:headEnd/>
                    <a:tailEnd/>
                  </a:ln>
                  <a:extLst>
                    <a:ext uri="{909E8E84-426E-40DD-AFC4-6F175D3DCCD1}">
                      <a14:hiddenFill xmlns:a14="http://schemas.microsoft.com/office/drawing/2010/main">
                        <a:noFill/>
                      </a14:hiddenFill>
                    </a:ext>
                  </a:extLst>
                </p:spPr>
              </p:cxnSp>
              <p:cxnSp>
                <p:nvCxnSpPr>
                  <p:cNvPr id="35855" name="Connettore 1 57"/>
                  <p:cNvCxnSpPr>
                    <a:cxnSpLocks noChangeShapeType="1"/>
                  </p:cNvCxnSpPr>
                  <p:nvPr/>
                </p:nvCxnSpPr>
                <p:spPr bwMode="auto">
                  <a:xfrm>
                    <a:off x="3755305" y="6074589"/>
                    <a:ext cx="187624" cy="397648"/>
                  </a:xfrm>
                  <a:prstGeom prst="line">
                    <a:avLst/>
                  </a:prstGeom>
                  <a:noFill/>
                  <a:ln w="19050">
                    <a:solidFill>
                      <a:srgbClr val="C00000"/>
                    </a:solidFill>
                    <a:prstDash val="sysDash"/>
                    <a:round/>
                    <a:headEnd/>
                    <a:tailEnd/>
                  </a:ln>
                  <a:extLst>
                    <a:ext uri="{909E8E84-426E-40DD-AFC4-6F175D3DCCD1}">
                      <a14:hiddenFill xmlns:a14="http://schemas.microsoft.com/office/drawing/2010/main">
                        <a:noFill/>
                      </a14:hiddenFill>
                    </a:ext>
                  </a:extLst>
                </p:spPr>
              </p:cxnSp>
            </p:grpSp>
          </p:grpSp>
        </p:grpSp>
      </p:grpSp>
      <p:cxnSp>
        <p:nvCxnSpPr>
          <p:cNvPr id="35844" name="Connettore 1 60"/>
          <p:cNvCxnSpPr>
            <a:cxnSpLocks noChangeShapeType="1"/>
          </p:cNvCxnSpPr>
          <p:nvPr/>
        </p:nvCxnSpPr>
        <p:spPr bwMode="auto">
          <a:xfrm flipV="1">
            <a:off x="2614613" y="5632450"/>
            <a:ext cx="77152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 name="Segnaposto piè di pagina 1"/>
          <p:cNvSpPr>
            <a:spLocks noGrp="1"/>
          </p:cNvSpPr>
          <p:nvPr>
            <p:ph type="ftr" sz="quarter" idx="11"/>
          </p:nvPr>
        </p:nvSpPr>
        <p:spPr/>
        <p:txBody>
          <a:bodyPr/>
          <a:lstStyle/>
          <a:p>
            <a:r>
              <a:rPr lang="it-IT" smtClean="0"/>
              <a:t>L. Bani - Elementi di statistica economica - LEZIONE 17</a:t>
            </a:r>
            <a:endParaRPr lang="en-GB"/>
          </a:p>
        </p:txBody>
      </p:sp>
      <p:sp>
        <p:nvSpPr>
          <p:cNvPr id="3" name="Segnaposto numero diapositiva 2"/>
          <p:cNvSpPr>
            <a:spLocks noGrp="1"/>
          </p:cNvSpPr>
          <p:nvPr>
            <p:ph type="sldNum" sz="quarter" idx="12"/>
          </p:nvPr>
        </p:nvSpPr>
        <p:spPr/>
        <p:txBody>
          <a:bodyPr/>
          <a:lstStyle/>
          <a:p>
            <a:fld id="{A8BB04C3-D922-4A9F-8240-CC458D14A610}" type="slidenum">
              <a:rPr lang="en-GB" smtClean="0"/>
              <a:t>23</a:t>
            </a:fld>
            <a:endParaRPr lang="en-GB"/>
          </a:p>
        </p:txBody>
      </p:sp>
      <p:sp>
        <p:nvSpPr>
          <p:cNvPr id="35845" name="Rectangle 3"/>
          <p:cNvSpPr>
            <a:spLocks noGrp="1" noChangeArrowheads="1"/>
          </p:cNvSpPr>
          <p:nvPr>
            <p:ph type="title" idx="4294967295"/>
          </p:nvPr>
        </p:nvSpPr>
        <p:spPr>
          <a:xfrm>
            <a:off x="1016000" y="808571"/>
            <a:ext cx="5050724" cy="383752"/>
          </a:xfrm>
        </p:spPr>
        <p:txBody>
          <a:bodyPr>
            <a:normAutofit/>
          </a:bodyPr>
          <a:lstStyle/>
          <a:p>
            <a:pPr algn="l"/>
            <a:r>
              <a:rPr lang="it-IT" altLang="en-US" sz="1800" b="1" dirty="0">
                <a:solidFill>
                  <a:srgbClr val="A80000"/>
                </a:solidFill>
                <a:latin typeface="Times New Roman" panose="02020603050405020304" pitchFamily="18" charset="0"/>
                <a:ea typeface="Verdana" panose="020B0604030504040204" pitchFamily="34" charset="0"/>
                <a:cs typeface="Times New Roman" panose="02020603050405020304" pitchFamily="18" charset="0"/>
              </a:rPr>
              <a:t>Misure sintetiche: necessità di sintesi informative</a:t>
            </a:r>
          </a:p>
        </p:txBody>
      </p:sp>
      <p:sp>
        <p:nvSpPr>
          <p:cNvPr id="4" name="Rettangolo 3"/>
          <p:cNvSpPr/>
          <p:nvPr/>
        </p:nvSpPr>
        <p:spPr>
          <a:xfrm>
            <a:off x="1015999" y="2529898"/>
            <a:ext cx="10344727" cy="646331"/>
          </a:xfrm>
          <a:prstGeom prst="rect">
            <a:avLst/>
          </a:prstGeom>
        </p:spPr>
        <p:txBody>
          <a:bodyPr wrap="square">
            <a:spAutoFit/>
          </a:bodyPr>
          <a:lstStyle/>
          <a:p>
            <a:pPr algn="just">
              <a:spcBef>
                <a:spcPts val="600"/>
              </a:spcBef>
            </a:pPr>
            <a:r>
              <a:rPr lang="it-IT" altLang="it-IT" dirty="0">
                <a:latin typeface="Times New Roman" panose="02020603050405020304" pitchFamily="18" charset="0"/>
                <a:cs typeface="Times New Roman" panose="02020603050405020304" pitchFamily="18" charset="0"/>
              </a:rPr>
              <a:t>Tale sintesi permette anche di eseguire confronti con valori riferiti a fenomeni analoghi osservati in tempi e luoghi diversi.</a:t>
            </a:r>
            <a:endParaRPr lang="it-IT" altLang="it-IT"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97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sp>
        <p:nvSpPr>
          <p:cNvPr id="4" name="Rettangolo 3"/>
          <p:cNvSpPr/>
          <p:nvPr/>
        </p:nvSpPr>
        <p:spPr>
          <a:xfrm>
            <a:off x="1013691" y="2811355"/>
            <a:ext cx="10076441" cy="1231106"/>
          </a:xfrm>
          <a:prstGeom prst="rect">
            <a:avLst/>
          </a:prstGeom>
        </p:spPr>
        <p:txBody>
          <a:bodyPr wrap="square">
            <a:spAutoFit/>
          </a:bodyPr>
          <a:lstStyle/>
          <a:p>
            <a:pPr marL="285750" indent="-285750" algn="just">
              <a:spcAft>
                <a:spcPts val="1200"/>
              </a:spcAft>
              <a:buFont typeface="Wingdings" panose="05000000000000000000" pitchFamily="2" charset="2"/>
              <a:buChar char="q"/>
            </a:pPr>
            <a:r>
              <a:rPr lang="it-IT" b="1" dirty="0" smtClean="0">
                <a:solidFill>
                  <a:srgbClr val="A80000"/>
                </a:solidFill>
                <a:latin typeface="Times New Roman" panose="02020603050405020304" pitchFamily="18" charset="0"/>
                <a:cs typeface="Times New Roman" panose="02020603050405020304" pitchFamily="18" charset="0"/>
              </a:rPr>
              <a:t>la moda</a:t>
            </a:r>
            <a:endParaRPr lang="it-IT" b="1" dirty="0">
              <a:solidFill>
                <a:srgbClr val="A80000"/>
              </a:solidFill>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q"/>
            </a:pPr>
            <a:r>
              <a:rPr lang="it-IT" b="1" dirty="0" smtClean="0">
                <a:solidFill>
                  <a:srgbClr val="A80000"/>
                </a:solidFill>
                <a:latin typeface="Times New Roman" panose="02020603050405020304" pitchFamily="18" charset="0"/>
                <a:cs typeface="Times New Roman" panose="02020603050405020304" pitchFamily="18" charset="0"/>
              </a:rPr>
              <a:t>la mediana</a:t>
            </a:r>
          </a:p>
          <a:p>
            <a:pPr marL="285750" indent="-285750" algn="just">
              <a:spcAft>
                <a:spcPts val="1200"/>
              </a:spcAft>
              <a:buFont typeface="Wingdings" panose="05000000000000000000" pitchFamily="2" charset="2"/>
              <a:buChar char="q"/>
            </a:pPr>
            <a:r>
              <a:rPr lang="it-IT" b="1" dirty="0">
                <a:solidFill>
                  <a:srgbClr val="A80000"/>
                </a:solidFill>
                <a:latin typeface="Times New Roman" panose="02020603050405020304" pitchFamily="18" charset="0"/>
                <a:cs typeface="Times New Roman" panose="02020603050405020304" pitchFamily="18" charset="0"/>
              </a:rPr>
              <a:t>la media </a:t>
            </a:r>
            <a:r>
              <a:rPr lang="it-IT" b="1" dirty="0" smtClean="0">
                <a:solidFill>
                  <a:srgbClr val="A80000"/>
                </a:solidFill>
                <a:latin typeface="Times New Roman" panose="02020603050405020304" pitchFamily="18" charset="0"/>
                <a:cs typeface="Times New Roman" panose="02020603050405020304" pitchFamily="18" charset="0"/>
              </a:rPr>
              <a:t>aritmetica</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6000" y="1259708"/>
            <a:ext cx="10169236" cy="923330"/>
          </a:xfrm>
          <a:prstGeom prst="rect">
            <a:avLst/>
          </a:prstGeom>
        </p:spPr>
        <p:txBody>
          <a:bodyPr wrap="square">
            <a:spAutoFit/>
          </a:bodyPr>
          <a:lstStyle/>
          <a:p>
            <a:pPr algn="just">
              <a:spcBef>
                <a:spcPts val="600"/>
              </a:spcBef>
            </a:pPr>
            <a:r>
              <a:rPr lang="it-IT" altLang="it-IT" dirty="0">
                <a:latin typeface="Times New Roman" panose="02020603050405020304" pitchFamily="18" charset="0"/>
                <a:cs typeface="Times New Roman" panose="02020603050405020304" pitchFamily="18" charset="0"/>
              </a:rPr>
              <a:t>La metodologia statistica mette a disposizione degli indicatori sintetici, detti INDICI DI POSIZIONE che permettono di sintetizzare, in un valore significativo, i molti valori di un fenomeno raccolti durante un</a:t>
            </a:r>
            <a:r>
              <a:rPr lang="ja-JP" altLang="it-IT" dirty="0">
                <a:latin typeface="Times New Roman" panose="02020603050405020304" pitchFamily="18" charset="0"/>
                <a:cs typeface="Times New Roman" panose="02020603050405020304" pitchFamily="18" charset="0"/>
              </a:rPr>
              <a:t>’</a:t>
            </a:r>
            <a:r>
              <a:rPr lang="it-IT" altLang="ja-JP" dirty="0">
                <a:latin typeface="Times New Roman" panose="02020603050405020304" pitchFamily="18" charset="0"/>
                <a:cs typeface="Times New Roman" panose="02020603050405020304" pitchFamily="18" charset="0"/>
              </a:rPr>
              <a:t>indagine</a:t>
            </a:r>
            <a:r>
              <a:rPr lang="it-IT" altLang="ja-JP" dirty="0" smtClean="0">
                <a:latin typeface="Times New Roman" panose="02020603050405020304" pitchFamily="18" charset="0"/>
                <a:cs typeface="Times New Roman" panose="02020603050405020304" pitchFamily="18" charset="0"/>
              </a:rPr>
              <a:t>.</a:t>
            </a:r>
            <a:endParaRPr lang="it-IT" altLang="ja-JP" dirty="0">
              <a:latin typeface="Times New Roman" panose="02020603050405020304" pitchFamily="18" charset="0"/>
              <a:cs typeface="Times New Roman" panose="02020603050405020304" pitchFamily="18" charset="0"/>
            </a:endParaRPr>
          </a:p>
        </p:txBody>
      </p:sp>
      <p:sp>
        <p:nvSpPr>
          <p:cNvPr id="7" name="Rettangolo 6"/>
          <p:cNvSpPr/>
          <p:nvPr/>
        </p:nvSpPr>
        <p:spPr>
          <a:xfrm>
            <a:off x="1016000" y="853144"/>
            <a:ext cx="2319866"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Gli indici di posizione</a:t>
            </a:r>
          </a:p>
        </p:txBody>
      </p:sp>
      <p:sp>
        <p:nvSpPr>
          <p:cNvPr id="8" name="Rettangolo 7"/>
          <p:cNvSpPr/>
          <p:nvPr/>
        </p:nvSpPr>
        <p:spPr>
          <a:xfrm>
            <a:off x="1013690" y="4373566"/>
            <a:ext cx="1017154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Lo scopo principale di un valore medio è di fornire un valore numerico capace di rappresentare sinteticamente tutti i dati di un certo insieme.</a:t>
            </a:r>
          </a:p>
        </p:txBody>
      </p:sp>
      <p:sp>
        <p:nvSpPr>
          <p:cNvPr id="9" name="Rettangolo 8"/>
          <p:cNvSpPr/>
          <p:nvPr/>
        </p:nvSpPr>
        <p:spPr>
          <a:xfrm>
            <a:off x="1013690" y="2305154"/>
            <a:ext cx="10076441" cy="369332"/>
          </a:xfrm>
          <a:prstGeom prst="rect">
            <a:avLst/>
          </a:prstGeom>
        </p:spPr>
        <p:txBody>
          <a:bodyPr wrap="square">
            <a:spAutoFit/>
          </a:bodyPr>
          <a:lstStyle/>
          <a:p>
            <a:pPr algn="just">
              <a:spcBef>
                <a:spcPts val="600"/>
              </a:spcBef>
            </a:pPr>
            <a:r>
              <a:rPr lang="it-IT" altLang="it-IT" dirty="0">
                <a:latin typeface="Times New Roman" panose="02020603050405020304" pitchFamily="18" charset="0"/>
                <a:cs typeface="Times New Roman" panose="02020603050405020304" pitchFamily="18" charset="0"/>
              </a:rPr>
              <a:t>Tra le diverse tecniche di sintesi dei dati proposti dalla statistica descrittiva, consideriamo i tre seguenti:</a:t>
            </a:r>
          </a:p>
        </p:txBody>
      </p:sp>
    </p:spTree>
    <p:extLst>
      <p:ext uri="{BB962C8B-B14F-4D97-AF65-F5344CB8AC3E}">
        <p14:creationId xmlns:p14="http://schemas.microsoft.com/office/powerpoint/2010/main" val="20757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egnaposto testo 2"/>
          <p:cNvSpPr>
            <a:spLocks noGrp="1"/>
          </p:cNvSpPr>
          <p:nvPr>
            <p:ph type="body" sz="quarter" idx="4294967295"/>
          </p:nvPr>
        </p:nvSpPr>
        <p:spPr>
          <a:xfrm>
            <a:off x="1020874" y="1266578"/>
            <a:ext cx="3948113" cy="482600"/>
          </a:xfrm>
        </p:spPr>
        <p:txBody>
          <a:bodyPr>
            <a:normAutofit/>
          </a:bodyPr>
          <a:lstStyle/>
          <a:p>
            <a:pPr marL="0" indent="0" eaLnBrk="1" hangingPunct="1">
              <a:lnSpc>
                <a:spcPct val="100000"/>
              </a:lnSpc>
              <a:spcBef>
                <a:spcPts val="0"/>
              </a:spcBef>
              <a:buNone/>
            </a:pPr>
            <a:r>
              <a:rPr lang="it-IT" altLang="it-IT" sz="1800" dirty="0" smtClean="0">
                <a:latin typeface="Times New Roman" panose="02020603050405020304" pitchFamily="18" charset="0"/>
                <a:cs typeface="Times New Roman" panose="02020603050405020304" pitchFamily="18" charset="0"/>
              </a:rPr>
              <a:t>La MODA di una distribuzione di dati è:</a:t>
            </a:r>
          </a:p>
        </p:txBody>
      </p:sp>
      <p:graphicFrame>
        <p:nvGraphicFramePr>
          <p:cNvPr id="4" name="Group 67"/>
          <p:cNvGraphicFramePr>
            <a:graphicFrameLocks noGrp="1"/>
          </p:cNvGraphicFramePr>
          <p:nvPr>
            <p:extLst>
              <p:ext uri="{D42A27DB-BD31-4B8C-83A1-F6EECF244321}">
                <p14:modId xmlns:p14="http://schemas.microsoft.com/office/powerpoint/2010/main" val="127744999"/>
              </p:ext>
            </p:extLst>
          </p:nvPr>
        </p:nvGraphicFramePr>
        <p:xfrm>
          <a:off x="1222227" y="3392341"/>
          <a:ext cx="2808288" cy="2835276"/>
        </p:xfrm>
        <a:graphic>
          <a:graphicData uri="http://schemas.openxmlformats.org/drawingml/2006/table">
            <a:tbl>
              <a:tblPr/>
              <a:tblGrid>
                <a:gridCol w="996127">
                  <a:extLst>
                    <a:ext uri="{9D8B030D-6E8A-4147-A177-3AD203B41FA5}">
                      <a16:colId xmlns:a16="http://schemas.microsoft.com/office/drawing/2014/main" val="20000"/>
                    </a:ext>
                  </a:extLst>
                </a:gridCol>
                <a:gridCol w="1812161">
                  <a:extLst>
                    <a:ext uri="{9D8B030D-6E8A-4147-A177-3AD203B41FA5}">
                      <a16:colId xmlns:a16="http://schemas.microsoft.com/office/drawing/2014/main" val="20001"/>
                    </a:ext>
                  </a:extLst>
                </a:gridCol>
              </a:tblGrid>
              <a:tr h="640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VOTO</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Frequenze assolute</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5</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4</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6</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8</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7</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4</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8</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2</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9</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Totale</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19</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5" name="Freccia in giù 4"/>
          <p:cNvSpPr>
            <a:spLocks noChangeArrowheads="1"/>
          </p:cNvSpPr>
          <p:nvPr/>
        </p:nvSpPr>
        <p:spPr bwMode="auto">
          <a:xfrm rot="5165547">
            <a:off x="2253218" y="4065040"/>
            <a:ext cx="514145" cy="914603"/>
          </a:xfrm>
          <a:prstGeom prst="downArrow">
            <a:avLst>
              <a:gd name="adj1" fmla="val 50000"/>
              <a:gd name="adj2" fmla="val 50016"/>
            </a:avLst>
          </a:prstGeom>
          <a:solidFill>
            <a:srgbClr val="A80000"/>
          </a:solidFill>
          <a:ln w="9525" algn="ctr">
            <a:solidFill>
              <a:schemeClr val="tx1"/>
            </a:solidFill>
            <a:round/>
            <a:headEnd/>
            <a:tailEnd/>
          </a:ln>
        </p:spPr>
        <p:txBody>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endParaRPr lang="it-IT" altLang="it-IT" sz="1800" b="1">
              <a:solidFill>
                <a:schemeClr val="tx1"/>
              </a:solidFill>
              <a:latin typeface="Arial" panose="020B0604020202020204" pitchFamily="34" charset="0"/>
            </a:endParaRPr>
          </a:p>
        </p:txBody>
      </p:sp>
      <p:sp>
        <p:nvSpPr>
          <p:cNvPr id="6" name="Rettangolo 5"/>
          <p:cNvSpPr/>
          <p:nvPr/>
        </p:nvSpPr>
        <p:spPr>
          <a:xfrm>
            <a:off x="4826349" y="5581286"/>
            <a:ext cx="6828734" cy="646331"/>
          </a:xfrm>
          <a:prstGeom prst="rect">
            <a:avLst/>
          </a:prstGeom>
        </p:spPr>
        <p:txBody>
          <a:bodyPr wrap="square">
            <a:spAutoFit/>
          </a:bodyPr>
          <a:lstStyle/>
          <a:p>
            <a:pPr>
              <a:defRPr/>
            </a:pPr>
            <a:r>
              <a:rPr lang="it-IT" dirty="0">
                <a:latin typeface="Times New Roman" panose="02020603050405020304" pitchFamily="18" charset="0"/>
                <a:ea typeface="Verdana" pitchFamily="34" charset="0"/>
                <a:cs typeface="Times New Roman" panose="02020603050405020304" pitchFamily="18" charset="0"/>
              </a:rPr>
              <a:t>Può essere calcolata per qualsiasi tipo di carattere anche se </a:t>
            </a:r>
            <a:r>
              <a:rPr lang="it-IT" b="1" dirty="0">
                <a:latin typeface="Times New Roman" panose="02020603050405020304" pitchFamily="18" charset="0"/>
                <a:ea typeface="Verdana" pitchFamily="34" charset="0"/>
                <a:cs typeface="Times New Roman" panose="02020603050405020304" pitchFamily="18" charset="0"/>
              </a:rPr>
              <a:t>qualitativo sconnesso</a:t>
            </a:r>
          </a:p>
        </p:txBody>
      </p:sp>
      <p:sp>
        <p:nvSpPr>
          <p:cNvPr id="7" name="Rectangle 3"/>
          <p:cNvSpPr txBox="1">
            <a:spLocks noChangeArrowheads="1"/>
          </p:cNvSpPr>
          <p:nvPr/>
        </p:nvSpPr>
        <p:spPr>
          <a:xfrm>
            <a:off x="1020874" y="702945"/>
            <a:ext cx="1414677" cy="383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en-US" sz="1800" b="1" dirty="0" smtClean="0">
                <a:solidFill>
                  <a:srgbClr val="A80000"/>
                </a:solidFill>
                <a:latin typeface="Times New Roman" panose="02020603050405020304" pitchFamily="18" charset="0"/>
                <a:ea typeface="Verdana" panose="020B0604030504040204" pitchFamily="34" charset="0"/>
                <a:cs typeface="Times New Roman" panose="02020603050405020304" pitchFamily="18" charset="0"/>
              </a:rPr>
              <a:t>LA MODA</a:t>
            </a:r>
            <a:endParaRPr lang="it-IT" altLang="en-US" sz="1800" b="1" dirty="0">
              <a:solidFill>
                <a:srgbClr val="A8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 name="Rettangolo 1"/>
          <p:cNvSpPr/>
          <p:nvPr/>
        </p:nvSpPr>
        <p:spPr>
          <a:xfrm>
            <a:off x="1149067" y="2938536"/>
            <a:ext cx="6572533" cy="369332"/>
          </a:xfrm>
          <a:prstGeom prst="rect">
            <a:avLst/>
          </a:prstGeom>
        </p:spPr>
        <p:txBody>
          <a:bodyPr wrap="square">
            <a:spAutoFit/>
          </a:bodyPr>
          <a:lstStyle/>
          <a:p>
            <a:r>
              <a:rPr lang="it-IT" altLang="it-IT" dirty="0" smtClean="0">
                <a:latin typeface="Times New Roman" panose="02020603050405020304" pitchFamily="18" charset="0"/>
                <a:cs typeface="Times New Roman" panose="02020603050405020304" pitchFamily="18" charset="0"/>
              </a:rPr>
              <a:t>In </a:t>
            </a:r>
            <a:r>
              <a:rPr lang="it-IT" altLang="it-IT" dirty="0">
                <a:latin typeface="Times New Roman" panose="02020603050405020304" pitchFamily="18" charset="0"/>
                <a:cs typeface="Times New Roman" panose="02020603050405020304" pitchFamily="18" charset="0"/>
              </a:rPr>
              <a:t>questa tabella i 19 studenti sono classificati per il carattere </a:t>
            </a:r>
            <a:r>
              <a:rPr lang="it-IT" altLang="it-IT" dirty="0" smtClean="0">
                <a:latin typeface="Times New Roman" panose="02020603050405020304" pitchFamily="18" charset="0"/>
                <a:cs typeface="Times New Roman" panose="02020603050405020304" pitchFamily="18" charset="0"/>
              </a:rPr>
              <a:t>VOTO</a:t>
            </a:r>
            <a:endParaRPr lang="it-IT" altLang="it-IT" dirty="0">
              <a:latin typeface="Times New Roman" panose="02020603050405020304" pitchFamily="18" charset="0"/>
              <a:cs typeface="Times New Roman" panose="02020603050405020304" pitchFamily="18" charset="0"/>
            </a:endParaRPr>
          </a:p>
        </p:txBody>
      </p:sp>
      <p:sp>
        <p:nvSpPr>
          <p:cNvPr id="3" name="Rettangolo 2"/>
          <p:cNvSpPr/>
          <p:nvPr/>
        </p:nvSpPr>
        <p:spPr>
          <a:xfrm>
            <a:off x="8796261" y="4242999"/>
            <a:ext cx="1204176" cy="369332"/>
          </a:xfrm>
          <a:prstGeom prst="rect">
            <a:avLst/>
          </a:prstGeom>
        </p:spPr>
        <p:txBody>
          <a:bodyPr wrap="none">
            <a:spAutoFit/>
          </a:bodyPr>
          <a:lstStyle/>
          <a:p>
            <a:r>
              <a:rPr lang="it-IT" altLang="it-IT" b="1" dirty="0">
                <a:solidFill>
                  <a:srgbClr val="A80000"/>
                </a:solidFill>
                <a:latin typeface="Times New Roman" panose="02020603050405020304" pitchFamily="18" charset="0"/>
                <a:cs typeface="Times New Roman" panose="02020603050405020304" pitchFamily="18" charset="0"/>
              </a:rPr>
              <a:t>è il voto 6!</a:t>
            </a:r>
          </a:p>
        </p:txBody>
      </p:sp>
      <p:sp>
        <p:nvSpPr>
          <p:cNvPr id="8" name="Rettangolo 7"/>
          <p:cNvSpPr/>
          <p:nvPr/>
        </p:nvSpPr>
        <p:spPr>
          <a:xfrm>
            <a:off x="5828145" y="2113876"/>
            <a:ext cx="6096000" cy="646331"/>
          </a:xfrm>
          <a:prstGeom prst="rect">
            <a:avLst/>
          </a:prstGeom>
          <a:ln>
            <a:solidFill>
              <a:srgbClr val="A80000"/>
            </a:solidFill>
          </a:ln>
        </p:spPr>
        <p:txBody>
          <a:bodyPr>
            <a:spAutoFit/>
          </a:bodyPr>
          <a:lstStyle/>
          <a:p>
            <a:pPr algn="just">
              <a:spcBef>
                <a:spcPts val="600"/>
              </a:spcBef>
            </a:pPr>
            <a:r>
              <a:rPr lang="it-IT" altLang="it-IT" dirty="0" smtClean="0">
                <a:latin typeface="Times New Roman" panose="02020603050405020304" pitchFamily="18" charset="0"/>
                <a:cs typeface="Times New Roman" panose="02020603050405020304" pitchFamily="18" charset="0"/>
              </a:rPr>
              <a:t>la </a:t>
            </a:r>
            <a:r>
              <a:rPr lang="it-IT" altLang="it-IT" dirty="0">
                <a:latin typeface="Times New Roman" panose="02020603050405020304" pitchFamily="18" charset="0"/>
                <a:cs typeface="Times New Roman" panose="02020603050405020304" pitchFamily="18" charset="0"/>
              </a:rPr>
              <a:t>modalità del carattere espressa dalla maggioranza relativa del </a:t>
            </a:r>
            <a:r>
              <a:rPr lang="it-IT" altLang="it-IT" dirty="0" smtClean="0">
                <a:latin typeface="Times New Roman" panose="02020603050405020304" pitchFamily="18" charset="0"/>
                <a:cs typeface="Times New Roman" panose="02020603050405020304" pitchFamily="18" charset="0"/>
              </a:rPr>
              <a:t>collettivo</a:t>
            </a:r>
            <a:endParaRPr lang="it-IT" alt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5828145" y="763531"/>
            <a:ext cx="6096000" cy="646331"/>
          </a:xfrm>
          <a:prstGeom prst="rect">
            <a:avLst/>
          </a:prstGeom>
          <a:ln>
            <a:solidFill>
              <a:srgbClr val="A80000"/>
            </a:solidFill>
          </a:ln>
        </p:spPr>
        <p:txBody>
          <a:bodyPr>
            <a:spAutoFit/>
          </a:bodyPr>
          <a:lstStyle/>
          <a:p>
            <a:r>
              <a:rPr lang="it-IT" altLang="it-IT" dirty="0">
                <a:latin typeface="Times New Roman" panose="02020603050405020304" pitchFamily="18" charset="0"/>
                <a:cs typeface="Times New Roman" panose="02020603050405020304" pitchFamily="18" charset="0"/>
              </a:rPr>
              <a:t>il termine corrispondente alla MASSIMA </a:t>
            </a:r>
            <a:r>
              <a:rPr lang="it-IT" altLang="it-IT" dirty="0" smtClean="0">
                <a:latin typeface="Times New Roman" panose="02020603050405020304" pitchFamily="18" charset="0"/>
                <a:cs typeface="Times New Roman" panose="02020603050405020304" pitchFamily="18" charset="0"/>
              </a:rPr>
              <a:t>FREQUENZA, in </a:t>
            </a:r>
            <a:r>
              <a:rPr lang="it-IT" altLang="it-IT" dirty="0">
                <a:latin typeface="Times New Roman" panose="02020603050405020304" pitchFamily="18" charset="0"/>
                <a:cs typeface="Times New Roman" panose="02020603050405020304" pitchFamily="18" charset="0"/>
              </a:rPr>
              <a:t>sostanza si tratta del termine più comune</a:t>
            </a:r>
          </a:p>
        </p:txBody>
      </p:sp>
      <p:sp>
        <p:nvSpPr>
          <p:cNvPr id="10" name="Rettangolo 9"/>
          <p:cNvSpPr/>
          <p:nvPr/>
        </p:nvSpPr>
        <p:spPr>
          <a:xfrm>
            <a:off x="5828145" y="1444644"/>
            <a:ext cx="6096000" cy="646331"/>
          </a:xfrm>
          <a:prstGeom prst="rect">
            <a:avLst/>
          </a:prstGeom>
          <a:ln>
            <a:solidFill>
              <a:srgbClr val="A80000"/>
            </a:solidFill>
          </a:ln>
        </p:spPr>
        <p:txBody>
          <a:bodyPr>
            <a:spAutoFit/>
          </a:bodyPr>
          <a:lstStyle/>
          <a:p>
            <a:pPr algn="just">
              <a:spcBef>
                <a:spcPts val="600"/>
              </a:spcBef>
            </a:pPr>
            <a:r>
              <a:rPr lang="it-IT" altLang="it-IT" dirty="0" smtClean="0">
                <a:latin typeface="Times New Roman" panose="02020603050405020304" pitchFamily="18" charset="0"/>
                <a:cs typeface="Times New Roman" panose="02020603050405020304" pitchFamily="18" charset="0"/>
              </a:rPr>
              <a:t>la </a:t>
            </a:r>
            <a:r>
              <a:rPr lang="it-IT" altLang="it-IT" dirty="0">
                <a:latin typeface="Times New Roman" panose="02020603050405020304" pitchFamily="18" charset="0"/>
                <a:cs typeface="Times New Roman" panose="02020603050405020304" pitchFamily="18" charset="0"/>
              </a:rPr>
              <a:t>modalità prevalente di un carattere, ossia quella a cui è associato il maggior numero di osservazioni </a:t>
            </a:r>
            <a:r>
              <a:rPr lang="it-IT" altLang="it-IT" dirty="0" smtClean="0">
                <a:latin typeface="Times New Roman" panose="02020603050405020304" pitchFamily="18" charset="0"/>
                <a:cs typeface="Times New Roman" panose="02020603050405020304" pitchFamily="18" charset="0"/>
              </a:rPr>
              <a:t>rilevate</a:t>
            </a:r>
            <a:endParaRPr lang="it-IT" altLang="it-IT" dirty="0">
              <a:latin typeface="Times New Roman" panose="02020603050405020304" pitchFamily="18" charset="0"/>
              <a:cs typeface="Times New Roman" panose="02020603050405020304" pitchFamily="18" charset="0"/>
            </a:endParaRPr>
          </a:p>
        </p:txBody>
      </p:sp>
      <p:sp>
        <p:nvSpPr>
          <p:cNvPr id="11" name="Rettangolo 10"/>
          <p:cNvSpPr/>
          <p:nvPr/>
        </p:nvSpPr>
        <p:spPr>
          <a:xfrm>
            <a:off x="4826349" y="4242999"/>
            <a:ext cx="3634328" cy="369332"/>
          </a:xfrm>
          <a:prstGeom prst="rect">
            <a:avLst/>
          </a:prstGeom>
        </p:spPr>
        <p:txBody>
          <a:bodyPr wrap="none">
            <a:spAutoFit/>
          </a:bodyPr>
          <a:lstStyle/>
          <a:p>
            <a:r>
              <a:rPr lang="it-IT" altLang="it-IT" dirty="0" smtClean="0">
                <a:latin typeface="Times New Roman" panose="02020603050405020304" pitchFamily="18" charset="0"/>
                <a:cs typeface="Times New Roman" panose="02020603050405020304" pitchFamily="18" charset="0"/>
              </a:rPr>
              <a:t>la </a:t>
            </a:r>
            <a:r>
              <a:rPr lang="it-IT" altLang="it-IT" dirty="0">
                <a:latin typeface="Times New Roman" panose="02020603050405020304" pitchFamily="18" charset="0"/>
                <a:cs typeface="Times New Roman" panose="02020603050405020304" pitchFamily="18" charset="0"/>
              </a:rPr>
              <a:t>moda è la modalità più frequente:</a:t>
            </a:r>
          </a:p>
        </p:txBody>
      </p:sp>
      <p:sp>
        <p:nvSpPr>
          <p:cNvPr id="12" name="Rettangolo 11"/>
          <p:cNvSpPr/>
          <p:nvPr/>
        </p:nvSpPr>
        <p:spPr>
          <a:xfrm>
            <a:off x="4826349" y="4669136"/>
            <a:ext cx="6096000" cy="646331"/>
          </a:xfrm>
          <a:prstGeom prst="rect">
            <a:avLst/>
          </a:prstGeom>
        </p:spPr>
        <p:txBody>
          <a:bodyPr>
            <a:spAutoFit/>
          </a:bodyPr>
          <a:lstStyle/>
          <a:p>
            <a:pPr algn="just" fontAlgn="base"/>
            <a:r>
              <a:rPr lang="it-IT" b="1" dirty="0" smtClean="0">
                <a:solidFill>
                  <a:srgbClr val="263238"/>
                </a:solidFill>
                <a:latin typeface="Times New Roman" panose="02020603050405020304" pitchFamily="18" charset="0"/>
                <a:cs typeface="Times New Roman" panose="02020603050405020304" pitchFamily="18" charset="0"/>
              </a:rPr>
              <a:t>significa </a:t>
            </a:r>
            <a:r>
              <a:rPr lang="it-IT" b="1" dirty="0">
                <a:solidFill>
                  <a:srgbClr val="263238"/>
                </a:solidFill>
                <a:latin typeface="Times New Roman" panose="02020603050405020304" pitchFamily="18" charset="0"/>
                <a:cs typeface="Times New Roman" panose="02020603050405020304" pitchFamily="18" charset="0"/>
              </a:rPr>
              <a:t>che il maggior numero di </a:t>
            </a:r>
            <a:r>
              <a:rPr lang="it-IT" b="1" dirty="0" smtClean="0">
                <a:solidFill>
                  <a:srgbClr val="263238"/>
                </a:solidFill>
                <a:latin typeface="Times New Roman" panose="02020603050405020304" pitchFamily="18" charset="0"/>
                <a:cs typeface="Times New Roman" panose="02020603050405020304" pitchFamily="18" charset="0"/>
              </a:rPr>
              <a:t>studenti ottiene o presenta come VOTO il 6</a:t>
            </a:r>
            <a:endParaRPr lang="it-IT" b="1" i="0" dirty="0">
              <a:solidFill>
                <a:srgbClr val="263238"/>
              </a:solidFill>
              <a:effectLst/>
              <a:latin typeface="Times New Roman" panose="02020603050405020304" pitchFamily="18" charset="0"/>
              <a:cs typeface="Times New Roman" panose="02020603050405020304" pitchFamily="18" charset="0"/>
            </a:endParaRPr>
          </a:p>
        </p:txBody>
      </p:sp>
      <p:sp>
        <p:nvSpPr>
          <p:cNvPr id="13" name="Segnaposto piè di pagina 12"/>
          <p:cNvSpPr>
            <a:spLocks noGrp="1"/>
          </p:cNvSpPr>
          <p:nvPr>
            <p:ph type="ftr" sz="quarter" idx="11"/>
          </p:nvPr>
        </p:nvSpPr>
        <p:spPr/>
        <p:txBody>
          <a:bodyPr/>
          <a:lstStyle/>
          <a:p>
            <a:r>
              <a:rPr lang="it-IT" smtClean="0"/>
              <a:t>L. Bani - Elementi di statistica economica - LEZIONE 17</a:t>
            </a:r>
            <a:endParaRPr lang="it-IT"/>
          </a:p>
        </p:txBody>
      </p:sp>
      <p:sp>
        <p:nvSpPr>
          <p:cNvPr id="14" name="Segnaposto numero diapositiva 13"/>
          <p:cNvSpPr>
            <a:spLocks noGrp="1"/>
          </p:cNvSpPr>
          <p:nvPr>
            <p:ph type="sldNum" sz="quarter" idx="12"/>
          </p:nvPr>
        </p:nvSpPr>
        <p:spPr/>
        <p:txBody>
          <a:bodyPr/>
          <a:lstStyle/>
          <a:p>
            <a:fld id="{2933ED56-FB12-4384-AF6C-E94CA198BBEC}" type="slidenum">
              <a:rPr lang="it-IT" smtClean="0"/>
              <a:t>25</a:t>
            </a:fld>
            <a:endParaRPr lang="it-IT"/>
          </a:p>
        </p:txBody>
      </p:sp>
    </p:spTree>
    <p:extLst>
      <p:ext uri="{BB962C8B-B14F-4D97-AF65-F5344CB8AC3E}">
        <p14:creationId xmlns:p14="http://schemas.microsoft.com/office/powerpoint/2010/main" val="129617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5" grpId="0" animBg="1"/>
      <p:bldP spid="6" grpId="0"/>
      <p:bldP spid="2" grpId="0"/>
      <p:bldP spid="3" grpId="0"/>
      <p:bldP spid="8" grpId="0" animBg="1"/>
      <p:bldP spid="9" grpId="0" animBg="1"/>
      <p:bldP spid="10"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4294967295"/>
          </p:nvPr>
        </p:nvSpPr>
        <p:spPr>
          <a:xfrm>
            <a:off x="1012052" y="1163914"/>
            <a:ext cx="10561637" cy="1172886"/>
          </a:xfrm>
        </p:spPr>
        <p:txBody>
          <a:bodyPr>
            <a:noAutofit/>
          </a:bodyPr>
          <a:lstStyle/>
          <a:p>
            <a:pPr eaLnBrk="1" hangingPunct="1">
              <a:lnSpc>
                <a:spcPct val="100000"/>
              </a:lnSpc>
              <a:spcBef>
                <a:spcPts val="0"/>
              </a:spcBef>
              <a:buFont typeface="Wingdings" panose="05000000000000000000" pitchFamily="2" charset="2"/>
              <a:buChar char="§"/>
              <a:defRPr/>
            </a:pPr>
            <a:r>
              <a:rPr lang="it-IT" sz="1800" dirty="0" smtClean="0">
                <a:latin typeface="Times New Roman" panose="02020603050405020304" pitchFamily="18" charset="0"/>
                <a:ea typeface="ＭＳ Ｐゴシック" charset="0"/>
                <a:cs typeface="Times New Roman" panose="02020603050405020304" pitchFamily="18" charset="0"/>
              </a:rPr>
              <a:t>La MEDIANA è il termine che occupa il POSTO CENTRALE di una distribuzione di dati </a:t>
            </a:r>
            <a:r>
              <a:rPr lang="it-IT" sz="1800" b="1" dirty="0" smtClean="0">
                <a:latin typeface="Times New Roman" panose="02020603050405020304" pitchFamily="18" charset="0"/>
                <a:ea typeface="ＭＳ Ｐゴシック" charset="0"/>
                <a:cs typeface="Times New Roman" panose="02020603050405020304" pitchFamily="18" charset="0"/>
              </a:rPr>
              <a:t>ordinati</a:t>
            </a:r>
            <a:r>
              <a:rPr lang="it-IT" sz="1800" dirty="0" smtClean="0">
                <a:latin typeface="Times New Roman" panose="02020603050405020304" pitchFamily="18" charset="0"/>
                <a:ea typeface="ＭＳ Ｐゴシック" charset="0"/>
                <a:cs typeface="Times New Roman" panose="02020603050405020304" pitchFamily="18" charset="0"/>
              </a:rPr>
              <a:t> in modo crescente</a:t>
            </a:r>
          </a:p>
          <a:p>
            <a:pPr>
              <a:lnSpc>
                <a:spcPct val="100000"/>
              </a:lnSpc>
              <a:spcBef>
                <a:spcPts val="0"/>
              </a:spcBef>
              <a:buFont typeface="Wingdings" panose="05000000000000000000" pitchFamily="2" charset="2"/>
              <a:buChar char="§"/>
              <a:defRPr/>
            </a:pPr>
            <a:r>
              <a:rPr lang="it-IT" altLang="it-IT" sz="1800" dirty="0">
                <a:latin typeface="Times New Roman" panose="02020603050405020304" pitchFamily="18" charset="0"/>
                <a:cs typeface="Times New Roman" panose="02020603050405020304" pitchFamily="18" charset="0"/>
              </a:rPr>
              <a:t>La mediana è  la modalità dell’</a:t>
            </a:r>
            <a:r>
              <a:rPr lang="it-IT" altLang="ja-JP" sz="1800" dirty="0">
                <a:latin typeface="Times New Roman" panose="02020603050405020304" pitchFamily="18" charset="0"/>
                <a:cs typeface="Times New Roman" panose="02020603050405020304" pitchFamily="18" charset="0"/>
              </a:rPr>
              <a:t>unità statistica che occupa la posizione centrale nella distribuzione </a:t>
            </a:r>
            <a:r>
              <a:rPr lang="it-IT" altLang="ja-JP" sz="1800" b="1" dirty="0">
                <a:latin typeface="Times New Roman" panose="02020603050405020304" pitchFamily="18" charset="0"/>
                <a:cs typeface="Times New Roman" panose="02020603050405020304" pitchFamily="18" charset="0"/>
              </a:rPr>
              <a:t>ordinata</a:t>
            </a:r>
            <a:r>
              <a:rPr lang="it-IT" altLang="ja-JP" sz="1800" dirty="0">
                <a:latin typeface="Times New Roman" panose="02020603050405020304" pitchFamily="18" charset="0"/>
                <a:cs typeface="Times New Roman" panose="02020603050405020304" pitchFamily="18" charset="0"/>
              </a:rPr>
              <a:t> delle </a:t>
            </a:r>
            <a:r>
              <a:rPr lang="it-IT" altLang="ja-JP" sz="1800" dirty="0" smtClean="0">
                <a:latin typeface="Times New Roman" panose="02020603050405020304" pitchFamily="18" charset="0"/>
                <a:cs typeface="Times New Roman" panose="02020603050405020304" pitchFamily="18" charset="0"/>
              </a:rPr>
              <a:t>osservazioni</a:t>
            </a:r>
            <a:endParaRPr lang="it-IT" altLang="ja-JP" sz="1800" dirty="0">
              <a:latin typeface="Times New Roman" panose="02020603050405020304" pitchFamily="18" charset="0"/>
              <a:cs typeface="Times New Roman" panose="02020603050405020304" pitchFamily="18" charset="0"/>
            </a:endParaRPr>
          </a:p>
        </p:txBody>
      </p:sp>
      <p:graphicFrame>
        <p:nvGraphicFramePr>
          <p:cNvPr id="4" name="Group 67"/>
          <p:cNvGraphicFramePr>
            <a:graphicFrameLocks noGrp="1"/>
          </p:cNvGraphicFramePr>
          <p:nvPr>
            <p:extLst>
              <p:ext uri="{D42A27DB-BD31-4B8C-83A1-F6EECF244321}">
                <p14:modId xmlns:p14="http://schemas.microsoft.com/office/powerpoint/2010/main" val="3272816905"/>
              </p:ext>
            </p:extLst>
          </p:nvPr>
        </p:nvGraphicFramePr>
        <p:xfrm>
          <a:off x="1206016" y="3378995"/>
          <a:ext cx="2808287" cy="2835276"/>
        </p:xfrm>
        <a:graphic>
          <a:graphicData uri="http://schemas.openxmlformats.org/drawingml/2006/table">
            <a:tbl>
              <a:tblPr/>
              <a:tblGrid>
                <a:gridCol w="996126">
                  <a:extLst>
                    <a:ext uri="{9D8B030D-6E8A-4147-A177-3AD203B41FA5}">
                      <a16:colId xmlns:a16="http://schemas.microsoft.com/office/drawing/2014/main" val="20000"/>
                    </a:ext>
                  </a:extLst>
                </a:gridCol>
                <a:gridCol w="1812161">
                  <a:extLst>
                    <a:ext uri="{9D8B030D-6E8A-4147-A177-3AD203B41FA5}">
                      <a16:colId xmlns:a16="http://schemas.microsoft.com/office/drawing/2014/main" val="20001"/>
                    </a:ext>
                  </a:extLst>
                </a:gridCol>
              </a:tblGrid>
              <a:tr h="640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VOTO</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Frequenze assolute</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5</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4</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6</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8</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7</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4</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8</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2</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9</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Totale</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19</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8" name="Rectangle 3"/>
          <p:cNvSpPr txBox="1">
            <a:spLocks noChangeArrowheads="1"/>
          </p:cNvSpPr>
          <p:nvPr/>
        </p:nvSpPr>
        <p:spPr>
          <a:xfrm>
            <a:off x="1012052" y="665469"/>
            <a:ext cx="1679597" cy="383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en-US" sz="1800" b="1" dirty="0" smtClean="0">
                <a:solidFill>
                  <a:srgbClr val="A80000"/>
                </a:solidFill>
                <a:latin typeface="Times New Roman" panose="02020603050405020304" pitchFamily="18" charset="0"/>
                <a:ea typeface="Verdana" panose="020B0604030504040204" pitchFamily="34" charset="0"/>
                <a:cs typeface="Times New Roman" panose="02020603050405020304" pitchFamily="18" charset="0"/>
              </a:rPr>
              <a:t>LA MEDIANA</a:t>
            </a:r>
            <a:endParaRPr lang="it-IT" altLang="en-US" sz="1800" b="1" dirty="0">
              <a:solidFill>
                <a:srgbClr val="A8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Rettangolo 5"/>
          <p:cNvSpPr/>
          <p:nvPr/>
        </p:nvSpPr>
        <p:spPr>
          <a:xfrm>
            <a:off x="1113652" y="2788174"/>
            <a:ext cx="6681839" cy="369332"/>
          </a:xfrm>
          <a:prstGeom prst="rect">
            <a:avLst/>
          </a:prstGeom>
        </p:spPr>
        <p:txBody>
          <a:bodyPr wrap="square">
            <a:spAutoFit/>
          </a:bodyPr>
          <a:lstStyle/>
          <a:p>
            <a:pPr algn="just">
              <a:defRPr/>
            </a:pPr>
            <a:r>
              <a:rPr lang="it-IT" dirty="0">
                <a:latin typeface="Times New Roman" panose="02020603050405020304" pitchFamily="18" charset="0"/>
                <a:ea typeface="ＭＳ Ｐゴシック" charset="0"/>
                <a:cs typeface="Times New Roman" panose="02020603050405020304" pitchFamily="18" charset="0"/>
              </a:rPr>
              <a:t>In questa tabella i 19 studenti sono classificati per il carattere </a:t>
            </a:r>
            <a:r>
              <a:rPr lang="it-IT" dirty="0" smtClean="0">
                <a:latin typeface="Times New Roman" panose="02020603050405020304" pitchFamily="18" charset="0"/>
                <a:ea typeface="ＭＳ Ｐゴシック" charset="0"/>
                <a:cs typeface="Times New Roman" panose="02020603050405020304" pitchFamily="18" charset="0"/>
              </a:rPr>
              <a:t>VOTO</a:t>
            </a:r>
            <a:endParaRPr lang="it-IT" dirty="0">
              <a:latin typeface="Times New Roman" panose="02020603050405020304" pitchFamily="18" charset="0"/>
              <a:ea typeface="ＭＳ Ｐゴシック" charset="0"/>
              <a:cs typeface="Times New Roman" panose="02020603050405020304" pitchFamily="18" charset="0"/>
            </a:endParaRPr>
          </a:p>
        </p:txBody>
      </p:sp>
      <p:sp>
        <p:nvSpPr>
          <p:cNvPr id="7" name="Rettangolo 6"/>
          <p:cNvSpPr/>
          <p:nvPr/>
        </p:nvSpPr>
        <p:spPr>
          <a:xfrm>
            <a:off x="4959927" y="3807890"/>
            <a:ext cx="6096000" cy="1200329"/>
          </a:xfrm>
          <a:prstGeom prst="rect">
            <a:avLst/>
          </a:prstGeom>
        </p:spPr>
        <p:txBody>
          <a:bodyPr>
            <a:spAutoFit/>
          </a:bodyPr>
          <a:lstStyle/>
          <a:p>
            <a:pPr algn="just">
              <a:defRPr/>
            </a:pPr>
            <a:r>
              <a:rPr lang="it-IT" dirty="0" smtClean="0">
                <a:latin typeface="Times New Roman" panose="02020603050405020304" pitchFamily="18" charset="0"/>
                <a:ea typeface="ＭＳ Ｐゴシック" charset="0"/>
                <a:cs typeface="Times New Roman" panose="02020603050405020304" pitchFamily="18" charset="0"/>
              </a:rPr>
              <a:t>per </a:t>
            </a:r>
            <a:r>
              <a:rPr lang="it-IT" dirty="0">
                <a:latin typeface="Times New Roman" panose="02020603050405020304" pitchFamily="18" charset="0"/>
                <a:ea typeface="ＭＳ Ｐゴシック" charset="0"/>
                <a:cs typeface="Times New Roman" panose="02020603050405020304" pitchFamily="18" charset="0"/>
              </a:rPr>
              <a:t>determinare la mediana si ordinano i dati in modo crescente, e si individua il </a:t>
            </a:r>
            <a:r>
              <a:rPr lang="it-IT" b="1" dirty="0">
                <a:latin typeface="Times New Roman" panose="02020603050405020304" pitchFamily="18" charset="0"/>
                <a:ea typeface="Verdana" pitchFamily="34" charset="0"/>
                <a:cs typeface="Times New Roman" panose="02020603050405020304" pitchFamily="18" charset="0"/>
              </a:rPr>
              <a:t>TERMINE CENTRALE</a:t>
            </a:r>
            <a:r>
              <a:rPr lang="it-IT" dirty="0">
                <a:latin typeface="Times New Roman" panose="02020603050405020304" pitchFamily="18" charset="0"/>
                <a:ea typeface="Verdana" pitchFamily="34" charset="0"/>
                <a:cs typeface="Times New Roman" panose="02020603050405020304" pitchFamily="18" charset="0"/>
              </a:rPr>
              <a:t>  che è  quello che lascia alla sua destra e  alla sua sinistra  un eguale numero di termini</a:t>
            </a:r>
            <a:endParaRPr lang="it-IT" dirty="0">
              <a:latin typeface="Times New Roman" panose="02020603050405020304" pitchFamily="18" charset="0"/>
              <a:ea typeface="ＭＳ Ｐゴシック"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26</a:t>
            </a:fld>
            <a:endParaRPr lang="it-IT"/>
          </a:p>
        </p:txBody>
      </p:sp>
    </p:spTree>
    <p:extLst>
      <p:ext uri="{BB962C8B-B14F-4D97-AF65-F5344CB8AC3E}">
        <p14:creationId xmlns:p14="http://schemas.microsoft.com/office/powerpoint/2010/main" val="7045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7"/>
          <p:cNvGraphicFramePr>
            <a:graphicFrameLocks noGrp="1"/>
          </p:cNvGraphicFramePr>
          <p:nvPr>
            <p:extLst>
              <p:ext uri="{D42A27DB-BD31-4B8C-83A1-F6EECF244321}">
                <p14:modId xmlns:p14="http://schemas.microsoft.com/office/powerpoint/2010/main" val="3636995024"/>
              </p:ext>
            </p:extLst>
          </p:nvPr>
        </p:nvGraphicFramePr>
        <p:xfrm>
          <a:off x="956634" y="969674"/>
          <a:ext cx="2808287" cy="2835276"/>
        </p:xfrm>
        <a:graphic>
          <a:graphicData uri="http://schemas.openxmlformats.org/drawingml/2006/table">
            <a:tbl>
              <a:tblPr/>
              <a:tblGrid>
                <a:gridCol w="996126">
                  <a:extLst>
                    <a:ext uri="{9D8B030D-6E8A-4147-A177-3AD203B41FA5}">
                      <a16:colId xmlns:a16="http://schemas.microsoft.com/office/drawing/2014/main" val="20000"/>
                    </a:ext>
                  </a:extLst>
                </a:gridCol>
                <a:gridCol w="1812161">
                  <a:extLst>
                    <a:ext uri="{9D8B030D-6E8A-4147-A177-3AD203B41FA5}">
                      <a16:colId xmlns:a16="http://schemas.microsoft.com/office/drawing/2014/main" val="20001"/>
                    </a:ext>
                  </a:extLst>
                </a:gridCol>
              </a:tblGrid>
              <a:tr h="640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VOTO</a:t>
                      </a:r>
                      <a:endPar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endParaRP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Frequenze assolute</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5</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4</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6</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8</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7</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4</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8</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2</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9</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5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Totale</a:t>
                      </a:r>
                    </a:p>
                  </a:txBody>
                  <a:tcPr marL="91434" marR="91434"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anose="02020603050405020304" pitchFamily="18" charset="0"/>
                          <a:ea typeface="Verdana" pitchFamily="34" charset="0"/>
                          <a:cs typeface="Times New Roman" panose="02020603050405020304" pitchFamily="18" charset="0"/>
                        </a:rPr>
                        <a:t>19</a:t>
                      </a:r>
                    </a:p>
                  </a:txBody>
                  <a:tcPr marL="91434" marR="91434"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5" name="Freccia in giù 4"/>
          <p:cNvSpPr>
            <a:spLocks noChangeArrowheads="1"/>
          </p:cNvSpPr>
          <p:nvPr/>
        </p:nvSpPr>
        <p:spPr bwMode="auto">
          <a:xfrm rot="8047186">
            <a:off x="7288716" y="1974855"/>
            <a:ext cx="476250" cy="436563"/>
          </a:xfrm>
          <a:prstGeom prst="downArrow">
            <a:avLst>
              <a:gd name="adj1" fmla="val 50000"/>
              <a:gd name="adj2" fmla="val 50000"/>
            </a:avLst>
          </a:prstGeom>
          <a:solidFill>
            <a:srgbClr val="C00000"/>
          </a:solidFill>
          <a:ln w="9525" algn="ctr">
            <a:solidFill>
              <a:schemeClr val="tx1"/>
            </a:solidFill>
            <a:round/>
            <a:headEnd/>
            <a:tailEnd/>
          </a:ln>
        </p:spPr>
        <p:txBody>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endParaRPr lang="it-IT" altLang="it-IT" sz="1800" b="1">
              <a:solidFill>
                <a:schemeClr val="tx1"/>
              </a:solidFill>
              <a:latin typeface="Arial" panose="020B0604020202020204" pitchFamily="34" charset="0"/>
            </a:endParaRPr>
          </a:p>
        </p:txBody>
      </p:sp>
      <p:sp>
        <p:nvSpPr>
          <p:cNvPr id="50207" name="Text Box 32"/>
          <p:cNvSpPr txBox="1">
            <a:spLocks noChangeArrowheads="1"/>
          </p:cNvSpPr>
          <p:nvPr/>
        </p:nvSpPr>
        <p:spPr bwMode="auto">
          <a:xfrm>
            <a:off x="4701312" y="1451119"/>
            <a:ext cx="549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595959"/>
                </a:solidFill>
                <a:latin typeface="Verdana" panose="020B0604030504040204" pitchFamily="34" charset="0"/>
                <a:ea typeface="MS PGothic" panose="020B0600070205080204" pitchFamily="34" charset="-128"/>
              </a:defRPr>
            </a:lvl1pPr>
            <a:lvl2pPr marL="742950" indent="-285750" eaLnBrk="0" hangingPunct="0">
              <a:spcBef>
                <a:spcPct val="20000"/>
              </a:spcBef>
              <a:buChar char="–"/>
              <a:defRPr sz="2800">
                <a:solidFill>
                  <a:srgbClr val="595959"/>
                </a:solidFill>
                <a:latin typeface="Verdana" panose="020B0604030504040204" pitchFamily="34" charset="0"/>
                <a:ea typeface="MS PGothic" panose="020B0600070205080204" pitchFamily="34" charset="-128"/>
              </a:defRPr>
            </a:lvl2pPr>
            <a:lvl3pPr marL="1143000" indent="-228600" eaLnBrk="0" hangingPunct="0">
              <a:spcBef>
                <a:spcPct val="20000"/>
              </a:spcBef>
              <a:buChar char="•"/>
              <a:defRPr sz="2400">
                <a:solidFill>
                  <a:srgbClr val="595959"/>
                </a:solidFill>
                <a:latin typeface="Verdana" panose="020B0604030504040204" pitchFamily="34" charset="0"/>
                <a:ea typeface="MS PGothic" panose="020B0600070205080204" pitchFamily="34" charset="-128"/>
              </a:defRPr>
            </a:lvl3pPr>
            <a:lvl4pPr marL="16002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4pPr>
            <a:lvl5pPr marL="2057400" indent="-228600" eaLnBrk="0" hangingPunct="0">
              <a:spcBef>
                <a:spcPct val="20000"/>
              </a:spcBef>
              <a:buChar char="»"/>
              <a:defRPr sz="2000">
                <a:solidFill>
                  <a:srgbClr val="595959"/>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95959"/>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it-IT" altLang="it-IT" sz="2000" b="1" dirty="0">
                <a:solidFill>
                  <a:srgbClr val="E81871"/>
                </a:solidFill>
              </a:rPr>
              <a:t>5 5 5 5</a:t>
            </a:r>
            <a:r>
              <a:rPr lang="it-IT" altLang="it-IT" sz="2000" b="1" dirty="0">
                <a:solidFill>
                  <a:schemeClr val="tx1"/>
                </a:solidFill>
              </a:rPr>
              <a:t> </a:t>
            </a:r>
            <a:r>
              <a:rPr lang="it-IT" altLang="it-IT" sz="2000" b="1" dirty="0">
                <a:solidFill>
                  <a:srgbClr val="006600"/>
                </a:solidFill>
              </a:rPr>
              <a:t>6 6 6 6 6 </a:t>
            </a:r>
            <a:r>
              <a:rPr lang="it-IT" altLang="it-IT" sz="2800" b="1" dirty="0">
                <a:solidFill>
                  <a:schemeClr val="tx2"/>
                </a:solidFill>
              </a:rPr>
              <a:t>6</a:t>
            </a:r>
            <a:r>
              <a:rPr lang="it-IT" altLang="it-IT" sz="2000" b="1" dirty="0">
                <a:solidFill>
                  <a:srgbClr val="006600"/>
                </a:solidFill>
              </a:rPr>
              <a:t> 6 6</a:t>
            </a:r>
            <a:r>
              <a:rPr lang="it-IT" altLang="it-IT" sz="2000" b="1" dirty="0">
                <a:solidFill>
                  <a:srgbClr val="492FE7"/>
                </a:solidFill>
              </a:rPr>
              <a:t> 7 7 7 7</a:t>
            </a:r>
            <a:r>
              <a:rPr lang="it-IT" altLang="it-IT" sz="2000" b="1" dirty="0">
                <a:solidFill>
                  <a:schemeClr val="tx1"/>
                </a:solidFill>
              </a:rPr>
              <a:t> </a:t>
            </a:r>
            <a:r>
              <a:rPr lang="it-IT" altLang="it-IT" sz="2000" b="1" dirty="0">
                <a:solidFill>
                  <a:srgbClr val="E81871"/>
                </a:solidFill>
              </a:rPr>
              <a:t>8 8</a:t>
            </a:r>
            <a:r>
              <a:rPr lang="it-IT" altLang="it-IT" sz="2000" b="1" dirty="0">
                <a:solidFill>
                  <a:schemeClr val="tx1"/>
                </a:solidFill>
              </a:rPr>
              <a:t> </a:t>
            </a:r>
            <a:r>
              <a:rPr lang="it-IT" altLang="it-IT" sz="2000" b="1" dirty="0">
                <a:solidFill>
                  <a:srgbClr val="9C6F00"/>
                </a:solidFill>
              </a:rPr>
              <a:t>9</a:t>
            </a:r>
          </a:p>
        </p:txBody>
      </p:sp>
      <p:sp>
        <p:nvSpPr>
          <p:cNvPr id="10" name="Text Box 40"/>
          <p:cNvSpPr txBox="1">
            <a:spLocks noChangeArrowheads="1"/>
          </p:cNvSpPr>
          <p:nvPr/>
        </p:nvSpPr>
        <p:spPr bwMode="auto">
          <a:xfrm>
            <a:off x="956634" y="4839385"/>
            <a:ext cx="10200893" cy="646331"/>
          </a:xfrm>
          <a:prstGeom prst="rect">
            <a:avLst/>
          </a:prstGeom>
          <a:noFill/>
          <a:ln w="9525" algn="ctr">
            <a:noFill/>
            <a:miter lim="800000"/>
            <a:headEnd/>
            <a:tailEnd/>
          </a:ln>
          <a:effectLst/>
        </p:spPr>
        <p:txBody>
          <a:bodyPr wrap="square">
            <a:spAutoFit/>
          </a:bodyPr>
          <a:lstStyle/>
          <a:p>
            <a:pPr algn="just">
              <a:defRPr/>
            </a:pPr>
            <a:r>
              <a:rPr lang="it-IT" dirty="0">
                <a:latin typeface="Times New Roman" panose="02020603050405020304" pitchFamily="18" charset="0"/>
                <a:ea typeface="Verdana" pitchFamily="34" charset="0"/>
                <a:cs typeface="Times New Roman" panose="02020603050405020304" pitchFamily="18" charset="0"/>
              </a:rPr>
              <a:t>Se i dati sono in numero pari, allora si hanno due termini centrali, in tal caso come mediana si prende la loro media aritmetica</a:t>
            </a:r>
          </a:p>
        </p:txBody>
      </p:sp>
      <p:sp>
        <p:nvSpPr>
          <p:cNvPr id="7" name="Rettangolo 6"/>
          <p:cNvSpPr/>
          <p:nvPr/>
        </p:nvSpPr>
        <p:spPr>
          <a:xfrm>
            <a:off x="4701312" y="1006078"/>
            <a:ext cx="5365571" cy="369332"/>
          </a:xfrm>
          <a:prstGeom prst="rect">
            <a:avLst/>
          </a:prstGeom>
        </p:spPr>
        <p:txBody>
          <a:bodyPr wrap="none">
            <a:spAutoFit/>
          </a:bodyPr>
          <a:lstStyle/>
          <a:p>
            <a:pPr>
              <a:defRPr/>
            </a:pPr>
            <a:r>
              <a:rPr lang="it-IT" dirty="0" smtClean="0">
                <a:latin typeface="Times New Roman" panose="02020603050405020304" pitchFamily="18" charset="0"/>
                <a:ea typeface="ＭＳ Ｐゴシック" charset="0"/>
                <a:cs typeface="Times New Roman" panose="02020603050405020304" pitchFamily="18" charset="0"/>
              </a:rPr>
              <a:t>Questa è distribuzione </a:t>
            </a:r>
            <a:r>
              <a:rPr lang="it-IT" dirty="0">
                <a:latin typeface="Times New Roman" panose="02020603050405020304" pitchFamily="18" charset="0"/>
                <a:ea typeface="ＭＳ Ｐゴシック" charset="0"/>
                <a:cs typeface="Times New Roman" panose="02020603050405020304" pitchFamily="18" charset="0"/>
              </a:rPr>
              <a:t>di dati ordinati in modo </a:t>
            </a:r>
            <a:r>
              <a:rPr lang="it-IT" dirty="0" smtClean="0">
                <a:latin typeface="Times New Roman" panose="02020603050405020304" pitchFamily="18" charset="0"/>
                <a:ea typeface="ＭＳ Ｐゴシック" charset="0"/>
                <a:cs typeface="Times New Roman" panose="02020603050405020304" pitchFamily="18" charset="0"/>
              </a:rPr>
              <a:t>crescente</a:t>
            </a:r>
            <a:endParaRPr lang="it-IT" dirty="0">
              <a:latin typeface="Times New Roman" panose="02020603050405020304" pitchFamily="18" charset="0"/>
              <a:ea typeface="ＭＳ Ｐゴシック" charset="0"/>
              <a:cs typeface="Times New Roman" panose="02020603050405020304" pitchFamily="18" charset="0"/>
            </a:endParaRPr>
          </a:p>
        </p:txBody>
      </p:sp>
      <p:sp>
        <p:nvSpPr>
          <p:cNvPr id="11" name="Rettangolo 10"/>
          <p:cNvSpPr/>
          <p:nvPr/>
        </p:nvSpPr>
        <p:spPr>
          <a:xfrm>
            <a:off x="4701312" y="2810661"/>
            <a:ext cx="6096000" cy="461665"/>
          </a:xfrm>
          <a:prstGeom prst="rect">
            <a:avLst/>
          </a:prstGeom>
        </p:spPr>
        <p:txBody>
          <a:bodyPr>
            <a:spAutoFit/>
          </a:bodyPr>
          <a:lstStyle/>
          <a:p>
            <a:pPr algn="just">
              <a:spcBef>
                <a:spcPts val="600"/>
              </a:spcBef>
            </a:pPr>
            <a:r>
              <a:rPr lang="it-IT" altLang="ja-JP" dirty="0" smtClean="0">
                <a:latin typeface="Times New Roman" panose="02020603050405020304" pitchFamily="18" charset="0"/>
                <a:cs typeface="Times New Roman" panose="02020603050405020304" pitchFamily="18" charset="0"/>
              </a:rPr>
              <a:t>La mediana assume valore </a:t>
            </a:r>
            <a:r>
              <a:rPr lang="it-IT" altLang="ja-JP" sz="2400" b="1" dirty="0" smtClean="0">
                <a:solidFill>
                  <a:srgbClr val="A80000"/>
                </a:solidFill>
                <a:latin typeface="Times New Roman" panose="02020603050405020304" pitchFamily="18" charset="0"/>
                <a:cs typeface="Times New Roman" panose="02020603050405020304" pitchFamily="18" charset="0"/>
              </a:rPr>
              <a:t>6</a:t>
            </a:r>
            <a:endParaRPr lang="it-IT" altLang="ja-JP" sz="2400" b="1" dirty="0">
              <a:solidFill>
                <a:srgbClr val="A8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4701311" y="3343285"/>
            <a:ext cx="6243779" cy="646331"/>
          </a:xfrm>
          <a:prstGeom prst="rect">
            <a:avLst/>
          </a:prstGeom>
        </p:spPr>
        <p:txBody>
          <a:bodyPr wrap="square">
            <a:spAutoFit/>
          </a:bodyPr>
          <a:lstStyle/>
          <a:p>
            <a:pPr algn="just"/>
            <a:r>
              <a:rPr lang="it-IT" b="1" dirty="0">
                <a:solidFill>
                  <a:srgbClr val="263238"/>
                </a:solidFill>
                <a:latin typeface="Times New Roman" panose="02020603050405020304" pitchFamily="18" charset="0"/>
                <a:cs typeface="Times New Roman" panose="02020603050405020304" pitchFamily="18" charset="0"/>
              </a:rPr>
              <a:t>significa che circa la metà degli </a:t>
            </a:r>
            <a:r>
              <a:rPr lang="it-IT" b="1" dirty="0" smtClean="0">
                <a:solidFill>
                  <a:srgbClr val="263238"/>
                </a:solidFill>
                <a:latin typeface="Times New Roman" panose="02020603050405020304" pitchFamily="18" charset="0"/>
                <a:cs typeface="Times New Roman" panose="02020603050405020304" pitchFamily="18" charset="0"/>
              </a:rPr>
              <a:t>studenti ha ottenuto un voto inferiore a 6 e </a:t>
            </a:r>
            <a:r>
              <a:rPr lang="it-IT" b="1" dirty="0">
                <a:solidFill>
                  <a:srgbClr val="263238"/>
                </a:solidFill>
                <a:latin typeface="Times New Roman" panose="02020603050405020304" pitchFamily="18" charset="0"/>
                <a:cs typeface="Times New Roman" panose="02020603050405020304" pitchFamily="18" charset="0"/>
              </a:rPr>
              <a:t>circa la </a:t>
            </a:r>
            <a:r>
              <a:rPr lang="it-IT" b="1" dirty="0" smtClean="0">
                <a:solidFill>
                  <a:srgbClr val="263238"/>
                </a:solidFill>
                <a:latin typeface="Times New Roman" panose="02020603050405020304" pitchFamily="18" charset="0"/>
                <a:cs typeface="Times New Roman" panose="02020603050405020304" pitchFamily="18" charset="0"/>
              </a:rPr>
              <a:t>metà</a:t>
            </a:r>
            <a:r>
              <a:rPr lang="it-IT" b="1" dirty="0">
                <a:solidFill>
                  <a:srgbClr val="263238"/>
                </a:solidFill>
                <a:latin typeface="Times New Roman" panose="02020603050405020304" pitchFamily="18" charset="0"/>
                <a:cs typeface="Times New Roman" panose="02020603050405020304" pitchFamily="18" charset="0"/>
              </a:rPr>
              <a:t> ha ottenuto un voto </a:t>
            </a:r>
            <a:r>
              <a:rPr lang="it-IT" b="1" dirty="0" smtClean="0">
                <a:solidFill>
                  <a:srgbClr val="263238"/>
                </a:solidFill>
                <a:latin typeface="Times New Roman" panose="02020603050405020304" pitchFamily="18" charset="0"/>
                <a:cs typeface="Times New Roman" panose="02020603050405020304" pitchFamily="18" charset="0"/>
              </a:rPr>
              <a:t>superiore </a:t>
            </a:r>
            <a:r>
              <a:rPr lang="it-IT" b="1" dirty="0">
                <a:solidFill>
                  <a:srgbClr val="263238"/>
                </a:solidFill>
                <a:latin typeface="Times New Roman" panose="02020603050405020304" pitchFamily="18" charset="0"/>
                <a:cs typeface="Times New Roman" panose="02020603050405020304" pitchFamily="18" charset="0"/>
              </a:rPr>
              <a:t>a 6</a:t>
            </a:r>
            <a:endParaRPr lang="it-IT" b="1"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17</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t>27</a:t>
            </a:fld>
            <a:endParaRPr lang="it-IT"/>
          </a:p>
        </p:txBody>
      </p:sp>
    </p:spTree>
    <p:extLst>
      <p:ext uri="{BB962C8B-B14F-4D97-AF65-F5344CB8AC3E}">
        <p14:creationId xmlns:p14="http://schemas.microsoft.com/office/powerpoint/2010/main" val="386034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207"/>
                                        </p:tgtEl>
                                        <p:attrNameLst>
                                          <p:attrName>style.visibility</p:attrName>
                                        </p:attrNameLst>
                                      </p:cBhvr>
                                      <p:to>
                                        <p:strVal val="visible"/>
                                      </p:to>
                                    </p:set>
                                    <p:animEffect transition="in" filter="fade">
                                      <p:cBhvr>
                                        <p:cTn id="10" dur="500"/>
                                        <p:tgtEl>
                                          <p:spTgt spid="502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207" grpId="0"/>
      <p:bldP spid="10" grpId="0"/>
      <p:bldP spid="7" grpId="0"/>
      <p:bldP spid="11"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28</a:t>
            </a:fld>
            <a:endParaRPr lang="it-IT"/>
          </a:p>
        </p:txBody>
      </p:sp>
      <p:sp>
        <p:nvSpPr>
          <p:cNvPr id="6" name="CasellaDiTesto 5"/>
          <p:cNvSpPr txBox="1"/>
          <p:nvPr/>
        </p:nvSpPr>
        <p:spPr>
          <a:xfrm>
            <a:off x="617028" y="692572"/>
            <a:ext cx="11112230" cy="923330"/>
          </a:xfrm>
          <a:prstGeom prst="rect">
            <a:avLst/>
          </a:prstGeom>
          <a:noFill/>
        </p:spPr>
        <p:txBody>
          <a:bodyPr wrap="square" rtlCol="0">
            <a:spAutoFit/>
          </a:bodyPr>
          <a:lstStyle/>
          <a:p>
            <a:pPr algn="just"/>
            <a:r>
              <a:rPr lang="it-IT" dirty="0">
                <a:latin typeface="Times New Roman" panose="02020603050405020304" pitchFamily="18" charset="0"/>
                <a:cs typeface="Times New Roman" panose="02020603050405020304" pitchFamily="18" charset="0"/>
              </a:rPr>
              <a:t>In un sondaggio fatto all'interno di una facoltà composta da 250 studenti (la popolazione statistica), </a:t>
            </a:r>
            <a:r>
              <a:rPr lang="it-IT" dirty="0" smtClean="0">
                <a:latin typeface="Times New Roman" panose="02020603050405020304" pitchFamily="18" charset="0"/>
                <a:cs typeface="Times New Roman" panose="02020603050405020304" pitchFamily="18" charset="0"/>
              </a:rPr>
              <a:t>si </a:t>
            </a:r>
            <a:r>
              <a:rPr lang="it-IT" dirty="0">
                <a:latin typeface="Times New Roman" panose="02020603050405020304" pitchFamily="18" charset="0"/>
                <a:cs typeface="Times New Roman" panose="02020603050405020304" pitchFamily="18" charset="0"/>
              </a:rPr>
              <a:t>intende rilevare il carattere "Gradimento dei professori", secondo le cinque modalità "molto deluso", "insoddisfatto", </a:t>
            </a:r>
            <a:r>
              <a:rPr lang="it-IT" dirty="0" smtClean="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parzialmente soddisfatto", "soddisfatto", "entusiasta".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617027" y="1615902"/>
            <a:ext cx="11112231"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Risulta che 10 studenti si dicono entusiasti dell'operato dei professori, 51 si dicono soddisfatti, 63 parzialmente soddisfatti, 90 insoddisfatti, 36 molto delusi.</a:t>
            </a:r>
            <a:endParaRPr lang="en-GB" dirty="0">
              <a:latin typeface="Times New Roman" panose="02020603050405020304" pitchFamily="18" charset="0"/>
              <a:cs typeface="Times New Roman" panose="02020603050405020304" pitchFamily="18"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3410902306"/>
              </p:ext>
            </p:extLst>
          </p:nvPr>
        </p:nvGraphicFramePr>
        <p:xfrm>
          <a:off x="795251" y="2381635"/>
          <a:ext cx="7050580" cy="3229801"/>
        </p:xfrm>
        <a:graphic>
          <a:graphicData uri="http://schemas.openxmlformats.org/drawingml/2006/table">
            <a:tbl>
              <a:tblPr/>
              <a:tblGrid>
                <a:gridCol w="1971731">
                  <a:extLst>
                    <a:ext uri="{9D8B030D-6E8A-4147-A177-3AD203B41FA5}">
                      <a16:colId xmlns:a16="http://schemas.microsoft.com/office/drawing/2014/main" val="1369718093"/>
                    </a:ext>
                  </a:extLst>
                </a:gridCol>
                <a:gridCol w="1429560">
                  <a:extLst>
                    <a:ext uri="{9D8B030D-6E8A-4147-A177-3AD203B41FA5}">
                      <a16:colId xmlns:a16="http://schemas.microsoft.com/office/drawing/2014/main" val="1069610017"/>
                    </a:ext>
                  </a:extLst>
                </a:gridCol>
                <a:gridCol w="1454728">
                  <a:extLst>
                    <a:ext uri="{9D8B030D-6E8A-4147-A177-3AD203B41FA5}">
                      <a16:colId xmlns:a16="http://schemas.microsoft.com/office/drawing/2014/main" val="3847381523"/>
                    </a:ext>
                  </a:extLst>
                </a:gridCol>
                <a:gridCol w="2194561">
                  <a:extLst>
                    <a:ext uri="{9D8B030D-6E8A-4147-A177-3AD203B41FA5}">
                      <a16:colId xmlns:a16="http://schemas.microsoft.com/office/drawing/2014/main" val="198801098"/>
                    </a:ext>
                  </a:extLst>
                </a:gridCol>
              </a:tblGrid>
              <a:tr h="760921">
                <a:tc>
                  <a:txBody>
                    <a:bodyPr/>
                    <a:lstStyle/>
                    <a:p>
                      <a:pPr algn="ctr"/>
                      <a:r>
                        <a:rPr lang="en-GB" sz="1800">
                          <a:effectLst/>
                        </a:rPr>
                        <a:t>Gradimento dei professori</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800">
                          <a:effectLst/>
                        </a:rPr>
                        <a:t>Frequenze assolute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800" dirty="0" err="1">
                          <a:effectLst/>
                        </a:rPr>
                        <a:t>Frequenze</a:t>
                      </a:r>
                      <a:r>
                        <a:rPr lang="en-GB" sz="1800" dirty="0">
                          <a:effectLst/>
                        </a:rPr>
                        <a:t> relative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800" dirty="0" err="1">
                          <a:effectLst/>
                        </a:rPr>
                        <a:t>Frequenze</a:t>
                      </a:r>
                      <a:r>
                        <a:rPr lang="en-GB" sz="1800" dirty="0">
                          <a:effectLst/>
                        </a:rPr>
                        <a:t> </a:t>
                      </a:r>
                      <a:r>
                        <a:rPr lang="en-GB" sz="1800" dirty="0" err="1">
                          <a:effectLst/>
                        </a:rPr>
                        <a:t>percentuali</a:t>
                      </a:r>
                      <a:endParaRPr lang="en-GB" sz="1800"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51389550"/>
                  </a:ext>
                </a:extLst>
              </a:tr>
              <a:tr h="365760">
                <a:tc>
                  <a:txBody>
                    <a:bodyPr/>
                    <a:lstStyle/>
                    <a:p>
                      <a:pPr algn="l"/>
                      <a:r>
                        <a:rPr lang="en-GB" sz="1800">
                          <a:effectLst/>
                        </a:rPr>
                        <a:t>molto deluso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36</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0,144</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14,4</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36385120"/>
                  </a:ext>
                </a:extLst>
              </a:tr>
              <a:tr h="365760">
                <a:tc>
                  <a:txBody>
                    <a:bodyPr/>
                    <a:lstStyle/>
                    <a:p>
                      <a:pPr algn="l"/>
                      <a:r>
                        <a:rPr lang="en-GB" sz="1800">
                          <a:effectLst/>
                        </a:rPr>
                        <a:t>insoddisfatto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90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0,360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36</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69871920"/>
                  </a:ext>
                </a:extLst>
              </a:tr>
              <a:tr h="640080">
                <a:tc>
                  <a:txBody>
                    <a:bodyPr/>
                    <a:lstStyle/>
                    <a:p>
                      <a:pPr algn="l"/>
                      <a:r>
                        <a:rPr lang="en-GB" sz="1800">
                          <a:effectLst/>
                        </a:rPr>
                        <a:t>parzialmente soddisfatto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63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0,252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25,2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16613252"/>
                  </a:ext>
                </a:extLst>
              </a:tr>
              <a:tr h="365760">
                <a:tc>
                  <a:txBody>
                    <a:bodyPr/>
                    <a:lstStyle/>
                    <a:p>
                      <a:pPr algn="l"/>
                      <a:r>
                        <a:rPr lang="en-GB" sz="1800">
                          <a:effectLst/>
                        </a:rPr>
                        <a:t>soddisfatto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51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0,204</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20,4</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7177008"/>
                  </a:ext>
                </a:extLst>
              </a:tr>
              <a:tr h="365760">
                <a:tc>
                  <a:txBody>
                    <a:bodyPr/>
                    <a:lstStyle/>
                    <a:p>
                      <a:pPr algn="l"/>
                      <a:r>
                        <a:rPr lang="en-GB" sz="1800">
                          <a:effectLst/>
                        </a:rPr>
                        <a:t>entusiasta</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10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0,040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800">
                          <a:effectLst/>
                        </a:rPr>
                        <a:t>4</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93167474"/>
                  </a:ext>
                </a:extLst>
              </a:tr>
              <a:tr h="365760">
                <a:tc>
                  <a:txBody>
                    <a:bodyPr/>
                    <a:lstStyle/>
                    <a:p>
                      <a:pPr algn="ctr"/>
                      <a:r>
                        <a:rPr lang="en-GB" sz="1800">
                          <a:effectLst/>
                        </a:rPr>
                        <a:t>Totali</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r"/>
                      <a:r>
                        <a:rPr lang="en-GB" sz="1800">
                          <a:effectLst/>
                        </a:rPr>
                        <a:t>250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r"/>
                      <a:r>
                        <a:rPr lang="en-GB" sz="1800">
                          <a:effectLst/>
                        </a:rPr>
                        <a:t>1,000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r"/>
                      <a:r>
                        <a:rPr lang="en-GB" sz="1800" dirty="0">
                          <a:effectLst/>
                        </a:rPr>
                        <a:t>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714470678"/>
                  </a:ext>
                </a:extLst>
              </a:tr>
            </a:tbl>
          </a:graphicData>
        </a:graphic>
      </p:graphicFrame>
      <p:sp>
        <p:nvSpPr>
          <p:cNvPr id="9" name="Rettangolo 8"/>
          <p:cNvSpPr/>
          <p:nvPr/>
        </p:nvSpPr>
        <p:spPr>
          <a:xfrm>
            <a:off x="617026" y="5710018"/>
            <a:ext cx="11112231" cy="646331"/>
          </a:xfrm>
          <a:prstGeom prst="rect">
            <a:avLst/>
          </a:prstGeom>
        </p:spPr>
        <p:txBody>
          <a:bodyPr wrap="square">
            <a:spAutoFit/>
          </a:bodyPr>
          <a:lstStyle/>
          <a:p>
            <a:r>
              <a:rPr lang="it-IT" dirty="0">
                <a:solidFill>
                  <a:srgbClr val="202122"/>
                </a:solidFill>
                <a:latin typeface="Times New Roman" panose="02020603050405020304" pitchFamily="18" charset="0"/>
                <a:cs typeface="Times New Roman" panose="02020603050405020304" pitchFamily="18" charset="0"/>
              </a:rPr>
              <a:t>Nel caso ipotizzato, la mediana è rappresentata dalla </a:t>
            </a:r>
            <a:r>
              <a:rPr lang="it-IT" dirty="0">
                <a:solidFill>
                  <a:srgbClr val="0645AD"/>
                </a:solidFill>
                <a:latin typeface="Times New Roman" panose="02020603050405020304" pitchFamily="18" charset="0"/>
                <a:cs typeface="Times New Roman" panose="02020603050405020304" pitchFamily="18" charset="0"/>
                <a:hlinkClick r:id="rId2" tooltip="Modalità (statistica)"/>
              </a:rPr>
              <a:t>modalità</a:t>
            </a:r>
            <a:r>
              <a:rPr lang="it-IT" dirty="0">
                <a:solidFill>
                  <a:srgbClr val="202122"/>
                </a:solidFill>
                <a:latin typeface="Times New Roman" panose="02020603050405020304" pitchFamily="18" charset="0"/>
                <a:cs typeface="Times New Roman" panose="02020603050405020304" pitchFamily="18" charset="0"/>
              </a:rPr>
              <a:t> "insoddisfatto". Questo significa che </a:t>
            </a:r>
            <a:r>
              <a:rPr lang="it-IT" i="1" dirty="0">
                <a:solidFill>
                  <a:srgbClr val="202122"/>
                </a:solidFill>
                <a:latin typeface="Times New Roman" panose="02020603050405020304" pitchFamily="18" charset="0"/>
                <a:cs typeface="Times New Roman" panose="02020603050405020304" pitchFamily="18" charset="0"/>
              </a:rPr>
              <a:t>almeno</a:t>
            </a:r>
            <a:r>
              <a:rPr lang="it-IT" dirty="0">
                <a:solidFill>
                  <a:srgbClr val="202122"/>
                </a:solidFill>
                <a:latin typeface="Times New Roman" panose="02020603050405020304" pitchFamily="18" charset="0"/>
                <a:cs typeface="Times New Roman" panose="02020603050405020304" pitchFamily="18" charset="0"/>
              </a:rPr>
              <a:t> la metà </a:t>
            </a:r>
            <a:r>
              <a:rPr lang="it-IT" dirty="0" smtClean="0">
                <a:solidFill>
                  <a:srgbClr val="202122"/>
                </a:solidFill>
                <a:latin typeface="Times New Roman" panose="02020603050405020304" pitchFamily="18" charset="0"/>
                <a:cs typeface="Times New Roman" panose="02020603050405020304" pitchFamily="18" charset="0"/>
              </a:rPr>
              <a:t>degli </a:t>
            </a:r>
            <a:r>
              <a:rPr lang="it-IT" dirty="0">
                <a:solidFill>
                  <a:srgbClr val="202122"/>
                </a:solidFill>
                <a:latin typeface="Times New Roman" panose="02020603050405020304" pitchFamily="18" charset="0"/>
                <a:cs typeface="Times New Roman" panose="02020603050405020304" pitchFamily="18" charset="0"/>
              </a:rPr>
              <a:t>studenti non è soddisfatta dei professori.</a:t>
            </a:r>
            <a:endParaRPr lang="en-GB"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8194348" y="2723898"/>
            <a:ext cx="3735185" cy="1200329"/>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I due termini centrali della distribuzione ordinata sono:</a:t>
            </a:r>
          </a:p>
          <a:p>
            <a:r>
              <a:rPr lang="it-IT" dirty="0" smtClean="0">
                <a:latin typeface="Times New Roman" panose="02020603050405020304" pitchFamily="18" charset="0"/>
                <a:cs typeface="Times New Roman" panose="02020603050405020304" pitchFamily="18" charset="0"/>
              </a:rPr>
              <a:t>250/2       =125</a:t>
            </a:r>
          </a:p>
          <a:p>
            <a:r>
              <a:rPr lang="it-IT" dirty="0" smtClean="0">
                <a:latin typeface="Times New Roman" panose="02020603050405020304" pitchFamily="18" charset="0"/>
                <a:cs typeface="Times New Roman" panose="02020603050405020304" pitchFamily="18" charset="0"/>
              </a:rPr>
              <a:t>(250/2)+1=126</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795251" y="3556000"/>
            <a:ext cx="1583882" cy="29633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689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67807" y="784587"/>
            <a:ext cx="3593855" cy="383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en-US" sz="1800" b="1" dirty="0" smtClean="0">
                <a:solidFill>
                  <a:srgbClr val="A80000"/>
                </a:solidFill>
                <a:latin typeface="Times New Roman" panose="02020603050405020304" pitchFamily="18" charset="0"/>
                <a:ea typeface="Verdana" panose="020B0604030504040204" pitchFamily="34" charset="0"/>
                <a:cs typeface="Times New Roman" panose="02020603050405020304" pitchFamily="18" charset="0"/>
              </a:rPr>
              <a:t>LA MEDIA ARITMETICA</a:t>
            </a:r>
            <a:endParaRPr lang="it-IT" altLang="en-US" sz="1800" b="1" dirty="0">
              <a:solidFill>
                <a:srgbClr val="A8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9" name="Segnaposto testo 2"/>
          <p:cNvSpPr txBox="1">
            <a:spLocks/>
          </p:cNvSpPr>
          <p:nvPr/>
        </p:nvSpPr>
        <p:spPr>
          <a:xfrm>
            <a:off x="1067808" y="1241963"/>
            <a:ext cx="6696279" cy="367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1800" dirty="0" smtClean="0">
                <a:latin typeface="Times New Roman" panose="02020603050405020304" pitchFamily="18" charset="0"/>
                <a:cs typeface="Times New Roman" panose="02020603050405020304" pitchFamily="18" charset="0"/>
              </a:rPr>
              <a:t>La MEDIA  può essere calcolata </a:t>
            </a:r>
            <a:r>
              <a:rPr lang="it-IT" altLang="it-IT" sz="1800" b="1" dirty="0" smtClean="0">
                <a:latin typeface="Times New Roman" panose="02020603050405020304" pitchFamily="18" charset="0"/>
                <a:cs typeface="Times New Roman" panose="02020603050405020304" pitchFamily="18" charset="0"/>
              </a:rPr>
              <a:t>solo</a:t>
            </a:r>
            <a:r>
              <a:rPr lang="it-IT" altLang="it-IT" sz="1800" dirty="0" smtClean="0">
                <a:latin typeface="Times New Roman" panose="02020603050405020304" pitchFamily="18" charset="0"/>
                <a:cs typeface="Times New Roman" panose="02020603050405020304" pitchFamily="18" charset="0"/>
              </a:rPr>
              <a:t> per </a:t>
            </a:r>
            <a:r>
              <a:rPr lang="it-IT" altLang="it-IT" sz="1800" b="1" dirty="0" smtClean="0">
                <a:latin typeface="Times New Roman" panose="02020603050405020304" pitchFamily="18" charset="0"/>
                <a:cs typeface="Times New Roman" panose="02020603050405020304" pitchFamily="18" charset="0"/>
              </a:rPr>
              <a:t>caratteri QUANTITATIVI</a:t>
            </a:r>
            <a:r>
              <a:rPr lang="it-IT" altLang="it-IT" sz="1800" dirty="0" smtClean="0">
                <a:latin typeface="Times New Roman" panose="02020603050405020304" pitchFamily="18" charset="0"/>
                <a:cs typeface="Times New Roman" panose="02020603050405020304" pitchFamily="18" charset="0"/>
              </a:rPr>
              <a:t> </a:t>
            </a:r>
          </a:p>
        </p:txBody>
      </p:sp>
      <p:pic>
        <p:nvPicPr>
          <p:cNvPr id="6" name="Immagine 5"/>
          <p:cNvPicPr>
            <a:picLocks noChangeAspect="1"/>
          </p:cNvPicPr>
          <p:nvPr/>
        </p:nvPicPr>
        <p:blipFill>
          <a:blip r:embed="rId2"/>
          <a:stretch>
            <a:fillRect/>
          </a:stretch>
        </p:blipFill>
        <p:spPr>
          <a:xfrm>
            <a:off x="1198653" y="3038684"/>
            <a:ext cx="4139184" cy="1011936"/>
          </a:xfrm>
          <a:prstGeom prst="rect">
            <a:avLst/>
          </a:prstGeom>
          <a:ln w="28575">
            <a:solidFill>
              <a:srgbClr val="A80000"/>
            </a:solidFill>
          </a:ln>
        </p:spPr>
      </p:pic>
      <p:sp>
        <p:nvSpPr>
          <p:cNvPr id="11" name="Text Box 32"/>
          <p:cNvSpPr txBox="1">
            <a:spLocks noChangeArrowheads="1"/>
          </p:cNvSpPr>
          <p:nvPr/>
        </p:nvSpPr>
        <p:spPr bwMode="auto">
          <a:xfrm>
            <a:off x="1020873" y="4307828"/>
            <a:ext cx="8335563" cy="461665"/>
          </a:xfrm>
          <a:prstGeom prst="rect">
            <a:avLst/>
          </a:prstGeom>
          <a:noFill/>
          <a:ln w="9525" algn="ctr">
            <a:noFill/>
            <a:miter lim="800000"/>
            <a:headEnd/>
            <a:tailEnd/>
          </a:ln>
          <a:effectLst/>
        </p:spPr>
        <p:txBody>
          <a:bodyPr wrap="square">
            <a:spAutoFit/>
          </a:bodyPr>
          <a:lstStyle/>
          <a:p>
            <a:pPr>
              <a:defRPr/>
            </a:pPr>
            <a:r>
              <a:rPr lang="it-IT" dirty="0">
                <a:latin typeface="Times New Roman" panose="02020603050405020304" pitchFamily="18" charset="0"/>
                <a:ea typeface="Verdana" pitchFamily="34" charset="0"/>
                <a:cs typeface="Times New Roman" panose="02020603050405020304" pitchFamily="18" charset="0"/>
              </a:rPr>
              <a:t>Nell’esempio precedente                   </a:t>
            </a:r>
            <a:r>
              <a:rPr lang="it-IT" sz="2400" dirty="0">
                <a:latin typeface="Times New Roman" panose="02020603050405020304" pitchFamily="18" charset="0"/>
                <a:ea typeface="Verdana" pitchFamily="34" charset="0"/>
                <a:cs typeface="Times New Roman" panose="02020603050405020304" pitchFamily="18" charset="0"/>
              </a:rPr>
              <a:t>5 5 5 5 6 6 6 6  6  6 6 6 7 7 7 7 8 8 </a:t>
            </a:r>
            <a:r>
              <a:rPr lang="it-IT" sz="2400" dirty="0" smtClean="0">
                <a:latin typeface="Times New Roman" panose="02020603050405020304" pitchFamily="18" charset="0"/>
                <a:ea typeface="Verdana" pitchFamily="34" charset="0"/>
                <a:cs typeface="Times New Roman" panose="02020603050405020304" pitchFamily="18" charset="0"/>
              </a:rPr>
              <a:t>9</a:t>
            </a:r>
            <a:endParaRPr lang="it-IT" sz="2400" dirty="0">
              <a:latin typeface="Times New Roman" panose="02020603050405020304" pitchFamily="18" charset="0"/>
              <a:ea typeface="Verdana" pitchFamily="34"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1067807" y="4881199"/>
            <a:ext cx="5359908" cy="745236"/>
          </a:xfrm>
          <a:prstGeom prst="rect">
            <a:avLst/>
          </a:prstGeom>
        </p:spPr>
      </p:pic>
      <p:sp>
        <p:nvSpPr>
          <p:cNvPr id="13" name="Rettangolo 12"/>
          <p:cNvSpPr/>
          <p:nvPr/>
        </p:nvSpPr>
        <p:spPr>
          <a:xfrm>
            <a:off x="1020873" y="5626435"/>
            <a:ext cx="10795610" cy="646331"/>
          </a:xfrm>
          <a:prstGeom prst="rect">
            <a:avLst/>
          </a:prstGeom>
        </p:spPr>
        <p:txBody>
          <a:bodyPr wrap="square">
            <a:spAutoFit/>
          </a:bodyPr>
          <a:lstStyle/>
          <a:p>
            <a:pPr algn="just">
              <a:spcBef>
                <a:spcPct val="50000"/>
              </a:spcBef>
              <a:defRPr/>
            </a:pPr>
            <a:r>
              <a:rPr lang="it-IT" dirty="0">
                <a:latin typeface="Times New Roman" panose="02020603050405020304" pitchFamily="18" charset="0"/>
                <a:ea typeface="Verdana" pitchFamily="34" charset="0"/>
                <a:cs typeface="Times New Roman" panose="02020603050405020304" pitchFamily="18" charset="0"/>
              </a:rPr>
              <a:t>Può sembrare paradossale presentare un valore decimale come sintesi di dati discreti, ma ciò è giustificato dal fatto che la media è un valore rappresentativo di tutte le osservazioni e non si riferisce a una singola misura!</a:t>
            </a:r>
          </a:p>
        </p:txBody>
      </p:sp>
      <p:sp>
        <p:nvSpPr>
          <p:cNvPr id="3" name="Rettangolo 2"/>
          <p:cNvSpPr/>
          <p:nvPr/>
        </p:nvSpPr>
        <p:spPr>
          <a:xfrm>
            <a:off x="1067807" y="1609782"/>
            <a:ext cx="10311393" cy="646331"/>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La media </a:t>
            </a:r>
            <a:r>
              <a:rPr lang="it-IT" b="1" dirty="0" smtClean="0">
                <a:solidFill>
                  <a:srgbClr val="A80000"/>
                </a:solidFill>
                <a:latin typeface="Times New Roman" panose="02020603050405020304" pitchFamily="18" charset="0"/>
                <a:cs typeface="Times New Roman" panose="02020603050405020304" pitchFamily="18" charset="0"/>
              </a:rPr>
              <a:t>aritmetica</a:t>
            </a:r>
            <a:r>
              <a:rPr lang="it-IT" dirty="0" smtClean="0">
                <a:solidFill>
                  <a:srgbClr val="A8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è l’indice di posizione di un collettivo statistico maggiormente utilizzato e si ottiene sommando tutti gli elementi del collettivo e dividendo il risultato per la dimensione dello stesso</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1020873" y="2387954"/>
            <a:ext cx="10263781" cy="369332"/>
          </a:xfrm>
          <a:prstGeom prst="rect">
            <a:avLst/>
          </a:prstGeom>
        </p:spPr>
        <p:txBody>
          <a:bodyPr wrap="square">
            <a:spAutoFit/>
          </a:bodyPr>
          <a:lstStyle/>
          <a:p>
            <a:pPr algn="just"/>
            <a:r>
              <a:rPr lang="it-IT" altLang="it-IT" dirty="0">
                <a:latin typeface="Times New Roman" panose="02020603050405020304" pitchFamily="18" charset="0"/>
                <a:cs typeface="Times New Roman" panose="02020603050405020304" pitchFamily="18" charset="0"/>
              </a:rPr>
              <a:t>Si ottiene sommando tutti valori osservati e dividendo per il numero totale delle unità statistiche</a:t>
            </a:r>
          </a:p>
        </p:txBody>
      </p:sp>
      <p:sp>
        <p:nvSpPr>
          <p:cNvPr id="2" name="Rettangolo 1"/>
          <p:cNvSpPr/>
          <p:nvPr/>
        </p:nvSpPr>
        <p:spPr>
          <a:xfrm>
            <a:off x="6929652" y="4881199"/>
            <a:ext cx="4886831" cy="646331"/>
          </a:xfrm>
          <a:prstGeom prst="rect">
            <a:avLst/>
          </a:prstGeom>
        </p:spPr>
        <p:txBody>
          <a:bodyPr wrap="square">
            <a:spAutoFit/>
          </a:bodyPr>
          <a:lstStyle/>
          <a:p>
            <a:pPr algn="just"/>
            <a:r>
              <a:rPr lang="it-IT" b="1" dirty="0" smtClean="0">
                <a:solidFill>
                  <a:srgbClr val="A80000"/>
                </a:solidFill>
                <a:latin typeface="Times New Roman" panose="02020603050405020304" pitchFamily="18" charset="0"/>
                <a:cs typeface="Times New Roman" panose="02020603050405020304" pitchFamily="18" charset="0"/>
              </a:rPr>
              <a:t>significa che ciascuno studente avrebbe 6,4 come voto se </a:t>
            </a:r>
            <a:r>
              <a:rPr lang="it-IT" b="1" dirty="0" err="1" smtClean="0">
                <a:solidFill>
                  <a:srgbClr val="A80000"/>
                </a:solidFill>
                <a:latin typeface="Times New Roman" panose="02020603050405020304" pitchFamily="18" charset="0"/>
                <a:cs typeface="Times New Roman" panose="02020603050405020304" pitchFamily="18" charset="0"/>
              </a:rPr>
              <a:t>se</a:t>
            </a:r>
            <a:r>
              <a:rPr lang="it-IT" b="1" dirty="0" smtClean="0">
                <a:solidFill>
                  <a:srgbClr val="A80000"/>
                </a:solidFill>
                <a:latin typeface="Times New Roman" panose="02020603050405020304" pitchFamily="18" charset="0"/>
                <a:cs typeface="Times New Roman" panose="02020603050405020304" pitchFamily="18" charset="0"/>
              </a:rPr>
              <a:t> tutti prendessero lo stesso voto</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5" name="Segnaposto piè di pagina 4"/>
          <p:cNvSpPr>
            <a:spLocks noGrp="1"/>
          </p:cNvSpPr>
          <p:nvPr>
            <p:ph type="ftr" sz="quarter" idx="11"/>
          </p:nvPr>
        </p:nvSpPr>
        <p:spPr/>
        <p:txBody>
          <a:bodyPr/>
          <a:lstStyle/>
          <a:p>
            <a:r>
              <a:rPr lang="it-IT" smtClean="0"/>
              <a:t>L. Bani - Elementi di statistica economica - LEZIONE 17</a:t>
            </a:r>
            <a:endParaRPr lang="it-IT"/>
          </a:p>
        </p:txBody>
      </p:sp>
      <p:sp>
        <p:nvSpPr>
          <p:cNvPr id="10" name="Segnaposto numero diapositiva 9"/>
          <p:cNvSpPr>
            <a:spLocks noGrp="1"/>
          </p:cNvSpPr>
          <p:nvPr>
            <p:ph type="sldNum" sz="quarter" idx="12"/>
          </p:nvPr>
        </p:nvSpPr>
        <p:spPr/>
        <p:txBody>
          <a:bodyPr/>
          <a:lstStyle/>
          <a:p>
            <a:fld id="{2933ED56-FB12-4384-AF6C-E94CA198BBEC}" type="slidenum">
              <a:rPr lang="it-IT" smtClean="0"/>
              <a:t>29</a:t>
            </a:fld>
            <a:endParaRPr lang="it-IT"/>
          </a:p>
        </p:txBody>
      </p:sp>
    </p:spTree>
    <p:extLst>
      <p:ext uri="{BB962C8B-B14F-4D97-AF65-F5344CB8AC3E}">
        <p14:creationId xmlns:p14="http://schemas.microsoft.com/office/powerpoint/2010/main" val="336511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3" grpId="0"/>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a:t>
            </a:fld>
            <a:endParaRPr lang="it-IT"/>
          </a:p>
        </p:txBody>
      </p:sp>
      <p:sp>
        <p:nvSpPr>
          <p:cNvPr id="4" name="Rettangolo 3"/>
          <p:cNvSpPr/>
          <p:nvPr/>
        </p:nvSpPr>
        <p:spPr>
          <a:xfrm>
            <a:off x="1016000" y="2890043"/>
            <a:ext cx="10050799" cy="646331"/>
          </a:xfrm>
          <a:prstGeom prst="rect">
            <a:avLst/>
          </a:prstGeom>
        </p:spPr>
        <p:txBody>
          <a:bodyPr wrap="square">
            <a:spAutoFit/>
          </a:bodyPr>
          <a:lstStyle/>
          <a:p>
            <a:pPr algn="just">
              <a:spcBef>
                <a:spcPts val="600"/>
              </a:spcBef>
            </a:pPr>
            <a:r>
              <a:rPr lang="it-IT" altLang="it-IT" dirty="0">
                <a:latin typeface="Times New Roman" panose="02020603050405020304" pitchFamily="18" charset="0"/>
                <a:cs typeface="Times New Roman" panose="02020603050405020304" pitchFamily="18" charset="0"/>
              </a:rPr>
              <a:t>La conoscenza quantitativa </a:t>
            </a:r>
            <a:r>
              <a:rPr lang="it-IT" altLang="it-IT" dirty="0" smtClean="0">
                <a:latin typeface="Times New Roman" panose="02020603050405020304" pitchFamily="18" charset="0"/>
                <a:cs typeface="Times New Roman" panose="02020603050405020304" pitchFamily="18" charset="0"/>
              </a:rPr>
              <a:t>dell’</a:t>
            </a:r>
            <a:r>
              <a:rPr lang="it-IT" altLang="ja-JP" dirty="0" smtClean="0">
                <a:latin typeface="Times New Roman" panose="02020603050405020304" pitchFamily="18" charset="0"/>
                <a:cs typeface="Times New Roman" panose="02020603050405020304" pitchFamily="18" charset="0"/>
              </a:rPr>
              <a:t>espressione </a:t>
            </a:r>
            <a:r>
              <a:rPr lang="it-IT" altLang="ja-JP" dirty="0">
                <a:latin typeface="Times New Roman" panose="02020603050405020304" pitchFamily="18" charset="0"/>
                <a:cs typeface="Times New Roman" panose="02020603050405020304" pitchFamily="18" charset="0"/>
              </a:rPr>
              <a:t>di un fenomeno </a:t>
            </a:r>
            <a:r>
              <a:rPr lang="it-IT" altLang="ja-JP" dirty="0" smtClean="0">
                <a:latin typeface="Times New Roman" panose="02020603050405020304" pitchFamily="18" charset="0"/>
                <a:cs typeface="Times New Roman" panose="02020603050405020304" pitchFamily="18" charset="0"/>
              </a:rPr>
              <a:t>all’interno </a:t>
            </a:r>
            <a:r>
              <a:rPr lang="it-IT" altLang="ja-JP" dirty="0">
                <a:latin typeface="Times New Roman" panose="02020603050405020304" pitchFamily="18" charset="0"/>
                <a:cs typeface="Times New Roman" panose="02020603050405020304" pitchFamily="18" charset="0"/>
              </a:rPr>
              <a:t>di un collettivo di studio passa necessariamente attraverso due momenti</a:t>
            </a:r>
            <a:r>
              <a:rPr lang="it-IT" altLang="ja-JP" dirty="0" smtClean="0">
                <a:latin typeface="Times New Roman" panose="02020603050405020304" pitchFamily="18" charset="0"/>
                <a:cs typeface="Times New Roman" panose="02020603050405020304" pitchFamily="18" charset="0"/>
              </a:rPr>
              <a:t>:</a:t>
            </a:r>
            <a:endParaRPr lang="it-IT" altLang="ja-JP" dirty="0">
              <a:latin typeface="Times New Roman" panose="02020603050405020304" pitchFamily="18" charset="0"/>
              <a:cs typeface="Times New Roman" panose="02020603050405020304" pitchFamily="18" charset="0"/>
            </a:endParaRPr>
          </a:p>
        </p:txBody>
      </p:sp>
      <p:sp>
        <p:nvSpPr>
          <p:cNvPr id="5" name="CasellaDiTesto 11"/>
          <p:cNvSpPr txBox="1">
            <a:spLocks noChangeArrowheads="1"/>
          </p:cNvSpPr>
          <p:nvPr/>
        </p:nvSpPr>
        <p:spPr bwMode="auto">
          <a:xfrm>
            <a:off x="954274" y="1112632"/>
            <a:ext cx="10112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ea typeface="MS PGothic" panose="020B0600070205080204" pitchFamily="34" charset="-128"/>
              </a:defRPr>
            </a:lvl1pPr>
            <a:lvl2pPr marL="742950" indent="-285750" eaLnBrk="0" hangingPunct="0">
              <a:defRPr sz="1600" b="1">
                <a:solidFill>
                  <a:schemeClr val="bg1"/>
                </a:solidFill>
                <a:latin typeface="Arial" panose="020B0604020202020204" pitchFamily="34" charset="0"/>
                <a:ea typeface="MS PGothic" panose="020B0600070205080204" pitchFamily="34" charset="-128"/>
              </a:defRPr>
            </a:lvl2pPr>
            <a:lvl3pPr marL="1143000" indent="-228600" eaLnBrk="0" hangingPunct="0">
              <a:defRPr sz="1600" b="1">
                <a:solidFill>
                  <a:schemeClr val="bg1"/>
                </a:solidFill>
                <a:latin typeface="Arial" panose="020B0604020202020204" pitchFamily="34" charset="0"/>
                <a:ea typeface="MS PGothic" panose="020B0600070205080204" pitchFamily="34" charset="-128"/>
              </a:defRPr>
            </a:lvl3pPr>
            <a:lvl4pPr marL="1600200" indent="-228600" eaLnBrk="0" hangingPunct="0">
              <a:defRPr sz="1600" b="1">
                <a:solidFill>
                  <a:schemeClr val="bg1"/>
                </a:solidFill>
                <a:latin typeface="Arial" panose="020B0604020202020204" pitchFamily="34" charset="0"/>
                <a:ea typeface="MS PGothic" panose="020B0600070205080204" pitchFamily="34" charset="-128"/>
              </a:defRPr>
            </a:lvl4pPr>
            <a:lvl5pPr marL="2057400" indent="-228600" eaLnBrk="0" hangingPunct="0">
              <a:defRPr sz="16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MS PGothic" panose="020B0600070205080204" pitchFamily="34" charset="-128"/>
              </a:defRPr>
            </a:lvl9pPr>
          </a:lstStyle>
          <a:p>
            <a:pPr algn="just" eaLnBrk="1" fontAlgn="base" hangingPunct="1">
              <a:spcBef>
                <a:spcPts val="1800"/>
              </a:spcBef>
              <a:spcAft>
                <a:spcPct val="0"/>
              </a:spcAft>
            </a:pPr>
            <a:r>
              <a:rPr lang="it-IT" altLang="it-IT" sz="1800" b="0" dirty="0" smtClean="0">
                <a:solidFill>
                  <a:schemeClr val="tx1"/>
                </a:solidFill>
                <a:latin typeface="Times New Roman" panose="02020603050405020304" pitchFamily="18" charset="0"/>
                <a:cs typeface="Times New Roman" panose="02020603050405020304" pitchFamily="18" charset="0"/>
              </a:rPr>
              <a:t>L</a:t>
            </a:r>
            <a:r>
              <a:rPr lang="it-IT" altLang="ja-JP" sz="1800" b="0" dirty="0" smtClean="0">
                <a:solidFill>
                  <a:schemeClr val="tx1"/>
                </a:solidFill>
                <a:latin typeface="Times New Roman" panose="02020603050405020304" pitchFamily="18" charset="0"/>
                <a:cs typeface="Times New Roman" panose="02020603050405020304" pitchFamily="18" charset="0"/>
              </a:rPr>
              <a:t>’aspetto quantitativo dei fenomeni collettivi è l’oggetto di studio della statistica. </a:t>
            </a:r>
            <a:r>
              <a:rPr lang="it-IT" altLang="it-IT" sz="1800" b="0" dirty="0" smtClean="0">
                <a:solidFill>
                  <a:schemeClr val="tx1"/>
                </a:solidFill>
                <a:latin typeface="Times New Roman" panose="02020603050405020304" pitchFamily="18" charset="0"/>
                <a:cs typeface="Times New Roman" panose="02020603050405020304" pitchFamily="18" charset="0"/>
              </a:rPr>
              <a:t>I fenomeni collettivi non possono essere studiati e conosciuti attraverso un’</a:t>
            </a:r>
            <a:r>
              <a:rPr lang="it-IT" altLang="ja-JP" sz="1800" b="0" dirty="0" smtClean="0">
                <a:solidFill>
                  <a:schemeClr val="tx1"/>
                </a:solidFill>
                <a:latin typeface="Times New Roman" panose="02020603050405020304" pitchFamily="18" charset="0"/>
                <a:cs typeface="Times New Roman" panose="02020603050405020304" pitchFamily="18" charset="0"/>
              </a:rPr>
              <a:t>unica osservazione complessiva sull’insieme. </a:t>
            </a:r>
            <a:endParaRPr lang="it-IT" altLang="it-IT" sz="1800" b="0" dirty="0" smtClean="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54275" y="1920546"/>
            <a:ext cx="10112525" cy="646331"/>
          </a:xfrm>
          <a:prstGeom prst="rect">
            <a:avLst/>
          </a:prstGeom>
        </p:spPr>
        <p:txBody>
          <a:bodyPr wrap="square">
            <a:spAutoFit/>
          </a:bodyPr>
          <a:lstStyle/>
          <a:p>
            <a:pPr algn="just" fontAlgn="base">
              <a:spcBef>
                <a:spcPts val="1800"/>
              </a:spcBef>
              <a:spcAft>
                <a:spcPct val="0"/>
              </a:spcAft>
            </a:pPr>
            <a:r>
              <a:rPr lang="it-IT" altLang="it-IT" dirty="0">
                <a:latin typeface="Times New Roman" panose="02020603050405020304" pitchFamily="18" charset="0"/>
                <a:cs typeface="Times New Roman" panose="02020603050405020304" pitchFamily="18" charset="0"/>
              </a:rPr>
              <a:t>La loro conoscenza è il risultato di un processo di sintesi degli esiti dell’</a:t>
            </a:r>
            <a:r>
              <a:rPr lang="it-IT" altLang="ja-JP" dirty="0">
                <a:latin typeface="Times New Roman" panose="02020603050405020304" pitchFamily="18" charset="0"/>
                <a:cs typeface="Times New Roman" panose="02020603050405020304" pitchFamily="18" charset="0"/>
              </a:rPr>
              <a:t>osservazione effettuata sulle singole unità che compongono il collettivo di interesse, relativamente al fenomeno oggetto di studio.</a:t>
            </a:r>
            <a:endParaRPr lang="it-IT" alt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954274" y="3961476"/>
            <a:ext cx="9196490" cy="723275"/>
          </a:xfrm>
          <a:prstGeom prst="rect">
            <a:avLst/>
          </a:prstGeom>
        </p:spPr>
        <p:txBody>
          <a:bodyPr wrap="square">
            <a:spAutoFit/>
          </a:bodyPr>
          <a:lstStyle/>
          <a:p>
            <a:pPr>
              <a:spcAft>
                <a:spcPts val="600"/>
              </a:spcAft>
              <a:buSzPct val="120000"/>
              <a:buFont typeface="Wingdings 2" panose="05020102010507070707" pitchFamily="18" charset="2"/>
              <a:buChar char="j"/>
            </a:pPr>
            <a:r>
              <a:rPr lang="it-IT" altLang="it-IT" b="1" dirty="0">
                <a:solidFill>
                  <a:srgbClr val="C00000"/>
                </a:solidFill>
                <a:latin typeface="Times New Roman" panose="02020603050405020304" pitchFamily="18" charset="0"/>
                <a:cs typeface="Times New Roman" panose="02020603050405020304" pitchFamily="18" charset="0"/>
              </a:rPr>
              <a:t> l</a:t>
            </a:r>
            <a:r>
              <a:rPr lang="ja-JP" altLang="it-IT" b="1" dirty="0">
                <a:solidFill>
                  <a:srgbClr val="C00000"/>
                </a:solidFill>
                <a:latin typeface="Times New Roman" panose="02020603050405020304" pitchFamily="18" charset="0"/>
                <a:cs typeface="Times New Roman" panose="02020603050405020304" pitchFamily="18" charset="0"/>
              </a:rPr>
              <a:t>’</a:t>
            </a:r>
            <a:r>
              <a:rPr lang="it-IT" altLang="ja-JP" b="1" u="sng" dirty="0">
                <a:solidFill>
                  <a:srgbClr val="C00000"/>
                </a:solidFill>
                <a:latin typeface="Times New Roman" panose="02020603050405020304" pitchFamily="18" charset="0"/>
                <a:cs typeface="Times New Roman" panose="02020603050405020304" pitchFamily="18" charset="0"/>
              </a:rPr>
              <a:t>OSSERVAZIONE</a:t>
            </a:r>
            <a:r>
              <a:rPr lang="it-IT" altLang="ja-JP" b="1" dirty="0">
                <a:solidFill>
                  <a:srgbClr val="C00000"/>
                </a:solidFill>
                <a:latin typeface="Times New Roman" panose="02020603050405020304" pitchFamily="18" charset="0"/>
                <a:cs typeface="Times New Roman" panose="02020603050405020304" pitchFamily="18" charset="0"/>
              </a:rPr>
              <a:t> del fenomeno sulle singole unità che formano il collettivo</a:t>
            </a:r>
          </a:p>
          <a:p>
            <a:pPr>
              <a:spcAft>
                <a:spcPts val="600"/>
              </a:spcAft>
              <a:buSzPct val="120000"/>
              <a:buFont typeface="Wingdings 2" panose="05020102010507070707" pitchFamily="18" charset="2"/>
              <a:buChar char="k"/>
            </a:pPr>
            <a:r>
              <a:rPr lang="it-IT" altLang="it-IT" b="1" dirty="0">
                <a:solidFill>
                  <a:srgbClr val="C00000"/>
                </a:solidFill>
                <a:latin typeface="Times New Roman" panose="02020603050405020304" pitchFamily="18" charset="0"/>
                <a:cs typeface="Times New Roman" panose="02020603050405020304" pitchFamily="18" charset="0"/>
              </a:rPr>
              <a:t> la successiva </a:t>
            </a:r>
            <a:r>
              <a:rPr lang="it-IT" altLang="it-IT" b="1" u="sng" dirty="0">
                <a:solidFill>
                  <a:srgbClr val="C00000"/>
                </a:solidFill>
                <a:latin typeface="Times New Roman" panose="02020603050405020304" pitchFamily="18" charset="0"/>
                <a:cs typeface="Times New Roman" panose="02020603050405020304" pitchFamily="18" charset="0"/>
              </a:rPr>
              <a:t>SINTESI</a:t>
            </a:r>
            <a:r>
              <a:rPr lang="it-IT" altLang="it-IT" b="1" dirty="0">
                <a:solidFill>
                  <a:srgbClr val="C00000"/>
                </a:solidFill>
                <a:latin typeface="Times New Roman" panose="02020603050405020304" pitchFamily="18" charset="0"/>
                <a:cs typeface="Times New Roman" panose="02020603050405020304" pitchFamily="18" charset="0"/>
              </a:rPr>
              <a:t> delle osservazioni individuali</a:t>
            </a:r>
          </a:p>
        </p:txBody>
      </p:sp>
    </p:spTree>
    <p:extLst>
      <p:ext uri="{BB962C8B-B14F-4D97-AF65-F5344CB8AC3E}">
        <p14:creationId xmlns:p14="http://schemas.microsoft.com/office/powerpoint/2010/main" val="389501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2"/>
          <p:cNvSpPr txBox="1">
            <a:spLocks noChangeArrowheads="1"/>
          </p:cNvSpPr>
          <p:nvPr/>
        </p:nvSpPr>
        <p:spPr bwMode="auto">
          <a:xfrm>
            <a:off x="995235" y="962337"/>
            <a:ext cx="10276668" cy="646331"/>
          </a:xfrm>
          <a:prstGeom prst="rect">
            <a:avLst/>
          </a:prstGeom>
          <a:noFill/>
          <a:ln w="9525" algn="ctr">
            <a:noFill/>
            <a:miter lim="800000"/>
            <a:headEnd/>
            <a:tailEnd/>
          </a:ln>
          <a:effectLst/>
        </p:spPr>
        <p:txBody>
          <a:bodyPr wrap="square">
            <a:spAutoFit/>
          </a:bodyPr>
          <a:lstStyle/>
          <a:p>
            <a:pPr algn="just">
              <a:defRPr/>
            </a:pPr>
            <a:r>
              <a:rPr lang="it-IT" altLang="it-IT" dirty="0">
                <a:latin typeface="Times New Roman" panose="02020603050405020304" pitchFamily="18" charset="0"/>
                <a:cs typeface="Times New Roman" panose="02020603050405020304" pitchFamily="18" charset="0"/>
              </a:rPr>
              <a:t>Se i dati sono </a:t>
            </a:r>
            <a:r>
              <a:rPr lang="it-IT" altLang="it-IT" dirty="0" smtClean="0">
                <a:latin typeface="Times New Roman" panose="02020603050405020304" pitchFamily="18" charset="0"/>
                <a:cs typeface="Times New Roman" panose="02020603050405020304" pitchFamily="18" charset="0"/>
              </a:rPr>
              <a:t>presentati in una tabella con le frequenze assolute, </a:t>
            </a:r>
            <a:r>
              <a:rPr lang="it-IT" altLang="it-IT" dirty="0">
                <a:latin typeface="Times New Roman" panose="02020603050405020304" pitchFamily="18" charset="0"/>
                <a:cs typeface="Times New Roman" panose="02020603050405020304" pitchFamily="18" charset="0"/>
              </a:rPr>
              <a:t>ogni valore osservato va pesato con la relativa frequenza assoluta, tutto diviso per n</a:t>
            </a:r>
            <a:r>
              <a:rPr lang="it-IT" alt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ea typeface="Verdana" pitchFamily="34" charset="0"/>
              <a:cs typeface="Times New Roman" panose="02020603050405020304" pitchFamily="18"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1720574994"/>
              </p:ext>
            </p:extLst>
          </p:nvPr>
        </p:nvGraphicFramePr>
        <p:xfrm>
          <a:off x="1097261" y="1910105"/>
          <a:ext cx="3887787" cy="2725737"/>
        </p:xfrm>
        <a:graphic>
          <a:graphicData uri="http://schemas.openxmlformats.org/drawingml/2006/table">
            <a:tbl>
              <a:tblPr/>
              <a:tblGrid>
                <a:gridCol w="904793">
                  <a:extLst>
                    <a:ext uri="{9D8B030D-6E8A-4147-A177-3AD203B41FA5}">
                      <a16:colId xmlns:a16="http://schemas.microsoft.com/office/drawing/2014/main" val="20000"/>
                    </a:ext>
                  </a:extLst>
                </a:gridCol>
                <a:gridCol w="1343054">
                  <a:extLst>
                    <a:ext uri="{9D8B030D-6E8A-4147-A177-3AD203B41FA5}">
                      <a16:colId xmlns:a16="http://schemas.microsoft.com/office/drawing/2014/main" val="20001"/>
                    </a:ext>
                  </a:extLst>
                </a:gridCol>
                <a:gridCol w="1639940">
                  <a:extLst>
                    <a:ext uri="{9D8B030D-6E8A-4147-A177-3AD203B41FA5}">
                      <a16:colId xmlns:a16="http://schemas.microsoft.com/office/drawing/2014/main" val="20002"/>
                    </a:ext>
                  </a:extLst>
                </a:gridCol>
              </a:tblGrid>
              <a:tr h="935883">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VOTO </a:t>
                      </a:r>
                      <a:endParaRPr lang="it-IT" sz="1800" b="0" i="0" u="none" strike="noStrike" dirty="0" smtClean="0">
                        <a:solidFill>
                          <a:schemeClr val="tx1"/>
                        </a:solidFill>
                        <a:latin typeface="Times New Roman" panose="02020603050405020304" pitchFamily="18" charset="0"/>
                        <a:cs typeface="Times New Roman" panose="02020603050405020304" pitchFamily="18" charset="0"/>
                      </a:endParaRPr>
                    </a:p>
                    <a:p>
                      <a:pPr algn="ctr" rtl="0" fontAlgn="t"/>
                      <a:endParaRPr lang="it-IT" sz="1800" b="0" i="0" u="none" strike="noStrike" dirty="0" smtClean="0">
                        <a:solidFill>
                          <a:schemeClr val="tx1"/>
                        </a:solidFill>
                        <a:latin typeface="Times New Roman" panose="02020603050405020304" pitchFamily="18" charset="0"/>
                        <a:cs typeface="Times New Roman" panose="02020603050405020304" pitchFamily="18" charset="0"/>
                      </a:endParaRPr>
                    </a:p>
                    <a:p>
                      <a:pPr algn="ctr" rtl="0" fontAlgn="t"/>
                      <a:r>
                        <a:rPr lang="it-IT" sz="1800" b="0" i="0" u="none" strike="noStrike" dirty="0" err="1" smtClean="0">
                          <a:solidFill>
                            <a:schemeClr val="tx1"/>
                          </a:solidFill>
                          <a:latin typeface="Times New Roman" panose="02020603050405020304" pitchFamily="18" charset="0"/>
                          <a:cs typeface="Times New Roman" panose="02020603050405020304" pitchFamily="18" charset="0"/>
                        </a:rPr>
                        <a:t>x</a:t>
                      </a:r>
                      <a:r>
                        <a:rPr lang="it-IT" sz="1800" b="0" i="0" u="none" strike="noStrike" baseline="-25000" dirty="0" err="1" smtClean="0">
                          <a:solidFill>
                            <a:schemeClr val="tx1"/>
                          </a:solidFill>
                          <a:latin typeface="Times New Roman" panose="02020603050405020304" pitchFamily="18" charset="0"/>
                          <a:cs typeface="Times New Roman" panose="02020603050405020304" pitchFamily="18" charset="0"/>
                        </a:rPr>
                        <a:t>j</a:t>
                      </a:r>
                      <a:endParaRPr lang="it-IT" sz="1800" b="0" i="0" u="none" strike="noStrike" baseline="-25000" dirty="0">
                        <a:solidFill>
                          <a:schemeClr val="tx1"/>
                        </a:solidFill>
                        <a:latin typeface="Times New Roman" panose="02020603050405020304" pitchFamily="18" charset="0"/>
                        <a:cs typeface="Times New Roman" panose="02020603050405020304" pitchFamily="18" charset="0"/>
                      </a:endParaRP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Frequenze </a:t>
                      </a:r>
                      <a:r>
                        <a:rPr lang="it-IT" sz="1800" b="0" i="0" u="none" strike="noStrike" dirty="0" smtClean="0">
                          <a:solidFill>
                            <a:schemeClr val="tx1"/>
                          </a:solidFill>
                          <a:latin typeface="Times New Roman" panose="02020603050405020304" pitchFamily="18" charset="0"/>
                          <a:cs typeface="Times New Roman" panose="02020603050405020304" pitchFamily="18" charset="0"/>
                        </a:rPr>
                        <a:t>assolute</a:t>
                      </a:r>
                    </a:p>
                    <a:p>
                      <a:pPr algn="r" rtl="0" fontAlgn="t"/>
                      <a:r>
                        <a:rPr lang="it-IT" sz="1800" b="0" i="0" u="none" strike="noStrike" dirty="0" smtClean="0">
                          <a:solidFill>
                            <a:schemeClr val="tx1"/>
                          </a:solidFill>
                          <a:latin typeface="Times New Roman" panose="02020603050405020304" pitchFamily="18" charset="0"/>
                          <a:cs typeface="Times New Roman" panose="02020603050405020304" pitchFamily="18" charset="0"/>
                        </a:rPr>
                        <a:t> </a:t>
                      </a:r>
                      <a:r>
                        <a:rPr lang="it-IT" sz="1800" b="0" i="0" u="none" strike="noStrike" dirty="0" err="1">
                          <a:solidFill>
                            <a:schemeClr val="tx1"/>
                          </a:solidFill>
                          <a:latin typeface="Times New Roman" panose="02020603050405020304" pitchFamily="18" charset="0"/>
                          <a:cs typeface="Times New Roman" panose="02020603050405020304" pitchFamily="18" charset="0"/>
                        </a:rPr>
                        <a:t>n</a:t>
                      </a:r>
                      <a:r>
                        <a:rPr lang="it-IT" sz="1800" b="0" i="0" u="none" strike="noStrike" baseline="-25000" dirty="0" err="1">
                          <a:solidFill>
                            <a:schemeClr val="tx1"/>
                          </a:solidFill>
                          <a:latin typeface="Times New Roman" panose="02020603050405020304" pitchFamily="18" charset="0"/>
                          <a:cs typeface="Times New Roman" panose="02020603050405020304" pitchFamily="18" charset="0"/>
                        </a:rPr>
                        <a:t>j</a:t>
                      </a:r>
                      <a:endParaRPr lang="it-IT" sz="1800" b="0" i="0" u="none" strike="noStrike" baseline="-25000" dirty="0">
                        <a:solidFill>
                          <a:schemeClr val="tx1"/>
                        </a:solidFill>
                        <a:latin typeface="Times New Roman" panose="02020603050405020304" pitchFamily="18" charset="0"/>
                        <a:cs typeface="Times New Roman" panose="02020603050405020304" pitchFamily="18" charset="0"/>
                      </a:endParaRPr>
                    </a:p>
                  </a:txBody>
                  <a:tcPr marL="9523" marR="9523" marT="952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baseline="0" dirty="0" err="1" smtClean="0">
                          <a:solidFill>
                            <a:schemeClr val="tx1"/>
                          </a:solidFill>
                          <a:latin typeface="Times New Roman" panose="02020603050405020304" pitchFamily="18" charset="0"/>
                          <a:cs typeface="Times New Roman" panose="02020603050405020304" pitchFamily="18" charset="0"/>
                        </a:rPr>
                        <a:t>x</a:t>
                      </a:r>
                      <a:r>
                        <a:rPr lang="it-IT" sz="1800" b="0" i="0" u="none" strike="noStrike" baseline="-25000" dirty="0" err="1" smtClean="0">
                          <a:solidFill>
                            <a:schemeClr val="tx1"/>
                          </a:solidFill>
                          <a:latin typeface="Times New Roman" panose="02020603050405020304" pitchFamily="18" charset="0"/>
                          <a:cs typeface="Times New Roman" panose="02020603050405020304" pitchFamily="18" charset="0"/>
                        </a:rPr>
                        <a:t>j</a:t>
                      </a:r>
                      <a:r>
                        <a:rPr lang="it-IT" sz="1800" b="0" i="0" u="none" strike="noStrike" baseline="-25000" dirty="0" smtClean="0">
                          <a:solidFill>
                            <a:schemeClr val="tx1"/>
                          </a:solidFill>
                          <a:latin typeface="Times New Roman" panose="02020603050405020304" pitchFamily="18" charset="0"/>
                          <a:cs typeface="Times New Roman" panose="02020603050405020304" pitchFamily="18" charset="0"/>
                        </a:rPr>
                        <a:t> </a:t>
                      </a:r>
                      <a:r>
                        <a:rPr lang="it-IT" sz="1800" b="0" i="0" u="none" strike="noStrike" dirty="0" smtClean="0">
                          <a:solidFill>
                            <a:schemeClr val="tx1"/>
                          </a:solidFill>
                          <a:latin typeface="Times New Roman" panose="02020603050405020304" pitchFamily="18" charset="0"/>
                          <a:cs typeface="Times New Roman" panose="02020603050405020304" pitchFamily="18" charset="0"/>
                        </a:rPr>
                        <a:t> x </a:t>
                      </a:r>
                      <a:r>
                        <a:rPr lang="it-IT" sz="1800" b="0" i="0" u="none" strike="noStrike" dirty="0" err="1" smtClean="0">
                          <a:solidFill>
                            <a:schemeClr val="tx1"/>
                          </a:solidFill>
                          <a:latin typeface="Times New Roman" panose="02020603050405020304" pitchFamily="18" charset="0"/>
                          <a:cs typeface="Times New Roman" panose="02020603050405020304" pitchFamily="18" charset="0"/>
                        </a:rPr>
                        <a:t>n</a:t>
                      </a:r>
                      <a:r>
                        <a:rPr lang="it-IT" sz="1800" b="0" i="0" u="none" strike="noStrike" baseline="-25000" dirty="0" err="1" smtClean="0">
                          <a:solidFill>
                            <a:schemeClr val="tx1"/>
                          </a:solidFill>
                          <a:latin typeface="Times New Roman" panose="02020603050405020304" pitchFamily="18" charset="0"/>
                          <a:cs typeface="Times New Roman" panose="02020603050405020304" pitchFamily="18" charset="0"/>
                        </a:rPr>
                        <a:t>j</a:t>
                      </a:r>
                      <a:endParaRPr lang="it-IT" sz="1800" b="0" i="0" u="none" strike="noStrike" baseline="-25000" dirty="0">
                        <a:solidFill>
                          <a:schemeClr val="tx1"/>
                        </a:solidFill>
                        <a:latin typeface="Times New Roman" panose="02020603050405020304" pitchFamily="18" charset="0"/>
                        <a:cs typeface="Times New Roman" panose="02020603050405020304" pitchFamily="18" charset="0"/>
                      </a:endParaRP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5</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4</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20</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6</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8</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48</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7</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4</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28</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8</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2</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16</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9</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1</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9</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3829">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Totale </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19</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121</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2" name="Immagine 1"/>
          <p:cNvPicPr>
            <a:picLocks noChangeAspect="1"/>
          </p:cNvPicPr>
          <p:nvPr/>
        </p:nvPicPr>
        <p:blipFill>
          <a:blip r:embed="rId2"/>
          <a:stretch>
            <a:fillRect/>
          </a:stretch>
        </p:blipFill>
        <p:spPr>
          <a:xfrm>
            <a:off x="1840764" y="5137810"/>
            <a:ext cx="8168640" cy="1077468"/>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LEZIONE 17</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30</a:t>
            </a:fld>
            <a:endParaRPr lang="it-IT"/>
          </a:p>
        </p:txBody>
      </p:sp>
      <p:sp>
        <p:nvSpPr>
          <p:cNvPr id="5" name="CasellaDiTesto 4"/>
          <p:cNvSpPr txBox="1"/>
          <p:nvPr/>
        </p:nvSpPr>
        <p:spPr>
          <a:xfrm>
            <a:off x="10607039" y="5491878"/>
            <a:ext cx="748146"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(6,37)</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69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31</a:t>
            </a:fld>
            <a:endParaRPr lang="it-IT"/>
          </a:p>
        </p:txBody>
      </p:sp>
      <p:sp>
        <p:nvSpPr>
          <p:cNvPr id="4" name="Rettangolo 12"/>
          <p:cNvSpPr>
            <a:spLocks noChangeArrowheads="1"/>
          </p:cNvSpPr>
          <p:nvPr/>
        </p:nvSpPr>
        <p:spPr bwMode="auto">
          <a:xfrm>
            <a:off x="937699" y="960721"/>
            <a:ext cx="10094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ea typeface="MS PGothic" panose="020B0600070205080204" pitchFamily="34" charset="-128"/>
              </a:defRPr>
            </a:lvl1pPr>
            <a:lvl2pPr marL="742950" indent="-285750" eaLnBrk="0" hangingPunct="0">
              <a:defRPr sz="1600" b="1">
                <a:solidFill>
                  <a:schemeClr val="bg1"/>
                </a:solidFill>
                <a:latin typeface="Arial" panose="020B0604020202020204" pitchFamily="34" charset="0"/>
                <a:ea typeface="MS PGothic" panose="020B0600070205080204" pitchFamily="34" charset="-128"/>
              </a:defRPr>
            </a:lvl2pPr>
            <a:lvl3pPr marL="1143000" indent="-228600" eaLnBrk="0" hangingPunct="0">
              <a:defRPr sz="1600" b="1">
                <a:solidFill>
                  <a:schemeClr val="bg1"/>
                </a:solidFill>
                <a:latin typeface="Arial" panose="020B0604020202020204" pitchFamily="34" charset="0"/>
                <a:ea typeface="MS PGothic" panose="020B0600070205080204" pitchFamily="34" charset="-128"/>
              </a:defRPr>
            </a:lvl3pPr>
            <a:lvl4pPr marL="1600200" indent="-228600" eaLnBrk="0" hangingPunct="0">
              <a:defRPr sz="1600" b="1">
                <a:solidFill>
                  <a:schemeClr val="bg1"/>
                </a:solidFill>
                <a:latin typeface="Arial" panose="020B0604020202020204" pitchFamily="34" charset="0"/>
                <a:ea typeface="MS PGothic" panose="020B0600070205080204" pitchFamily="34" charset="-128"/>
              </a:defRPr>
            </a:lvl4pPr>
            <a:lvl5pPr marL="2057400" indent="-228600" eaLnBrk="0" hangingPunct="0">
              <a:defRPr sz="16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it-IT" sz="1800" b="0" dirty="0">
                <a:solidFill>
                  <a:schemeClr val="tx1"/>
                </a:solidFill>
                <a:latin typeface="Times New Roman" panose="02020603050405020304" pitchFamily="18" charset="0"/>
                <a:cs typeface="Times New Roman" panose="02020603050405020304" pitchFamily="18" charset="0"/>
              </a:rPr>
              <a:t>La </a:t>
            </a:r>
            <a:r>
              <a:rPr lang="it-IT" altLang="it-IT" sz="1800" dirty="0">
                <a:solidFill>
                  <a:schemeClr val="tx1"/>
                </a:solidFill>
                <a:latin typeface="Times New Roman" panose="02020603050405020304" pitchFamily="18" charset="0"/>
                <a:cs typeface="Times New Roman" panose="02020603050405020304" pitchFamily="18" charset="0"/>
              </a:rPr>
              <a:t>media aritmetica</a:t>
            </a:r>
            <a:r>
              <a:rPr lang="it-IT" altLang="it-IT" sz="1800" b="0" dirty="0">
                <a:solidFill>
                  <a:schemeClr val="tx1"/>
                </a:solidFill>
                <a:latin typeface="Times New Roman" panose="02020603050405020304" pitchFamily="18" charset="0"/>
                <a:cs typeface="Times New Roman" panose="02020603050405020304" pitchFamily="18" charset="0"/>
              </a:rPr>
              <a:t>, comunemente detta media, è quel valore del carattere che, sostituito a ciascuna delle unità statistiche del collettivo, lascia invariato </a:t>
            </a:r>
            <a:r>
              <a:rPr lang="it-IT" altLang="it-IT" sz="1800" b="0" dirty="0" smtClean="0">
                <a:solidFill>
                  <a:schemeClr val="tx1"/>
                </a:solidFill>
                <a:latin typeface="Times New Roman" panose="02020603050405020304" pitchFamily="18" charset="0"/>
                <a:cs typeface="Times New Roman" panose="02020603050405020304" pitchFamily="18" charset="0"/>
              </a:rPr>
              <a:t>l’</a:t>
            </a:r>
            <a:r>
              <a:rPr lang="it-IT" altLang="ja-JP" sz="1800" b="0" dirty="0" smtClean="0">
                <a:solidFill>
                  <a:schemeClr val="tx1"/>
                </a:solidFill>
                <a:latin typeface="Times New Roman" panose="02020603050405020304" pitchFamily="18" charset="0"/>
                <a:cs typeface="Times New Roman" panose="02020603050405020304" pitchFamily="18" charset="0"/>
              </a:rPr>
              <a:t>ammontare </a:t>
            </a:r>
            <a:r>
              <a:rPr lang="it-IT" altLang="ja-JP" sz="1800" b="0" dirty="0">
                <a:solidFill>
                  <a:schemeClr val="tx1"/>
                </a:solidFill>
                <a:latin typeface="Times New Roman" panose="02020603050405020304" pitchFamily="18" charset="0"/>
                <a:cs typeface="Times New Roman" panose="02020603050405020304" pitchFamily="18" charset="0"/>
              </a:rPr>
              <a:t>totale</a:t>
            </a:r>
            <a:r>
              <a:rPr lang="it-IT" altLang="ja-JP" sz="1800" b="0" dirty="0" smtClean="0">
                <a:solidFill>
                  <a:schemeClr val="tx1"/>
                </a:solidFill>
                <a:latin typeface="Times New Roman" panose="02020603050405020304" pitchFamily="18" charset="0"/>
                <a:cs typeface="Times New Roman" panose="02020603050405020304" pitchFamily="18" charset="0"/>
              </a:rPr>
              <a:t>.</a:t>
            </a:r>
            <a:endParaRPr lang="it-IT" altLang="ja-JP" sz="1800" b="0" dirty="0">
              <a:solidFill>
                <a:schemeClr val="tx1"/>
              </a:solidFill>
              <a:latin typeface="Times New Roman" panose="02020603050405020304" pitchFamily="18" charset="0"/>
              <a:cs typeface="Times New Roman" panose="02020603050405020304" pitchFamily="18" charset="0"/>
            </a:endParaRPr>
          </a:p>
        </p:txBody>
      </p:sp>
      <p:sp>
        <p:nvSpPr>
          <p:cNvPr id="5" name="Rettangolo 4"/>
          <p:cNvSpPr/>
          <p:nvPr/>
        </p:nvSpPr>
        <p:spPr>
          <a:xfrm>
            <a:off x="937699" y="1806918"/>
            <a:ext cx="10094922" cy="369332"/>
          </a:xfrm>
          <a:prstGeom prst="rect">
            <a:avLst/>
          </a:prstGeom>
        </p:spPr>
        <p:txBody>
          <a:bodyPr wrap="square">
            <a:spAutoFit/>
          </a:bodyPr>
          <a:lstStyle/>
          <a:p>
            <a:pPr algn="just">
              <a:spcBef>
                <a:spcPts val="600"/>
              </a:spcBef>
            </a:pPr>
            <a:r>
              <a:rPr lang="it-IT" altLang="it-IT" dirty="0">
                <a:latin typeface="Times New Roman" panose="02020603050405020304" pitchFamily="18" charset="0"/>
                <a:cs typeface="Times New Roman" panose="02020603050405020304" pitchFamily="18" charset="0"/>
              </a:rPr>
              <a:t>Rappresenta l</a:t>
            </a:r>
            <a:r>
              <a:rPr lang="ja-JP" altLang="it-IT" dirty="0">
                <a:latin typeface="Times New Roman" panose="02020603050405020304" pitchFamily="18" charset="0"/>
                <a:cs typeface="Times New Roman" panose="02020603050405020304" pitchFamily="18" charset="0"/>
              </a:rPr>
              <a:t>’</a:t>
            </a:r>
            <a:r>
              <a:rPr lang="it-IT" altLang="ja-JP" dirty="0">
                <a:latin typeface="Times New Roman" panose="02020603050405020304" pitchFamily="18" charset="0"/>
                <a:cs typeface="Times New Roman" panose="02020603050405020304" pitchFamily="18" charset="0"/>
              </a:rPr>
              <a:t>ipotetica </a:t>
            </a:r>
            <a:r>
              <a:rPr lang="it-IT" altLang="ja-JP" dirty="0" err="1">
                <a:latin typeface="Times New Roman" panose="02020603050405020304" pitchFamily="18" charset="0"/>
                <a:cs typeface="Times New Roman" panose="02020603050405020304" pitchFamily="18" charset="0"/>
              </a:rPr>
              <a:t>equidistribuzione</a:t>
            </a:r>
            <a:r>
              <a:rPr lang="it-IT" altLang="ja-JP" dirty="0">
                <a:latin typeface="Times New Roman" panose="02020603050405020304" pitchFamily="18" charset="0"/>
                <a:cs typeface="Times New Roman" panose="02020603050405020304" pitchFamily="18" charset="0"/>
              </a:rPr>
              <a:t> del carattere fra le unità del collettivo</a:t>
            </a:r>
            <a:r>
              <a:rPr lang="it-IT" altLang="ja-JP" dirty="0" smtClean="0">
                <a:latin typeface="Times New Roman" panose="02020603050405020304" pitchFamily="18" charset="0"/>
                <a:cs typeface="Times New Roman" panose="02020603050405020304" pitchFamily="18" charset="0"/>
              </a:rPr>
              <a:t>.</a:t>
            </a:r>
            <a:endParaRPr lang="it-IT" altLang="ja-JP" dirty="0">
              <a:latin typeface="Times New Roman" panose="02020603050405020304" pitchFamily="18" charset="0"/>
              <a:cs typeface="Times New Roman" panose="02020603050405020304" pitchFamily="18" charset="0"/>
            </a:endParaRPr>
          </a:p>
        </p:txBody>
      </p:sp>
      <p:sp>
        <p:nvSpPr>
          <p:cNvPr id="6" name="Rettangolo 5"/>
          <p:cNvSpPr/>
          <p:nvPr/>
        </p:nvSpPr>
        <p:spPr>
          <a:xfrm>
            <a:off x="937699" y="2310119"/>
            <a:ext cx="10094922" cy="923330"/>
          </a:xfrm>
          <a:prstGeom prst="rect">
            <a:avLst/>
          </a:prstGeom>
        </p:spPr>
        <p:txBody>
          <a:bodyPr wrap="square">
            <a:spAutoFit/>
          </a:bodyPr>
          <a:lstStyle/>
          <a:p>
            <a:pPr algn="just">
              <a:spcBef>
                <a:spcPts val="600"/>
              </a:spcBef>
            </a:pPr>
            <a:r>
              <a:rPr lang="it-IT" altLang="it-IT" dirty="0">
                <a:latin typeface="Times New Roman" panose="02020603050405020304" pitchFamily="18" charset="0"/>
                <a:cs typeface="Times New Roman" panose="02020603050405020304" pitchFamily="18" charset="0"/>
              </a:rPr>
              <a:t>Ossia, ipotizzando di poter sostituire a ciascuna unità osservata il valore medio calcolato, al posto di quello effettivo rilevato, questa sostituzione non comporterebbe alcuna modifica del totale (somma) dei valori osservati</a:t>
            </a:r>
            <a:r>
              <a:rPr lang="it-IT" altLang="it-IT" dirty="0" smtClean="0">
                <a:latin typeface="Times New Roman" panose="02020603050405020304" pitchFamily="18" charset="0"/>
                <a:cs typeface="Times New Roman" panose="02020603050405020304" pitchFamily="18" charset="0"/>
              </a:rPr>
              <a:t>.</a:t>
            </a:r>
            <a:endParaRPr lang="it-IT" alt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5884233" y="3132960"/>
            <a:ext cx="5098512" cy="369332"/>
          </a:xfrm>
          <a:prstGeom prst="rect">
            <a:avLst/>
          </a:prstGeom>
        </p:spPr>
        <p:txBody>
          <a:bodyPr wrap="none">
            <a:spAutoFit/>
          </a:bodyPr>
          <a:lstStyle/>
          <a:p>
            <a:pPr algn="just">
              <a:spcBef>
                <a:spcPts val="600"/>
              </a:spcBef>
            </a:pPr>
            <a:r>
              <a:rPr lang="it-IT" altLang="it-IT" b="1" dirty="0">
                <a:latin typeface="Times New Roman" panose="02020603050405020304" pitchFamily="18" charset="0"/>
                <a:cs typeface="Times New Roman" panose="02020603050405020304" pitchFamily="18" charset="0"/>
              </a:rPr>
              <a:t>Non può essere utilizzata con variabili </a:t>
            </a:r>
            <a:r>
              <a:rPr lang="it-IT" altLang="it-IT" b="1" dirty="0" smtClean="0">
                <a:latin typeface="Times New Roman" panose="02020603050405020304" pitchFamily="18" charset="0"/>
                <a:cs typeface="Times New Roman" panose="02020603050405020304" pitchFamily="18" charset="0"/>
              </a:rPr>
              <a:t>qualitative!</a:t>
            </a:r>
            <a:endParaRPr lang="it-IT" altLang="it-IT" b="1" dirty="0">
              <a:latin typeface="Times New Roman" panose="02020603050405020304" pitchFamily="18" charset="0"/>
              <a:cs typeface="Times New Roman" panose="02020603050405020304" pitchFamily="18"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2885221607"/>
              </p:ext>
            </p:extLst>
          </p:nvPr>
        </p:nvGraphicFramePr>
        <p:xfrm>
          <a:off x="1016000" y="3405880"/>
          <a:ext cx="3887787" cy="2725737"/>
        </p:xfrm>
        <a:graphic>
          <a:graphicData uri="http://schemas.openxmlformats.org/drawingml/2006/table">
            <a:tbl>
              <a:tblPr/>
              <a:tblGrid>
                <a:gridCol w="904793">
                  <a:extLst>
                    <a:ext uri="{9D8B030D-6E8A-4147-A177-3AD203B41FA5}">
                      <a16:colId xmlns:a16="http://schemas.microsoft.com/office/drawing/2014/main" val="20000"/>
                    </a:ext>
                  </a:extLst>
                </a:gridCol>
                <a:gridCol w="1343054">
                  <a:extLst>
                    <a:ext uri="{9D8B030D-6E8A-4147-A177-3AD203B41FA5}">
                      <a16:colId xmlns:a16="http://schemas.microsoft.com/office/drawing/2014/main" val="20001"/>
                    </a:ext>
                  </a:extLst>
                </a:gridCol>
                <a:gridCol w="1639940">
                  <a:extLst>
                    <a:ext uri="{9D8B030D-6E8A-4147-A177-3AD203B41FA5}">
                      <a16:colId xmlns:a16="http://schemas.microsoft.com/office/drawing/2014/main" val="20002"/>
                    </a:ext>
                  </a:extLst>
                </a:gridCol>
              </a:tblGrid>
              <a:tr h="935883">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VOTO </a:t>
                      </a:r>
                      <a:endParaRPr lang="it-IT" sz="1800" b="0" i="0" u="none" strike="noStrike" dirty="0" smtClean="0">
                        <a:solidFill>
                          <a:schemeClr val="tx1"/>
                        </a:solidFill>
                        <a:latin typeface="Times New Roman" panose="02020603050405020304" pitchFamily="18" charset="0"/>
                        <a:cs typeface="Times New Roman" panose="02020603050405020304" pitchFamily="18" charset="0"/>
                      </a:endParaRPr>
                    </a:p>
                    <a:p>
                      <a:pPr algn="ctr" rtl="0" fontAlgn="t"/>
                      <a:endParaRPr lang="it-IT" sz="1800" b="0" i="0" u="none" strike="noStrike" dirty="0" smtClean="0">
                        <a:solidFill>
                          <a:schemeClr val="tx1"/>
                        </a:solidFill>
                        <a:latin typeface="Times New Roman" panose="02020603050405020304" pitchFamily="18" charset="0"/>
                        <a:cs typeface="Times New Roman" panose="02020603050405020304" pitchFamily="18" charset="0"/>
                      </a:endParaRPr>
                    </a:p>
                    <a:p>
                      <a:pPr algn="ctr" rtl="0" fontAlgn="t"/>
                      <a:r>
                        <a:rPr lang="it-IT" sz="1800" b="0" i="0" u="none" strike="noStrike" dirty="0" err="1" smtClean="0">
                          <a:solidFill>
                            <a:schemeClr val="tx1"/>
                          </a:solidFill>
                          <a:latin typeface="Times New Roman" panose="02020603050405020304" pitchFamily="18" charset="0"/>
                          <a:cs typeface="Times New Roman" panose="02020603050405020304" pitchFamily="18" charset="0"/>
                        </a:rPr>
                        <a:t>x</a:t>
                      </a:r>
                      <a:r>
                        <a:rPr lang="it-IT" sz="1800" b="0" i="0" u="none" strike="noStrike" baseline="-25000" dirty="0" err="1" smtClean="0">
                          <a:solidFill>
                            <a:schemeClr val="tx1"/>
                          </a:solidFill>
                          <a:latin typeface="Times New Roman" panose="02020603050405020304" pitchFamily="18" charset="0"/>
                          <a:cs typeface="Times New Roman" panose="02020603050405020304" pitchFamily="18" charset="0"/>
                        </a:rPr>
                        <a:t>j</a:t>
                      </a:r>
                      <a:endParaRPr lang="it-IT" sz="1800" b="0" i="0" u="none" strike="noStrike" baseline="-25000" dirty="0">
                        <a:solidFill>
                          <a:schemeClr val="tx1"/>
                        </a:solidFill>
                        <a:latin typeface="Times New Roman" panose="02020603050405020304" pitchFamily="18" charset="0"/>
                        <a:cs typeface="Times New Roman" panose="02020603050405020304" pitchFamily="18" charset="0"/>
                      </a:endParaRP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Frequenze </a:t>
                      </a:r>
                      <a:r>
                        <a:rPr lang="it-IT" sz="1800" b="0" i="0" u="none" strike="noStrike" dirty="0" smtClean="0">
                          <a:solidFill>
                            <a:schemeClr val="tx1"/>
                          </a:solidFill>
                          <a:latin typeface="Times New Roman" panose="02020603050405020304" pitchFamily="18" charset="0"/>
                          <a:cs typeface="Times New Roman" panose="02020603050405020304" pitchFamily="18" charset="0"/>
                        </a:rPr>
                        <a:t>assolute</a:t>
                      </a:r>
                    </a:p>
                    <a:p>
                      <a:pPr algn="r" rtl="0" fontAlgn="t"/>
                      <a:r>
                        <a:rPr lang="it-IT" sz="1800" b="0" i="0" u="none" strike="noStrike" dirty="0" smtClean="0">
                          <a:solidFill>
                            <a:schemeClr val="tx1"/>
                          </a:solidFill>
                          <a:latin typeface="Times New Roman" panose="02020603050405020304" pitchFamily="18" charset="0"/>
                          <a:cs typeface="Times New Roman" panose="02020603050405020304" pitchFamily="18" charset="0"/>
                        </a:rPr>
                        <a:t> </a:t>
                      </a:r>
                      <a:r>
                        <a:rPr lang="it-IT" sz="1800" b="0" i="0" u="none" strike="noStrike" dirty="0" err="1">
                          <a:solidFill>
                            <a:schemeClr val="tx1"/>
                          </a:solidFill>
                          <a:latin typeface="Times New Roman" panose="02020603050405020304" pitchFamily="18" charset="0"/>
                          <a:cs typeface="Times New Roman" panose="02020603050405020304" pitchFamily="18" charset="0"/>
                        </a:rPr>
                        <a:t>n</a:t>
                      </a:r>
                      <a:r>
                        <a:rPr lang="it-IT" sz="1800" b="0" i="0" u="none" strike="noStrike" baseline="-25000" dirty="0" err="1">
                          <a:solidFill>
                            <a:schemeClr val="tx1"/>
                          </a:solidFill>
                          <a:latin typeface="Times New Roman" panose="02020603050405020304" pitchFamily="18" charset="0"/>
                          <a:cs typeface="Times New Roman" panose="02020603050405020304" pitchFamily="18" charset="0"/>
                        </a:rPr>
                        <a:t>j</a:t>
                      </a:r>
                      <a:endParaRPr lang="it-IT" sz="1800" b="0" i="0" u="none" strike="noStrike" baseline="-25000" dirty="0">
                        <a:solidFill>
                          <a:schemeClr val="tx1"/>
                        </a:solidFill>
                        <a:latin typeface="Times New Roman" panose="02020603050405020304" pitchFamily="18" charset="0"/>
                        <a:cs typeface="Times New Roman" panose="02020603050405020304" pitchFamily="18" charset="0"/>
                      </a:endParaRPr>
                    </a:p>
                  </a:txBody>
                  <a:tcPr marL="9523" marR="9523" marT="952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baseline="0" dirty="0" err="1" smtClean="0">
                          <a:solidFill>
                            <a:schemeClr val="tx1"/>
                          </a:solidFill>
                          <a:latin typeface="Times New Roman" panose="02020603050405020304" pitchFamily="18" charset="0"/>
                          <a:cs typeface="Times New Roman" panose="02020603050405020304" pitchFamily="18" charset="0"/>
                        </a:rPr>
                        <a:t>x</a:t>
                      </a:r>
                      <a:r>
                        <a:rPr lang="it-IT" sz="1800" b="0" i="0" u="none" strike="noStrike" baseline="-25000" dirty="0" err="1" smtClean="0">
                          <a:solidFill>
                            <a:schemeClr val="tx1"/>
                          </a:solidFill>
                          <a:latin typeface="Times New Roman" panose="02020603050405020304" pitchFamily="18" charset="0"/>
                          <a:cs typeface="Times New Roman" panose="02020603050405020304" pitchFamily="18" charset="0"/>
                        </a:rPr>
                        <a:t>j</a:t>
                      </a:r>
                      <a:r>
                        <a:rPr lang="it-IT" sz="1800" b="0" i="0" u="none" strike="noStrike" baseline="-25000" dirty="0" smtClean="0">
                          <a:solidFill>
                            <a:schemeClr val="tx1"/>
                          </a:solidFill>
                          <a:latin typeface="Times New Roman" panose="02020603050405020304" pitchFamily="18" charset="0"/>
                          <a:cs typeface="Times New Roman" panose="02020603050405020304" pitchFamily="18" charset="0"/>
                        </a:rPr>
                        <a:t> </a:t>
                      </a:r>
                      <a:r>
                        <a:rPr lang="it-IT" sz="1800" b="0" i="0" u="none" strike="noStrike" dirty="0" smtClean="0">
                          <a:solidFill>
                            <a:schemeClr val="tx1"/>
                          </a:solidFill>
                          <a:latin typeface="Times New Roman" panose="02020603050405020304" pitchFamily="18" charset="0"/>
                          <a:cs typeface="Times New Roman" panose="02020603050405020304" pitchFamily="18" charset="0"/>
                        </a:rPr>
                        <a:t> x </a:t>
                      </a:r>
                      <a:r>
                        <a:rPr lang="it-IT" sz="1800" b="0" i="0" u="none" strike="noStrike" dirty="0" err="1" smtClean="0">
                          <a:solidFill>
                            <a:schemeClr val="tx1"/>
                          </a:solidFill>
                          <a:latin typeface="Times New Roman" panose="02020603050405020304" pitchFamily="18" charset="0"/>
                          <a:cs typeface="Times New Roman" panose="02020603050405020304" pitchFamily="18" charset="0"/>
                        </a:rPr>
                        <a:t>n</a:t>
                      </a:r>
                      <a:r>
                        <a:rPr lang="it-IT" sz="1800" b="0" i="0" u="none" strike="noStrike" baseline="-25000" dirty="0" err="1" smtClean="0">
                          <a:solidFill>
                            <a:schemeClr val="tx1"/>
                          </a:solidFill>
                          <a:latin typeface="Times New Roman" panose="02020603050405020304" pitchFamily="18" charset="0"/>
                          <a:cs typeface="Times New Roman" panose="02020603050405020304" pitchFamily="18" charset="0"/>
                        </a:rPr>
                        <a:t>j</a:t>
                      </a:r>
                      <a:endParaRPr lang="it-IT" sz="1800" b="0" i="0" u="none" strike="noStrike" baseline="-25000" dirty="0">
                        <a:solidFill>
                          <a:schemeClr val="tx1"/>
                        </a:solidFill>
                        <a:latin typeface="Times New Roman" panose="02020603050405020304" pitchFamily="18" charset="0"/>
                        <a:cs typeface="Times New Roman" panose="02020603050405020304" pitchFamily="18" charset="0"/>
                      </a:endParaRP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5</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4</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20</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6</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8</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48</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7</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4</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28</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8</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2</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16</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5205">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9</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1</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9</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3829">
                <a:tc>
                  <a:txBody>
                    <a:bodyPr/>
                    <a:lstStyle/>
                    <a:p>
                      <a:pPr algn="ct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Totale </a:t>
                      </a:r>
                    </a:p>
                  </a:txBody>
                  <a:tcPr marL="9523" marR="9523" marT="952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a:solidFill>
                            <a:schemeClr val="tx1"/>
                          </a:solidFill>
                          <a:latin typeface="Times New Roman" panose="02020603050405020304" pitchFamily="18" charset="0"/>
                          <a:cs typeface="Times New Roman" panose="02020603050405020304" pitchFamily="18" charset="0"/>
                        </a:rPr>
                        <a:t>19</a:t>
                      </a:r>
                    </a:p>
                  </a:txBody>
                  <a:tcPr marL="9523" marR="9523" marT="9523"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rtl="0" fontAlgn="t"/>
                      <a:r>
                        <a:rPr lang="it-IT" sz="1800" b="0" i="0" u="none" strike="noStrike" dirty="0">
                          <a:solidFill>
                            <a:schemeClr val="tx1"/>
                          </a:solidFill>
                          <a:latin typeface="Times New Roman" panose="02020603050405020304" pitchFamily="18" charset="0"/>
                          <a:cs typeface="Times New Roman" panose="02020603050405020304" pitchFamily="18" charset="0"/>
                        </a:rPr>
                        <a:t>121</a:t>
                      </a:r>
                    </a:p>
                  </a:txBody>
                  <a:tcPr marL="9523" marR="9523" marT="9523"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CasellaDiTesto 8"/>
          <p:cNvSpPr txBox="1"/>
          <p:nvPr/>
        </p:nvSpPr>
        <p:spPr>
          <a:xfrm>
            <a:off x="5045825" y="4240901"/>
            <a:ext cx="1540806"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=4x6,37 =25,5</a:t>
            </a:r>
            <a:endParaRPr lang="en-GB"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5045825" y="4601424"/>
            <a:ext cx="1367682"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=8x6,37 =51</a:t>
            </a:r>
            <a:endParaRPr lang="en-GB" dirty="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5045825" y="4904101"/>
            <a:ext cx="1540806"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=4x6,37 =25,5</a:t>
            </a:r>
            <a:endParaRPr lang="en-GB"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5045825" y="5184447"/>
            <a:ext cx="1540806"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=2x6,37 =12,7</a:t>
            </a:r>
            <a:endParaRPr lang="en-GB" dirty="0">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5045825" y="5507982"/>
            <a:ext cx="1540806"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=1x6,37 =6,37</a:t>
            </a:r>
            <a:endParaRPr lang="en-GB" dirty="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5045825" y="5787439"/>
            <a:ext cx="3948546"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25,5+51+25,5+12,7+6,37 = 121</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7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sp>
        <p:nvSpPr>
          <p:cNvPr id="4" name="CasellaDiTesto 3"/>
          <p:cNvSpPr txBox="1"/>
          <p:nvPr/>
        </p:nvSpPr>
        <p:spPr>
          <a:xfrm>
            <a:off x="3503778" y="2640649"/>
            <a:ext cx="4648912" cy="400110"/>
          </a:xfrm>
          <a:prstGeom prst="rect">
            <a:avLst/>
          </a:prstGeom>
          <a:noFill/>
        </p:spPr>
        <p:txBody>
          <a:bodyPr wrap="square" rtlCol="0">
            <a:spAutoFit/>
          </a:bodyPr>
          <a:lstStyle/>
          <a:p>
            <a:pPr algn="ctr"/>
            <a:r>
              <a:rPr lang="it-IT" sz="2000" b="1" dirty="0" smtClean="0">
                <a:solidFill>
                  <a:srgbClr val="A80000"/>
                </a:solidFill>
                <a:latin typeface="Times New Roman" panose="02020603050405020304" pitchFamily="18" charset="0"/>
                <a:cs typeface="Times New Roman" panose="02020603050405020304" pitchFamily="18" charset="0"/>
              </a:rPr>
              <a:t>LE RAPPRESENTAZIONI GRAFICHE</a:t>
            </a:r>
            <a:endParaRPr lang="it-IT" sz="2000" b="1" dirty="0">
              <a:solidFill>
                <a:srgbClr val="A8000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4451694" y="3217098"/>
            <a:ext cx="2194750" cy="1481456"/>
          </a:xfrm>
          <a:prstGeom prst="rect">
            <a:avLst/>
          </a:prstGeom>
        </p:spPr>
      </p:pic>
    </p:spTree>
    <p:extLst>
      <p:ext uri="{BB962C8B-B14F-4D97-AF65-F5344CB8AC3E}">
        <p14:creationId xmlns:p14="http://schemas.microsoft.com/office/powerpoint/2010/main" val="3657540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33</a:t>
            </a:fld>
            <a:endParaRPr lang="it-IT"/>
          </a:p>
        </p:txBody>
      </p:sp>
      <p:sp>
        <p:nvSpPr>
          <p:cNvPr id="4" name="Rettangolo 3"/>
          <p:cNvSpPr/>
          <p:nvPr/>
        </p:nvSpPr>
        <p:spPr>
          <a:xfrm>
            <a:off x="954279" y="2654795"/>
            <a:ext cx="10360265" cy="646331"/>
          </a:xfrm>
          <a:prstGeom prst="rect">
            <a:avLst/>
          </a:prstGeom>
        </p:spPr>
        <p:txBody>
          <a:bodyPr wrap="square">
            <a:spAutoFit/>
          </a:bodyPr>
          <a:lstStyle/>
          <a:p>
            <a:pPr algn="just"/>
            <a:r>
              <a:rPr lang="it-IT" altLang="it-IT" dirty="0">
                <a:latin typeface="Times New Roman" panose="02020603050405020304" pitchFamily="18" charset="0"/>
                <a:cs typeface="Times New Roman" panose="02020603050405020304" pitchFamily="18" charset="0"/>
              </a:rPr>
              <a:t>Le rappresentazioni grafiche hanno l’obiettivo di </a:t>
            </a:r>
            <a:r>
              <a:rPr lang="it-IT" altLang="it-IT" b="1" dirty="0">
                <a:latin typeface="Times New Roman" panose="02020603050405020304" pitchFamily="18" charset="0"/>
                <a:cs typeface="Times New Roman" panose="02020603050405020304" pitchFamily="18" charset="0"/>
              </a:rPr>
              <a:t>illustrare una distribuzione di frequenze o di intensità </a:t>
            </a:r>
            <a:r>
              <a:rPr lang="it-IT" altLang="it-IT" dirty="0">
                <a:latin typeface="Times New Roman" panose="02020603050405020304" pitchFamily="18" charset="0"/>
                <a:cs typeface="Times New Roman" panose="02020603050405020304" pitchFamily="18" charset="0"/>
              </a:rPr>
              <a:t>in funzione delle modalità di uno o più caratteri, mediante</a:t>
            </a:r>
            <a:r>
              <a:rPr lang="it-IT" altLang="it-IT" dirty="0" smtClean="0">
                <a:latin typeface="Times New Roman" panose="02020603050405020304" pitchFamily="18" charset="0"/>
                <a:cs typeface="Times New Roman" panose="02020603050405020304" pitchFamily="18" charset="0"/>
              </a:rPr>
              <a:t>:</a:t>
            </a:r>
            <a:endParaRPr lang="it-IT" alt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954279" y="871369"/>
            <a:ext cx="10146708" cy="369332"/>
          </a:xfrm>
          <a:prstGeom prst="rect">
            <a:avLst/>
          </a:prstGeom>
        </p:spPr>
        <p:txBody>
          <a:bodyPr wrap="square">
            <a:spAutoFit/>
          </a:bodyPr>
          <a:lstStyle/>
          <a:p>
            <a:pPr algn="just">
              <a:defRPr/>
            </a:pPr>
            <a:r>
              <a:rPr lang="it-IT" dirty="0">
                <a:latin typeface="Times New Roman" panose="02020603050405020304" pitchFamily="18" charset="0"/>
                <a:cs typeface="Times New Roman" panose="02020603050405020304" pitchFamily="18" charset="0"/>
              </a:rPr>
              <a:t>Una distribuzione statistica (semplice, doppia, multipla) si può rappresentare in forma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1015999" y="1341873"/>
            <a:ext cx="10298545" cy="1077218"/>
          </a:xfrm>
          <a:prstGeom prst="rect">
            <a:avLst/>
          </a:prstGeom>
        </p:spPr>
        <p:txBody>
          <a:bodyPr wrap="square">
            <a:spAutoFit/>
          </a:bodyPr>
          <a:lstStyle/>
          <a:p>
            <a:pPr marL="285750" indent="-285750" algn="just">
              <a:buFont typeface="Wingdings" panose="05000000000000000000" pitchFamily="2" charset="2"/>
              <a:buChar char="q"/>
              <a:defRPr/>
            </a:pPr>
            <a:r>
              <a:rPr lang="it-IT" dirty="0">
                <a:latin typeface="Times New Roman" panose="02020603050405020304" pitchFamily="18" charset="0"/>
                <a:cs typeface="Times New Roman" panose="02020603050405020304" pitchFamily="18" charset="0"/>
              </a:rPr>
              <a:t>Numerica, ossia sotto forma di tabella statistica (semplice, doppia o multipla</a:t>
            </a:r>
            <a:r>
              <a:rPr lang="it-IT" dirty="0" smtClean="0">
                <a:latin typeface="Times New Roman" panose="02020603050405020304" pitchFamily="18" charset="0"/>
                <a:cs typeface="Times New Roman" panose="02020603050405020304" pitchFamily="18" charset="0"/>
              </a:rPr>
              <a:t>);</a:t>
            </a:r>
          </a:p>
          <a:p>
            <a:pPr algn="just">
              <a:defRPr/>
            </a:pPr>
            <a:endParaRPr lang="it-IT"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defRPr/>
            </a:pPr>
            <a:r>
              <a:rPr lang="it-IT" dirty="0">
                <a:latin typeface="Times New Roman" panose="02020603050405020304" pitchFamily="18" charset="0"/>
                <a:cs typeface="Times New Roman" panose="02020603050405020304" pitchFamily="18" charset="0"/>
              </a:rPr>
              <a:t>Grafica, ossia mediante rappresentazioni grafiche che possono essere di varia natura a seconda del tipo di distribuzione statistica considerata (serie, seriazioni, semplici, doppie ecc.).</a:t>
            </a:r>
          </a:p>
        </p:txBody>
      </p:sp>
      <p:sp>
        <p:nvSpPr>
          <p:cNvPr id="7" name="Rettangolo 6"/>
          <p:cNvSpPr/>
          <p:nvPr/>
        </p:nvSpPr>
        <p:spPr>
          <a:xfrm>
            <a:off x="1015999" y="3511170"/>
            <a:ext cx="6096000" cy="1754326"/>
          </a:xfrm>
          <a:prstGeom prst="rect">
            <a:avLst/>
          </a:prstGeom>
        </p:spPr>
        <p:txBody>
          <a:bodyPr>
            <a:spAutoFit/>
          </a:bodyPr>
          <a:lstStyle/>
          <a:p>
            <a:pPr marL="285750" indent="-285750" algn="just">
              <a:buFont typeface="Wingdings" panose="05000000000000000000" pitchFamily="2" charset="2"/>
              <a:buChar char="§"/>
            </a:pPr>
            <a:r>
              <a:rPr lang="it-IT" altLang="it-IT" dirty="0" smtClean="0">
                <a:latin typeface="Times New Roman" panose="02020603050405020304" pitchFamily="18" charset="0"/>
                <a:cs typeface="Times New Roman" panose="02020603050405020304" pitchFamily="18" charset="0"/>
              </a:rPr>
              <a:t>figure </a:t>
            </a:r>
            <a:endParaRPr lang="it-IT" altLang="it-IT"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it-IT" altLang="it-IT" dirty="0">
                <a:latin typeface="Times New Roman" panose="02020603050405020304" pitchFamily="18" charset="0"/>
                <a:cs typeface="Times New Roman" panose="02020603050405020304" pitchFamily="18" charset="0"/>
              </a:rPr>
              <a:t>linee o </a:t>
            </a:r>
            <a:r>
              <a:rPr lang="it-IT" altLang="it-IT" dirty="0" smtClean="0">
                <a:latin typeface="Times New Roman" panose="02020603050405020304" pitchFamily="18" charset="0"/>
                <a:cs typeface="Times New Roman" panose="02020603050405020304" pitchFamily="18" charset="0"/>
              </a:rPr>
              <a:t>segmenti </a:t>
            </a:r>
            <a:endParaRPr lang="it-IT" altLang="it-IT"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it-IT" altLang="it-IT" dirty="0">
                <a:latin typeface="Times New Roman" panose="02020603050405020304" pitchFamily="18" charset="0"/>
                <a:cs typeface="Times New Roman" panose="02020603050405020304" pitchFamily="18" charset="0"/>
              </a:rPr>
              <a:t>superfici o </a:t>
            </a:r>
            <a:r>
              <a:rPr lang="it-IT" altLang="it-IT" dirty="0" smtClean="0">
                <a:latin typeface="Times New Roman" panose="02020603050405020304" pitchFamily="18" charset="0"/>
                <a:cs typeface="Times New Roman" panose="02020603050405020304" pitchFamily="18" charset="0"/>
              </a:rPr>
              <a:t>aree </a:t>
            </a:r>
            <a:endParaRPr lang="it-IT" altLang="it-IT"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it-IT" altLang="it-IT" dirty="0" smtClean="0">
                <a:latin typeface="Times New Roman" panose="02020603050405020304" pitchFamily="18" charset="0"/>
                <a:cs typeface="Times New Roman" panose="02020603050405020304" pitchFamily="18" charset="0"/>
              </a:rPr>
              <a:t>solidi </a:t>
            </a:r>
            <a:endParaRPr lang="it-IT" altLang="it-IT"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it-IT" altLang="it-IT" dirty="0">
                <a:latin typeface="Times New Roman" panose="02020603050405020304" pitchFamily="18" charset="0"/>
                <a:cs typeface="Times New Roman" panose="02020603050405020304" pitchFamily="18" charset="0"/>
              </a:rPr>
              <a:t>simboli </a:t>
            </a:r>
            <a:r>
              <a:rPr lang="it-IT" altLang="it-IT" dirty="0" smtClean="0">
                <a:latin typeface="Times New Roman" panose="02020603050405020304" pitchFamily="18" charset="0"/>
                <a:cs typeface="Times New Roman" panose="02020603050405020304" pitchFamily="18" charset="0"/>
              </a:rPr>
              <a:t>convenzionali </a:t>
            </a:r>
          </a:p>
          <a:p>
            <a:pPr marL="285750" indent="-285750" algn="just">
              <a:buFont typeface="Wingdings" panose="05000000000000000000" pitchFamily="2" charset="2"/>
              <a:buChar char="§"/>
            </a:pPr>
            <a:r>
              <a:rPr lang="it-IT" altLang="it-IT" dirty="0" smtClean="0">
                <a:latin typeface="Times New Roman" panose="02020603050405020304" pitchFamily="18" charset="0"/>
                <a:cs typeface="Times New Roman" panose="02020603050405020304" pitchFamily="18" charset="0"/>
              </a:rPr>
              <a:t>ecc.</a:t>
            </a:r>
            <a:endParaRPr lang="it-IT" alt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8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34</a:t>
            </a:fld>
            <a:endParaRPr lang="it-IT"/>
          </a:p>
        </p:txBody>
      </p:sp>
      <p:pic>
        <p:nvPicPr>
          <p:cNvPr id="6" name="Immagine 5"/>
          <p:cNvPicPr>
            <a:picLocks noChangeAspect="1"/>
          </p:cNvPicPr>
          <p:nvPr/>
        </p:nvPicPr>
        <p:blipFill>
          <a:blip r:embed="rId2"/>
          <a:stretch>
            <a:fillRect/>
          </a:stretch>
        </p:blipFill>
        <p:spPr>
          <a:xfrm>
            <a:off x="9908298" y="5103392"/>
            <a:ext cx="1371719" cy="1127858"/>
          </a:xfrm>
          <a:prstGeom prst="rect">
            <a:avLst/>
          </a:prstGeom>
        </p:spPr>
      </p:pic>
      <p:sp>
        <p:nvSpPr>
          <p:cNvPr id="11" name="CasellaDiTesto 10"/>
          <p:cNvSpPr txBox="1"/>
          <p:nvPr/>
        </p:nvSpPr>
        <p:spPr>
          <a:xfrm>
            <a:off x="1016000" y="872885"/>
            <a:ext cx="7001164" cy="369332"/>
          </a:xfrm>
          <a:prstGeom prst="rect">
            <a:avLst/>
          </a:prstGeom>
          <a:noFill/>
        </p:spPr>
        <p:txBody>
          <a:bodyPr wrap="square" rtlCol="0">
            <a:spAutoFit/>
          </a:bodyPr>
          <a:lstStyle/>
          <a:p>
            <a:r>
              <a:rPr lang="en-US" altLang="en-US" b="1" dirty="0" err="1">
                <a:solidFill>
                  <a:srgbClr val="A80000"/>
                </a:solidFill>
                <a:latin typeface="Times New Roman" panose="02020603050405020304" pitchFamily="18" charset="0"/>
                <a:ea typeface="Verdana" panose="020B0604030504040204" pitchFamily="34" charset="0"/>
                <a:cs typeface="Times New Roman" panose="02020603050405020304" pitchFamily="18" charset="0"/>
              </a:rPr>
              <a:t>Rappresentazione</a:t>
            </a:r>
            <a:r>
              <a:rPr lang="en-US" altLang="en-US" b="1" dirty="0">
                <a:solidFill>
                  <a:srgbClr val="A80000"/>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b="1" dirty="0" err="1">
                <a:solidFill>
                  <a:srgbClr val="A80000"/>
                </a:solidFill>
                <a:latin typeface="Times New Roman" panose="02020603050405020304" pitchFamily="18" charset="0"/>
                <a:ea typeface="Verdana" panose="020B0604030504040204" pitchFamily="34" charset="0"/>
                <a:cs typeface="Times New Roman" panose="02020603050405020304" pitchFamily="18" charset="0"/>
              </a:rPr>
              <a:t>grafica</a:t>
            </a:r>
            <a:r>
              <a:rPr lang="en-US" altLang="en-US" b="1" dirty="0">
                <a:solidFill>
                  <a:srgbClr val="A80000"/>
                </a:solidFill>
                <a:latin typeface="Times New Roman" panose="02020603050405020304" pitchFamily="18" charset="0"/>
                <a:ea typeface="Verdana" panose="020B0604030504040204" pitchFamily="34" charset="0"/>
                <a:cs typeface="Times New Roman" panose="02020603050405020304" pitchFamily="18" charset="0"/>
              </a:rPr>
              <a:t> vs forma </a:t>
            </a:r>
            <a:r>
              <a:rPr lang="en-US" altLang="en-US" b="1" dirty="0" err="1" smtClean="0">
                <a:solidFill>
                  <a:srgbClr val="A80000"/>
                </a:solidFill>
                <a:latin typeface="Times New Roman" panose="02020603050405020304" pitchFamily="18" charset="0"/>
                <a:ea typeface="Verdana" panose="020B0604030504040204" pitchFamily="34" charset="0"/>
                <a:cs typeface="Times New Roman" panose="02020603050405020304" pitchFamily="18" charset="0"/>
              </a:rPr>
              <a:t>tabellare</a:t>
            </a:r>
            <a:endParaRPr lang="it-IT" dirty="0"/>
          </a:p>
        </p:txBody>
      </p:sp>
      <p:sp>
        <p:nvSpPr>
          <p:cNvPr id="12" name="Rettangolo 11"/>
          <p:cNvSpPr/>
          <p:nvPr/>
        </p:nvSpPr>
        <p:spPr>
          <a:xfrm>
            <a:off x="983267" y="1410262"/>
            <a:ext cx="1484317" cy="369332"/>
          </a:xfrm>
          <a:prstGeom prst="rect">
            <a:avLst/>
          </a:prstGeom>
        </p:spPr>
        <p:txBody>
          <a:bodyPr wrap="none">
            <a:spAutoFit/>
          </a:bodyPr>
          <a:lstStyle/>
          <a:p>
            <a:pPr algn="just">
              <a:spcBef>
                <a:spcPct val="50000"/>
              </a:spcBef>
              <a:defRPr/>
            </a:pPr>
            <a:r>
              <a:rPr lang="it-IT" b="1" dirty="0">
                <a:solidFill>
                  <a:srgbClr val="A80000"/>
                </a:solidFill>
                <a:latin typeface="Times New Roman" panose="02020603050405020304" pitchFamily="18" charset="0"/>
                <a:cs typeface="Times New Roman" panose="02020603050405020304" pitchFamily="18" charset="0"/>
              </a:rPr>
              <a:t>VANTAGGI:</a:t>
            </a:r>
          </a:p>
        </p:txBody>
      </p:sp>
      <p:sp>
        <p:nvSpPr>
          <p:cNvPr id="13" name="CasellaDiTesto 9"/>
          <p:cNvSpPr txBox="1">
            <a:spLocks noChangeArrowheads="1"/>
          </p:cNvSpPr>
          <p:nvPr/>
        </p:nvSpPr>
        <p:spPr bwMode="auto">
          <a:xfrm>
            <a:off x="983267" y="1779594"/>
            <a:ext cx="10410157" cy="3693319"/>
          </a:xfrm>
          <a:prstGeom prst="rect">
            <a:avLst/>
          </a:prstGeom>
          <a:noFill/>
          <a:ln w="9525">
            <a:noFill/>
            <a:miter lim="800000"/>
            <a:headEnd/>
            <a:tailEnd/>
          </a:ln>
        </p:spPr>
        <p:txBody>
          <a:bodyPr wrap="square">
            <a:spAutoFit/>
          </a:bodyPr>
          <a:lstStyle/>
          <a:p>
            <a:pPr marL="285750" indent="-285750" algn="just" eaLnBrk="1" hangingPunct="1">
              <a:spcBef>
                <a:spcPct val="50000"/>
              </a:spcBef>
              <a:buFont typeface="Wingdings" panose="05000000000000000000" pitchFamily="2" charset="2"/>
              <a:buChar char="q"/>
              <a:defRPr/>
            </a:pPr>
            <a:r>
              <a:rPr lang="it-IT" dirty="0" smtClean="0">
                <a:latin typeface="Times New Roman" panose="02020603050405020304" pitchFamily="18" charset="0"/>
                <a:cs typeface="Times New Roman" panose="02020603050405020304" pitchFamily="18" charset="0"/>
              </a:rPr>
              <a:t>Visualizzazione </a:t>
            </a:r>
            <a:r>
              <a:rPr lang="it-IT" dirty="0">
                <a:latin typeface="Times New Roman" panose="02020603050405020304" pitchFamily="18" charset="0"/>
                <a:cs typeface="Times New Roman" panose="02020603050405020304" pitchFamily="18" charset="0"/>
              </a:rPr>
              <a:t>immediata dell’andamento del fenomeno e della struttura della distribuzione</a:t>
            </a:r>
            <a:r>
              <a:rPr lang="it-IT" b="0" dirty="0">
                <a:latin typeface="Times New Roman" panose="02020603050405020304" pitchFamily="18" charset="0"/>
                <a:cs typeface="Times New Roman" panose="02020603050405020304" pitchFamily="18" charset="0"/>
              </a:rPr>
              <a:t>, che consente una efficace e globale descrizione dei dati;</a:t>
            </a:r>
          </a:p>
          <a:p>
            <a:pPr marL="285750" indent="-285750" algn="just" eaLnBrk="1" hangingPunct="1">
              <a:spcBef>
                <a:spcPct val="50000"/>
              </a:spcBef>
              <a:buFont typeface="Wingdings" panose="05000000000000000000" pitchFamily="2" charset="2"/>
              <a:buChar char="q"/>
              <a:defRPr/>
            </a:pPr>
            <a:r>
              <a:rPr lang="it-IT" dirty="0">
                <a:latin typeface="Times New Roman" panose="02020603050405020304" pitchFamily="18" charset="0"/>
                <a:cs typeface="Times New Roman" panose="02020603050405020304" pitchFamily="18" charset="0"/>
              </a:rPr>
              <a:t>Sintesi</a:t>
            </a:r>
            <a:r>
              <a:rPr lang="it-IT" b="0" dirty="0">
                <a:latin typeface="Times New Roman" panose="02020603050405020304" pitchFamily="18" charset="0"/>
                <a:cs typeface="Times New Roman" panose="02020603050405020304" pitchFamily="18" charset="0"/>
              </a:rPr>
              <a:t> e quindi possibilità, in poco spazio, di confrontare più distribuzioni (curve, spezzate ecc.);</a:t>
            </a:r>
          </a:p>
          <a:p>
            <a:pPr marL="285750" indent="-285750" algn="just" eaLnBrk="1" hangingPunct="1">
              <a:spcBef>
                <a:spcPct val="50000"/>
              </a:spcBef>
              <a:buFont typeface="Wingdings" panose="05000000000000000000" pitchFamily="2" charset="2"/>
              <a:buChar char="q"/>
              <a:defRPr/>
            </a:pPr>
            <a:r>
              <a:rPr lang="it-IT" dirty="0">
                <a:latin typeface="Times New Roman" panose="02020603050405020304" pitchFamily="18" charset="0"/>
                <a:cs typeface="Times New Roman" panose="02020603050405020304" pitchFamily="18" charset="0"/>
              </a:rPr>
              <a:t>Forma più divulgativa </a:t>
            </a:r>
            <a:r>
              <a:rPr lang="it-IT" b="0" dirty="0">
                <a:latin typeface="Times New Roman" panose="02020603050405020304" pitchFamily="18" charset="0"/>
                <a:cs typeface="Times New Roman" panose="02020603050405020304" pitchFamily="18" charset="0"/>
              </a:rPr>
              <a:t>per i dati statistici rispetto a quanto consentito dalla forma tabellare;</a:t>
            </a:r>
          </a:p>
          <a:p>
            <a:pPr marL="285750" indent="-285750" algn="just" eaLnBrk="1" hangingPunct="1">
              <a:spcBef>
                <a:spcPct val="50000"/>
              </a:spcBef>
              <a:buFont typeface="Wingdings" panose="05000000000000000000" pitchFamily="2" charset="2"/>
              <a:buChar char="q"/>
              <a:defRPr/>
            </a:pPr>
            <a:r>
              <a:rPr lang="it-IT" dirty="0">
                <a:latin typeface="Times New Roman" panose="02020603050405020304" pitchFamily="18" charset="0"/>
                <a:cs typeface="Times New Roman" panose="02020603050405020304" pitchFamily="18" charset="0"/>
              </a:rPr>
              <a:t>Potenzialità investigative</a:t>
            </a:r>
            <a:r>
              <a:rPr lang="it-IT" b="0" dirty="0">
                <a:latin typeface="Times New Roman" panose="02020603050405020304" pitchFamily="18" charset="0"/>
                <a:cs typeface="Times New Roman" panose="02020603050405020304" pitchFamily="18" charset="0"/>
              </a:rPr>
              <a:t>:</a:t>
            </a:r>
          </a:p>
          <a:p>
            <a:pPr marL="742950" lvl="1" indent="-285750" algn="just" eaLnBrk="1" hangingPunct="1">
              <a:spcBef>
                <a:spcPct val="50000"/>
              </a:spcBef>
              <a:buFont typeface="Wingdings" panose="05000000000000000000" pitchFamily="2" charset="2"/>
              <a:buChar char="§"/>
              <a:defRPr/>
            </a:pPr>
            <a:r>
              <a:rPr lang="it-IT" b="0" dirty="0">
                <a:latin typeface="Times New Roman" panose="02020603050405020304" pitchFamily="18" charset="0"/>
                <a:cs typeface="Times New Roman" panose="02020603050405020304" pitchFamily="18" charset="0"/>
              </a:rPr>
              <a:t>mette in risalto i casi ‘‘anomali’’ (particolari </a:t>
            </a:r>
            <a:r>
              <a:rPr lang="it-IT" b="0" i="1" dirty="0">
                <a:latin typeface="Times New Roman" panose="02020603050405020304" pitchFamily="18" charset="0"/>
                <a:cs typeface="Times New Roman" panose="02020603050405020304" pitchFamily="18" charset="0"/>
              </a:rPr>
              <a:t>picchi</a:t>
            </a:r>
            <a:r>
              <a:rPr lang="it-IT" b="0" dirty="0">
                <a:latin typeface="Times New Roman" panose="02020603050405020304" pitchFamily="18" charset="0"/>
                <a:cs typeface="Times New Roman" panose="02020603050405020304" pitchFamily="18" charset="0"/>
              </a:rPr>
              <a:t> grafici), imputabili a errori nei dati o a effettivi casi anomali, che vanno ulteriormente </a:t>
            </a:r>
            <a:r>
              <a:rPr lang="it-IT" b="0" dirty="0" smtClean="0">
                <a:latin typeface="Times New Roman" panose="02020603050405020304" pitchFamily="18" charset="0"/>
                <a:cs typeface="Times New Roman" panose="02020603050405020304" pitchFamily="18" charset="0"/>
              </a:rPr>
              <a:t>approfonditi; </a:t>
            </a:r>
            <a:endParaRPr lang="it-IT" b="0" dirty="0">
              <a:latin typeface="Times New Roman" panose="02020603050405020304" pitchFamily="18" charset="0"/>
              <a:cs typeface="Times New Roman" panose="02020603050405020304" pitchFamily="18" charset="0"/>
            </a:endParaRPr>
          </a:p>
          <a:p>
            <a:pPr marL="742950" lvl="1" indent="-285750" algn="just" eaLnBrk="1" hangingPunct="1">
              <a:spcBef>
                <a:spcPct val="50000"/>
              </a:spcBef>
              <a:buFont typeface="Wingdings" panose="05000000000000000000" pitchFamily="2" charset="2"/>
              <a:buChar char="§"/>
              <a:defRPr/>
            </a:pPr>
            <a:r>
              <a:rPr lang="it-IT" b="0" dirty="0">
                <a:latin typeface="Times New Roman" panose="02020603050405020304" pitchFamily="18" charset="0"/>
                <a:cs typeface="Times New Roman" panose="02020603050405020304" pitchFamily="18" charset="0"/>
              </a:rPr>
              <a:t>evidenzia le correlazioni tra caratteri aventi tra loro un legame </a:t>
            </a:r>
            <a:r>
              <a:rPr lang="it-IT" b="0" dirty="0" smtClean="0">
                <a:latin typeface="Times New Roman" panose="02020603050405020304" pitchFamily="18" charset="0"/>
                <a:cs typeface="Times New Roman" panose="02020603050405020304" pitchFamily="18" charset="0"/>
              </a:rPr>
              <a:t>logico;</a:t>
            </a:r>
            <a:endParaRPr lang="it-IT" b="0" dirty="0">
              <a:latin typeface="Times New Roman" panose="02020603050405020304" pitchFamily="18" charset="0"/>
              <a:cs typeface="Times New Roman" panose="02020603050405020304" pitchFamily="18" charset="0"/>
            </a:endParaRPr>
          </a:p>
          <a:p>
            <a:pPr marL="742950" lvl="1" indent="-285750" algn="just" eaLnBrk="1" hangingPunct="1">
              <a:spcBef>
                <a:spcPct val="50000"/>
              </a:spcBef>
              <a:buFont typeface="Wingdings" panose="05000000000000000000" pitchFamily="2" charset="2"/>
              <a:buChar char="§"/>
              <a:defRPr/>
            </a:pPr>
            <a:r>
              <a:rPr lang="it-IT" b="0" dirty="0">
                <a:latin typeface="Times New Roman" panose="02020603050405020304" pitchFamily="18" charset="0"/>
                <a:cs typeface="Times New Roman" panose="02020603050405020304" pitchFamily="18" charset="0"/>
              </a:rPr>
              <a:t>permette di individuare andamenti di fondo </a:t>
            </a:r>
            <a:r>
              <a:rPr lang="it-IT" b="0" i="1" dirty="0">
                <a:latin typeface="Times New Roman" panose="02020603050405020304" pitchFamily="18" charset="0"/>
                <a:cs typeface="Times New Roman" panose="02020603050405020304" pitchFamily="18" charset="0"/>
              </a:rPr>
              <a:t>(trend)</a:t>
            </a:r>
            <a:r>
              <a:rPr lang="it-IT" b="0" dirty="0">
                <a:latin typeface="Times New Roman" panose="02020603050405020304" pitchFamily="18" charset="0"/>
                <a:cs typeface="Times New Roman" panose="02020603050405020304" pitchFamily="18" charset="0"/>
              </a:rPr>
              <a:t> interpolabili con funzioni matematiche (ad es. curva normale, retta ecc.).</a:t>
            </a:r>
          </a:p>
        </p:txBody>
      </p:sp>
    </p:spTree>
    <p:extLst>
      <p:ext uri="{BB962C8B-B14F-4D97-AF65-F5344CB8AC3E}">
        <p14:creationId xmlns:p14="http://schemas.microsoft.com/office/powerpoint/2010/main" val="18018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500"/>
                                        <p:tgtEl>
                                          <p:spTgt spid="1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fade">
                                      <p:cBhvr>
                                        <p:cTn id="33" dur="500"/>
                                        <p:tgtEl>
                                          <p:spTgt spid="1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animEffect transition="in" filter="fade">
                                      <p:cBhvr>
                                        <p:cTn id="3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35</a:t>
            </a:fld>
            <a:endParaRPr lang="it-IT"/>
          </a:p>
        </p:txBody>
      </p:sp>
      <p:sp>
        <p:nvSpPr>
          <p:cNvPr id="4" name="CasellaDiTesto 9"/>
          <p:cNvSpPr txBox="1">
            <a:spLocks noChangeArrowheads="1"/>
          </p:cNvSpPr>
          <p:nvPr/>
        </p:nvSpPr>
        <p:spPr bwMode="auto">
          <a:xfrm>
            <a:off x="938657" y="933865"/>
            <a:ext cx="10052616" cy="923330"/>
          </a:xfrm>
          <a:prstGeom prst="rect">
            <a:avLst/>
          </a:prstGeom>
          <a:noFill/>
          <a:ln w="9525">
            <a:noFill/>
            <a:miter lim="800000"/>
            <a:headEnd/>
            <a:tailEnd/>
          </a:ln>
        </p:spPr>
        <p:txBody>
          <a:bodyPr wrap="square">
            <a:spAutoFit/>
          </a:bodyPr>
          <a:lstStyle/>
          <a:p>
            <a:pPr marL="285750" indent="-285750" algn="just" eaLnBrk="1" hangingPunct="1">
              <a:spcBef>
                <a:spcPct val="50000"/>
              </a:spcBef>
              <a:buFont typeface="Wingdings" panose="05000000000000000000" pitchFamily="2" charset="2"/>
              <a:buChar char="q"/>
              <a:defRPr/>
            </a:pPr>
            <a:r>
              <a:rPr lang="it-IT" sz="1800" b="0" dirty="0">
                <a:latin typeface="Times New Roman" panose="02020603050405020304" pitchFamily="18" charset="0"/>
                <a:cs typeface="Times New Roman" panose="02020603050405020304" pitchFamily="18" charset="0"/>
              </a:rPr>
              <a:t>Per ogni distribuzione statistica semplice (serie o seriazione) o doppia o multipla esiste il tipo di rappresentazione grafica adatta e una stessa distribuzione può essere rappresentata con più tipologie di grafico</a:t>
            </a:r>
            <a:r>
              <a:rPr lang="it-IT" sz="1800" b="0" dirty="0" smtClean="0">
                <a:latin typeface="Times New Roman" panose="02020603050405020304" pitchFamily="18" charset="0"/>
                <a:cs typeface="Times New Roman" panose="02020603050405020304" pitchFamily="18" charset="0"/>
              </a:rPr>
              <a:t>.</a:t>
            </a:r>
            <a:endParaRPr lang="it-IT" sz="1800" b="0" dirty="0">
              <a:latin typeface="Times New Roman" panose="02020603050405020304" pitchFamily="18" charset="0"/>
              <a:cs typeface="Times New Roman" panose="02020603050405020304" pitchFamily="18" charset="0"/>
            </a:endParaRPr>
          </a:p>
        </p:txBody>
      </p:sp>
      <p:sp>
        <p:nvSpPr>
          <p:cNvPr id="5" name="Rettangolo 4"/>
          <p:cNvSpPr/>
          <p:nvPr/>
        </p:nvSpPr>
        <p:spPr>
          <a:xfrm>
            <a:off x="938657" y="2035570"/>
            <a:ext cx="10052616" cy="923330"/>
          </a:xfrm>
          <a:prstGeom prst="rect">
            <a:avLst/>
          </a:prstGeom>
        </p:spPr>
        <p:txBody>
          <a:bodyPr wrap="square">
            <a:spAutoFit/>
          </a:bodyPr>
          <a:lstStyle/>
          <a:p>
            <a:pPr marL="285750" indent="-285750" algn="just">
              <a:spcBef>
                <a:spcPct val="50000"/>
              </a:spcBef>
              <a:buFont typeface="Wingdings" panose="05000000000000000000" pitchFamily="2" charset="2"/>
              <a:buChar char="q"/>
              <a:defRPr/>
            </a:pPr>
            <a:r>
              <a:rPr lang="it-IT" dirty="0">
                <a:latin typeface="Times New Roman" panose="02020603050405020304" pitchFamily="18" charset="0"/>
                <a:cs typeface="Times New Roman" panose="02020603050405020304" pitchFamily="18" charset="0"/>
              </a:rPr>
              <a:t>In generale esistono dei vincoli tra tipo di rappresentazione grafica e livello di misurazione dei caratteri da rappresentare che vanno rispettati affinché questa sia corretta, ossia fornisca un’immagine visiva quanto più possibile fedele del fenomeno e della sua distribuzione statistica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938657" y="3137275"/>
            <a:ext cx="10052616" cy="646331"/>
          </a:xfrm>
          <a:prstGeom prst="rect">
            <a:avLst/>
          </a:prstGeom>
        </p:spPr>
        <p:txBody>
          <a:bodyPr wrap="square">
            <a:spAutoFit/>
          </a:bodyPr>
          <a:lstStyle/>
          <a:p>
            <a:pPr marL="285750" indent="-285750" algn="just">
              <a:spcBef>
                <a:spcPct val="50000"/>
              </a:spcBef>
              <a:buFont typeface="Wingdings" panose="05000000000000000000" pitchFamily="2" charset="2"/>
              <a:buChar char="q"/>
              <a:defRPr/>
            </a:pPr>
            <a:r>
              <a:rPr lang="it-IT" dirty="0">
                <a:latin typeface="Times New Roman" panose="02020603050405020304" pitchFamily="18" charset="0"/>
                <a:cs typeface="Times New Roman" panose="02020603050405020304" pitchFamily="18" charset="0"/>
              </a:rPr>
              <a:t>Affinché una rappresentazione grafica sia utile ed efficace dovrebbe contenere con immediatezza e chiarezza tutte le informazioni necessarie alla comprensione dei dati in essa rappresentati.</a:t>
            </a:r>
          </a:p>
        </p:txBody>
      </p:sp>
    </p:spTree>
    <p:extLst>
      <p:ext uri="{BB962C8B-B14F-4D97-AF65-F5344CB8AC3E}">
        <p14:creationId xmlns:p14="http://schemas.microsoft.com/office/powerpoint/2010/main" val="1084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sp>
        <p:nvSpPr>
          <p:cNvPr id="4" name="Rettangolo 3"/>
          <p:cNvSpPr/>
          <p:nvPr/>
        </p:nvSpPr>
        <p:spPr>
          <a:xfrm>
            <a:off x="928643" y="784732"/>
            <a:ext cx="2377976" cy="379049"/>
          </a:xfrm>
          <a:prstGeom prst="rect">
            <a:avLst/>
          </a:prstGeom>
        </p:spPr>
        <p:txBody>
          <a:bodyPr wrap="square">
            <a:spAutoFit/>
          </a:bodyPr>
          <a:lstStyle/>
          <a:p>
            <a:pPr algn="just"/>
            <a:r>
              <a:rPr lang="it-IT" b="1" dirty="0" smtClean="0">
                <a:solidFill>
                  <a:srgbClr val="A80000"/>
                </a:solidFill>
                <a:latin typeface="Times New Roman" panose="02020603050405020304" pitchFamily="18" charset="0"/>
                <a:cs typeface="Times New Roman" panose="02020603050405020304" pitchFamily="18" charset="0"/>
              </a:rPr>
              <a:t>Diagramma </a:t>
            </a:r>
            <a:r>
              <a:rPr lang="it-IT" b="1" dirty="0">
                <a:solidFill>
                  <a:srgbClr val="A80000"/>
                </a:solidFill>
                <a:latin typeface="Times New Roman" panose="02020603050405020304" pitchFamily="18" charset="0"/>
                <a:cs typeface="Times New Roman" panose="02020603050405020304" pitchFamily="18" charset="0"/>
              </a:rPr>
              <a:t>a </a:t>
            </a:r>
            <a:r>
              <a:rPr lang="it-IT" b="1" dirty="0" smtClean="0">
                <a:solidFill>
                  <a:srgbClr val="A80000"/>
                </a:solidFill>
                <a:latin typeface="Times New Roman" panose="02020603050405020304" pitchFamily="18" charset="0"/>
                <a:cs typeface="Times New Roman" panose="02020603050405020304" pitchFamily="18" charset="0"/>
              </a:rPr>
              <a:t>barre</a:t>
            </a:r>
            <a:endParaRPr lang="it-IT" b="1" dirty="0">
              <a:solidFill>
                <a:srgbClr val="A8000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1145310" y="2979020"/>
            <a:ext cx="5754254" cy="3096337"/>
          </a:xfrm>
          <a:prstGeom prst="rect">
            <a:avLst/>
          </a:prstGeom>
        </p:spPr>
      </p:pic>
      <p:sp>
        <p:nvSpPr>
          <p:cNvPr id="6" name="Rettangolo 5"/>
          <p:cNvSpPr/>
          <p:nvPr/>
        </p:nvSpPr>
        <p:spPr>
          <a:xfrm>
            <a:off x="928642" y="1311884"/>
            <a:ext cx="10515213"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È un grafico generalmente usato per </a:t>
            </a:r>
            <a:r>
              <a:rPr lang="it-IT" b="1" dirty="0">
                <a:solidFill>
                  <a:srgbClr val="000000"/>
                </a:solidFill>
                <a:latin typeface="Times New Roman" panose="02020603050405020304" pitchFamily="18" charset="0"/>
                <a:cs typeface="Times New Roman" panose="02020603050405020304" pitchFamily="18" charset="0"/>
              </a:rPr>
              <a:t>caratteri qualitativi</a:t>
            </a:r>
            <a:r>
              <a:rPr lang="it-IT" dirty="0">
                <a:solidFill>
                  <a:srgbClr val="000000"/>
                </a:solidFill>
                <a:latin typeface="Times New Roman" panose="02020603050405020304" pitchFamily="18" charset="0"/>
                <a:cs typeface="Times New Roman" panose="02020603050405020304" pitchFamily="18" charset="0"/>
              </a:rPr>
              <a:t>, ma non solo, che si costruisce mediante un sistema di assi cartesiani, ponendo in orizzontale le frequenze del carattere e in verticale le modalità; le barre sono dei rettangoli di altezza costante e base proporzionale alla frequenza di ciascuna modalità</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928642" y="2475241"/>
            <a:ext cx="3651671"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Ecco un </a:t>
            </a:r>
            <a:r>
              <a:rPr lang="it-IT" dirty="0" smtClean="0">
                <a:solidFill>
                  <a:srgbClr val="000000"/>
                </a:solidFill>
                <a:latin typeface="Times New Roman" panose="02020603050405020304" pitchFamily="18" charset="0"/>
                <a:cs typeface="Times New Roman" panose="02020603050405020304" pitchFamily="18" charset="0"/>
              </a:rPr>
              <a:t>esempio di grafico a barre: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83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sp>
        <p:nvSpPr>
          <p:cNvPr id="4" name="Rettangolo 3"/>
          <p:cNvSpPr/>
          <p:nvPr/>
        </p:nvSpPr>
        <p:spPr>
          <a:xfrm>
            <a:off x="953161" y="1330643"/>
            <a:ext cx="10468526"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È </a:t>
            </a:r>
            <a:r>
              <a:rPr lang="it-IT" dirty="0">
                <a:solidFill>
                  <a:srgbClr val="000000"/>
                </a:solidFill>
                <a:latin typeface="Times New Roman" panose="02020603050405020304" pitchFamily="18" charset="0"/>
                <a:cs typeface="Times New Roman" panose="02020603050405020304" pitchFamily="18" charset="0"/>
              </a:rPr>
              <a:t>un grafico generalmente </a:t>
            </a:r>
            <a:r>
              <a:rPr lang="it-IT" b="1" dirty="0">
                <a:solidFill>
                  <a:srgbClr val="000000"/>
                </a:solidFill>
                <a:latin typeface="Times New Roman" panose="02020603050405020304" pitchFamily="18" charset="0"/>
                <a:cs typeface="Times New Roman" panose="02020603050405020304" pitchFamily="18" charset="0"/>
              </a:rPr>
              <a:t>usato per caratteri quantitativi continui</a:t>
            </a:r>
            <a:r>
              <a:rPr lang="it-IT" dirty="0">
                <a:solidFill>
                  <a:srgbClr val="000000"/>
                </a:solidFill>
                <a:latin typeface="Times New Roman" panose="02020603050405020304" pitchFamily="18" charset="0"/>
                <a:cs typeface="Times New Roman" panose="02020603050405020304" pitchFamily="18" charset="0"/>
              </a:rPr>
              <a:t>; si basa su </a:t>
            </a:r>
            <a:r>
              <a:rPr lang="it-IT" dirty="0" smtClean="0">
                <a:solidFill>
                  <a:srgbClr val="000000"/>
                </a:solidFill>
                <a:latin typeface="Times New Roman" panose="02020603050405020304" pitchFamily="18" charset="0"/>
                <a:cs typeface="Times New Roman" panose="02020603050405020304" pitchFamily="18" charset="0"/>
              </a:rPr>
              <a:t>un sistema </a:t>
            </a:r>
            <a:r>
              <a:rPr lang="it-IT" dirty="0">
                <a:solidFill>
                  <a:srgbClr val="000000"/>
                </a:solidFill>
                <a:latin typeface="Times New Roman" panose="02020603050405020304" pitchFamily="18" charset="0"/>
                <a:cs typeface="Times New Roman" panose="02020603050405020304" pitchFamily="18" charset="0"/>
              </a:rPr>
              <a:t>di assi cartesiani, in cui sull’asse delle ascisse si pongono le modalità </a:t>
            </a:r>
            <a:r>
              <a:rPr lang="it-IT" dirty="0" smtClean="0">
                <a:solidFill>
                  <a:srgbClr val="000000"/>
                </a:solidFill>
                <a:latin typeface="Times New Roman" panose="02020603050405020304" pitchFamily="18" charset="0"/>
                <a:cs typeface="Times New Roman" panose="02020603050405020304" pitchFamily="18" charset="0"/>
              </a:rPr>
              <a:t>e sull’asse </a:t>
            </a:r>
            <a:r>
              <a:rPr lang="it-IT" dirty="0">
                <a:solidFill>
                  <a:srgbClr val="000000"/>
                </a:solidFill>
                <a:latin typeface="Times New Roman" panose="02020603050405020304" pitchFamily="18" charset="0"/>
                <a:cs typeface="Times New Roman" panose="02020603050405020304" pitchFamily="18" charset="0"/>
              </a:rPr>
              <a:t>delle ordinate le densità di frequenza (pari al rapporto fra le frequenze </a:t>
            </a:r>
            <a:r>
              <a:rPr lang="it-IT" dirty="0" smtClean="0">
                <a:solidFill>
                  <a:srgbClr val="000000"/>
                </a:solidFill>
                <a:latin typeface="Times New Roman" panose="02020603050405020304" pitchFamily="18" charset="0"/>
                <a:cs typeface="Times New Roman" panose="02020603050405020304" pitchFamily="18" charset="0"/>
              </a:rPr>
              <a:t>e l’ampiezza </a:t>
            </a:r>
            <a:r>
              <a:rPr lang="it-IT" dirty="0">
                <a:solidFill>
                  <a:srgbClr val="000000"/>
                </a:solidFill>
                <a:latin typeface="Times New Roman" panose="02020603050405020304" pitchFamily="18" charset="0"/>
                <a:cs typeface="Times New Roman" panose="02020603050405020304" pitchFamily="18" charset="0"/>
              </a:rPr>
              <a:t>delle classi). </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953161" y="812114"/>
            <a:ext cx="1390124"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Istogramma</a:t>
            </a:r>
          </a:p>
        </p:txBody>
      </p:sp>
      <p:sp>
        <p:nvSpPr>
          <p:cNvPr id="7" name="Rettangolo 6"/>
          <p:cNvSpPr/>
          <p:nvPr/>
        </p:nvSpPr>
        <p:spPr>
          <a:xfrm>
            <a:off x="953161" y="2386413"/>
            <a:ext cx="5200132"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È costituito da tanti rettangoli quante sono le modalità del carattere, con base pari all’ampiezza di ciascuna classe ed area pari alle frequenze relative (l’altezza è quindi data dalle densità di frequenza). </a:t>
            </a:r>
            <a:endParaRPr lang="it-IT" dirty="0">
              <a:latin typeface="Times New Roman" panose="02020603050405020304" pitchFamily="18" charset="0"/>
              <a:cs typeface="Times New Roman" panose="02020603050405020304" pitchFamily="18" charset="0"/>
            </a:endParaRPr>
          </a:p>
        </p:txBody>
      </p:sp>
      <p:sp>
        <p:nvSpPr>
          <p:cNvPr id="8" name="Rettangolo 7"/>
          <p:cNvSpPr/>
          <p:nvPr/>
        </p:nvSpPr>
        <p:spPr>
          <a:xfrm>
            <a:off x="953161" y="3771216"/>
            <a:ext cx="5115130"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dato importante, quindi, in un istogramma non è tanto l’altezza dei singoli rettangoli quanto la loro area</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2"/>
          <a:stretch>
            <a:fillRect/>
          </a:stretch>
        </p:blipFill>
        <p:spPr>
          <a:xfrm>
            <a:off x="6722182" y="2253973"/>
            <a:ext cx="4699505" cy="3600049"/>
          </a:xfrm>
          <a:prstGeom prst="rect">
            <a:avLst/>
          </a:prstGeom>
        </p:spPr>
      </p:pic>
    </p:spTree>
    <p:extLst>
      <p:ext uri="{BB962C8B-B14F-4D97-AF65-F5344CB8AC3E}">
        <p14:creationId xmlns:p14="http://schemas.microsoft.com/office/powerpoint/2010/main" val="414212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sp>
        <p:nvSpPr>
          <p:cNvPr id="4" name="Rettangolo 3"/>
          <p:cNvSpPr/>
          <p:nvPr/>
        </p:nvSpPr>
        <p:spPr>
          <a:xfrm>
            <a:off x="1016000" y="1444229"/>
            <a:ext cx="10197982"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Si </a:t>
            </a:r>
            <a:r>
              <a:rPr lang="it-IT" dirty="0">
                <a:solidFill>
                  <a:srgbClr val="000000"/>
                </a:solidFill>
                <a:latin typeface="Times New Roman" panose="02020603050405020304" pitchFamily="18" charset="0"/>
                <a:cs typeface="Times New Roman" panose="02020603050405020304" pitchFamily="18" charset="0"/>
              </a:rPr>
              <a:t>costruisce suddividendo un cerchio in tanti settori quante sono le modalità </a:t>
            </a:r>
            <a:r>
              <a:rPr lang="it-IT" dirty="0" smtClean="0">
                <a:solidFill>
                  <a:srgbClr val="000000"/>
                </a:solidFill>
                <a:latin typeface="Times New Roman" panose="02020603050405020304" pitchFamily="18" charset="0"/>
                <a:cs typeface="Times New Roman" panose="02020603050405020304" pitchFamily="18" charset="0"/>
              </a:rPr>
              <a:t>del carattere</a:t>
            </a:r>
            <a:r>
              <a:rPr lang="it-IT" dirty="0">
                <a:solidFill>
                  <a:srgbClr val="000000"/>
                </a:solidFill>
                <a:latin typeface="Times New Roman" panose="02020603050405020304" pitchFamily="18" charset="0"/>
                <a:cs typeface="Times New Roman" panose="02020603050405020304" pitchFamily="18" charset="0"/>
              </a:rPr>
              <a:t>; l’angolo di ciascun settore è proporzionale alla frequenza assoluta (</a:t>
            </a:r>
            <a:r>
              <a:rPr lang="it-IT" dirty="0" smtClean="0">
                <a:solidFill>
                  <a:srgbClr val="000000"/>
                </a:solidFill>
                <a:latin typeface="Times New Roman" panose="02020603050405020304" pitchFamily="18" charset="0"/>
                <a:cs typeface="Times New Roman" panose="02020603050405020304" pitchFamily="18" charset="0"/>
              </a:rPr>
              <a:t>o relativa).</a:t>
            </a:r>
            <a:endParaRPr lang="it-IT" dirty="0">
              <a:solidFill>
                <a:srgbClr val="00000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6733459" y="3048384"/>
            <a:ext cx="5125749" cy="3113893"/>
          </a:xfrm>
          <a:prstGeom prst="rect">
            <a:avLst/>
          </a:prstGeom>
        </p:spPr>
      </p:pic>
      <p:sp>
        <p:nvSpPr>
          <p:cNvPr id="6" name="Rettangolo 5"/>
          <p:cNvSpPr/>
          <p:nvPr/>
        </p:nvSpPr>
        <p:spPr>
          <a:xfrm>
            <a:off x="1016000" y="944480"/>
            <a:ext cx="3809697"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Diagramma a settori circolari (torta)</a:t>
            </a:r>
          </a:p>
        </p:txBody>
      </p:sp>
      <p:sp>
        <p:nvSpPr>
          <p:cNvPr id="7" name="Rettangolo 6"/>
          <p:cNvSpPr/>
          <p:nvPr/>
        </p:nvSpPr>
        <p:spPr>
          <a:xfrm>
            <a:off x="1016000" y="3501983"/>
            <a:ext cx="374996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Come per gli altri tipi di grafico ecco un </a:t>
            </a:r>
            <a:r>
              <a:rPr lang="it-IT" dirty="0" smtClean="0">
                <a:solidFill>
                  <a:srgbClr val="000000"/>
                </a:solidFill>
                <a:latin typeface="Times New Roman" panose="02020603050405020304" pitchFamily="18" charset="0"/>
                <a:cs typeface="Times New Roman" panose="02020603050405020304" pitchFamily="18" charset="0"/>
              </a:rPr>
              <a:t>esempio di grafico a torta:</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1016000" y="2129323"/>
            <a:ext cx="10197982" cy="646331"/>
          </a:xfrm>
          <a:prstGeom prst="rect">
            <a:avLst/>
          </a:prstGeom>
        </p:spPr>
        <p:txBody>
          <a:bodyPr wrap="square">
            <a:spAutoFit/>
          </a:bodyPr>
          <a:lstStyle/>
          <a:p>
            <a:pPr algn="just">
              <a:spcBef>
                <a:spcPct val="50000"/>
              </a:spcBef>
              <a:defRPr/>
            </a:pPr>
            <a:r>
              <a:rPr lang="it-IT" dirty="0">
                <a:latin typeface="Times New Roman" panose="02020603050405020304" pitchFamily="18" charset="0"/>
                <a:cs typeface="Times New Roman" panose="02020603050405020304" pitchFamily="18" charset="0"/>
              </a:rPr>
              <a:t>Con gli </a:t>
            </a:r>
            <a:r>
              <a:rPr lang="it-IT" dirty="0" err="1">
                <a:latin typeface="Times New Roman" panose="02020603050405020304" pitchFamily="18" charset="0"/>
                <a:cs typeface="Times New Roman" panose="02020603050405020304" pitchFamily="18" charset="0"/>
              </a:rPr>
              <a:t>aereogrammi</a:t>
            </a:r>
            <a:r>
              <a:rPr lang="it-IT" dirty="0">
                <a:latin typeface="Times New Roman" panose="02020603050405020304" pitchFamily="18" charset="0"/>
                <a:cs typeface="Times New Roman" panose="02020603050405020304" pitchFamily="18" charset="0"/>
              </a:rPr>
              <a:t> circolari, </a:t>
            </a:r>
            <a:r>
              <a:rPr lang="it-IT" dirty="0" smtClean="0">
                <a:latin typeface="Times New Roman" panose="02020603050405020304" pitchFamily="18" charset="0"/>
                <a:cs typeface="Times New Roman" panose="02020603050405020304" pitchFamily="18" charset="0"/>
              </a:rPr>
              <a:t>si </a:t>
            </a:r>
            <a:r>
              <a:rPr lang="it-IT" dirty="0">
                <a:latin typeface="Times New Roman" panose="02020603050405020304" pitchFamily="18" charset="0"/>
                <a:cs typeface="Times New Roman" panose="02020603050405020304" pitchFamily="18" charset="0"/>
              </a:rPr>
              <a:t>pone maggiormente in evidenza l’importanza relativa delle frequenze o intensità delle singole modalità rispetto alla frequenza o intensità totale del carattere.</a:t>
            </a:r>
          </a:p>
        </p:txBody>
      </p:sp>
    </p:spTree>
    <p:extLst>
      <p:ext uri="{BB962C8B-B14F-4D97-AF65-F5344CB8AC3E}">
        <p14:creationId xmlns:p14="http://schemas.microsoft.com/office/powerpoint/2010/main" val="414954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39</a:t>
            </a:fld>
            <a:endParaRPr lang="it-IT"/>
          </a:p>
        </p:txBody>
      </p:sp>
      <p:sp>
        <p:nvSpPr>
          <p:cNvPr id="4" name="CasellaDiTesto 3"/>
          <p:cNvSpPr txBox="1"/>
          <p:nvPr/>
        </p:nvSpPr>
        <p:spPr>
          <a:xfrm>
            <a:off x="1209963" y="1025236"/>
            <a:ext cx="4618181" cy="369332"/>
          </a:xfrm>
          <a:prstGeom prst="rect">
            <a:avLst/>
          </a:prstGeom>
          <a:noFill/>
        </p:spPr>
        <p:txBody>
          <a:bodyPr wrap="square" rtlCol="0">
            <a:spAutoFit/>
          </a:bodyPr>
          <a:lstStyle/>
          <a:p>
            <a:r>
              <a:rPr lang="en-US" altLang="en-US" b="1" dirty="0" err="1">
                <a:solidFill>
                  <a:srgbClr val="A80000"/>
                </a:solidFill>
                <a:latin typeface="Verdana" panose="020B0604030504040204" pitchFamily="34" charset="0"/>
                <a:ea typeface="Verdana" panose="020B0604030504040204" pitchFamily="34" charset="0"/>
                <a:cs typeface="Verdana" panose="020B0604030504040204" pitchFamily="34" charset="0"/>
              </a:rPr>
              <a:t>Cartogrammi</a:t>
            </a:r>
            <a:r>
              <a:rPr lang="en-US" altLang="en-US" b="1" dirty="0">
                <a:solidFill>
                  <a:srgbClr val="A80000"/>
                </a:solidFill>
                <a:latin typeface="Verdana" panose="020B0604030504040204" pitchFamily="34" charset="0"/>
                <a:ea typeface="Verdana" panose="020B0604030504040204" pitchFamily="34" charset="0"/>
                <a:cs typeface="Verdana" panose="020B0604030504040204" pitchFamily="34" charset="0"/>
              </a:rPr>
              <a:t>, </a:t>
            </a:r>
            <a:r>
              <a:rPr lang="en-US" altLang="en-US" b="1" dirty="0" err="1">
                <a:solidFill>
                  <a:srgbClr val="A80000"/>
                </a:solidFill>
                <a:latin typeface="Verdana" panose="020B0604030504040204" pitchFamily="34" charset="0"/>
                <a:ea typeface="Verdana" panose="020B0604030504040204" pitchFamily="34" charset="0"/>
                <a:cs typeface="Verdana" panose="020B0604030504040204" pitchFamily="34" charset="0"/>
              </a:rPr>
              <a:t>mappe</a:t>
            </a:r>
            <a:r>
              <a:rPr lang="en-US" altLang="en-US" b="1" dirty="0">
                <a:solidFill>
                  <a:srgbClr val="A80000"/>
                </a:solidFill>
                <a:latin typeface="Verdana" panose="020B0604030504040204" pitchFamily="34" charset="0"/>
                <a:ea typeface="Verdana" panose="020B0604030504040204" pitchFamily="34" charset="0"/>
                <a:cs typeface="Verdana" panose="020B0604030504040204" pitchFamily="34" charset="0"/>
              </a:rPr>
              <a:t> </a:t>
            </a:r>
            <a:r>
              <a:rPr lang="en-US" altLang="en-US" b="1" dirty="0" err="1">
                <a:solidFill>
                  <a:srgbClr val="A80000"/>
                </a:solidFill>
                <a:latin typeface="Verdana" panose="020B0604030504040204" pitchFamily="34" charset="0"/>
                <a:ea typeface="Verdana" panose="020B0604030504040204" pitchFamily="34" charset="0"/>
                <a:cs typeface="Verdana" panose="020B0604030504040204" pitchFamily="34" charset="0"/>
              </a:rPr>
              <a:t>tematiche</a:t>
            </a:r>
            <a:endParaRPr lang="it-IT" dirty="0">
              <a:solidFill>
                <a:srgbClr val="A80000"/>
              </a:solidFill>
            </a:endParaRPr>
          </a:p>
        </p:txBody>
      </p:sp>
      <p:sp>
        <p:nvSpPr>
          <p:cNvPr id="7" name="CasellaDiTesto 9"/>
          <p:cNvSpPr txBox="1">
            <a:spLocks noChangeArrowheads="1"/>
          </p:cNvSpPr>
          <p:nvPr/>
        </p:nvSpPr>
        <p:spPr bwMode="auto">
          <a:xfrm>
            <a:off x="1209962" y="5043253"/>
            <a:ext cx="9762838" cy="646331"/>
          </a:xfrm>
          <a:prstGeom prst="rect">
            <a:avLst/>
          </a:prstGeom>
          <a:noFill/>
          <a:ln w="9525">
            <a:noFill/>
            <a:miter lim="800000"/>
            <a:headEnd/>
            <a:tailEnd/>
          </a:ln>
        </p:spPr>
        <p:txBody>
          <a:bodyPr wrap="square">
            <a:spAutoFit/>
          </a:bodyPr>
          <a:lstStyle/>
          <a:p>
            <a:pPr algn="just" eaLnBrk="1" hangingPunct="1">
              <a:spcBef>
                <a:spcPct val="50000"/>
              </a:spcBef>
              <a:defRPr/>
            </a:pPr>
            <a:r>
              <a:rPr lang="it-IT" dirty="0">
                <a:latin typeface="Times New Roman" panose="02020603050405020304" pitchFamily="18" charset="0"/>
                <a:cs typeface="Times New Roman" panose="02020603050405020304" pitchFamily="18" charset="0"/>
              </a:rPr>
              <a:t>Unico limite è la leggibilità dei grafici per cui non è consigliabile impiegare in uno stesso grafico, cartogramma o mappa che sia, molti caratteri. </a:t>
            </a:r>
          </a:p>
        </p:txBody>
      </p:sp>
      <p:sp>
        <p:nvSpPr>
          <p:cNvPr id="9" name="Rettangolo 8"/>
          <p:cNvSpPr/>
          <p:nvPr/>
        </p:nvSpPr>
        <p:spPr>
          <a:xfrm>
            <a:off x="1209962" y="2311206"/>
            <a:ext cx="9762838" cy="1277786"/>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Per costruire un cartogramma occorre disporre di una carta geografica o topografica in cui siano chiaramente delimitate  le diverse zone, regioni, circoscrizioni (geografiche, politiche, amministrative) rispetto alle quali viene analizzata l’intensità o la frequenza di uno </a:t>
            </a:r>
            <a:r>
              <a:rPr lang="it-IT" dirty="0" smtClean="0">
                <a:latin typeface="Times New Roman" panose="02020603050405020304" pitchFamily="18" charset="0"/>
                <a:ea typeface="Calibri" panose="020F0502020204030204" pitchFamily="34" charset="0"/>
                <a:cs typeface="Times New Roman" panose="02020603050405020304" pitchFamily="18" charset="0"/>
              </a:rPr>
              <a:t>o </a:t>
            </a:r>
            <a:r>
              <a:rPr lang="it-IT" dirty="0">
                <a:latin typeface="Times New Roman" panose="02020603050405020304" pitchFamily="18" charset="0"/>
                <a:ea typeface="Calibri" panose="020F0502020204030204" pitchFamily="34" charset="0"/>
                <a:cs typeface="Times New Roman" panose="02020603050405020304" pitchFamily="18" charset="0"/>
              </a:rPr>
              <a:t>più caratteri (es. nati, morti, reddito pro capite, secondo  le Regioni, Province, Comuni).</a:t>
            </a:r>
            <a:endParaRPr lang="it-IT"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1209962" y="1529721"/>
            <a:ext cx="9762838" cy="646331"/>
          </a:xfrm>
          <a:prstGeom prst="rect">
            <a:avLst/>
          </a:prstGeom>
        </p:spPr>
        <p:txBody>
          <a:bodyPr wrap="square">
            <a:spAutoFit/>
          </a:bodyPr>
          <a:lstStyle/>
          <a:p>
            <a:pPr algn="just"/>
            <a:r>
              <a:rPr lang="en-GB" dirty="0" smtClean="0">
                <a:solidFill>
                  <a:srgbClr val="000000"/>
                </a:solidFill>
                <a:latin typeface="Times New Roman" panose="02020603050405020304" pitchFamily="18" charset="0"/>
              </a:rPr>
              <a:t>Il </a:t>
            </a:r>
            <a:r>
              <a:rPr lang="en-GB" dirty="0" err="1" smtClean="0">
                <a:solidFill>
                  <a:srgbClr val="000000"/>
                </a:solidFill>
                <a:latin typeface="Times New Roman" panose="02020603050405020304" pitchFamily="18" charset="0"/>
              </a:rPr>
              <a:t>cartogramma</a:t>
            </a:r>
            <a:r>
              <a:rPr lang="en-GB" dirty="0" smtClean="0">
                <a:solidFill>
                  <a:srgbClr val="000000"/>
                </a:solidFill>
                <a:latin typeface="Times New Roman" panose="02020603050405020304" pitchFamily="18" charset="0"/>
              </a:rPr>
              <a:t> è utilizzato per </a:t>
            </a:r>
            <a:r>
              <a:rPr lang="en-GB" dirty="0" err="1" smtClean="0">
                <a:solidFill>
                  <a:srgbClr val="000000"/>
                </a:solidFill>
                <a:latin typeface="Times New Roman" panose="02020603050405020304" pitchFamily="18" charset="0"/>
              </a:rPr>
              <a:t>rappresentare</a:t>
            </a:r>
            <a:r>
              <a:rPr lang="en-GB" dirty="0" smtClean="0">
                <a:solidFill>
                  <a:srgbClr val="000000"/>
                </a:solidFill>
                <a:latin typeface="Times New Roman" panose="02020603050405020304" pitchFamily="18" charset="0"/>
              </a:rPr>
              <a:t> le </a:t>
            </a:r>
            <a:r>
              <a:rPr lang="en-GB" dirty="0" err="1" smtClean="0">
                <a:solidFill>
                  <a:srgbClr val="000000"/>
                </a:solidFill>
                <a:latin typeface="Times New Roman" panose="02020603050405020304" pitchFamily="18" charset="0"/>
              </a:rPr>
              <a:t>serie</a:t>
            </a:r>
            <a:r>
              <a:rPr lang="en-GB" dirty="0" smtClean="0">
                <a:solidFill>
                  <a:srgbClr val="000000"/>
                </a:solidFill>
                <a:latin typeface="Times New Roman" panose="02020603050405020304" pitchFamily="18" charset="0"/>
              </a:rPr>
              <a:t> </a:t>
            </a:r>
            <a:r>
              <a:rPr lang="en-GB" dirty="0" err="1" smtClean="0">
                <a:solidFill>
                  <a:srgbClr val="000000"/>
                </a:solidFill>
                <a:latin typeface="Times New Roman" panose="02020603050405020304" pitchFamily="18" charset="0"/>
              </a:rPr>
              <a:t>territoriali</a:t>
            </a:r>
            <a:r>
              <a:rPr lang="en-GB" dirty="0" smtClean="0">
                <a:solidFill>
                  <a:srgbClr val="000000"/>
                </a:solidFill>
                <a:latin typeface="Times New Roman" panose="02020603050405020304" pitchFamily="18" charset="0"/>
              </a:rPr>
              <a:t> (</a:t>
            </a:r>
            <a:r>
              <a:rPr lang="en-GB" dirty="0" err="1" smtClean="0">
                <a:solidFill>
                  <a:srgbClr val="000000"/>
                </a:solidFill>
                <a:latin typeface="Times New Roman" panose="02020603050405020304" pitchFamily="18" charset="0"/>
              </a:rPr>
              <a:t>reddito</a:t>
            </a:r>
            <a:r>
              <a:rPr lang="en-GB" dirty="0" smtClean="0">
                <a:solidFill>
                  <a:srgbClr val="000000"/>
                </a:solidFill>
                <a:latin typeface="Times New Roman" panose="02020603050405020304" pitchFamily="18" charset="0"/>
              </a:rPr>
              <a:t> </a:t>
            </a:r>
            <a:r>
              <a:rPr lang="en-GB" dirty="0" err="1" smtClean="0">
                <a:solidFill>
                  <a:srgbClr val="000000"/>
                </a:solidFill>
                <a:latin typeface="Times New Roman" panose="02020603050405020304" pitchFamily="18" charset="0"/>
              </a:rPr>
              <a:t>medio</a:t>
            </a:r>
            <a:r>
              <a:rPr lang="en-GB" dirty="0" smtClean="0">
                <a:solidFill>
                  <a:srgbClr val="000000"/>
                </a:solidFill>
                <a:latin typeface="Times New Roman" panose="02020603050405020304" pitchFamily="18" charset="0"/>
              </a:rPr>
              <a:t>, </a:t>
            </a:r>
            <a:r>
              <a:rPr lang="en-GB" dirty="0" err="1" smtClean="0">
                <a:solidFill>
                  <a:srgbClr val="000000"/>
                </a:solidFill>
                <a:latin typeface="Times New Roman" panose="02020603050405020304" pitchFamily="18" charset="0"/>
              </a:rPr>
              <a:t>tasso</a:t>
            </a:r>
            <a:r>
              <a:rPr lang="en-GB" dirty="0" smtClean="0">
                <a:solidFill>
                  <a:srgbClr val="000000"/>
                </a:solidFill>
                <a:latin typeface="Times New Roman" panose="02020603050405020304" pitchFamily="18" charset="0"/>
              </a:rPr>
              <a:t> di </a:t>
            </a:r>
            <a:r>
              <a:rPr lang="en-GB" dirty="0" err="1" smtClean="0">
                <a:solidFill>
                  <a:srgbClr val="000000"/>
                </a:solidFill>
                <a:latin typeface="Times New Roman" panose="02020603050405020304" pitchFamily="18" charset="0"/>
              </a:rPr>
              <a:t>natalità</a:t>
            </a:r>
            <a:r>
              <a:rPr lang="en-GB" dirty="0" smtClean="0">
                <a:solidFill>
                  <a:srgbClr val="000000"/>
                </a:solidFill>
                <a:latin typeface="Times New Roman" panose="02020603050405020304" pitchFamily="18" charset="0"/>
              </a:rPr>
              <a:t>, di </a:t>
            </a:r>
            <a:r>
              <a:rPr lang="en-GB" dirty="0" err="1" smtClean="0">
                <a:solidFill>
                  <a:srgbClr val="000000"/>
                </a:solidFill>
                <a:latin typeface="Times New Roman" panose="02020603050405020304" pitchFamily="18" charset="0"/>
              </a:rPr>
              <a:t>disoccupazione</a:t>
            </a:r>
            <a:r>
              <a:rPr lang="en-GB" dirty="0" smtClean="0">
                <a:solidFill>
                  <a:srgbClr val="000000"/>
                </a:solidFill>
                <a:latin typeface="Times New Roman" panose="02020603050405020304" pitchFamily="18" charset="0"/>
              </a:rPr>
              <a:t>, </a:t>
            </a:r>
            <a:r>
              <a:rPr lang="en-GB" dirty="0" err="1" smtClean="0">
                <a:solidFill>
                  <a:srgbClr val="000000"/>
                </a:solidFill>
                <a:latin typeface="Times New Roman" panose="02020603050405020304" pitchFamily="18" charset="0"/>
              </a:rPr>
              <a:t>ampiezza</a:t>
            </a:r>
            <a:r>
              <a:rPr lang="en-GB" dirty="0" smtClean="0">
                <a:solidFill>
                  <a:srgbClr val="000000"/>
                </a:solidFill>
                <a:latin typeface="Times New Roman" panose="02020603050405020304" pitchFamily="18" charset="0"/>
              </a:rPr>
              <a:t> media </a:t>
            </a:r>
            <a:r>
              <a:rPr lang="en-GB" dirty="0" err="1" smtClean="0">
                <a:solidFill>
                  <a:srgbClr val="000000"/>
                </a:solidFill>
                <a:latin typeface="Times New Roman" panose="02020603050405020304" pitchFamily="18" charset="0"/>
              </a:rPr>
              <a:t>delle</a:t>
            </a:r>
            <a:r>
              <a:rPr lang="en-GB" dirty="0" smtClean="0">
                <a:solidFill>
                  <a:srgbClr val="000000"/>
                </a:solidFill>
                <a:latin typeface="Times New Roman" panose="02020603050405020304" pitchFamily="18" charset="0"/>
              </a:rPr>
              <a:t> </a:t>
            </a:r>
            <a:r>
              <a:rPr lang="en-GB" dirty="0" err="1" smtClean="0">
                <a:solidFill>
                  <a:srgbClr val="000000"/>
                </a:solidFill>
                <a:latin typeface="Times New Roman" panose="02020603050405020304" pitchFamily="18" charset="0"/>
              </a:rPr>
              <a:t>aziende</a:t>
            </a:r>
            <a:r>
              <a:rPr lang="en-GB" dirty="0">
                <a:solidFill>
                  <a:srgbClr val="000000"/>
                </a:solidFill>
                <a:latin typeface="Times New Roman" panose="02020603050405020304" pitchFamily="18" charset="0"/>
              </a:rPr>
              <a:t>).</a:t>
            </a:r>
            <a:endParaRPr lang="en-GB" dirty="0"/>
          </a:p>
        </p:txBody>
      </p:sp>
      <p:sp>
        <p:nvSpPr>
          <p:cNvPr id="6" name="Rettangolo 5"/>
          <p:cNvSpPr/>
          <p:nvPr/>
        </p:nvSpPr>
        <p:spPr>
          <a:xfrm>
            <a:off x="1209962" y="3691429"/>
            <a:ext cx="9659389" cy="961482"/>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Si assume </a:t>
            </a:r>
            <a:r>
              <a:rPr lang="it-IT" dirty="0" smtClean="0">
                <a:latin typeface="Times New Roman" panose="02020603050405020304" pitchFamily="18" charset="0"/>
                <a:ea typeface="Calibri" panose="020F0502020204030204" pitchFamily="34" charset="0"/>
                <a:cs typeface="Times New Roman" panose="02020603050405020304" pitchFamily="18" charset="0"/>
              </a:rPr>
              <a:t>quindi per </a:t>
            </a:r>
            <a:r>
              <a:rPr lang="it-IT" dirty="0">
                <a:latin typeface="Times New Roman" panose="02020603050405020304" pitchFamily="18" charset="0"/>
                <a:ea typeface="Calibri" panose="020F0502020204030204" pitchFamily="34" charset="0"/>
                <a:cs typeface="Times New Roman" panose="02020603050405020304" pitchFamily="18" charset="0"/>
              </a:rPr>
              <a:t>base lo schema della carta geografica del territorio con i contorni delle circoscrizioni che interessano, aggiungendo una colorazione delle stesse secondo l’intensità del fenomeno.</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3248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a:t>
            </a:fld>
            <a:endParaRPr lang="it-IT"/>
          </a:p>
        </p:txBody>
      </p:sp>
      <p:pic>
        <p:nvPicPr>
          <p:cNvPr id="7170" name="Picture 2" descr="https://slideplayer.it/slide/571346/1/images/1/STATISTICA+DESCRITTIVA.jpg"/>
          <p:cNvPicPr>
            <a:picLocks noChangeAspect="1" noChangeArrowheads="1"/>
          </p:cNvPicPr>
          <p:nvPr/>
        </p:nvPicPr>
        <p:blipFill rotWithShape="1">
          <a:blip r:embed="rId2">
            <a:extLst>
              <a:ext uri="{28A0092B-C50C-407E-A947-70E740481C1C}">
                <a14:useLocalDpi xmlns:a14="http://schemas.microsoft.com/office/drawing/2010/main" val="0"/>
              </a:ext>
            </a:extLst>
          </a:blip>
          <a:srcRect b="12737"/>
          <a:stretch/>
        </p:blipFill>
        <p:spPr bwMode="auto">
          <a:xfrm>
            <a:off x="2202590" y="720436"/>
            <a:ext cx="8016023" cy="524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06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40</a:t>
            </a:fld>
            <a:endParaRPr lang="it-IT"/>
          </a:p>
        </p:txBody>
      </p:sp>
      <p:pic>
        <p:nvPicPr>
          <p:cNvPr id="6" name="Immagine 5"/>
          <p:cNvPicPr>
            <a:picLocks noChangeAspect="1"/>
          </p:cNvPicPr>
          <p:nvPr/>
        </p:nvPicPr>
        <p:blipFill>
          <a:blip r:embed="rId2"/>
          <a:stretch>
            <a:fillRect/>
          </a:stretch>
        </p:blipFill>
        <p:spPr>
          <a:xfrm>
            <a:off x="1016000" y="1870016"/>
            <a:ext cx="4716082" cy="2768485"/>
          </a:xfrm>
          <a:prstGeom prst="rect">
            <a:avLst/>
          </a:prstGeom>
        </p:spPr>
      </p:pic>
      <p:pic>
        <p:nvPicPr>
          <p:cNvPr id="7" name="Immagine 6"/>
          <p:cNvPicPr>
            <a:picLocks noChangeAspect="1"/>
          </p:cNvPicPr>
          <p:nvPr/>
        </p:nvPicPr>
        <p:blipFill>
          <a:blip r:embed="rId3"/>
          <a:stretch>
            <a:fillRect/>
          </a:stretch>
        </p:blipFill>
        <p:spPr>
          <a:xfrm>
            <a:off x="7096708" y="600248"/>
            <a:ext cx="4762500" cy="5524500"/>
          </a:xfrm>
          <a:prstGeom prst="rect">
            <a:avLst/>
          </a:prstGeom>
        </p:spPr>
      </p:pic>
    </p:spTree>
    <p:extLst>
      <p:ext uri="{BB962C8B-B14F-4D97-AF65-F5344CB8AC3E}">
        <p14:creationId xmlns:p14="http://schemas.microsoft.com/office/powerpoint/2010/main" val="754429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41</a:t>
            </a:fld>
            <a:endParaRPr lang="it-IT"/>
          </a:p>
        </p:txBody>
      </p:sp>
      <p:pic>
        <p:nvPicPr>
          <p:cNvPr id="4" name="Immagine 3"/>
          <p:cNvPicPr>
            <a:picLocks noChangeAspect="1"/>
          </p:cNvPicPr>
          <p:nvPr/>
        </p:nvPicPr>
        <p:blipFill>
          <a:blip r:embed="rId2"/>
          <a:stretch>
            <a:fillRect/>
          </a:stretch>
        </p:blipFill>
        <p:spPr>
          <a:xfrm>
            <a:off x="2262910" y="642733"/>
            <a:ext cx="7196974" cy="5397731"/>
          </a:xfrm>
          <a:prstGeom prst="rect">
            <a:avLst/>
          </a:prstGeom>
        </p:spPr>
      </p:pic>
    </p:spTree>
    <p:extLst>
      <p:ext uri="{BB962C8B-B14F-4D97-AF65-F5344CB8AC3E}">
        <p14:creationId xmlns:p14="http://schemas.microsoft.com/office/powerpoint/2010/main" val="215125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a:t>
            </a:fld>
            <a:endParaRPr lang="it-IT"/>
          </a:p>
        </p:txBody>
      </p:sp>
      <p:sp>
        <p:nvSpPr>
          <p:cNvPr id="4" name="Rettangolo 3"/>
          <p:cNvSpPr/>
          <p:nvPr/>
        </p:nvSpPr>
        <p:spPr>
          <a:xfrm>
            <a:off x="1016000" y="1364711"/>
            <a:ext cx="10197982"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In </a:t>
            </a:r>
            <a:r>
              <a:rPr lang="it-IT" dirty="0">
                <a:solidFill>
                  <a:srgbClr val="000000"/>
                </a:solidFill>
                <a:latin typeface="Times New Roman" panose="02020603050405020304" pitchFamily="18" charset="0"/>
                <a:cs typeface="Times New Roman" panose="02020603050405020304" pitchFamily="18" charset="0"/>
              </a:rPr>
              <a:t>statistica si può effettuare una rilevazione o sull’intera popolazione </a:t>
            </a:r>
            <a:r>
              <a:rPr lang="it-IT" dirty="0" smtClean="0">
                <a:solidFill>
                  <a:srgbClr val="000000"/>
                </a:solidFill>
                <a:latin typeface="Times New Roman" panose="02020603050405020304" pitchFamily="18" charset="0"/>
                <a:cs typeface="Times New Roman" panose="02020603050405020304" pitchFamily="18" charset="0"/>
              </a:rPr>
              <a:t>(o collettivo </a:t>
            </a:r>
            <a:r>
              <a:rPr lang="it-IT" dirty="0">
                <a:solidFill>
                  <a:srgbClr val="000000"/>
                </a:solidFill>
                <a:latin typeface="Times New Roman" panose="02020603050405020304" pitchFamily="18" charset="0"/>
                <a:cs typeface="Times New Roman" panose="02020603050405020304" pitchFamily="18" charset="0"/>
              </a:rPr>
              <a:t>statistico o popolazione statistica), come avviene </a:t>
            </a:r>
            <a:r>
              <a:rPr lang="it-IT" dirty="0" smtClean="0">
                <a:solidFill>
                  <a:srgbClr val="000000"/>
                </a:solidFill>
                <a:latin typeface="Times New Roman" panose="02020603050405020304" pitchFamily="18" charset="0"/>
                <a:cs typeface="Times New Roman" panose="02020603050405020304" pitchFamily="18" charset="0"/>
              </a:rPr>
              <a:t>per i </a:t>
            </a:r>
            <a:r>
              <a:rPr lang="it-IT" dirty="0">
                <a:solidFill>
                  <a:srgbClr val="000000"/>
                </a:solidFill>
                <a:latin typeface="Times New Roman" panose="02020603050405020304" pitchFamily="18" charset="0"/>
                <a:cs typeface="Times New Roman" panose="02020603050405020304" pitchFamily="18" charset="0"/>
              </a:rPr>
              <a:t>censimenti, o su una parte di essa, che si denomina “campione</a:t>
            </a:r>
            <a:r>
              <a:rPr lang="it-IT" dirty="0" smtClean="0">
                <a:solidFill>
                  <a:srgbClr val="000000"/>
                </a:solidFill>
                <a:latin typeface="Times New Roman" panose="02020603050405020304" pitchFamily="18" charset="0"/>
                <a:cs typeface="Times New Roman" panose="02020603050405020304" pitchFamily="18" charset="0"/>
              </a:rPr>
              <a:t>” come avviene per le indagini.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5999" y="2434734"/>
            <a:ext cx="10197983" cy="1200329"/>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Il </a:t>
            </a:r>
            <a:r>
              <a:rPr lang="it-IT" dirty="0">
                <a:solidFill>
                  <a:srgbClr val="000000"/>
                </a:solidFill>
                <a:latin typeface="Times New Roman" panose="02020603050405020304" pitchFamily="18" charset="0"/>
                <a:cs typeface="Times New Roman" panose="02020603050405020304" pitchFamily="18" charset="0"/>
              </a:rPr>
              <a:t>collettivo statistico, detto anche popolazione o, con termine più </a:t>
            </a:r>
            <a:r>
              <a:rPr lang="it-IT" dirty="0" smtClean="0">
                <a:solidFill>
                  <a:srgbClr val="000000"/>
                </a:solidFill>
                <a:latin typeface="Times New Roman" panose="02020603050405020304" pitchFamily="18" charset="0"/>
                <a:cs typeface="Times New Roman" panose="02020603050405020304" pitchFamily="18" charset="0"/>
              </a:rPr>
              <a:t>propriamente statistico</a:t>
            </a:r>
            <a:r>
              <a:rPr lang="it-IT" dirty="0">
                <a:solidFill>
                  <a:srgbClr val="000000"/>
                </a:solidFill>
                <a:latin typeface="Times New Roman" panose="02020603050405020304" pitchFamily="18" charset="0"/>
                <a:cs typeface="Times New Roman" panose="02020603050405020304" pitchFamily="18" charset="0"/>
              </a:rPr>
              <a:t>, universo, è l'insieme delle unità statistiche a cui riferire i risultati </a:t>
            </a:r>
            <a:r>
              <a:rPr lang="it-IT" dirty="0" smtClean="0">
                <a:solidFill>
                  <a:srgbClr val="000000"/>
                </a:solidFill>
                <a:latin typeface="Times New Roman" panose="02020603050405020304" pitchFamily="18" charset="0"/>
                <a:cs typeface="Times New Roman" panose="02020603050405020304" pitchFamily="18" charset="0"/>
              </a:rPr>
              <a:t>di un'indagine</a:t>
            </a:r>
            <a:r>
              <a:rPr lang="it-IT" dirty="0">
                <a:solidFill>
                  <a:srgbClr val="000000"/>
                </a:solidFill>
                <a:latin typeface="Times New Roman" panose="02020603050405020304" pitchFamily="18" charset="0"/>
                <a:cs typeface="Times New Roman" panose="02020603050405020304" pitchFamily="18" charset="0"/>
              </a:rPr>
              <a:t>. Quando si parla di “popolazione statistica”, pertanto, </a:t>
            </a:r>
            <a:r>
              <a:rPr lang="it-IT" dirty="0" smtClean="0">
                <a:solidFill>
                  <a:srgbClr val="000000"/>
                </a:solidFill>
                <a:latin typeface="Times New Roman" panose="02020603050405020304" pitchFamily="18" charset="0"/>
                <a:cs typeface="Times New Roman" panose="02020603050405020304" pitchFamily="18" charset="0"/>
              </a:rPr>
              <a:t>non necessariamente </a:t>
            </a:r>
            <a:r>
              <a:rPr lang="it-IT" dirty="0">
                <a:solidFill>
                  <a:srgbClr val="000000"/>
                </a:solidFill>
                <a:latin typeface="Times New Roman" panose="02020603050405020304" pitchFamily="18" charset="0"/>
                <a:cs typeface="Times New Roman" panose="02020603050405020304" pitchFamily="18" charset="0"/>
              </a:rPr>
              <a:t>ci si riferisce all’ambito della demografia ma a </a:t>
            </a:r>
            <a:r>
              <a:rPr lang="it-IT" dirty="0" smtClean="0">
                <a:solidFill>
                  <a:srgbClr val="000000"/>
                </a:solidFill>
                <a:latin typeface="Times New Roman" panose="02020603050405020304" pitchFamily="18" charset="0"/>
                <a:cs typeface="Times New Roman" panose="02020603050405020304" pitchFamily="18" charset="0"/>
              </a:rPr>
              <a:t>qualunque fenomeno </a:t>
            </a:r>
            <a:r>
              <a:rPr lang="it-IT" dirty="0">
                <a:solidFill>
                  <a:srgbClr val="000000"/>
                </a:solidFill>
                <a:latin typeface="Times New Roman" panose="02020603050405020304" pitchFamily="18" charset="0"/>
                <a:cs typeface="Times New Roman" panose="02020603050405020304" pitchFamily="18" charset="0"/>
              </a:rPr>
              <a:t>collettivo.</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848686"/>
            <a:ext cx="4666662"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Collettivo statistico o popolazione o </a:t>
            </a:r>
            <a:r>
              <a:rPr lang="it-IT" b="1" dirty="0" smtClean="0">
                <a:solidFill>
                  <a:srgbClr val="A80000"/>
                </a:solidFill>
                <a:latin typeface="Times New Roman" panose="02020603050405020304" pitchFamily="18" charset="0"/>
                <a:cs typeface="Times New Roman" panose="02020603050405020304" pitchFamily="18" charset="0"/>
              </a:rPr>
              <a:t>campione</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5999" y="4036641"/>
            <a:ext cx="10112525" cy="646331"/>
          </a:xfrm>
          <a:prstGeom prst="rect">
            <a:avLst/>
          </a:prstGeom>
        </p:spPr>
        <p:txBody>
          <a:bodyPr wrap="square">
            <a:spAutoFit/>
          </a:bodyPr>
          <a:lstStyle/>
          <a:p>
            <a:pPr algn="just"/>
            <a:r>
              <a:rPr lang="it-IT" altLang="it-IT" dirty="0">
                <a:latin typeface="Times New Roman" panose="02020603050405020304" pitchFamily="18" charset="0"/>
                <a:cs typeface="Times New Roman" panose="02020603050405020304" pitchFamily="18" charset="0"/>
              </a:rPr>
              <a:t>Le singole unità che compongono il collettivo oggetto di indagine, sulle quali viene eseguita la misurazione di uno o più fenomeni, sono dette </a:t>
            </a:r>
            <a:r>
              <a:rPr lang="it-IT" altLang="it-IT" u="sng" dirty="0">
                <a:solidFill>
                  <a:srgbClr val="A80000"/>
                </a:solidFill>
                <a:latin typeface="Times New Roman" panose="02020603050405020304" pitchFamily="18" charset="0"/>
                <a:cs typeface="Times New Roman" panose="02020603050405020304" pitchFamily="18" charset="0"/>
              </a:rPr>
              <a:t>UNITÀ STATISTICHE</a:t>
            </a:r>
          </a:p>
        </p:txBody>
      </p:sp>
      <p:sp>
        <p:nvSpPr>
          <p:cNvPr id="9" name="Rettangolo 8"/>
          <p:cNvSpPr/>
          <p:nvPr/>
        </p:nvSpPr>
        <p:spPr>
          <a:xfrm>
            <a:off x="1015999" y="4929928"/>
            <a:ext cx="10411627" cy="1200329"/>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L’unità statistica</a:t>
            </a:r>
          </a:p>
          <a:p>
            <a:pPr algn="just"/>
            <a:r>
              <a:rPr lang="it-IT" dirty="0">
                <a:solidFill>
                  <a:srgbClr val="000000"/>
                </a:solidFill>
                <a:latin typeface="Times New Roman" panose="02020603050405020304" pitchFamily="18" charset="0"/>
                <a:cs typeface="Times New Roman" panose="02020603050405020304" pitchFamily="18" charset="0"/>
              </a:rPr>
              <a:t>L’oggetto dell’osservazione di ogni fenomeno individuale che costituisce il </a:t>
            </a:r>
            <a:r>
              <a:rPr lang="it-IT" dirty="0" smtClean="0">
                <a:solidFill>
                  <a:srgbClr val="000000"/>
                </a:solidFill>
                <a:latin typeface="Times New Roman" panose="02020603050405020304" pitchFamily="18" charset="0"/>
                <a:cs typeface="Times New Roman" panose="02020603050405020304" pitchFamily="18" charset="0"/>
              </a:rPr>
              <a:t>fenomeno collettivo </a:t>
            </a:r>
            <a:r>
              <a:rPr lang="it-IT" dirty="0">
                <a:solidFill>
                  <a:srgbClr val="000000"/>
                </a:solidFill>
                <a:latin typeface="Times New Roman" panose="02020603050405020304" pitchFamily="18" charset="0"/>
                <a:cs typeface="Times New Roman" panose="02020603050405020304" pitchFamily="18" charset="0"/>
              </a:rPr>
              <a:t>è detto unità statistica. Per esempio, è un’unità statistica </a:t>
            </a:r>
            <a:r>
              <a:rPr lang="it-IT" dirty="0" smtClean="0">
                <a:solidFill>
                  <a:srgbClr val="000000"/>
                </a:solidFill>
                <a:latin typeface="Times New Roman" panose="02020603050405020304" pitchFamily="18" charset="0"/>
                <a:cs typeface="Times New Roman" panose="02020603050405020304" pitchFamily="18" charset="0"/>
              </a:rPr>
              <a:t>ciascun individuo </a:t>
            </a:r>
            <a:r>
              <a:rPr lang="it-IT" dirty="0">
                <a:solidFill>
                  <a:srgbClr val="000000"/>
                </a:solidFill>
                <a:latin typeface="Times New Roman" panose="02020603050405020304" pitchFamily="18" charset="0"/>
                <a:cs typeface="Times New Roman" panose="02020603050405020304" pitchFamily="18" charset="0"/>
              </a:rPr>
              <a:t>di una popolazione, ciascun nato, ciascun morto, ogni coppia di </a:t>
            </a:r>
            <a:r>
              <a:rPr lang="it-IT" dirty="0" smtClean="0">
                <a:solidFill>
                  <a:srgbClr val="000000"/>
                </a:solidFill>
                <a:latin typeface="Times New Roman" panose="02020603050405020304" pitchFamily="18" charset="0"/>
                <a:cs typeface="Times New Roman" panose="02020603050405020304" pitchFamily="18" charset="0"/>
              </a:rPr>
              <a:t>sposi, ciascun emigrato, ciascuna abitazione </a:t>
            </a:r>
            <a:r>
              <a:rPr lang="it-IT" dirty="0">
                <a:solidFill>
                  <a:srgbClr val="000000"/>
                </a:solidFill>
                <a:latin typeface="Times New Roman" panose="02020603050405020304" pitchFamily="18" charset="0"/>
                <a:cs typeface="Times New Roman" panose="02020603050405020304" pitchFamily="18" charset="0"/>
              </a:rPr>
              <a:t>ecc., a seconda del fenomeno oggetto di indagine.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6</a:t>
            </a:fld>
            <a:endParaRPr lang="it-IT"/>
          </a:p>
        </p:txBody>
      </p:sp>
      <p:sp>
        <p:nvSpPr>
          <p:cNvPr id="4" name="Rettangolo 3"/>
          <p:cNvSpPr/>
          <p:nvPr/>
        </p:nvSpPr>
        <p:spPr>
          <a:xfrm>
            <a:off x="922946" y="3150719"/>
            <a:ext cx="10049854" cy="369332"/>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Caratteri dell’unità </a:t>
            </a:r>
            <a:r>
              <a:rPr lang="it-IT" b="1" dirty="0" smtClean="0">
                <a:solidFill>
                  <a:srgbClr val="A80000"/>
                </a:solidFill>
                <a:latin typeface="Times New Roman" panose="02020603050405020304" pitchFamily="18" charset="0"/>
                <a:cs typeface="Times New Roman" panose="02020603050405020304" pitchFamily="18" charset="0"/>
              </a:rPr>
              <a:t>statistica</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6" name="Rettangolo 6"/>
          <p:cNvSpPr>
            <a:spLocks noChangeArrowheads="1"/>
          </p:cNvSpPr>
          <p:nvPr/>
        </p:nvSpPr>
        <p:spPr bwMode="auto">
          <a:xfrm>
            <a:off x="922946" y="1072626"/>
            <a:ext cx="10246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sz="1600" b="1">
                <a:solidFill>
                  <a:schemeClr val="bg1"/>
                </a:solidFill>
                <a:latin typeface="Arial" panose="020B0604020202020204" pitchFamily="34" charset="0"/>
                <a:ea typeface="MS PGothic" panose="020B0600070205080204" pitchFamily="34" charset="-128"/>
              </a:defRPr>
            </a:lvl1pPr>
            <a:lvl2pPr marL="742950" indent="-285750" eaLnBrk="0" hangingPunct="0">
              <a:tabLst>
                <a:tab pos="228600" algn="l"/>
              </a:tabLst>
              <a:defRPr sz="1600" b="1">
                <a:solidFill>
                  <a:schemeClr val="bg1"/>
                </a:solidFill>
                <a:latin typeface="Arial" panose="020B0604020202020204" pitchFamily="34" charset="0"/>
                <a:ea typeface="MS PGothic" panose="020B0600070205080204" pitchFamily="34" charset="-128"/>
              </a:defRPr>
            </a:lvl2pPr>
            <a:lvl3pPr marL="11430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3pPr>
            <a:lvl4pPr marL="16002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4pPr>
            <a:lvl5pPr marL="2057400" indent="-228600" eaLnBrk="0" hangingPunct="0">
              <a:tabLst>
                <a:tab pos="228600" algn="l"/>
              </a:tabLst>
              <a:defRPr sz="16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228600" algn="l"/>
              </a:tabLst>
              <a:defRPr sz="1600" b="1">
                <a:solidFill>
                  <a:schemeClr val="bg1"/>
                </a:solidFill>
                <a:latin typeface="Arial" panose="020B0604020202020204" pitchFamily="34" charset="0"/>
                <a:ea typeface="MS PGothic" panose="020B0600070205080204" pitchFamily="34" charset="-128"/>
              </a:defRPr>
            </a:lvl9pPr>
          </a:lstStyle>
          <a:p>
            <a:pPr algn="just">
              <a:spcBef>
                <a:spcPts val="2400"/>
              </a:spcBef>
            </a:pPr>
            <a:r>
              <a:rPr lang="it-IT" altLang="it-IT" sz="1800" b="0" dirty="0">
                <a:solidFill>
                  <a:schemeClr val="tx1"/>
                </a:solidFill>
                <a:latin typeface="Times New Roman" panose="02020603050405020304" pitchFamily="18" charset="0"/>
                <a:cs typeface="Times New Roman" panose="02020603050405020304" pitchFamily="18" charset="0"/>
              </a:rPr>
              <a:t>Ciascuna unità statistica presente nel collettivo possiede delle caratteristiche che possono manifestarsi in modo diverso nelle varie unità</a:t>
            </a:r>
            <a:r>
              <a:rPr lang="it-IT" altLang="it-IT" sz="1800" b="0" dirty="0" smtClean="0">
                <a:solidFill>
                  <a:schemeClr val="tx1"/>
                </a:solidFill>
                <a:latin typeface="Times New Roman" panose="02020603050405020304" pitchFamily="18" charset="0"/>
                <a:cs typeface="Times New Roman" panose="02020603050405020304" pitchFamily="18" charset="0"/>
              </a:rPr>
              <a:t>.</a:t>
            </a:r>
            <a:endParaRPr lang="it-IT" altLang="it-IT" sz="1800" b="0" dirty="0">
              <a:solidFill>
                <a:schemeClr val="tx1"/>
              </a:solidFill>
              <a:latin typeface="Times New Roman" panose="02020603050405020304" pitchFamily="18" charset="0"/>
              <a:cs typeface="Times New Roman" panose="02020603050405020304" pitchFamily="18" charset="0"/>
            </a:endParaRPr>
          </a:p>
        </p:txBody>
      </p:sp>
      <p:sp>
        <p:nvSpPr>
          <p:cNvPr id="7" name="Rettangolo 6"/>
          <p:cNvSpPr/>
          <p:nvPr/>
        </p:nvSpPr>
        <p:spPr>
          <a:xfrm>
            <a:off x="922945" y="1718957"/>
            <a:ext cx="10246407" cy="369332"/>
          </a:xfrm>
          <a:prstGeom prst="rect">
            <a:avLst/>
          </a:prstGeom>
        </p:spPr>
        <p:txBody>
          <a:bodyPr wrap="square">
            <a:spAutoFit/>
          </a:bodyPr>
          <a:lstStyle/>
          <a:p>
            <a:pPr algn="just">
              <a:spcBef>
                <a:spcPts val="2400"/>
              </a:spcBef>
            </a:pPr>
            <a:r>
              <a:rPr lang="it-IT" altLang="it-IT" dirty="0">
                <a:latin typeface="Times New Roman" panose="02020603050405020304" pitchFamily="18" charset="0"/>
                <a:cs typeface="Times New Roman" panose="02020603050405020304" pitchFamily="18" charset="0"/>
              </a:rPr>
              <a:t>Le caratteristiche di una unità statistica prendono il nome di </a:t>
            </a:r>
            <a:r>
              <a:rPr lang="it-IT" altLang="it-IT" b="1" dirty="0">
                <a:latin typeface="Times New Roman" panose="02020603050405020304" pitchFamily="18" charset="0"/>
                <a:cs typeface="Times New Roman" panose="02020603050405020304" pitchFamily="18" charset="0"/>
              </a:rPr>
              <a:t>CARATTERI (o VARIABILI</a:t>
            </a:r>
            <a:r>
              <a:rPr lang="it-IT" altLang="it-IT" b="1" dirty="0" smtClean="0">
                <a:latin typeface="Times New Roman" panose="02020603050405020304" pitchFamily="18" charset="0"/>
                <a:cs typeface="Times New Roman" panose="02020603050405020304" pitchFamily="18" charset="0"/>
              </a:rPr>
              <a:t>)</a:t>
            </a:r>
            <a:endParaRPr lang="it-IT" altLang="it-IT" b="1" dirty="0">
              <a:latin typeface="Times New Roman" panose="02020603050405020304" pitchFamily="18" charset="0"/>
              <a:cs typeface="Times New Roman" panose="02020603050405020304" pitchFamily="18" charset="0"/>
            </a:endParaRPr>
          </a:p>
        </p:txBody>
      </p:sp>
      <p:sp>
        <p:nvSpPr>
          <p:cNvPr id="8" name="Rettangolo 7"/>
          <p:cNvSpPr/>
          <p:nvPr/>
        </p:nvSpPr>
        <p:spPr>
          <a:xfrm>
            <a:off x="922945" y="2174869"/>
            <a:ext cx="9809710" cy="369332"/>
          </a:xfrm>
          <a:prstGeom prst="rect">
            <a:avLst/>
          </a:prstGeom>
        </p:spPr>
        <p:txBody>
          <a:bodyPr wrap="square">
            <a:spAutoFit/>
          </a:bodyPr>
          <a:lstStyle/>
          <a:p>
            <a:pPr algn="just">
              <a:spcBef>
                <a:spcPts val="2400"/>
              </a:spcBef>
            </a:pPr>
            <a:r>
              <a:rPr lang="it-IT" altLang="it-IT" dirty="0">
                <a:latin typeface="Times New Roman" panose="02020603050405020304" pitchFamily="18" charset="0"/>
                <a:cs typeface="Times New Roman" panose="02020603050405020304" pitchFamily="18" charset="0"/>
              </a:rPr>
              <a:t>Le possibili manifestazioni di ciascun carattere vengono dette </a:t>
            </a:r>
            <a:r>
              <a:rPr lang="it-IT" altLang="it-IT" b="1" dirty="0">
                <a:latin typeface="Times New Roman" panose="02020603050405020304" pitchFamily="18" charset="0"/>
                <a:cs typeface="Times New Roman" panose="02020603050405020304" pitchFamily="18" charset="0"/>
              </a:rPr>
              <a:t>MODALITÀ</a:t>
            </a:r>
          </a:p>
        </p:txBody>
      </p:sp>
      <p:sp>
        <p:nvSpPr>
          <p:cNvPr id="9" name="Rettangolo 8"/>
          <p:cNvSpPr/>
          <p:nvPr/>
        </p:nvSpPr>
        <p:spPr>
          <a:xfrm>
            <a:off x="922944" y="3590862"/>
            <a:ext cx="10456255"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unità statistiche presentano delle caratteristiche che si indicano con il nome di caratteri. Ogni unità statistica è portatrice, generalmente, di una molteplicità di caratteri</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922943" y="4376293"/>
            <a:ext cx="10456255"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Si consideri un gruppo di studenti universitari. Per ognuno di essi si può determinare l’età, la statura, il peso, il sesso, il colore dei capelli, il gruppo sanguigno, il numero dei fratelli, la nazionalità, la religione, il luogo di residenza, la facoltà cui è iscritto, l’anno di corso ecc. Si dice che l’età, la statura, il sesso ecc. sono tutti caratteri di ciascuna unità (nell’esempio: studente).</a:t>
            </a:r>
          </a:p>
        </p:txBody>
      </p:sp>
    </p:spTree>
    <p:extLst>
      <p:ext uri="{BB962C8B-B14F-4D97-AF65-F5344CB8AC3E}">
        <p14:creationId xmlns:p14="http://schemas.microsoft.com/office/powerpoint/2010/main" val="268331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Rettangolo 3"/>
          <p:cNvSpPr/>
          <p:nvPr/>
        </p:nvSpPr>
        <p:spPr>
          <a:xfrm>
            <a:off x="806844" y="768194"/>
            <a:ext cx="9981488" cy="369332"/>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Le modalità del </a:t>
            </a:r>
            <a:r>
              <a:rPr lang="it-IT" b="1" dirty="0" smtClean="0">
                <a:solidFill>
                  <a:srgbClr val="A80000"/>
                </a:solidFill>
                <a:latin typeface="Times New Roman" panose="02020603050405020304" pitchFamily="18" charset="0"/>
                <a:cs typeface="Times New Roman" panose="02020603050405020304" pitchFamily="18" charset="0"/>
              </a:rPr>
              <a:t>carattere</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806844" y="1315036"/>
            <a:ext cx="10428546"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Ciascun carattere è presente in ogni unità con una determinata modalità: per esempio, se uno studente è di nazionalità italiana e un altro è di nazionalità francese, diciamo che nel primo il carattere nazionalità presenta la modalità “italiana”, mentre nell’altro la modalità “francese”.</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806844" y="2658658"/>
            <a:ext cx="10605330" cy="369332"/>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Caratteri quantitativi (variabili) e caratteri qualitativi (mutabili</a:t>
            </a:r>
            <a:r>
              <a:rPr lang="it-IT" b="1" dirty="0" smtClean="0">
                <a:solidFill>
                  <a:srgbClr val="A80000"/>
                </a:solidFill>
                <a:latin typeface="Times New Roman" panose="02020603050405020304" pitchFamily="18" charset="0"/>
                <a:cs typeface="Times New Roman" panose="02020603050405020304" pitchFamily="18" charset="0"/>
              </a:rPr>
              <a:t>)</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806844" y="3175164"/>
            <a:ext cx="7847629"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 caratteri presenti in una unità statistica sono generalmente di natura assai diversa. </a:t>
            </a:r>
            <a:endParaRPr lang="it-IT" dirty="0">
              <a:latin typeface="Times New Roman" panose="02020603050405020304" pitchFamily="18" charset="0"/>
              <a:cs typeface="Times New Roman" panose="02020603050405020304" pitchFamily="18" charset="0"/>
            </a:endParaRPr>
          </a:p>
        </p:txBody>
      </p:sp>
      <p:sp>
        <p:nvSpPr>
          <p:cNvPr id="8" name="Rettangolo 7"/>
          <p:cNvSpPr/>
          <p:nvPr/>
        </p:nvSpPr>
        <p:spPr>
          <a:xfrm>
            <a:off x="806844" y="4521037"/>
            <a:ext cx="2377574" cy="369332"/>
          </a:xfrm>
          <a:prstGeom prst="rect">
            <a:avLst/>
          </a:prstGeom>
        </p:spPr>
        <p:txBody>
          <a:bodyPr wrap="none">
            <a:spAutoFit/>
          </a:bodyPr>
          <a:lstStyle/>
          <a:p>
            <a:r>
              <a:rPr lang="it-IT" b="1" dirty="0" smtClean="0">
                <a:solidFill>
                  <a:srgbClr val="A80000"/>
                </a:solidFill>
                <a:latin typeface="Times New Roman" panose="02020603050405020304" pitchFamily="18" charset="0"/>
                <a:cs typeface="Times New Roman" panose="02020603050405020304" pitchFamily="18" charset="0"/>
              </a:rPr>
              <a:t>Caratteri quantitativi </a:t>
            </a:r>
            <a:endParaRPr lang="it-IT" b="1" dirty="0">
              <a:solidFill>
                <a:srgbClr val="A80000"/>
              </a:solidFill>
            </a:endParaRPr>
          </a:p>
        </p:txBody>
      </p:sp>
      <p:sp>
        <p:nvSpPr>
          <p:cNvPr id="9" name="Rettangolo 8"/>
          <p:cNvSpPr/>
          <p:nvPr/>
        </p:nvSpPr>
        <p:spPr>
          <a:xfrm>
            <a:off x="5316174" y="4039482"/>
            <a:ext cx="6096000" cy="1754326"/>
          </a:xfrm>
          <a:prstGeom prst="rect">
            <a:avLst/>
          </a:prstGeom>
        </p:spPr>
        <p:txBody>
          <a:bodyPr>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nei </a:t>
            </a:r>
            <a:r>
              <a:rPr lang="it-IT" dirty="0">
                <a:solidFill>
                  <a:srgbClr val="000000"/>
                </a:solidFill>
                <a:latin typeface="Times New Roman" panose="02020603050405020304" pitchFamily="18" charset="0"/>
                <a:cs typeface="Times New Roman" panose="02020603050405020304" pitchFamily="18" charset="0"/>
              </a:rPr>
              <a:t>casi in cui questi possano essere espressi da numeri, </a:t>
            </a:r>
            <a:r>
              <a:rPr lang="it-IT" dirty="0" smtClean="0">
                <a:solidFill>
                  <a:srgbClr val="000000"/>
                </a:solidFill>
                <a:latin typeface="Times New Roman" panose="02020603050405020304" pitchFamily="18" charset="0"/>
                <a:cs typeface="Times New Roman" panose="02020603050405020304" pitchFamily="18" charset="0"/>
              </a:rPr>
              <a:t>quindi siano </a:t>
            </a:r>
            <a:r>
              <a:rPr lang="it-IT" dirty="0">
                <a:solidFill>
                  <a:srgbClr val="000000"/>
                </a:solidFill>
                <a:latin typeface="Times New Roman" panose="02020603050405020304" pitchFamily="18" charset="0"/>
                <a:cs typeface="Times New Roman" panose="02020603050405020304" pitchFamily="18" charset="0"/>
              </a:rPr>
              <a:t>misurabili, </a:t>
            </a:r>
            <a:r>
              <a:rPr lang="it-IT" dirty="0" smtClean="0">
                <a:solidFill>
                  <a:srgbClr val="000000"/>
                </a:solidFill>
                <a:latin typeface="Times New Roman" panose="02020603050405020304" pitchFamily="18" charset="0"/>
                <a:cs typeface="Times New Roman" panose="02020603050405020304" pitchFamily="18" charset="0"/>
              </a:rPr>
              <a:t>ossia </a:t>
            </a:r>
            <a:r>
              <a:rPr lang="it-IT" dirty="0">
                <a:solidFill>
                  <a:srgbClr val="000000"/>
                </a:solidFill>
                <a:latin typeface="Times New Roman" panose="02020603050405020304" pitchFamily="18" charset="0"/>
                <a:cs typeface="Times New Roman" panose="02020603050405020304" pitchFamily="18" charset="0"/>
              </a:rPr>
              <a:t>per essi sia possibile definire un’unità di misura cosicché le modalità siano numeri che è possibile sommare o sottrarre fra loro (numeri cardinali</a:t>
            </a:r>
            <a:r>
              <a:rPr lang="it-IT" dirty="0" smtClean="0">
                <a:solidFill>
                  <a:srgbClr val="000000"/>
                </a:solidFill>
                <a:latin typeface="Times New Roman" panose="02020603050405020304" pitchFamily="18" charset="0"/>
                <a:cs typeface="Times New Roman" panose="02020603050405020304" pitchFamily="18" charset="0"/>
              </a:rPr>
              <a:t>).</a:t>
            </a:r>
          </a:p>
          <a:p>
            <a:pPr algn="just"/>
            <a:r>
              <a:rPr lang="it-IT" dirty="0" smtClean="0">
                <a:solidFill>
                  <a:srgbClr val="000000"/>
                </a:solidFill>
                <a:latin typeface="Times New Roman" panose="02020603050405020304" pitchFamily="18" charset="0"/>
                <a:cs typeface="Times New Roman" panose="02020603050405020304" pitchFamily="18" charset="0"/>
              </a:rPr>
              <a:t>A </a:t>
            </a:r>
            <a:r>
              <a:rPr lang="it-IT" dirty="0">
                <a:solidFill>
                  <a:srgbClr val="000000"/>
                </a:solidFill>
                <a:latin typeface="Times New Roman" panose="02020603050405020304" pitchFamily="18" charset="0"/>
                <a:cs typeface="Times New Roman" panose="02020603050405020304" pitchFamily="18" charset="0"/>
              </a:rPr>
              <a:t>esempio il peso, l’altezza, il numero </a:t>
            </a:r>
            <a:r>
              <a:rPr lang="it-IT" dirty="0" smtClean="0">
                <a:solidFill>
                  <a:srgbClr val="000000"/>
                </a:solidFill>
                <a:latin typeface="Times New Roman" panose="02020603050405020304" pitchFamily="18" charset="0"/>
                <a:cs typeface="Times New Roman" panose="02020603050405020304" pitchFamily="18" charset="0"/>
              </a:rPr>
              <a:t>dei </a:t>
            </a:r>
            <a:r>
              <a:rPr lang="it-IT" dirty="0">
                <a:solidFill>
                  <a:srgbClr val="000000"/>
                </a:solidFill>
                <a:latin typeface="Times New Roman" panose="02020603050405020304" pitchFamily="18" charset="0"/>
                <a:cs typeface="Times New Roman" panose="02020603050405020304" pitchFamily="18" charset="0"/>
              </a:rPr>
              <a:t>fratelli ecc</a:t>
            </a:r>
            <a:r>
              <a:rPr lang="it-IT" dirty="0" smtClean="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e il carattere assume la denominazione specifica di </a:t>
            </a:r>
            <a:r>
              <a:rPr lang="it-IT" b="1" dirty="0">
                <a:solidFill>
                  <a:srgbClr val="000000"/>
                </a:solidFill>
                <a:latin typeface="Times New Roman" panose="02020603050405020304" pitchFamily="18" charset="0"/>
                <a:cs typeface="Times New Roman" panose="02020603050405020304" pitchFamily="18" charset="0"/>
              </a:rPr>
              <a:t>“variabile</a:t>
            </a:r>
            <a:r>
              <a:rPr lang="it-IT" b="1" dirty="0" smtClean="0">
                <a:solidFill>
                  <a:srgbClr val="000000"/>
                </a:solidFill>
                <a:latin typeface="Times New Roman" panose="02020603050405020304" pitchFamily="18" charset="0"/>
                <a:cs typeface="Times New Roman" panose="02020603050405020304" pitchFamily="18" charset="0"/>
              </a:rPr>
              <a:t>”  </a:t>
            </a:r>
            <a:endParaRPr lang="it-IT" b="1" dirty="0"/>
          </a:p>
        </p:txBody>
      </p:sp>
      <p:sp>
        <p:nvSpPr>
          <p:cNvPr id="10" name="Freccia a destra 9"/>
          <p:cNvSpPr/>
          <p:nvPr/>
        </p:nvSpPr>
        <p:spPr>
          <a:xfrm>
            <a:off x="3980873" y="4494762"/>
            <a:ext cx="1016000" cy="42188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5199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8</a:t>
            </a:fld>
            <a:endParaRPr lang="it-IT"/>
          </a:p>
        </p:txBody>
      </p:sp>
      <p:sp>
        <p:nvSpPr>
          <p:cNvPr id="5" name="Rettangolo 4"/>
          <p:cNvSpPr/>
          <p:nvPr/>
        </p:nvSpPr>
        <p:spPr>
          <a:xfrm>
            <a:off x="5815629" y="861444"/>
            <a:ext cx="5655934"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in tutti gli altri casi si è generalmente in presenza di </a:t>
            </a:r>
            <a:r>
              <a:rPr lang="it-IT" dirty="0" smtClean="0">
                <a:solidFill>
                  <a:srgbClr val="000000"/>
                </a:solidFill>
                <a:latin typeface="Times New Roman" panose="02020603050405020304" pitchFamily="18" charset="0"/>
                <a:cs typeface="Times New Roman" panose="02020603050405020304" pitchFamily="18" charset="0"/>
              </a:rPr>
              <a:t>(</a:t>
            </a:r>
            <a:r>
              <a:rPr lang="it-IT" dirty="0">
                <a:solidFill>
                  <a:srgbClr val="000000"/>
                </a:solidFill>
                <a:latin typeface="Times New Roman" panose="02020603050405020304" pitchFamily="18" charset="0"/>
                <a:cs typeface="Times New Roman" panose="02020603050405020304" pitchFamily="18" charset="0"/>
              </a:rPr>
              <a:t>ad esempio: il colore dei capelli o la nazionalità): in tali casi il carattere è definito </a:t>
            </a:r>
            <a:r>
              <a:rPr lang="it-IT" b="1" dirty="0">
                <a:solidFill>
                  <a:srgbClr val="000000"/>
                </a:solidFill>
                <a:latin typeface="Times New Roman" panose="02020603050405020304" pitchFamily="18" charset="0"/>
                <a:cs typeface="Times New Roman" panose="02020603050405020304" pitchFamily="18" charset="0"/>
              </a:rPr>
              <a:t>“mutabile”</a:t>
            </a:r>
            <a:r>
              <a:rPr lang="it-IT" dirty="0">
                <a:solidFill>
                  <a:srgbClr val="000000"/>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9431999" y="1951008"/>
            <a:ext cx="1949118" cy="1342726"/>
          </a:xfrm>
          <a:prstGeom prst="rect">
            <a:avLst/>
          </a:prstGeom>
        </p:spPr>
      </p:pic>
      <p:sp>
        <p:nvSpPr>
          <p:cNvPr id="10" name="Rettangolo 9"/>
          <p:cNvSpPr/>
          <p:nvPr/>
        </p:nvSpPr>
        <p:spPr>
          <a:xfrm>
            <a:off x="999728" y="1138443"/>
            <a:ext cx="2236510" cy="369332"/>
          </a:xfrm>
          <a:prstGeom prst="rect">
            <a:avLst/>
          </a:prstGeom>
        </p:spPr>
        <p:txBody>
          <a:bodyPr wrap="none">
            <a:spAutoFit/>
          </a:bodyPr>
          <a:lstStyle/>
          <a:p>
            <a:r>
              <a:rPr lang="it-IT" b="1" dirty="0" smtClean="0">
                <a:solidFill>
                  <a:srgbClr val="A80000"/>
                </a:solidFill>
                <a:latin typeface="Times New Roman" panose="02020603050405020304" pitchFamily="18" charset="0"/>
                <a:cs typeface="Times New Roman" panose="02020603050405020304" pitchFamily="18" charset="0"/>
              </a:rPr>
              <a:t>Caratteri </a:t>
            </a:r>
            <a:r>
              <a:rPr lang="it-IT" b="1" dirty="0">
                <a:solidFill>
                  <a:srgbClr val="A80000"/>
                </a:solidFill>
                <a:latin typeface="Times New Roman" panose="02020603050405020304" pitchFamily="18" charset="0"/>
                <a:cs typeface="Times New Roman" panose="02020603050405020304" pitchFamily="18" charset="0"/>
              </a:rPr>
              <a:t>qualitativi </a:t>
            </a:r>
            <a:endParaRPr lang="it-IT" b="1" dirty="0">
              <a:solidFill>
                <a:srgbClr val="A80000"/>
              </a:solidFill>
            </a:endParaRPr>
          </a:p>
        </p:txBody>
      </p:sp>
      <p:sp>
        <p:nvSpPr>
          <p:cNvPr id="11" name="Freccia a destra 10"/>
          <p:cNvSpPr/>
          <p:nvPr/>
        </p:nvSpPr>
        <p:spPr>
          <a:xfrm>
            <a:off x="3860800" y="1085892"/>
            <a:ext cx="1016000" cy="42188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999728" y="2537682"/>
            <a:ext cx="3507617" cy="376020"/>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Un’altra importante distinzione</a:t>
            </a:r>
            <a:r>
              <a:rPr lang="it-IT" b="1" dirty="0" smtClean="0">
                <a:solidFill>
                  <a:srgbClr val="000000"/>
                </a:solidFill>
                <a:latin typeface="Times New Roman" panose="02020603050405020304" pitchFamily="18" charset="0"/>
                <a:cs typeface="Times New Roman" panose="02020603050405020304" pitchFamily="18" charset="0"/>
              </a:rPr>
              <a:t>:</a:t>
            </a:r>
            <a:endParaRPr lang="it-IT" b="1" dirty="0">
              <a:solidFill>
                <a:srgbClr val="000000"/>
              </a:solidFill>
              <a:latin typeface="Times New Roman" panose="02020603050405020304" pitchFamily="18" charset="0"/>
              <a:cs typeface="Times New Roman" panose="02020603050405020304" pitchFamily="18" charset="0"/>
            </a:endParaRPr>
          </a:p>
        </p:txBody>
      </p:sp>
      <p:sp>
        <p:nvSpPr>
          <p:cNvPr id="20" name="Rettangolo 19"/>
          <p:cNvSpPr/>
          <p:nvPr/>
        </p:nvSpPr>
        <p:spPr>
          <a:xfrm>
            <a:off x="1016000" y="3072877"/>
            <a:ext cx="2319866"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Caratteri </a:t>
            </a:r>
            <a:r>
              <a:rPr lang="it-IT" b="1" dirty="0" smtClean="0">
                <a:solidFill>
                  <a:srgbClr val="A80000"/>
                </a:solidFill>
                <a:latin typeface="Times New Roman" panose="02020603050405020304" pitchFamily="18" charset="0"/>
                <a:cs typeface="Times New Roman" panose="02020603050405020304" pitchFamily="18" charset="0"/>
              </a:rPr>
              <a:t>quantitativi</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21" name="Freccia a destra 20"/>
          <p:cNvSpPr/>
          <p:nvPr/>
        </p:nvSpPr>
        <p:spPr>
          <a:xfrm>
            <a:off x="5747220" y="5009176"/>
            <a:ext cx="942109" cy="36036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045910" y="3454353"/>
            <a:ext cx="2255746" cy="369332"/>
          </a:xfrm>
          <a:prstGeom prst="rect">
            <a:avLst/>
          </a:prstGeom>
        </p:spPr>
        <p:txBody>
          <a:bodyPr wrap="none">
            <a:spAutoFit/>
          </a:bodyPr>
          <a:lstStyle/>
          <a:p>
            <a:pPr marL="285750" indent="-285750">
              <a:buFont typeface="Wingdings" panose="05000000000000000000" pitchFamily="2" charset="2"/>
              <a:buChar char="§"/>
            </a:pPr>
            <a:r>
              <a:rPr lang="it-IT" b="1" dirty="0">
                <a:solidFill>
                  <a:srgbClr val="000000"/>
                </a:solidFill>
                <a:latin typeface="Times New Roman" panose="02020603050405020304" pitchFamily="18" charset="0"/>
                <a:cs typeface="Times New Roman" panose="02020603050405020304" pitchFamily="18" charset="0"/>
              </a:rPr>
              <a:t>caratteri continui </a:t>
            </a:r>
            <a:endParaRPr lang="it-IT" b="1" dirty="0"/>
          </a:p>
        </p:txBody>
      </p:sp>
      <p:sp>
        <p:nvSpPr>
          <p:cNvPr id="23" name="Rettangolo 22"/>
          <p:cNvSpPr/>
          <p:nvPr/>
        </p:nvSpPr>
        <p:spPr>
          <a:xfrm>
            <a:off x="1045910" y="3847973"/>
            <a:ext cx="8714886" cy="369332"/>
          </a:xfrm>
          <a:prstGeom prst="rect">
            <a:avLst/>
          </a:prstGeom>
        </p:spPr>
        <p:txBody>
          <a:bodyPr wrap="none">
            <a:spAutoFit/>
          </a:bodyPr>
          <a:lstStyle/>
          <a:p>
            <a:pPr marL="285750" indent="-285750">
              <a:buFont typeface="Wingdings" panose="05000000000000000000" pitchFamily="2" charset="2"/>
              <a:buChar char="§"/>
            </a:pPr>
            <a:r>
              <a:rPr lang="it-IT" b="1" dirty="0">
                <a:solidFill>
                  <a:srgbClr val="000000"/>
                </a:solidFill>
                <a:latin typeface="Times New Roman" panose="02020603050405020304" pitchFamily="18" charset="0"/>
                <a:cs typeface="Times New Roman" panose="02020603050405020304" pitchFamily="18" charset="0"/>
              </a:rPr>
              <a:t>caratteri </a:t>
            </a:r>
            <a:r>
              <a:rPr lang="it-IT" b="1" dirty="0" smtClean="0">
                <a:solidFill>
                  <a:srgbClr val="000000"/>
                </a:solidFill>
                <a:latin typeface="Times New Roman" panose="02020603050405020304" pitchFamily="18" charset="0"/>
                <a:cs typeface="Times New Roman" panose="02020603050405020304" pitchFamily="18" charset="0"/>
              </a:rPr>
              <a:t>discontinui </a:t>
            </a:r>
            <a:r>
              <a:rPr lang="it-IT" dirty="0" smtClean="0">
                <a:solidFill>
                  <a:srgbClr val="000000"/>
                </a:solidFill>
                <a:latin typeface="Times New Roman" panose="02020603050405020304" pitchFamily="18" charset="0"/>
                <a:cs typeface="Times New Roman" panose="02020603050405020304" pitchFamily="18" charset="0"/>
              </a:rPr>
              <a:t>(e </a:t>
            </a:r>
            <a:r>
              <a:rPr lang="it-IT" dirty="0">
                <a:solidFill>
                  <a:srgbClr val="000000"/>
                </a:solidFill>
                <a:latin typeface="Times New Roman" panose="02020603050405020304" pitchFamily="18" charset="0"/>
                <a:cs typeface="Times New Roman" panose="02020603050405020304" pitchFamily="18" charset="0"/>
              </a:rPr>
              <a:t>fra questi ultimi vengono individuati anche i </a:t>
            </a:r>
            <a:r>
              <a:rPr lang="it-IT" b="1" dirty="0">
                <a:solidFill>
                  <a:srgbClr val="000000"/>
                </a:solidFill>
                <a:latin typeface="Times New Roman" panose="02020603050405020304" pitchFamily="18" charset="0"/>
                <a:cs typeface="Times New Roman" panose="02020603050405020304" pitchFamily="18" charset="0"/>
              </a:rPr>
              <a:t>caratteri discreti</a:t>
            </a:r>
            <a:r>
              <a:rPr lang="it-IT" dirty="0">
                <a:solidFill>
                  <a:srgbClr val="000000"/>
                </a:solidFill>
                <a:latin typeface="Times New Roman" panose="02020603050405020304" pitchFamily="18" charset="0"/>
                <a:cs typeface="Times New Roman" panose="02020603050405020304" pitchFamily="18" charset="0"/>
              </a:rPr>
              <a:t>)</a:t>
            </a:r>
            <a:r>
              <a:rPr lang="it-IT" dirty="0" smtClean="0">
                <a:solidFill>
                  <a:srgbClr val="000000"/>
                </a:solidFill>
                <a:latin typeface="Times New Roman" panose="02020603050405020304" pitchFamily="18" charset="0"/>
                <a:cs typeface="Times New Roman" panose="02020603050405020304" pitchFamily="18" charset="0"/>
              </a:rPr>
              <a:t> </a:t>
            </a:r>
            <a:endParaRPr lang="it-IT" dirty="0"/>
          </a:p>
        </p:txBody>
      </p:sp>
      <p:sp>
        <p:nvSpPr>
          <p:cNvPr id="24" name="Rettangolo 23"/>
          <p:cNvSpPr/>
          <p:nvPr/>
        </p:nvSpPr>
        <p:spPr>
          <a:xfrm>
            <a:off x="999728" y="5000210"/>
            <a:ext cx="4326826"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Un carattere quantitativo è detto </a:t>
            </a:r>
            <a:r>
              <a:rPr lang="it-IT" b="1" dirty="0">
                <a:solidFill>
                  <a:srgbClr val="C00000"/>
                </a:solidFill>
                <a:latin typeface="Times New Roman" panose="02020603050405020304" pitchFamily="18" charset="0"/>
                <a:cs typeface="Times New Roman" panose="02020603050405020304" pitchFamily="18" charset="0"/>
              </a:rPr>
              <a:t>continuo </a:t>
            </a:r>
            <a:r>
              <a:rPr lang="it-IT" dirty="0">
                <a:solidFill>
                  <a:srgbClr val="000000"/>
                </a:solidFill>
                <a:latin typeface="Times New Roman" panose="02020603050405020304" pitchFamily="18" charset="0"/>
                <a:cs typeface="Times New Roman" panose="02020603050405020304" pitchFamily="18" charset="0"/>
              </a:rPr>
              <a:t>se</a:t>
            </a:r>
            <a:endParaRPr lang="it-IT" dirty="0"/>
          </a:p>
        </p:txBody>
      </p:sp>
      <p:sp>
        <p:nvSpPr>
          <p:cNvPr id="25" name="Rettangolo 24"/>
          <p:cNvSpPr/>
          <p:nvPr/>
        </p:nvSpPr>
        <p:spPr>
          <a:xfrm>
            <a:off x="7049263" y="4381768"/>
            <a:ext cx="4331854" cy="1754326"/>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comunque si fissino due valori (entro l’intervallo in cui il carattere è osservabile), tutti i valori intermedi possono essere assunti come modalità del carattere (si pensi al “peso” e anche all’”età” se misurata in anni, mesi, giorni, ore, minuti). </a:t>
            </a:r>
            <a:endParaRPr lang="it-IT" dirty="0"/>
          </a:p>
        </p:txBody>
      </p:sp>
    </p:spTree>
    <p:extLst>
      <p:ext uri="{BB962C8B-B14F-4D97-AF65-F5344CB8AC3E}">
        <p14:creationId xmlns:p14="http://schemas.microsoft.com/office/powerpoint/2010/main" val="227300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12" grpId="0"/>
      <p:bldP spid="20" grpId="0"/>
      <p:bldP spid="21" grpId="0" animBg="1"/>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17</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9</a:t>
            </a:fld>
            <a:endParaRPr lang="it-IT"/>
          </a:p>
        </p:txBody>
      </p:sp>
      <p:sp>
        <p:nvSpPr>
          <p:cNvPr id="8" name="Rettangolo 7"/>
          <p:cNvSpPr/>
          <p:nvPr/>
        </p:nvSpPr>
        <p:spPr>
          <a:xfrm>
            <a:off x="842710" y="1680559"/>
            <a:ext cx="4920781" cy="37915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Un carattere discontinuo è denominato discreto </a:t>
            </a:r>
            <a:r>
              <a:rPr lang="it-IT" dirty="0" smtClean="0">
                <a:solidFill>
                  <a:srgbClr val="000000"/>
                </a:solidFill>
                <a:latin typeface="Times New Roman" panose="02020603050405020304" pitchFamily="18" charset="0"/>
                <a:cs typeface="Times New Roman" panose="02020603050405020304" pitchFamily="18" charset="0"/>
              </a:rPr>
              <a:t>se</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842710" y="3746364"/>
            <a:ext cx="10571148"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Ad esempio, il “numero dei fratelli” è un carattere discreto: infatti, mentre si possono avere 3 fratelli, non se ne possono avere 2,7 o 2,8 o 2,9 o 3,1 e così via… e quindi questi ultimi valori non possono essere assunti come modalità del carattere “numero dei fratelli”.</a:t>
            </a:r>
            <a:endParaRPr lang="it-IT" dirty="0">
              <a:latin typeface="Times New Roman" panose="02020603050405020304" pitchFamily="18" charset="0"/>
              <a:cs typeface="Times New Roman" panose="02020603050405020304" pitchFamily="18" charset="0"/>
            </a:endParaRPr>
          </a:p>
        </p:txBody>
      </p:sp>
      <p:sp>
        <p:nvSpPr>
          <p:cNvPr id="10" name="Rettangolo 9"/>
          <p:cNvSpPr/>
          <p:nvPr/>
        </p:nvSpPr>
        <p:spPr>
          <a:xfrm>
            <a:off x="842710" y="1000737"/>
            <a:ext cx="5211683" cy="369332"/>
          </a:xfrm>
          <a:prstGeom prst="rect">
            <a:avLst/>
          </a:prstGeom>
        </p:spPr>
        <p:txBody>
          <a:bodyPr wrap="none">
            <a:spAutoFit/>
          </a:bodyPr>
          <a:lstStyle/>
          <a:p>
            <a:pPr algn="just"/>
            <a:r>
              <a:rPr lang="it-IT" dirty="0">
                <a:solidFill>
                  <a:srgbClr val="000000"/>
                </a:solidFill>
                <a:latin typeface="Times New Roman" panose="02020603050405020304" pitchFamily="18" charset="0"/>
                <a:cs typeface="Times New Roman" panose="02020603050405020304" pitchFamily="18" charset="0"/>
              </a:rPr>
              <a:t>Un carattere che non sia continuo è detto discontinuo. </a:t>
            </a:r>
            <a:endParaRPr lang="it-IT" dirty="0">
              <a:latin typeface="Times New Roman" panose="02020603050405020304" pitchFamily="18" charset="0"/>
              <a:cs typeface="Times New Roman" panose="02020603050405020304" pitchFamily="18" charset="0"/>
            </a:endParaRPr>
          </a:p>
        </p:txBody>
      </p:sp>
      <p:sp>
        <p:nvSpPr>
          <p:cNvPr id="11" name="Rettangolo 10"/>
          <p:cNvSpPr/>
          <p:nvPr/>
        </p:nvSpPr>
        <p:spPr>
          <a:xfrm>
            <a:off x="7229502" y="1285369"/>
            <a:ext cx="4184356" cy="1754326"/>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comunque </a:t>
            </a:r>
            <a:r>
              <a:rPr lang="it-IT" dirty="0">
                <a:solidFill>
                  <a:srgbClr val="000000"/>
                </a:solidFill>
                <a:latin typeface="Times New Roman" panose="02020603050405020304" pitchFamily="18" charset="0"/>
                <a:cs typeface="Times New Roman" panose="02020603050405020304" pitchFamily="18" charset="0"/>
              </a:rPr>
              <a:t>si fissi una sua modalità (interna all’intervallo in cui il carattere è osservabile), esiste un intervallo - di cui la modalità è il centro – in cui, all’infuori di essa, nessun altro valore può essere assunto come modalità del carattere. </a:t>
            </a:r>
            <a:endParaRPr lang="it-IT" dirty="0">
              <a:latin typeface="Times New Roman" panose="02020603050405020304" pitchFamily="18" charset="0"/>
              <a:cs typeface="Times New Roman" panose="02020603050405020304" pitchFamily="18" charset="0"/>
            </a:endParaRPr>
          </a:p>
        </p:txBody>
      </p:sp>
      <p:sp>
        <p:nvSpPr>
          <p:cNvPr id="12" name="Freccia a destra 11"/>
          <p:cNvSpPr/>
          <p:nvPr/>
        </p:nvSpPr>
        <p:spPr>
          <a:xfrm>
            <a:off x="5839583" y="1699343"/>
            <a:ext cx="942109" cy="36036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6210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18459</TotalTime>
  <Words>4215</Words>
  <Application>Microsoft Office PowerPoint</Application>
  <PresentationFormat>Widescreen</PresentationFormat>
  <Paragraphs>641</Paragraphs>
  <Slides>41</Slides>
  <Notes>3</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2</vt:i4>
      </vt:variant>
      <vt:variant>
        <vt:lpstr>Titoli diapositive</vt:lpstr>
      </vt:variant>
      <vt:variant>
        <vt:i4>41</vt:i4>
      </vt:variant>
    </vt:vector>
  </HeadingPairs>
  <TitlesOfParts>
    <vt:vector size="54" baseType="lpstr">
      <vt:lpstr>ＭＳ Ｐゴシック</vt:lpstr>
      <vt:lpstr>ＭＳ Ｐゴシック</vt:lpstr>
      <vt:lpstr>游ゴシック</vt:lpstr>
      <vt:lpstr>Arial</vt:lpstr>
      <vt:lpstr>Calibri</vt:lpstr>
      <vt:lpstr>Calibri Light</vt:lpstr>
      <vt:lpstr>Times New Roman</vt:lpstr>
      <vt:lpstr>Verdana</vt:lpstr>
      <vt:lpstr>Wingdings</vt:lpstr>
      <vt:lpstr>Wingdings 2</vt:lpstr>
      <vt:lpstr>Tema di Office</vt:lpstr>
      <vt:lpstr>Equazione</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Esempi</vt:lpstr>
      <vt:lpstr>Presentazione standard di PowerPoint</vt:lpstr>
      <vt:lpstr>Presentazione standard di PowerPoint</vt:lpstr>
      <vt:lpstr>Presentazione standard di PowerPoint</vt:lpstr>
      <vt:lpstr>Presentazione standard di PowerPoint</vt:lpstr>
      <vt:lpstr>Presentazione standard di PowerPoint</vt:lpstr>
      <vt:lpstr>Le frequenze assolute</vt:lpstr>
      <vt:lpstr>Presentazione standard di PowerPoint</vt:lpstr>
      <vt:lpstr>Perché si calcolano le frequenze relative?</vt:lpstr>
      <vt:lpstr>Presentazione standard di PowerPoint</vt:lpstr>
      <vt:lpstr>Presentazione standard di PowerPoint</vt:lpstr>
      <vt:lpstr>Presentazione standard di PowerPoint</vt:lpstr>
      <vt:lpstr>Misure sintetiche: necessità di sintesi informative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316</cp:revision>
  <dcterms:created xsi:type="dcterms:W3CDTF">2022-03-01T21:27:53Z</dcterms:created>
  <dcterms:modified xsi:type="dcterms:W3CDTF">2024-08-11T09:24:13Z</dcterms:modified>
</cp:coreProperties>
</file>