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4" r:id="rId22"/>
    <p:sldId id="285" r:id="rId23"/>
    <p:sldId id="286" r:id="rId24"/>
    <p:sldId id="278" r:id="rId25"/>
    <p:sldId id="288"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14B05-4B1E-45D1-BB7D-F1084154D4AC}" type="datetimeFigureOut">
              <a:rPr lang="it-IT" smtClean="0"/>
              <a:t>11/08/2024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79651-BCFA-4B2F-983F-865C8AA4ACE8}" type="slidenum">
              <a:rPr lang="it-IT" smtClean="0"/>
              <a:t>‹N›</a:t>
            </a:fld>
            <a:endParaRPr lang="it-IT"/>
          </a:p>
        </p:txBody>
      </p:sp>
    </p:spTree>
    <p:extLst>
      <p:ext uri="{BB962C8B-B14F-4D97-AF65-F5344CB8AC3E}">
        <p14:creationId xmlns:p14="http://schemas.microsoft.com/office/powerpoint/2010/main" val="154693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18</a:t>
            </a:r>
            <a:endParaRPr lang="it-IT"/>
          </a:p>
        </p:txBody>
      </p:sp>
      <p:sp>
        <p:nvSpPr>
          <p:cNvPr id="6" name="Segnaposto numero diapositiva 5"/>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33861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18</a:t>
            </a:r>
            <a:endParaRPr lang="it-IT"/>
          </a:p>
        </p:txBody>
      </p:sp>
      <p:sp>
        <p:nvSpPr>
          <p:cNvPr id="6" name="Segnaposto numero diapositiva 5"/>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290191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18</a:t>
            </a:r>
            <a:endParaRPr lang="it-IT"/>
          </a:p>
        </p:txBody>
      </p:sp>
      <p:sp>
        <p:nvSpPr>
          <p:cNvPr id="6" name="Segnaposto numero diapositiva 5"/>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4023831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LEZIONE 18</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9160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18</a:t>
            </a:r>
            <a:endParaRPr lang="it-IT"/>
          </a:p>
        </p:txBody>
      </p:sp>
      <p:sp>
        <p:nvSpPr>
          <p:cNvPr id="6" name="Segnaposto numero diapositiva 5"/>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198147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L. Bani - Elementi di statistica economica - LEZIONE 18</a:t>
            </a:r>
            <a:endParaRPr lang="it-IT"/>
          </a:p>
        </p:txBody>
      </p:sp>
      <p:sp>
        <p:nvSpPr>
          <p:cNvPr id="6" name="Segnaposto numero diapositiva 5"/>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305212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18</a:t>
            </a:r>
            <a:endParaRPr lang="it-IT"/>
          </a:p>
        </p:txBody>
      </p:sp>
      <p:sp>
        <p:nvSpPr>
          <p:cNvPr id="7" name="Segnaposto numero diapositiva 6"/>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392894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smtClean="0"/>
              <a:t>L. Bani - Elementi di statistica economica - LEZIONE 18</a:t>
            </a:r>
            <a:endParaRPr lang="it-IT"/>
          </a:p>
        </p:txBody>
      </p:sp>
      <p:sp>
        <p:nvSpPr>
          <p:cNvPr id="9" name="Segnaposto numero diapositiva 8"/>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146335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LEZIONE 18</a:t>
            </a:r>
            <a:endParaRPr lang="it-IT"/>
          </a:p>
        </p:txBody>
      </p:sp>
      <p:sp>
        <p:nvSpPr>
          <p:cNvPr id="5" name="Segnaposto numero diapositiva 4"/>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418653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smtClean="0"/>
              <a:t>L. Bani - Elementi di statistica economica - LEZIONE 18</a:t>
            </a:r>
            <a:endParaRPr lang="it-IT"/>
          </a:p>
        </p:txBody>
      </p:sp>
      <p:sp>
        <p:nvSpPr>
          <p:cNvPr id="4" name="Segnaposto numero diapositiva 3"/>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285797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18</a:t>
            </a:r>
            <a:endParaRPr lang="it-IT"/>
          </a:p>
        </p:txBody>
      </p:sp>
      <p:sp>
        <p:nvSpPr>
          <p:cNvPr id="7" name="Segnaposto numero diapositiva 6"/>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179783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L. Bani - Elementi di statistica economica - LEZIONE 18</a:t>
            </a:r>
            <a:endParaRPr lang="it-IT"/>
          </a:p>
        </p:txBody>
      </p:sp>
      <p:sp>
        <p:nvSpPr>
          <p:cNvPr id="7" name="Segnaposto numero diapositiva 6"/>
          <p:cNvSpPr>
            <a:spLocks noGrp="1"/>
          </p:cNvSpPr>
          <p:nvPr>
            <p:ph type="sldNum" sz="quarter" idx="12"/>
          </p:nvPr>
        </p:nvSpPr>
        <p:spPr/>
        <p:txBody>
          <a:bodyPr/>
          <a:lstStyle/>
          <a:p>
            <a:fld id="{094D722A-AE68-4C95-AA23-25BDAE444C17}" type="slidenum">
              <a:rPr lang="it-IT" smtClean="0"/>
              <a:t>‹N›</a:t>
            </a:fld>
            <a:endParaRPr lang="it-IT"/>
          </a:p>
        </p:txBody>
      </p:sp>
    </p:spTree>
    <p:extLst>
      <p:ext uri="{BB962C8B-B14F-4D97-AF65-F5344CB8AC3E}">
        <p14:creationId xmlns:p14="http://schemas.microsoft.com/office/powerpoint/2010/main" val="358557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LEZIONE 18</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D722A-AE68-4C95-AA23-25BDAE444C17}" type="slidenum">
              <a:rPr lang="it-IT" smtClean="0"/>
              <a:t>‹N›</a:t>
            </a:fld>
            <a:endParaRPr lang="it-IT"/>
          </a:p>
        </p:txBody>
      </p:sp>
    </p:spTree>
    <p:extLst>
      <p:ext uri="{BB962C8B-B14F-4D97-AF65-F5344CB8AC3E}">
        <p14:creationId xmlns:p14="http://schemas.microsoft.com/office/powerpoint/2010/main" val="245602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a:t>
            </a:r>
            <a:r>
              <a:rPr lang="it-IT" smtClean="0">
                <a:latin typeface="Times New Roman" panose="02020603050405020304" pitchFamily="18" charset="0"/>
                <a:cs typeface="Times New Roman" panose="02020603050405020304" pitchFamily="18" charset="0"/>
              </a:rPr>
              <a:t>2024-2025</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Lezione 18</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Tree>
    <p:extLst>
      <p:ext uri="{BB962C8B-B14F-4D97-AF65-F5344CB8AC3E}">
        <p14:creationId xmlns:p14="http://schemas.microsoft.com/office/powerpoint/2010/main" val="4074613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10</a:t>
            </a:fld>
            <a:endParaRPr lang="it-IT"/>
          </a:p>
        </p:txBody>
      </p:sp>
      <p:sp>
        <p:nvSpPr>
          <p:cNvPr id="4" name="Rettangolo 3"/>
          <p:cNvSpPr/>
          <p:nvPr/>
        </p:nvSpPr>
        <p:spPr>
          <a:xfrm>
            <a:off x="736880" y="2413630"/>
            <a:ext cx="10522247" cy="923330"/>
          </a:xfrm>
          <a:prstGeom prst="rect">
            <a:avLst/>
          </a:prstGeom>
        </p:spPr>
        <p:txBody>
          <a:bodyPr wrap="square">
            <a:spAutoFit/>
          </a:bodyPr>
          <a:lstStyle/>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Il </a:t>
            </a:r>
            <a:r>
              <a:rPr lang="it-IT" dirty="0">
                <a:solidFill>
                  <a:srgbClr val="000000"/>
                </a:solidFill>
                <a:latin typeface="Times New Roman" panose="02020603050405020304" pitchFamily="18" charset="0"/>
                <a:cs typeface="Times New Roman" panose="02020603050405020304" pitchFamily="18" charset="0"/>
              </a:rPr>
              <a:t>campionamento statistico (che si appoggia sulla teoria dei campioni o teoria </a:t>
            </a:r>
            <a:r>
              <a:rPr lang="it-IT" dirty="0" smtClean="0">
                <a:solidFill>
                  <a:srgbClr val="000000"/>
                </a:solidFill>
                <a:latin typeface="Times New Roman" panose="02020603050405020304" pitchFamily="18" charset="0"/>
                <a:cs typeface="Times New Roman" panose="02020603050405020304" pitchFamily="18" charset="0"/>
              </a:rPr>
              <a:t>del campionamento</a:t>
            </a:r>
            <a:r>
              <a:rPr lang="it-IT" dirty="0">
                <a:solidFill>
                  <a:srgbClr val="000000"/>
                </a:solidFill>
                <a:latin typeface="Times New Roman" panose="02020603050405020304" pitchFamily="18" charset="0"/>
                <a:cs typeface="Times New Roman" panose="02020603050405020304" pitchFamily="18" charset="0"/>
              </a:rPr>
              <a:t>) sta alla base dell'inferenza </a:t>
            </a:r>
            <a:r>
              <a:rPr lang="it-IT" dirty="0" smtClean="0">
                <a:solidFill>
                  <a:srgbClr val="000000"/>
                </a:solidFill>
                <a:latin typeface="Times New Roman" panose="02020603050405020304" pitchFamily="18" charset="0"/>
                <a:cs typeface="Times New Roman" panose="02020603050405020304" pitchFamily="18" charset="0"/>
              </a:rPr>
              <a:t>statistica. In </a:t>
            </a:r>
            <a:r>
              <a:rPr lang="it-IT" dirty="0">
                <a:solidFill>
                  <a:srgbClr val="000000"/>
                </a:solidFill>
                <a:latin typeface="Times New Roman" panose="02020603050405020304" pitchFamily="18" charset="0"/>
                <a:cs typeface="Times New Roman" panose="02020603050405020304" pitchFamily="18" charset="0"/>
              </a:rPr>
              <a:t>particolare una rilevazione si dice campionaria quando è idonea a fare </a:t>
            </a:r>
            <a:r>
              <a:rPr lang="it-IT" dirty="0" smtClean="0">
                <a:solidFill>
                  <a:srgbClr val="000000"/>
                </a:solidFill>
                <a:latin typeface="Times New Roman" panose="02020603050405020304" pitchFamily="18" charset="0"/>
                <a:cs typeface="Times New Roman" panose="02020603050405020304" pitchFamily="18" charset="0"/>
              </a:rPr>
              <a:t>inferenza, consente </a:t>
            </a:r>
            <a:r>
              <a:rPr lang="it-IT" dirty="0">
                <a:solidFill>
                  <a:srgbClr val="000000"/>
                </a:solidFill>
                <a:latin typeface="Times New Roman" panose="02020603050405020304" pitchFamily="18" charset="0"/>
                <a:cs typeface="Times New Roman" panose="02020603050405020304" pitchFamily="18" charset="0"/>
              </a:rPr>
              <a:t>cioè di desumere dal campione stesso informazioni relative </a:t>
            </a:r>
            <a:r>
              <a:rPr lang="it-IT" dirty="0" smtClean="0">
                <a:solidFill>
                  <a:srgbClr val="000000"/>
                </a:solidFill>
                <a:latin typeface="Times New Roman" panose="02020603050405020304" pitchFamily="18" charset="0"/>
                <a:cs typeface="Times New Roman" panose="02020603050405020304" pitchFamily="18" charset="0"/>
              </a:rPr>
              <a:t>all'intera popolazione.</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791997" y="1003142"/>
            <a:ext cx="2903359"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Il campionamento statistico</a:t>
            </a:r>
          </a:p>
        </p:txBody>
      </p:sp>
      <p:sp>
        <p:nvSpPr>
          <p:cNvPr id="6" name="Rettangolo 5"/>
          <p:cNvSpPr/>
          <p:nvPr/>
        </p:nvSpPr>
        <p:spPr>
          <a:xfrm>
            <a:off x="762766" y="3456026"/>
            <a:ext cx="4991489" cy="369332"/>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Le modalità di selezione del campione sono</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752719" y="3851269"/>
            <a:ext cx="6096000" cy="1200329"/>
          </a:xfrm>
          <a:prstGeom prst="rect">
            <a:avLst/>
          </a:prstGeom>
        </p:spPr>
        <p:txBody>
          <a:bodyPr>
            <a:spAutoFit/>
          </a:bodyPr>
          <a:lstStyle/>
          <a:p>
            <a:pPr marL="285750" indent="-285750" algn="just">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scelta di comodo (campionamento per quote);</a:t>
            </a:r>
          </a:p>
          <a:p>
            <a:pPr marL="285750" indent="-285750" algn="just">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scelta ragionata (campionamento ragionato);</a:t>
            </a:r>
          </a:p>
          <a:p>
            <a:pPr marL="285750" indent="-285750" algn="just">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scelta casuale (campionamento casuale);</a:t>
            </a:r>
          </a:p>
          <a:p>
            <a:pPr marL="285750" indent="-285750" algn="just">
              <a:buFont typeface="Wingdings" panose="05000000000000000000" pitchFamily="2" charset="2"/>
              <a:buChar char="Ø"/>
            </a:pPr>
            <a:r>
              <a:rPr lang="it-IT" dirty="0">
                <a:solidFill>
                  <a:srgbClr val="000000"/>
                </a:solidFill>
                <a:latin typeface="Times New Roman" panose="02020603050405020304" pitchFamily="18" charset="0"/>
                <a:cs typeface="Times New Roman" panose="02020603050405020304" pitchFamily="18" charset="0"/>
              </a:rPr>
              <a:t>scelta probabilistica (campionamento probabilistico</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791997" y="5262175"/>
            <a:ext cx="10298545"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Nella pratica quotidiana dei sondaggi di opinione e delle ricerche di mercato vengono usati tutti e quattro gli approcci. La scelta di un tipo di campionamento avviene in base alle proprietà degli stimatori di alcuni parametri oppure per tener conto di problemi di costo, necessità di ridurre il carico sui rispondenti o altro</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736879" y="1411751"/>
            <a:ext cx="10448357"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Il campionamento è il procedimento attraverso il quale si estrae da una popolazione un numero finito di unità statistiche (campione) secondo criteri scientifici tali da consentire la generalizzazione dei risultati dell’analisi all’intera popolazione (inferenza)</a:t>
            </a:r>
          </a:p>
        </p:txBody>
      </p:sp>
    </p:spTree>
    <p:extLst>
      <p:ext uri="{BB962C8B-B14F-4D97-AF65-F5344CB8AC3E}">
        <p14:creationId xmlns:p14="http://schemas.microsoft.com/office/powerpoint/2010/main" val="10722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build="p"/>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11</a:t>
            </a:fld>
            <a:endParaRPr lang="it-IT"/>
          </a:p>
        </p:txBody>
      </p:sp>
      <p:pic>
        <p:nvPicPr>
          <p:cNvPr id="6" name="Immagine 5"/>
          <p:cNvPicPr>
            <a:picLocks noChangeAspect="1"/>
          </p:cNvPicPr>
          <p:nvPr/>
        </p:nvPicPr>
        <p:blipFill>
          <a:blip r:embed="rId2"/>
          <a:stretch>
            <a:fillRect/>
          </a:stretch>
        </p:blipFill>
        <p:spPr>
          <a:xfrm>
            <a:off x="1130444" y="856240"/>
            <a:ext cx="9210675" cy="3076575"/>
          </a:xfrm>
          <a:prstGeom prst="rect">
            <a:avLst/>
          </a:prstGeom>
        </p:spPr>
      </p:pic>
      <p:sp>
        <p:nvSpPr>
          <p:cNvPr id="7" name="Rettangolo 6"/>
          <p:cNvSpPr/>
          <p:nvPr/>
        </p:nvSpPr>
        <p:spPr>
          <a:xfrm>
            <a:off x="1016000" y="4508682"/>
            <a:ext cx="6096000" cy="646331"/>
          </a:xfrm>
          <a:prstGeom prst="rect">
            <a:avLst/>
          </a:prstGeom>
        </p:spPr>
        <p:txBody>
          <a:bodyPr>
            <a:spAutoFit/>
          </a:bodyPr>
          <a:lstStyle/>
          <a:p>
            <a:r>
              <a:rPr lang="it-IT" dirty="0">
                <a:solidFill>
                  <a:srgbClr val="000000"/>
                </a:solidFill>
                <a:latin typeface="Times New Roman" panose="02020603050405020304" pitchFamily="18" charset="0"/>
                <a:cs typeface="Times New Roman" panose="02020603050405020304" pitchFamily="18" charset="0"/>
              </a:rPr>
              <a:t>𝑁 (enne grande) la numerosità della </a:t>
            </a:r>
            <a:r>
              <a:rPr lang="it-IT" b="1" dirty="0">
                <a:solidFill>
                  <a:srgbClr val="000000"/>
                </a:solidFill>
                <a:latin typeface="Times New Roman" panose="02020603050405020304" pitchFamily="18" charset="0"/>
                <a:cs typeface="Times New Roman" panose="02020603050405020304" pitchFamily="18" charset="0"/>
              </a:rPr>
              <a:t>popolazione </a:t>
            </a:r>
            <a:endParaRPr lang="it-IT" dirty="0">
              <a:solidFill>
                <a:srgbClr val="000000"/>
              </a:solidFill>
              <a:latin typeface="Times New Roman" panose="02020603050405020304" pitchFamily="18" charset="0"/>
              <a:cs typeface="Times New Roman" panose="02020603050405020304" pitchFamily="18" charset="0"/>
            </a:endParaRPr>
          </a:p>
          <a:p>
            <a:r>
              <a:rPr lang="it-IT" dirty="0">
                <a:solidFill>
                  <a:srgbClr val="000000"/>
                </a:solidFill>
                <a:latin typeface="Times New Roman" panose="02020603050405020304" pitchFamily="18" charset="0"/>
                <a:cs typeface="Times New Roman" panose="02020603050405020304" pitchFamily="18" charset="0"/>
              </a:rPr>
              <a:t>𝑛 (enne piccolo) la numerosità del </a:t>
            </a:r>
            <a:r>
              <a:rPr lang="it-IT" b="1" dirty="0" smtClean="0">
                <a:solidFill>
                  <a:srgbClr val="000000"/>
                </a:solidFill>
                <a:latin typeface="Times New Roman" panose="02020603050405020304" pitchFamily="18" charset="0"/>
                <a:cs typeface="Times New Roman" panose="02020603050405020304" pitchFamily="18" charset="0"/>
              </a:rPr>
              <a:t>campione</a:t>
            </a:r>
            <a:r>
              <a:rPr lang="it-IT" dirty="0" smtClean="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199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12</a:t>
            </a:fld>
            <a:endParaRPr lang="it-IT"/>
          </a:p>
        </p:txBody>
      </p:sp>
      <p:sp>
        <p:nvSpPr>
          <p:cNvPr id="4" name="Rettangolo 3"/>
          <p:cNvSpPr/>
          <p:nvPr/>
        </p:nvSpPr>
        <p:spPr>
          <a:xfrm>
            <a:off x="1015999" y="889475"/>
            <a:ext cx="982749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Con il </a:t>
            </a:r>
            <a:r>
              <a:rPr lang="it-IT" b="1" dirty="0">
                <a:solidFill>
                  <a:srgbClr val="000000"/>
                </a:solidFill>
                <a:latin typeface="Times New Roman" panose="02020603050405020304" pitchFamily="18" charset="0"/>
                <a:cs typeface="Times New Roman" panose="02020603050405020304" pitchFamily="18" charset="0"/>
              </a:rPr>
              <a:t>campionamento </a:t>
            </a:r>
            <a:r>
              <a:rPr lang="it-IT" dirty="0">
                <a:solidFill>
                  <a:srgbClr val="000000"/>
                </a:solidFill>
                <a:latin typeface="Times New Roman" panose="02020603050405020304" pitchFamily="18" charset="0"/>
                <a:cs typeface="Times New Roman" panose="02020603050405020304" pitchFamily="18" charset="0"/>
              </a:rPr>
              <a:t>si estraggono 𝑛 unità statistiche fra le 𝑁 unità che compongono la popolazione e l’insieme degli 𝑛 casi scelti costituisce il </a:t>
            </a:r>
            <a:r>
              <a:rPr lang="it-IT" b="1" dirty="0">
                <a:solidFill>
                  <a:srgbClr val="000000"/>
                </a:solidFill>
                <a:latin typeface="Times New Roman" panose="02020603050405020304" pitchFamily="18" charset="0"/>
                <a:cs typeface="Times New Roman" panose="02020603050405020304" pitchFamily="18" charset="0"/>
              </a:rPr>
              <a:t>campione</a:t>
            </a:r>
            <a:r>
              <a:rPr lang="it-IT" dirty="0">
                <a:solidFill>
                  <a:srgbClr val="000000"/>
                </a:solidFill>
                <a:latin typeface="Times New Roman" panose="02020603050405020304" pitchFamily="18" charset="0"/>
                <a:cs typeface="Times New Roman" panose="02020603050405020304" pitchFamily="18" charset="0"/>
              </a:rPr>
              <a:t>. </a:t>
            </a:r>
          </a:p>
        </p:txBody>
      </p:sp>
      <p:sp>
        <p:nvSpPr>
          <p:cNvPr id="5" name="Rettangolo 4"/>
          <p:cNvSpPr/>
          <p:nvPr/>
        </p:nvSpPr>
        <p:spPr>
          <a:xfrm>
            <a:off x="1015998" y="1776029"/>
            <a:ext cx="982749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popolazione rimane l’oggetto da conoscere, mentre il campione rappresenta lo strumento per mezzo del quale si arriva a tale conoscenza. </a:t>
            </a:r>
          </a:p>
        </p:txBody>
      </p:sp>
      <p:sp>
        <p:nvSpPr>
          <p:cNvPr id="6" name="Rettangolo 5"/>
          <p:cNvSpPr/>
          <p:nvPr/>
        </p:nvSpPr>
        <p:spPr>
          <a:xfrm>
            <a:off x="1015998" y="2662583"/>
            <a:ext cx="9901384"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a:t>
            </a:r>
            <a:r>
              <a:rPr lang="it-IT" b="1" dirty="0">
                <a:solidFill>
                  <a:srgbClr val="000000"/>
                </a:solidFill>
                <a:latin typeface="Times New Roman" panose="02020603050405020304" pitchFamily="18" charset="0"/>
                <a:cs typeface="Times New Roman" panose="02020603050405020304" pitchFamily="18" charset="0"/>
              </a:rPr>
              <a:t>frazione di campionamento </a:t>
            </a:r>
            <a:r>
              <a:rPr lang="it-IT" dirty="0">
                <a:solidFill>
                  <a:srgbClr val="000000"/>
                </a:solidFill>
                <a:latin typeface="Times New Roman" panose="02020603050405020304" pitchFamily="18" charset="0"/>
                <a:cs typeface="Times New Roman" panose="02020603050405020304" pitchFamily="18" charset="0"/>
              </a:rPr>
              <a:t>è una proporzione che indica “quanto è grande il campione” rispetto alla popolazione: </a:t>
            </a:r>
          </a:p>
        </p:txBody>
      </p:sp>
      <p:pic>
        <p:nvPicPr>
          <p:cNvPr id="7" name="Immagine 6"/>
          <p:cNvPicPr>
            <a:picLocks noChangeAspect="1"/>
          </p:cNvPicPr>
          <p:nvPr/>
        </p:nvPicPr>
        <p:blipFill>
          <a:blip r:embed="rId2"/>
          <a:stretch>
            <a:fillRect/>
          </a:stretch>
        </p:blipFill>
        <p:spPr>
          <a:xfrm>
            <a:off x="2575214" y="3308914"/>
            <a:ext cx="1943100" cy="895350"/>
          </a:xfrm>
          <a:prstGeom prst="rect">
            <a:avLst/>
          </a:prstGeom>
        </p:spPr>
      </p:pic>
      <p:pic>
        <p:nvPicPr>
          <p:cNvPr id="8" name="Immagine 7"/>
          <p:cNvPicPr>
            <a:picLocks noChangeAspect="1"/>
          </p:cNvPicPr>
          <p:nvPr/>
        </p:nvPicPr>
        <p:blipFill>
          <a:blip r:embed="rId3"/>
          <a:stretch>
            <a:fillRect/>
          </a:stretch>
        </p:blipFill>
        <p:spPr>
          <a:xfrm>
            <a:off x="5476875" y="5012171"/>
            <a:ext cx="3067050" cy="971550"/>
          </a:xfrm>
          <a:prstGeom prst="rect">
            <a:avLst/>
          </a:prstGeom>
        </p:spPr>
      </p:pic>
      <p:sp>
        <p:nvSpPr>
          <p:cNvPr id="9" name="CasellaDiTesto 8"/>
          <p:cNvSpPr txBox="1"/>
          <p:nvPr/>
        </p:nvSpPr>
        <p:spPr>
          <a:xfrm>
            <a:off x="1015998" y="5276333"/>
            <a:ext cx="2077941" cy="369332"/>
          </a:xfrm>
          <a:prstGeom prst="rect">
            <a:avLst/>
          </a:prstGeom>
          <a:noFill/>
        </p:spPr>
        <p:txBody>
          <a:bodyPr wrap="none" rtlCol="0">
            <a:spAutoFit/>
          </a:bodyPr>
          <a:lstStyle/>
          <a:p>
            <a:r>
              <a:rPr lang="it-IT" dirty="0" smtClean="0">
                <a:latin typeface="Times New Roman" panose="02020603050405020304" pitchFamily="18" charset="0"/>
                <a:cs typeface="Times New Roman" panose="02020603050405020304" pitchFamily="18" charset="0"/>
              </a:rPr>
              <a:t>Nel nostro esempio:</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6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13</a:t>
            </a:fld>
            <a:endParaRPr lang="it-IT"/>
          </a:p>
        </p:txBody>
      </p:sp>
      <p:sp>
        <p:nvSpPr>
          <p:cNvPr id="4" name="Rettangolo 3"/>
          <p:cNvSpPr/>
          <p:nvPr/>
        </p:nvSpPr>
        <p:spPr>
          <a:xfrm>
            <a:off x="1015999" y="1055362"/>
            <a:ext cx="8913091" cy="369332"/>
          </a:xfrm>
          <a:prstGeom prst="rect">
            <a:avLst/>
          </a:prstGeom>
        </p:spPr>
        <p:txBody>
          <a:bodyPr wrap="square">
            <a:spAutoFit/>
          </a:bodyPr>
          <a:lstStyle/>
          <a:p>
            <a:r>
              <a:rPr lang="it-IT" dirty="0" smtClean="0">
                <a:solidFill>
                  <a:srgbClr val="000000"/>
                </a:solidFill>
                <a:latin typeface="Times New Roman" panose="02020603050405020304" pitchFamily="18" charset="0"/>
              </a:rPr>
              <a:t>Esempio: vogliamo </a:t>
            </a:r>
            <a:r>
              <a:rPr lang="it-IT" dirty="0">
                <a:solidFill>
                  <a:srgbClr val="000000"/>
                </a:solidFill>
                <a:latin typeface="Times New Roman" panose="02020603050405020304" pitchFamily="18" charset="0"/>
              </a:rPr>
              <a:t>conoscere </a:t>
            </a:r>
            <a:r>
              <a:rPr lang="it-IT" b="1" dirty="0">
                <a:solidFill>
                  <a:srgbClr val="000000"/>
                </a:solidFill>
                <a:latin typeface="Times New Roman" panose="02020603050405020304" pitchFamily="18" charset="0"/>
              </a:rPr>
              <a:t>l’età media di tutti gli studenti </a:t>
            </a:r>
            <a:r>
              <a:rPr lang="it-IT" dirty="0">
                <a:solidFill>
                  <a:srgbClr val="000000"/>
                </a:solidFill>
                <a:latin typeface="Times New Roman" panose="02020603050405020304" pitchFamily="18" charset="0"/>
              </a:rPr>
              <a:t>universitari italiani </a:t>
            </a:r>
            <a:endParaRPr lang="it-IT" dirty="0"/>
          </a:p>
        </p:txBody>
      </p:sp>
      <p:sp>
        <p:nvSpPr>
          <p:cNvPr id="6" name="Rettangolo 5"/>
          <p:cNvSpPr/>
          <p:nvPr/>
        </p:nvSpPr>
        <p:spPr>
          <a:xfrm>
            <a:off x="1135181" y="1904310"/>
            <a:ext cx="1775166" cy="369332"/>
          </a:xfrm>
          <a:prstGeom prst="rect">
            <a:avLst/>
          </a:prstGeom>
          <a:ln w="38100">
            <a:solidFill>
              <a:srgbClr val="A80000"/>
            </a:solidFill>
          </a:ln>
        </p:spPr>
        <p:txBody>
          <a:bodyPr wrap="none">
            <a:spAutoFit/>
          </a:bodyPr>
          <a:lstStyle/>
          <a:p>
            <a:r>
              <a:rPr lang="it-IT" b="1" dirty="0">
                <a:solidFill>
                  <a:srgbClr val="A80000"/>
                </a:solidFill>
                <a:latin typeface="Times New Roman" panose="02020603050405020304" pitchFamily="18" charset="0"/>
              </a:rPr>
              <a:t>Indagine Totale </a:t>
            </a:r>
            <a:endParaRPr lang="it-IT" dirty="0">
              <a:solidFill>
                <a:srgbClr val="A80000"/>
              </a:solidFill>
            </a:endParaRPr>
          </a:p>
        </p:txBody>
      </p:sp>
      <p:sp>
        <p:nvSpPr>
          <p:cNvPr id="7" name="Rettangolo 6"/>
          <p:cNvSpPr/>
          <p:nvPr/>
        </p:nvSpPr>
        <p:spPr>
          <a:xfrm>
            <a:off x="7291182" y="1905741"/>
            <a:ext cx="2641598" cy="369332"/>
          </a:xfrm>
          <a:prstGeom prst="rect">
            <a:avLst/>
          </a:prstGeom>
          <a:ln w="38100">
            <a:solidFill>
              <a:srgbClr val="A80000"/>
            </a:solidFill>
          </a:ln>
        </p:spPr>
        <p:txBody>
          <a:bodyPr wrap="square">
            <a:spAutoFit/>
          </a:bodyPr>
          <a:lstStyle/>
          <a:p>
            <a:pPr algn="ctr"/>
            <a:r>
              <a:rPr lang="it-IT" b="1" dirty="0" smtClean="0">
                <a:solidFill>
                  <a:srgbClr val="A80000"/>
                </a:solidFill>
                <a:latin typeface="Times New Roman" panose="02020603050405020304" pitchFamily="18" charset="0"/>
              </a:rPr>
              <a:t>Indagine Campionaria</a:t>
            </a:r>
            <a:endParaRPr lang="it-IT" dirty="0">
              <a:solidFill>
                <a:srgbClr val="A80000"/>
              </a:solidFill>
              <a:latin typeface="Times New Roman" panose="02020603050405020304" pitchFamily="18" charset="0"/>
            </a:endParaRPr>
          </a:p>
        </p:txBody>
      </p:sp>
      <p:sp>
        <p:nvSpPr>
          <p:cNvPr id="8" name="Rettangolo 7"/>
          <p:cNvSpPr/>
          <p:nvPr/>
        </p:nvSpPr>
        <p:spPr>
          <a:xfrm>
            <a:off x="1015999" y="2785703"/>
            <a:ext cx="2881746" cy="923330"/>
          </a:xfrm>
          <a:prstGeom prst="rect">
            <a:avLst/>
          </a:prstGeom>
        </p:spPr>
        <p:txBody>
          <a:bodyPr wrap="square">
            <a:spAutoFit/>
          </a:bodyPr>
          <a:lstStyle/>
          <a:p>
            <a:pPr algn="just"/>
            <a:r>
              <a:rPr lang="it-IT" dirty="0">
                <a:solidFill>
                  <a:srgbClr val="000000"/>
                </a:solidFill>
                <a:latin typeface="Times New Roman" panose="02020603050405020304" pitchFamily="18" charset="0"/>
              </a:rPr>
              <a:t>Rilevare l’età di tutti gli studenti e poi calcolare la media aritmetica. </a:t>
            </a:r>
            <a:endParaRPr lang="it-IT" dirty="0"/>
          </a:p>
        </p:txBody>
      </p:sp>
      <p:sp>
        <p:nvSpPr>
          <p:cNvPr id="9" name="Rettangolo 8"/>
          <p:cNvSpPr/>
          <p:nvPr/>
        </p:nvSpPr>
        <p:spPr>
          <a:xfrm>
            <a:off x="7189580" y="2787134"/>
            <a:ext cx="3985492" cy="923330"/>
          </a:xfrm>
          <a:prstGeom prst="rect">
            <a:avLst/>
          </a:prstGeom>
        </p:spPr>
        <p:txBody>
          <a:bodyPr wrap="square">
            <a:spAutoFit/>
          </a:bodyPr>
          <a:lstStyle/>
          <a:p>
            <a:pPr algn="just"/>
            <a:r>
              <a:rPr lang="it-IT" dirty="0">
                <a:solidFill>
                  <a:srgbClr val="000000"/>
                </a:solidFill>
                <a:latin typeface="Times New Roman" panose="02020603050405020304" pitchFamily="18" charset="0"/>
              </a:rPr>
              <a:t>Si estrae un campione di studenti, poi si calcola l’età media all’interno di tale campione. </a:t>
            </a:r>
            <a:endParaRPr lang="it-IT" dirty="0"/>
          </a:p>
        </p:txBody>
      </p:sp>
      <p:sp>
        <p:nvSpPr>
          <p:cNvPr id="10" name="Rettangolo 9"/>
          <p:cNvSpPr/>
          <p:nvPr/>
        </p:nvSpPr>
        <p:spPr>
          <a:xfrm>
            <a:off x="1015999" y="4469877"/>
            <a:ext cx="2881746" cy="923330"/>
          </a:xfrm>
          <a:prstGeom prst="rect">
            <a:avLst/>
          </a:prstGeom>
        </p:spPr>
        <p:txBody>
          <a:bodyPr wrap="square">
            <a:spAutoFit/>
          </a:bodyPr>
          <a:lstStyle/>
          <a:p>
            <a:pPr algn="just"/>
            <a:r>
              <a:rPr lang="it-IT" dirty="0">
                <a:solidFill>
                  <a:srgbClr val="000000"/>
                </a:solidFill>
                <a:latin typeface="Times New Roman" panose="02020603050405020304" pitchFamily="18" charset="0"/>
              </a:rPr>
              <a:t>Valore esatto del </a:t>
            </a:r>
            <a:r>
              <a:rPr lang="it-IT" b="1" dirty="0">
                <a:solidFill>
                  <a:srgbClr val="000000"/>
                </a:solidFill>
                <a:latin typeface="Times New Roman" panose="02020603050405020304" pitchFamily="18" charset="0"/>
              </a:rPr>
              <a:t>parametro </a:t>
            </a:r>
            <a:r>
              <a:rPr lang="it-IT" dirty="0">
                <a:solidFill>
                  <a:srgbClr val="000000"/>
                </a:solidFill>
                <a:latin typeface="Times New Roman" panose="02020603050405020304" pitchFamily="18" charset="0"/>
              </a:rPr>
              <a:t>oggetto di studio, cioè l’età media della popolazione. </a:t>
            </a:r>
            <a:endParaRPr lang="it-IT" dirty="0"/>
          </a:p>
        </p:txBody>
      </p:sp>
      <p:sp>
        <p:nvSpPr>
          <p:cNvPr id="11" name="Rettangolo 10"/>
          <p:cNvSpPr/>
          <p:nvPr/>
        </p:nvSpPr>
        <p:spPr>
          <a:xfrm>
            <a:off x="7189579" y="4469877"/>
            <a:ext cx="3985493" cy="923330"/>
          </a:xfrm>
          <a:prstGeom prst="rect">
            <a:avLst/>
          </a:prstGeom>
        </p:spPr>
        <p:txBody>
          <a:bodyPr wrap="square">
            <a:spAutoFit/>
          </a:bodyPr>
          <a:lstStyle/>
          <a:p>
            <a:pPr algn="just"/>
            <a:r>
              <a:rPr lang="it-IT" dirty="0">
                <a:solidFill>
                  <a:srgbClr val="000000"/>
                </a:solidFill>
                <a:latin typeface="Times New Roman" panose="02020603050405020304" pitchFamily="18" charset="0"/>
              </a:rPr>
              <a:t>Non è il valore esatto che si vuole sapere ma una sua approssimazione che tecnicamente si chiama </a:t>
            </a:r>
            <a:r>
              <a:rPr lang="it-IT" b="1" dirty="0">
                <a:solidFill>
                  <a:srgbClr val="000000"/>
                </a:solidFill>
                <a:latin typeface="Times New Roman" panose="02020603050405020304" pitchFamily="18" charset="0"/>
              </a:rPr>
              <a:t>stima</a:t>
            </a:r>
            <a:r>
              <a:rPr lang="it-IT" dirty="0">
                <a:solidFill>
                  <a:srgbClr val="000000"/>
                </a:solidFill>
                <a:latin typeface="Times New Roman" panose="02020603050405020304" pitchFamily="18" charset="0"/>
              </a:rPr>
              <a:t>. </a:t>
            </a:r>
            <a:endParaRPr lang="it-IT" dirty="0"/>
          </a:p>
        </p:txBody>
      </p:sp>
      <p:sp>
        <p:nvSpPr>
          <p:cNvPr id="12" name="Rettangolo 11"/>
          <p:cNvSpPr/>
          <p:nvPr/>
        </p:nvSpPr>
        <p:spPr>
          <a:xfrm>
            <a:off x="7189579" y="5453883"/>
            <a:ext cx="4345710" cy="923330"/>
          </a:xfrm>
          <a:prstGeom prst="rect">
            <a:avLst/>
          </a:prstGeom>
        </p:spPr>
        <p:txBody>
          <a:bodyPr wrap="square">
            <a:spAutoFit/>
          </a:bodyPr>
          <a:lstStyle/>
          <a:p>
            <a:pPr algn="just"/>
            <a:r>
              <a:rPr lang="it-IT" dirty="0">
                <a:solidFill>
                  <a:srgbClr val="000000"/>
                </a:solidFill>
                <a:latin typeface="Times New Roman" panose="02020603050405020304" pitchFamily="18" charset="0"/>
              </a:rPr>
              <a:t>Per ottenere una stima si utilizza una funzione matematica dei dati del campione, e tale funzione prende il nome di </a:t>
            </a:r>
            <a:r>
              <a:rPr lang="it-IT" b="1" dirty="0">
                <a:solidFill>
                  <a:srgbClr val="000000"/>
                </a:solidFill>
                <a:latin typeface="Times New Roman" panose="02020603050405020304" pitchFamily="18" charset="0"/>
              </a:rPr>
              <a:t>stimatore</a:t>
            </a:r>
            <a:r>
              <a:rPr lang="it-IT" dirty="0">
                <a:solidFill>
                  <a:srgbClr val="000000"/>
                </a:solidFill>
                <a:latin typeface="Times New Roman" panose="02020603050405020304" pitchFamily="18" charset="0"/>
              </a:rPr>
              <a:t>. </a:t>
            </a:r>
            <a:endParaRPr lang="it-IT" dirty="0"/>
          </a:p>
        </p:txBody>
      </p:sp>
      <p:sp>
        <p:nvSpPr>
          <p:cNvPr id="13" name="Freccia in giù 12"/>
          <p:cNvSpPr/>
          <p:nvPr/>
        </p:nvSpPr>
        <p:spPr>
          <a:xfrm>
            <a:off x="1856509" y="2416965"/>
            <a:ext cx="240145" cy="352073"/>
          </a:xfrm>
          <a:prstGeom prst="down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8505765" y="2435061"/>
            <a:ext cx="240145" cy="352073"/>
          </a:xfrm>
          <a:prstGeom prst="down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in giù 14"/>
          <p:cNvSpPr/>
          <p:nvPr/>
        </p:nvSpPr>
        <p:spPr>
          <a:xfrm>
            <a:off x="1856509" y="3923478"/>
            <a:ext cx="240145" cy="352073"/>
          </a:xfrm>
          <a:prstGeom prst="down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a:off x="8538091" y="3916280"/>
            <a:ext cx="240145" cy="352073"/>
          </a:xfrm>
          <a:prstGeom prst="down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8668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14</a:t>
            </a:fld>
            <a:endParaRPr lang="it-IT"/>
          </a:p>
        </p:txBody>
      </p:sp>
      <p:sp>
        <p:nvSpPr>
          <p:cNvPr id="10" name="Rettangolo 9"/>
          <p:cNvSpPr/>
          <p:nvPr/>
        </p:nvSpPr>
        <p:spPr>
          <a:xfrm>
            <a:off x="1015998" y="2623489"/>
            <a:ext cx="9071714" cy="646331"/>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L’accuratezza </a:t>
            </a:r>
            <a:r>
              <a:rPr lang="it-IT" dirty="0">
                <a:latin typeface="Times New Roman" panose="02020603050405020304" pitchFamily="18" charset="0"/>
                <a:cs typeface="Times New Roman" panose="02020603050405020304" pitchFamily="18" charset="0"/>
              </a:rPr>
              <a:t>è funzione di due tipologie di errore: errori campionari ed errori non campionari</a:t>
            </a:r>
          </a:p>
          <a:p>
            <a:endParaRPr lang="it-IT" dirty="0">
              <a:latin typeface="Times New Roman" panose="02020603050405020304" pitchFamily="18" charset="0"/>
              <a:cs typeface="Times New Roman" panose="02020603050405020304" pitchFamily="18" charset="0"/>
            </a:endParaRPr>
          </a:p>
        </p:txBody>
      </p:sp>
      <p:sp>
        <p:nvSpPr>
          <p:cNvPr id="11" name="Rettangolo 10"/>
          <p:cNvSpPr/>
          <p:nvPr/>
        </p:nvSpPr>
        <p:spPr>
          <a:xfrm>
            <a:off x="1018562" y="3633209"/>
            <a:ext cx="3091620" cy="369332"/>
          </a:xfrm>
          <a:prstGeom prst="rect">
            <a:avLst/>
          </a:prstGeom>
        </p:spPr>
        <p:txBody>
          <a:bodyPr wrap="square">
            <a:spAutoFit/>
          </a:bodyPr>
          <a:lstStyle/>
          <a:p>
            <a:r>
              <a:rPr lang="it-IT" b="1" dirty="0" smtClean="0">
                <a:latin typeface="Times New Roman" panose="02020603050405020304" pitchFamily="18" charset="0"/>
                <a:cs typeface="Times New Roman" panose="02020603050405020304" pitchFamily="18" charset="0"/>
              </a:rPr>
              <a:t>Misura </a:t>
            </a:r>
            <a:r>
              <a:rPr lang="it-IT" b="1" dirty="0">
                <a:latin typeface="Times New Roman" panose="02020603050405020304" pitchFamily="18" charset="0"/>
                <a:cs typeface="Times New Roman" panose="02020603050405020304" pitchFamily="18" charset="0"/>
              </a:rPr>
              <a:t>dell’accuratezza</a:t>
            </a:r>
            <a:endParaRPr lang="it-IT" dirty="0">
              <a:latin typeface="Times New Roman" panose="02020603050405020304" pitchFamily="18" charset="0"/>
              <a:cs typeface="Times New Roman" panose="02020603050405020304" pitchFamily="18" charset="0"/>
            </a:endParaRPr>
          </a:p>
        </p:txBody>
      </p:sp>
      <p:sp>
        <p:nvSpPr>
          <p:cNvPr id="12" name="Freccia a destra 11"/>
          <p:cNvSpPr/>
          <p:nvPr/>
        </p:nvSpPr>
        <p:spPr>
          <a:xfrm>
            <a:off x="4110182" y="3703144"/>
            <a:ext cx="711200" cy="252577"/>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5206746" y="3622777"/>
            <a:ext cx="1465145" cy="369332"/>
          </a:xfrm>
          <a:prstGeom prst="rect">
            <a:avLst/>
          </a:prstGeom>
        </p:spPr>
        <p:txBody>
          <a:bodyPr wrap="none">
            <a:spAutoFit/>
          </a:bodyPr>
          <a:lstStyle/>
          <a:p>
            <a:r>
              <a:rPr lang="it-IT" b="1" dirty="0">
                <a:latin typeface="Times New Roman" panose="02020603050405020304" pitchFamily="18" charset="0"/>
                <a:cs typeface="Times New Roman" panose="02020603050405020304" pitchFamily="18" charset="0"/>
              </a:rPr>
              <a:t>Errore totale</a:t>
            </a:r>
            <a:endParaRPr lang="it-IT" dirty="0">
              <a:latin typeface="Times New Roman" panose="02020603050405020304" pitchFamily="18" charset="0"/>
              <a:cs typeface="Times New Roman" panose="02020603050405020304" pitchFamily="18" charset="0"/>
            </a:endParaRPr>
          </a:p>
        </p:txBody>
      </p:sp>
      <p:sp>
        <p:nvSpPr>
          <p:cNvPr id="14" name="Freccia a destra 13"/>
          <p:cNvSpPr/>
          <p:nvPr/>
        </p:nvSpPr>
        <p:spPr>
          <a:xfrm>
            <a:off x="6991927" y="3678692"/>
            <a:ext cx="711200" cy="252577"/>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7968416" y="3561426"/>
            <a:ext cx="3410784" cy="646331"/>
          </a:xfrm>
          <a:prstGeom prst="rect">
            <a:avLst/>
          </a:prstGeom>
        </p:spPr>
        <p:txBody>
          <a:bodyPr wrap="square">
            <a:spAutoFit/>
          </a:bodyPr>
          <a:lstStyle/>
          <a:p>
            <a:pPr algn="just"/>
            <a:r>
              <a:rPr lang="it-IT" b="1" dirty="0" smtClean="0">
                <a:latin typeface="Times New Roman" panose="02020603050405020304" pitchFamily="18" charset="0"/>
                <a:cs typeface="Times New Roman" panose="02020603050405020304" pitchFamily="18" charset="0"/>
              </a:rPr>
              <a:t>Sintesi </a:t>
            </a:r>
            <a:r>
              <a:rPr lang="it-IT" b="1" dirty="0">
                <a:latin typeface="Times New Roman" panose="02020603050405020304" pitchFamily="18" charset="0"/>
                <a:cs typeface="Times New Roman" panose="02020603050405020304" pitchFamily="18" charset="0"/>
              </a:rPr>
              <a:t>di </a:t>
            </a:r>
            <a:r>
              <a:rPr lang="it-IT" b="1" dirty="0" smtClean="0">
                <a:latin typeface="Times New Roman" panose="02020603050405020304" pitchFamily="18" charset="0"/>
                <a:cs typeface="Times New Roman" panose="02020603050405020304" pitchFamily="18" charset="0"/>
              </a:rPr>
              <a:t>errore </a:t>
            </a:r>
            <a:r>
              <a:rPr lang="it-IT" b="1" dirty="0">
                <a:latin typeface="Times New Roman" panose="02020603050405020304" pitchFamily="18" charset="0"/>
                <a:cs typeface="Times New Roman" panose="02020603050405020304" pitchFamily="18" charset="0"/>
              </a:rPr>
              <a:t>campionario ed errore non campionario</a:t>
            </a:r>
            <a:endParaRPr lang="it-IT" dirty="0">
              <a:latin typeface="Times New Roman" panose="02020603050405020304" pitchFamily="18" charset="0"/>
              <a:cs typeface="Times New Roman" panose="02020603050405020304" pitchFamily="18" charset="0"/>
            </a:endParaRPr>
          </a:p>
        </p:txBody>
      </p:sp>
      <p:sp>
        <p:nvSpPr>
          <p:cNvPr id="4" name="Rettangolo 3"/>
          <p:cNvSpPr/>
          <p:nvPr/>
        </p:nvSpPr>
        <p:spPr>
          <a:xfrm>
            <a:off x="1015998" y="5281104"/>
            <a:ext cx="4070345" cy="369332"/>
          </a:xfrm>
          <a:prstGeom prst="rect">
            <a:avLst/>
          </a:prstGeom>
        </p:spPr>
        <p:txBody>
          <a:bodyPr wrap="none">
            <a:spAutoFit/>
          </a:bodyPr>
          <a:lstStyle/>
          <a:p>
            <a:r>
              <a:rPr lang="it-IT" dirty="0" smtClean="0">
                <a:latin typeface="Times New Roman" panose="02020603050405020304" pitchFamily="18" charset="0"/>
                <a:cs typeface="Times New Roman" panose="02020603050405020304" pitchFamily="18" charset="0"/>
              </a:rPr>
              <a:t>Le possibili fonti di errore di un’indagine:</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6528761" y="5068667"/>
            <a:ext cx="2157642" cy="369332"/>
          </a:xfrm>
          <a:prstGeom prst="rect">
            <a:avLst/>
          </a:prstGeom>
          <a:ln>
            <a:solidFill>
              <a:srgbClr val="A80000"/>
            </a:solidFill>
          </a:ln>
        </p:spPr>
        <p:txBody>
          <a:bodyPr wrap="none">
            <a:spAutoFit/>
          </a:bodyPr>
          <a:lstStyle/>
          <a:p>
            <a:r>
              <a:rPr lang="it-IT" b="1" dirty="0" smtClean="0">
                <a:solidFill>
                  <a:srgbClr val="A80000"/>
                </a:solidFill>
                <a:latin typeface="Times New Roman" panose="02020603050405020304" pitchFamily="18" charset="0"/>
                <a:cs typeface="Times New Roman" panose="02020603050405020304" pitchFamily="18" charset="0"/>
              </a:rPr>
              <a:t>Errore campionario</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16" name="Rettangolo 15"/>
          <p:cNvSpPr/>
          <p:nvPr/>
        </p:nvSpPr>
        <p:spPr>
          <a:xfrm>
            <a:off x="6528761" y="5581585"/>
            <a:ext cx="2587247" cy="369332"/>
          </a:xfrm>
          <a:prstGeom prst="rect">
            <a:avLst/>
          </a:prstGeom>
          <a:ln>
            <a:solidFill>
              <a:srgbClr val="A80000"/>
            </a:solidFill>
          </a:ln>
        </p:spPr>
        <p:txBody>
          <a:bodyPr wrap="none">
            <a:spAutoFit/>
          </a:bodyPr>
          <a:lstStyle/>
          <a:p>
            <a:r>
              <a:rPr lang="it-IT" b="1" dirty="0" smtClean="0">
                <a:solidFill>
                  <a:srgbClr val="A80000"/>
                </a:solidFill>
                <a:latin typeface="Times New Roman" panose="02020603050405020304" pitchFamily="18" charset="0"/>
                <a:cs typeface="Times New Roman" panose="02020603050405020304" pitchFamily="18" charset="0"/>
              </a:rPr>
              <a:t>Errore non campionario</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6" name="Freccia a destra 5"/>
          <p:cNvSpPr/>
          <p:nvPr/>
        </p:nvSpPr>
        <p:spPr>
          <a:xfrm>
            <a:off x="5412508" y="5333611"/>
            <a:ext cx="350982" cy="27261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949990" y="965752"/>
            <a:ext cx="8100008" cy="369332"/>
          </a:xfrm>
          <a:prstGeom prst="rect">
            <a:avLst/>
          </a:prstGeom>
        </p:spPr>
        <p:txBody>
          <a:bodyPr wrap="square">
            <a:spAutoFit/>
          </a:bodyPr>
          <a:lstStyle/>
          <a:p>
            <a:pPr>
              <a:defRPr/>
            </a:pPr>
            <a:r>
              <a:rPr lang="it-IT" dirty="0" smtClean="0">
                <a:latin typeface="Times New Roman" panose="02020603050405020304" pitchFamily="18" charset="0"/>
                <a:cs typeface="Times New Roman" panose="02020603050405020304" pitchFamily="18" charset="0"/>
              </a:rPr>
              <a:t>Tra le </a:t>
            </a:r>
            <a:r>
              <a:rPr lang="it-IT" dirty="0">
                <a:latin typeface="Times New Roman" panose="02020603050405020304" pitchFamily="18" charset="0"/>
                <a:cs typeface="Times New Roman" panose="02020603050405020304" pitchFamily="18" charset="0"/>
              </a:rPr>
              <a:t>dimensioni della qualità </a:t>
            </a:r>
            <a:r>
              <a:rPr lang="it-IT" dirty="0" smtClean="0">
                <a:latin typeface="Times New Roman" panose="02020603050405020304" pitchFamily="18" charset="0"/>
                <a:cs typeface="Times New Roman" panose="02020603050405020304" pitchFamily="18" charset="0"/>
              </a:rPr>
              <a:t>dell’informazione statistica vi è:  </a:t>
            </a:r>
            <a:endParaRPr lang="en-GB" dirty="0">
              <a:latin typeface="Times New Roman" panose="02020603050405020304" pitchFamily="18" charset="0"/>
              <a:cs typeface="Times New Roman" panose="02020603050405020304" pitchFamily="18" charset="0"/>
            </a:endParaRPr>
          </a:p>
        </p:txBody>
      </p:sp>
      <p:sp>
        <p:nvSpPr>
          <p:cNvPr id="18" name="Rettangolo 17"/>
          <p:cNvSpPr/>
          <p:nvPr/>
        </p:nvSpPr>
        <p:spPr>
          <a:xfrm>
            <a:off x="949990" y="1394081"/>
            <a:ext cx="10279719" cy="923330"/>
          </a:xfrm>
          <a:prstGeom prst="rect">
            <a:avLst/>
          </a:prstGeom>
        </p:spPr>
        <p:txBody>
          <a:bodyPr wrap="square">
            <a:spAutoFit/>
          </a:bodyPr>
          <a:lstStyle/>
          <a:p>
            <a:pPr marL="400050" indent="-400050" algn="just">
              <a:buFont typeface="+mj-lt"/>
              <a:buAutoNum type="romanUcPeriod" startAt="2"/>
            </a:pPr>
            <a:r>
              <a:rPr lang="it-IT" altLang="en-US" b="1" i="1" dirty="0" smtClean="0">
                <a:solidFill>
                  <a:srgbClr val="A80000"/>
                </a:solidFill>
                <a:latin typeface="Times New Roman" panose="02020603050405020304" pitchFamily="18" charset="0"/>
                <a:cs typeface="Times New Roman" panose="02020603050405020304" pitchFamily="18" charset="0"/>
              </a:rPr>
              <a:t>Precisione </a:t>
            </a:r>
            <a:r>
              <a:rPr lang="it-IT" altLang="en-US" b="1" i="1" dirty="0">
                <a:solidFill>
                  <a:srgbClr val="A80000"/>
                </a:solidFill>
                <a:latin typeface="Times New Roman" panose="02020603050405020304" pitchFamily="18" charset="0"/>
                <a:cs typeface="Times New Roman" panose="02020603050405020304" pitchFamily="18" charset="0"/>
              </a:rPr>
              <a:t>o </a:t>
            </a:r>
            <a:r>
              <a:rPr lang="it-IT" altLang="en-US" b="1" i="1" dirty="0" smtClean="0">
                <a:solidFill>
                  <a:srgbClr val="A80000"/>
                </a:solidFill>
                <a:latin typeface="Times New Roman" panose="02020603050405020304" pitchFamily="18" charset="0"/>
                <a:cs typeface="Times New Roman" panose="02020603050405020304" pitchFamily="18" charset="0"/>
              </a:rPr>
              <a:t>Accuratezza</a:t>
            </a:r>
            <a:r>
              <a:rPr lang="it-IT" altLang="en-US" dirty="0" smtClean="0">
                <a:latin typeface="Times New Roman" panose="02020603050405020304" pitchFamily="18" charset="0"/>
                <a:cs typeface="Times New Roman" panose="02020603050405020304" pitchFamily="18" charset="0"/>
              </a:rPr>
              <a:t>: </a:t>
            </a:r>
            <a:r>
              <a:rPr lang="it-IT" altLang="en-US" dirty="0">
                <a:latin typeface="Times New Roman" panose="02020603050405020304" pitchFamily="18" charset="0"/>
                <a:cs typeface="Times New Roman" panose="02020603050405020304" pitchFamily="18" charset="0"/>
              </a:rPr>
              <a:t>grado di corrispondenza fra la stima ottenuta dall'indagine e il vero (ma ignoto) valore della caratteristica in oggetto nella popolazione obiettivo. I motivi che possono causare delle cadute nell'accuratezza dell'informazione sono denominate fonti </a:t>
            </a:r>
            <a:r>
              <a:rPr lang="it-IT" altLang="en-US" dirty="0" smtClean="0">
                <a:latin typeface="Times New Roman" panose="02020603050405020304" pitchFamily="18" charset="0"/>
                <a:cs typeface="Times New Roman" panose="02020603050405020304" pitchFamily="18" charset="0"/>
              </a:rPr>
              <a:t>dell’errore</a:t>
            </a:r>
            <a:endParaRPr lang="it-IT" altLang="en-US" dirty="0">
              <a:latin typeface="Times New Roman" panose="02020603050405020304" pitchFamily="18" charset="0"/>
              <a:cs typeface="Times New Roman" panose="02020603050405020304" pitchFamily="18" charset="0"/>
            </a:endParaRPr>
          </a:p>
        </p:txBody>
      </p:sp>
      <p:pic>
        <p:nvPicPr>
          <p:cNvPr id="22" name="Immagine 21"/>
          <p:cNvPicPr>
            <a:picLocks noChangeAspect="1"/>
          </p:cNvPicPr>
          <p:nvPr/>
        </p:nvPicPr>
        <p:blipFill>
          <a:blip r:embed="rId2"/>
          <a:stretch>
            <a:fillRect/>
          </a:stretch>
        </p:blipFill>
        <p:spPr>
          <a:xfrm>
            <a:off x="9833033" y="4673520"/>
            <a:ext cx="1546167" cy="1159625"/>
          </a:xfrm>
          <a:prstGeom prst="rect">
            <a:avLst/>
          </a:prstGeom>
        </p:spPr>
      </p:pic>
    </p:spTree>
    <p:extLst>
      <p:ext uri="{BB962C8B-B14F-4D97-AF65-F5344CB8AC3E}">
        <p14:creationId xmlns:p14="http://schemas.microsoft.com/office/powerpoint/2010/main" val="25393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P spid="4" grpId="0"/>
      <p:bldP spid="5" grpId="0" animBg="1"/>
      <p:bldP spid="16" grpId="0" animBg="1"/>
      <p:bldP spid="6"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15</a:t>
            </a:fld>
            <a:endParaRPr lang="it-IT"/>
          </a:p>
        </p:txBody>
      </p:sp>
      <p:sp>
        <p:nvSpPr>
          <p:cNvPr id="4" name="Rettangolo 3"/>
          <p:cNvSpPr/>
          <p:nvPr/>
        </p:nvSpPr>
        <p:spPr>
          <a:xfrm>
            <a:off x="1016000" y="1013898"/>
            <a:ext cx="2157642" cy="369332"/>
          </a:xfrm>
          <a:prstGeom prst="rect">
            <a:avLst/>
          </a:prstGeom>
        </p:spPr>
        <p:txBody>
          <a:bodyPr wrap="none">
            <a:spAutoFit/>
          </a:bodyPr>
          <a:lstStyle/>
          <a:p>
            <a:pPr algn="ctr"/>
            <a:r>
              <a:rPr lang="it-IT" b="1" dirty="0">
                <a:solidFill>
                  <a:srgbClr val="A80000"/>
                </a:solidFill>
                <a:latin typeface="Times New Roman" panose="02020603050405020304" pitchFamily="18" charset="0"/>
                <a:cs typeface="Times New Roman" panose="02020603050405020304" pitchFamily="18" charset="0"/>
              </a:rPr>
              <a:t>Errore </a:t>
            </a:r>
            <a:r>
              <a:rPr lang="it-IT" b="1" dirty="0" smtClean="0">
                <a:solidFill>
                  <a:srgbClr val="A80000"/>
                </a:solidFill>
                <a:latin typeface="Times New Roman" panose="02020603050405020304" pitchFamily="18" charset="0"/>
                <a:cs typeface="Times New Roman" panose="02020603050405020304" pitchFamily="18" charset="0"/>
              </a:rPr>
              <a:t>campionario</a:t>
            </a:r>
            <a:endParaRPr lang="it-IT" b="1" i="0" dirty="0">
              <a:solidFill>
                <a:srgbClr val="A80000"/>
              </a:solidFill>
              <a:effectLst/>
              <a:latin typeface="Times New Roman" panose="02020603050405020304" pitchFamily="18" charset="0"/>
              <a:cs typeface="Times New Roman" panose="02020603050405020304" pitchFamily="18" charset="0"/>
            </a:endParaRPr>
          </a:p>
        </p:txBody>
      </p:sp>
      <p:sp>
        <p:nvSpPr>
          <p:cNvPr id="6" name="Rettangolo 5"/>
          <p:cNvSpPr/>
          <p:nvPr/>
        </p:nvSpPr>
        <p:spPr>
          <a:xfrm>
            <a:off x="1016000" y="1610320"/>
            <a:ext cx="10040966"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L’errore campionario EC esprime gli effetti determinati dall’operazione di campionamento sulla varianza e sulla </a:t>
            </a:r>
            <a:r>
              <a:rPr lang="it-IT" dirty="0">
                <a:solidFill>
                  <a:srgbClr val="C00000"/>
                </a:solidFill>
                <a:latin typeface="Times New Roman" panose="02020603050405020304" pitchFamily="18" charset="0"/>
                <a:cs typeface="Times New Roman" panose="02020603050405020304" pitchFamily="18" charset="0"/>
              </a:rPr>
              <a:t>distorsione delle stime </a:t>
            </a:r>
            <a:r>
              <a:rPr lang="it-IT" dirty="0" smtClean="0">
                <a:latin typeface="Times New Roman" panose="02020603050405020304" pitchFamily="18" charset="0"/>
                <a:cs typeface="Times New Roman" panose="02020603050405020304" pitchFamily="18" charset="0"/>
              </a:rPr>
              <a:t>(che </a:t>
            </a:r>
            <a:r>
              <a:rPr lang="it-IT" dirty="0">
                <a:latin typeface="Times New Roman" panose="02020603050405020304" pitchFamily="18" charset="0"/>
                <a:cs typeface="Times New Roman" panose="02020603050405020304" pitchFamily="18" charset="0"/>
              </a:rPr>
              <a:t>hanno valore atteso diverso dalla quantità che stima). Esso riguarda, quindi, solo le indagini campionarie.</a:t>
            </a:r>
          </a:p>
        </p:txBody>
      </p:sp>
      <p:sp>
        <p:nvSpPr>
          <p:cNvPr id="8" name="Rettangolo 7"/>
          <p:cNvSpPr/>
          <p:nvPr/>
        </p:nvSpPr>
        <p:spPr>
          <a:xfrm>
            <a:off x="951344" y="2533650"/>
            <a:ext cx="10076874"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Intuitivamente, tale errore, dovuto al </a:t>
            </a:r>
            <a:r>
              <a:rPr lang="it-IT" b="1" i="1" dirty="0">
                <a:latin typeface="Times New Roman" panose="02020603050405020304" pitchFamily="18" charset="0"/>
                <a:cs typeface="Times New Roman" panose="02020603050405020304" pitchFamily="18" charset="0"/>
              </a:rPr>
              <a:t>campionamento</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si riduce aumentando la numerosità </a:t>
            </a:r>
            <a:r>
              <a:rPr lang="it-IT" dirty="0" smtClean="0">
                <a:latin typeface="Times New Roman" panose="02020603050405020304" pitchFamily="18" charset="0"/>
                <a:cs typeface="Times New Roman" panose="02020603050405020304" pitchFamily="18" charset="0"/>
              </a:rPr>
              <a:t>del campione </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980091" y="2939952"/>
            <a:ext cx="10076875"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tecnica del campionamento presenta solo una stima, cioè un valore approssimato. Ciò significa che il valore in questione non è certo, ma solo probabile, e inoltre questa probabilità può variare entro un certo intervallo (detto intervallo di fiducia). </a:t>
            </a:r>
          </a:p>
        </p:txBody>
      </p:sp>
      <p:sp>
        <p:nvSpPr>
          <p:cNvPr id="10" name="Rettangolo 9"/>
          <p:cNvSpPr/>
          <p:nvPr/>
        </p:nvSpPr>
        <p:spPr>
          <a:xfrm>
            <a:off x="980090" y="4048014"/>
            <a:ext cx="10076876"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stima del campione sarà quindi sempre affetta da un errore, che si chiama errore di campionamento. Se però il campione è probabilistico (cioè scelto secondo una procedura rigorosamente casuale), la statistica ci permette di calcolare l’entità di tale errore</a:t>
            </a:r>
          </a:p>
        </p:txBody>
      </p:sp>
      <p:sp>
        <p:nvSpPr>
          <p:cNvPr id="11" name="Rettangolo 10"/>
          <p:cNvSpPr/>
          <p:nvPr/>
        </p:nvSpPr>
        <p:spPr>
          <a:xfrm>
            <a:off x="951344" y="5056193"/>
            <a:ext cx="10233891"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Generalmente i fattori responsabili della generazione di un </a:t>
            </a:r>
            <a:r>
              <a:rPr lang="it-IT" b="1" dirty="0">
                <a:solidFill>
                  <a:srgbClr val="000000"/>
                </a:solidFill>
                <a:latin typeface="Times New Roman" panose="02020603050405020304" pitchFamily="18" charset="0"/>
                <a:cs typeface="Times New Roman" panose="02020603050405020304" pitchFamily="18" charset="0"/>
              </a:rPr>
              <a:t>errore di campionamento</a:t>
            </a:r>
            <a:r>
              <a:rPr lang="it-IT" dirty="0">
                <a:solidFill>
                  <a:srgbClr val="000000"/>
                </a:solidFill>
                <a:latin typeface="Times New Roman" panose="02020603050405020304" pitchFamily="18" charset="0"/>
                <a:cs typeface="Times New Roman" panose="02020603050405020304" pitchFamily="18" charset="0"/>
              </a:rPr>
              <a:t> sono molteplici. Essi, quasi nella totalità dei casi, sono dovuti alla selezione viziata oppure alla </a:t>
            </a:r>
            <a:r>
              <a:rPr lang="it-IT" b="1" dirty="0">
                <a:solidFill>
                  <a:srgbClr val="000000"/>
                </a:solidFill>
                <a:latin typeface="Times New Roman" panose="02020603050405020304" pitchFamily="18" charset="0"/>
                <a:cs typeface="Times New Roman" panose="02020603050405020304" pitchFamily="18" charset="0"/>
              </a:rPr>
              <a:t>variazione casuale</a:t>
            </a:r>
            <a:r>
              <a:rPr lang="it-IT" dirty="0">
                <a:solidFill>
                  <a:srgbClr val="000000"/>
                </a:solidFill>
                <a:latin typeface="Times New Roman" panose="02020603050405020304" pitchFamily="18" charset="0"/>
                <a:cs typeface="Times New Roman" panose="02020603050405020304" pitchFamily="18" charset="0"/>
              </a:rPr>
              <a:t>. Solitamente l'errore di campionamento viene condizionato dalla </a:t>
            </a:r>
            <a:r>
              <a:rPr lang="it-IT" b="1" dirty="0">
                <a:solidFill>
                  <a:srgbClr val="000000"/>
                </a:solidFill>
                <a:latin typeface="Times New Roman" panose="02020603050405020304" pitchFamily="18" charset="0"/>
                <a:cs typeface="Times New Roman" panose="02020603050405020304" pitchFamily="18" charset="0"/>
              </a:rPr>
              <a:t>variabilità</a:t>
            </a:r>
            <a:r>
              <a:rPr lang="it-IT" dirty="0">
                <a:solidFill>
                  <a:srgbClr val="000000"/>
                </a:solidFill>
                <a:latin typeface="Times New Roman" panose="02020603050405020304" pitchFamily="18" charset="0"/>
                <a:cs typeface="Times New Roman" panose="02020603050405020304" pitchFamily="18" charset="0"/>
              </a:rPr>
              <a:t> tra tutti gli </a:t>
            </a:r>
            <a:r>
              <a:rPr lang="it-IT" b="1" dirty="0">
                <a:solidFill>
                  <a:srgbClr val="000000"/>
                </a:solidFill>
                <a:latin typeface="Times New Roman" panose="02020603050405020304" pitchFamily="18" charset="0"/>
                <a:cs typeface="Times New Roman" panose="02020603050405020304" pitchFamily="18" charset="0"/>
              </a:rPr>
              <a:t>individui</a:t>
            </a:r>
            <a:r>
              <a:rPr lang="it-IT" dirty="0">
                <a:solidFill>
                  <a:srgbClr val="000000"/>
                </a:solidFill>
                <a:latin typeface="Times New Roman" panose="02020603050405020304" pitchFamily="18" charset="0"/>
                <a:cs typeface="Times New Roman" panose="02020603050405020304" pitchFamily="18" charset="0"/>
              </a:rPr>
              <a:t> che compongono la </a:t>
            </a:r>
            <a:r>
              <a:rPr lang="it-IT" b="1" dirty="0">
                <a:solidFill>
                  <a:srgbClr val="000000"/>
                </a:solidFill>
                <a:latin typeface="Times New Roman" panose="02020603050405020304" pitchFamily="18" charset="0"/>
                <a:cs typeface="Times New Roman" panose="02020603050405020304" pitchFamily="18" charset="0"/>
              </a:rPr>
              <a:t>popolazione</a:t>
            </a:r>
            <a:r>
              <a:rPr lang="it-IT" dirty="0">
                <a:solidFill>
                  <a:srgbClr val="000000"/>
                </a:solidFill>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7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16</a:t>
            </a:fld>
            <a:endParaRPr lang="it-IT"/>
          </a:p>
        </p:txBody>
      </p:sp>
      <p:pic>
        <p:nvPicPr>
          <p:cNvPr id="4" name="Immagine 3"/>
          <p:cNvPicPr>
            <a:picLocks noChangeAspect="1"/>
          </p:cNvPicPr>
          <p:nvPr/>
        </p:nvPicPr>
        <p:blipFill>
          <a:blip r:embed="rId2"/>
          <a:stretch>
            <a:fillRect/>
          </a:stretch>
        </p:blipFill>
        <p:spPr>
          <a:xfrm>
            <a:off x="693015" y="1638155"/>
            <a:ext cx="10953750" cy="4505325"/>
          </a:xfrm>
          <a:prstGeom prst="rect">
            <a:avLst/>
          </a:prstGeom>
        </p:spPr>
      </p:pic>
      <p:sp>
        <p:nvSpPr>
          <p:cNvPr id="5" name="CasellaDiTesto 4"/>
          <p:cNvSpPr txBox="1"/>
          <p:nvPr/>
        </p:nvSpPr>
        <p:spPr>
          <a:xfrm>
            <a:off x="951345" y="1016000"/>
            <a:ext cx="7444510" cy="369332"/>
          </a:xfrm>
          <a:prstGeom prst="rect">
            <a:avLst/>
          </a:prstGeom>
          <a:noFill/>
        </p:spPr>
        <p:txBody>
          <a:bodyPr wrap="square" rtlCol="0">
            <a:spAutoFit/>
          </a:bodyPr>
          <a:lstStyle/>
          <a:p>
            <a:pPr algn="just"/>
            <a:r>
              <a:rPr lang="it-IT" b="1" dirty="0" smtClean="0">
                <a:latin typeface="Times New Roman" panose="02020603050405020304" pitchFamily="18" charset="0"/>
                <a:cs typeface="Times New Roman" panose="02020603050405020304" pitchFamily="18" charset="0"/>
              </a:rPr>
              <a:t>Esempio: Indagine campionaria Istat sulla Spesa delle famiglie</a:t>
            </a:r>
            <a:endParaRPr lang="it-IT" b="1" dirty="0">
              <a:latin typeface="Times New Roman" panose="02020603050405020304" pitchFamily="18" charset="0"/>
              <a:cs typeface="Times New Roman" panose="02020603050405020304" pitchFamily="18" charset="0"/>
            </a:endParaRPr>
          </a:p>
        </p:txBody>
      </p:sp>
      <p:sp>
        <p:nvSpPr>
          <p:cNvPr id="6" name="Rettangolo 5"/>
          <p:cNvSpPr/>
          <p:nvPr/>
        </p:nvSpPr>
        <p:spPr>
          <a:xfrm>
            <a:off x="10372436" y="4027055"/>
            <a:ext cx="785091" cy="424872"/>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1880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17</a:t>
            </a:fld>
            <a:endParaRPr lang="it-IT"/>
          </a:p>
        </p:txBody>
      </p:sp>
      <p:sp>
        <p:nvSpPr>
          <p:cNvPr id="4" name="Rettangolo 3"/>
          <p:cNvSpPr/>
          <p:nvPr/>
        </p:nvSpPr>
        <p:spPr>
          <a:xfrm>
            <a:off x="1016000" y="1028251"/>
            <a:ext cx="10317018"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 valutare l’accuratezza delle stime prodotte da un’indagine campionaria è necessario tenere conto dell’errore campionario, che deriva dall’aver osservato la variabile di interesse solo su una parte (campione) della popolazione. </a:t>
            </a:r>
          </a:p>
        </p:txBody>
      </p:sp>
      <p:sp>
        <p:nvSpPr>
          <p:cNvPr id="5" name="Rettangolo 4"/>
          <p:cNvSpPr/>
          <p:nvPr/>
        </p:nvSpPr>
        <p:spPr>
          <a:xfrm>
            <a:off x="1016000" y="2136431"/>
            <a:ext cx="10317018"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Tale errore può essere espresso in termini di errore assoluto (standard </a:t>
            </a:r>
            <a:r>
              <a:rPr lang="it-IT" dirty="0" err="1">
                <a:latin typeface="Times New Roman" panose="02020603050405020304" pitchFamily="18" charset="0"/>
                <a:cs typeface="Times New Roman" panose="02020603050405020304" pitchFamily="18" charset="0"/>
              </a:rPr>
              <a:t>error</a:t>
            </a:r>
            <a:r>
              <a:rPr lang="it-IT" dirty="0">
                <a:latin typeface="Times New Roman" panose="02020603050405020304" pitchFamily="18" charset="0"/>
                <a:cs typeface="Times New Roman" panose="02020603050405020304" pitchFamily="18" charset="0"/>
              </a:rPr>
              <a:t>) o di errore relativo (cioè l’errore assoluto diviso per la stima, che prende il nome di coefficiente di variazione, CV). </a:t>
            </a:r>
          </a:p>
        </p:txBody>
      </p:sp>
      <p:sp>
        <p:nvSpPr>
          <p:cNvPr id="6" name="Rettangolo 5"/>
          <p:cNvSpPr/>
          <p:nvPr/>
        </p:nvSpPr>
        <p:spPr>
          <a:xfrm>
            <a:off x="1016000" y="3059929"/>
            <a:ext cx="10317018"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A partire da questi è possibile costruire l’intervallo di confidenza che, con un prefissato livello di fiducia, contiene al suo interno il valore vero ma ignoto del parametro oggetto di stima. </a:t>
            </a:r>
          </a:p>
        </p:txBody>
      </p:sp>
      <p:sp>
        <p:nvSpPr>
          <p:cNvPr id="7" name="Rettangolo 6"/>
          <p:cNvSpPr/>
          <p:nvPr/>
        </p:nvSpPr>
        <p:spPr>
          <a:xfrm>
            <a:off x="1016000" y="4094264"/>
            <a:ext cx="10317018"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L’intervallo di confidenza è calcolato aggiungendo e sottraendo alla stima puntuale il suo errore campionario assoluto, moltiplicato per un coefficiente che dipende dal livello di fiducia; considerando il tradizionale livello di fiducia del 95%, il coefficiente corrispondente è pari a 1,96.</a:t>
            </a:r>
            <a:endParaRPr lang="it-IT"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rotWithShape="1">
          <a:blip r:embed="rId2"/>
          <a:srcRect b="17161"/>
          <a:stretch/>
        </p:blipFill>
        <p:spPr>
          <a:xfrm>
            <a:off x="8968394" y="5106215"/>
            <a:ext cx="2270414" cy="879633"/>
          </a:xfrm>
          <a:prstGeom prst="rect">
            <a:avLst/>
          </a:prstGeom>
        </p:spPr>
      </p:pic>
    </p:spTree>
    <p:extLst>
      <p:ext uri="{BB962C8B-B14F-4D97-AF65-F5344CB8AC3E}">
        <p14:creationId xmlns:p14="http://schemas.microsoft.com/office/powerpoint/2010/main" val="216428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18</a:t>
            </a:fld>
            <a:endParaRPr lang="it-IT"/>
          </a:p>
        </p:txBody>
      </p:sp>
      <p:sp>
        <p:nvSpPr>
          <p:cNvPr id="4" name="Rettangolo 3"/>
          <p:cNvSpPr/>
          <p:nvPr/>
        </p:nvSpPr>
        <p:spPr>
          <a:xfrm>
            <a:off x="1016000" y="931264"/>
            <a:ext cx="10363200"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 2020 la stima della spesa media mensile è risultata pari a 2.328,23 euro; poiché l’errore </a:t>
            </a:r>
            <a:r>
              <a:rPr lang="it-IT" dirty="0" smtClean="0">
                <a:latin typeface="Times New Roman" panose="02020603050405020304" pitchFamily="18" charset="0"/>
                <a:cs typeface="Times New Roman" panose="02020603050405020304" pitchFamily="18" charset="0"/>
              </a:rPr>
              <a:t>relativo, per il totale Italia, è </a:t>
            </a:r>
            <a:r>
              <a:rPr lang="it-IT" dirty="0">
                <a:latin typeface="Times New Roman" panose="02020603050405020304" pitchFamily="18" charset="0"/>
                <a:cs typeface="Times New Roman" panose="02020603050405020304" pitchFamily="18" charset="0"/>
              </a:rPr>
              <a:t>pari allo 0,5%, il valore che si otterrebbe osservando l’intera popolazione è compreso, con una probabilità del 95%, tra 2.306,39 e 2.350,08 euro. </a:t>
            </a:r>
          </a:p>
        </p:txBody>
      </p:sp>
      <p:pic>
        <p:nvPicPr>
          <p:cNvPr id="5" name="Immagine 4"/>
          <p:cNvPicPr>
            <a:picLocks noChangeAspect="1"/>
          </p:cNvPicPr>
          <p:nvPr/>
        </p:nvPicPr>
        <p:blipFill>
          <a:blip r:embed="rId2"/>
          <a:stretch>
            <a:fillRect/>
          </a:stretch>
        </p:blipFill>
        <p:spPr>
          <a:xfrm>
            <a:off x="1110311" y="2674858"/>
            <a:ext cx="10174578" cy="3332900"/>
          </a:xfrm>
          <a:prstGeom prst="rect">
            <a:avLst/>
          </a:prstGeom>
        </p:spPr>
      </p:pic>
      <p:sp>
        <p:nvSpPr>
          <p:cNvPr id="6" name="Rettangolo 5"/>
          <p:cNvSpPr/>
          <p:nvPr/>
        </p:nvSpPr>
        <p:spPr>
          <a:xfrm>
            <a:off x="8395856" y="4507348"/>
            <a:ext cx="563418" cy="1533236"/>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41518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19</a:t>
            </a:fld>
            <a:endParaRPr lang="it-IT"/>
          </a:p>
        </p:txBody>
      </p:sp>
      <p:sp>
        <p:nvSpPr>
          <p:cNvPr id="4" name="Rettangolo 3"/>
          <p:cNvSpPr/>
          <p:nvPr/>
        </p:nvSpPr>
        <p:spPr>
          <a:xfrm>
            <a:off x="658552" y="1111935"/>
            <a:ext cx="10814309"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Quando il campione viene disaggregato secondo le diverse caratteristiche familiari, la minore numerosità campionaria fa aumentare l’errore relativo e rende quindi le stime meno precise. Nelle tavole A e B si riportano gli errori relativi percentuali </a:t>
            </a:r>
            <a:r>
              <a:rPr lang="it-IT" dirty="0" smtClean="0">
                <a:latin typeface="Times New Roman" panose="02020603050405020304" pitchFamily="18" charset="0"/>
                <a:cs typeface="Times New Roman" panose="02020603050405020304" pitchFamily="18" charset="0"/>
              </a:rPr>
              <a:t>della </a:t>
            </a:r>
            <a:r>
              <a:rPr lang="it-IT" dirty="0">
                <a:latin typeface="Times New Roman" panose="02020603050405020304" pitchFamily="18" charset="0"/>
                <a:cs typeface="Times New Roman" panose="02020603050405020304" pitchFamily="18" charset="0"/>
              </a:rPr>
              <a:t>spesa totale per le principali caratteristiche familiari, con la segnalazione delle differenze statisticamente </a:t>
            </a:r>
            <a:r>
              <a:rPr lang="it-IT" dirty="0" smtClean="0">
                <a:latin typeface="Times New Roman" panose="02020603050405020304" pitchFamily="18" charset="0"/>
                <a:cs typeface="Times New Roman" panose="02020603050405020304" pitchFamily="18" charset="0"/>
              </a:rPr>
              <a:t>significative.</a:t>
            </a:r>
            <a:endParaRPr lang="it-IT"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719137" y="2652712"/>
            <a:ext cx="10753725" cy="1552575"/>
          </a:xfrm>
          <a:prstGeom prst="rect">
            <a:avLst/>
          </a:prstGeom>
        </p:spPr>
      </p:pic>
      <p:pic>
        <p:nvPicPr>
          <p:cNvPr id="6" name="Immagine 5"/>
          <p:cNvPicPr>
            <a:picLocks noChangeAspect="1"/>
          </p:cNvPicPr>
          <p:nvPr/>
        </p:nvPicPr>
        <p:blipFill>
          <a:blip r:embed="rId3"/>
          <a:stretch>
            <a:fillRect/>
          </a:stretch>
        </p:blipFill>
        <p:spPr>
          <a:xfrm>
            <a:off x="821459" y="4239853"/>
            <a:ext cx="10706100" cy="1952625"/>
          </a:xfrm>
          <a:prstGeom prst="rect">
            <a:avLst/>
          </a:prstGeom>
        </p:spPr>
      </p:pic>
      <p:sp>
        <p:nvSpPr>
          <p:cNvPr id="7" name="Rettangolo 6"/>
          <p:cNvSpPr/>
          <p:nvPr/>
        </p:nvSpPr>
        <p:spPr>
          <a:xfrm>
            <a:off x="8580582" y="4590473"/>
            <a:ext cx="600363" cy="1602005"/>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13229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a:t>
            </a:fld>
            <a:endParaRPr lang="it-IT"/>
          </a:p>
        </p:txBody>
      </p:sp>
      <p:sp>
        <p:nvSpPr>
          <p:cNvPr id="4" name="CasellaDiTesto 3"/>
          <p:cNvSpPr txBox="1"/>
          <p:nvPr/>
        </p:nvSpPr>
        <p:spPr>
          <a:xfrm>
            <a:off x="2660073" y="2770908"/>
            <a:ext cx="7232073" cy="369332"/>
          </a:xfrm>
          <a:prstGeom prst="rect">
            <a:avLst/>
          </a:prstGeom>
          <a:noFill/>
        </p:spPr>
        <p:txBody>
          <a:bodyPr wrap="square" rtlCol="0">
            <a:spAutoFit/>
          </a:bodyPr>
          <a:lstStyle/>
          <a:p>
            <a:pPr algn="ctr"/>
            <a:r>
              <a:rPr lang="it-IT" b="1" dirty="0" smtClean="0">
                <a:solidFill>
                  <a:srgbClr val="A80000"/>
                </a:solidFill>
                <a:latin typeface="Times New Roman" panose="02020603050405020304" pitchFamily="18" charset="0"/>
                <a:cs typeface="Times New Roman" panose="02020603050405020304" pitchFamily="18" charset="0"/>
              </a:rPr>
              <a:t>CENNI DI STATISTICA DESCRITTIVA ED INFERENZIALE</a:t>
            </a:r>
            <a:endParaRPr lang="it-IT" b="1" dirty="0">
              <a:solidFill>
                <a:srgbClr val="A80000"/>
              </a:solidFill>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4688580" y="3760003"/>
            <a:ext cx="3557847" cy="1976582"/>
          </a:xfrm>
          <a:prstGeom prst="rect">
            <a:avLst/>
          </a:prstGeom>
        </p:spPr>
      </p:pic>
    </p:spTree>
    <p:extLst>
      <p:ext uri="{BB962C8B-B14F-4D97-AF65-F5344CB8AC3E}">
        <p14:creationId xmlns:p14="http://schemas.microsoft.com/office/powerpoint/2010/main" val="322869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20</a:t>
            </a:fld>
            <a:endParaRPr lang="it-IT"/>
          </a:p>
        </p:txBody>
      </p:sp>
      <p:sp>
        <p:nvSpPr>
          <p:cNvPr id="4" name="Rettangolo 3"/>
          <p:cNvSpPr/>
          <p:nvPr/>
        </p:nvSpPr>
        <p:spPr>
          <a:xfrm>
            <a:off x="1015999" y="869169"/>
            <a:ext cx="3491346"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Errore </a:t>
            </a:r>
            <a:r>
              <a:rPr lang="it-IT" b="1" dirty="0" smtClean="0">
                <a:solidFill>
                  <a:srgbClr val="A80000"/>
                </a:solidFill>
                <a:latin typeface="Times New Roman" panose="02020603050405020304" pitchFamily="18" charset="0"/>
                <a:cs typeface="Times New Roman" panose="02020603050405020304" pitchFamily="18" charset="0"/>
              </a:rPr>
              <a:t>non campionario</a:t>
            </a:r>
            <a:endParaRPr lang="it-IT" dirty="0" smtClean="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5999" y="2487583"/>
            <a:ext cx="6096000" cy="1338828"/>
          </a:xfrm>
          <a:prstGeom prst="rect">
            <a:avLst/>
          </a:prstGeom>
        </p:spPr>
        <p:txBody>
          <a:bodyPr>
            <a:spAutoFit/>
          </a:bodyPr>
          <a:lstStyle/>
          <a:p>
            <a:pPr marL="285750" indent="-285750">
              <a:lnSpc>
                <a:spcPct val="150000"/>
              </a:lnSpc>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Errori </a:t>
            </a:r>
            <a:r>
              <a:rPr lang="it-IT" dirty="0">
                <a:latin typeface="Times New Roman" panose="02020603050405020304" pitchFamily="18" charset="0"/>
                <a:cs typeface="Times New Roman" panose="02020603050405020304" pitchFamily="18" charset="0"/>
              </a:rPr>
              <a:t>di copertura </a:t>
            </a:r>
            <a:endParaRPr lang="it-IT"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Errori </a:t>
            </a:r>
            <a:r>
              <a:rPr lang="it-IT" dirty="0">
                <a:latin typeface="Times New Roman" panose="02020603050405020304" pitchFamily="18" charset="0"/>
                <a:cs typeface="Times New Roman" panose="02020603050405020304" pitchFamily="18" charset="0"/>
              </a:rPr>
              <a:t>di mancata risposta </a:t>
            </a:r>
            <a:endParaRPr lang="it-IT"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q"/>
            </a:pPr>
            <a:r>
              <a:rPr lang="it-IT" dirty="0" smtClean="0">
                <a:latin typeface="Times New Roman" panose="02020603050405020304" pitchFamily="18" charset="0"/>
                <a:cs typeface="Times New Roman" panose="02020603050405020304" pitchFamily="18" charset="0"/>
              </a:rPr>
              <a:t>Errori </a:t>
            </a:r>
            <a:r>
              <a:rPr lang="it-IT" dirty="0">
                <a:latin typeface="Times New Roman" panose="02020603050405020304" pitchFamily="18" charset="0"/>
                <a:cs typeface="Times New Roman" panose="02020603050405020304" pitchFamily="18" charset="0"/>
              </a:rPr>
              <a:t>di misura </a:t>
            </a:r>
          </a:p>
        </p:txBody>
      </p:sp>
      <p:sp>
        <p:nvSpPr>
          <p:cNvPr id="8" name="Rettangolo 7"/>
          <p:cNvSpPr/>
          <p:nvPr/>
        </p:nvSpPr>
        <p:spPr>
          <a:xfrm>
            <a:off x="1015997" y="2178752"/>
            <a:ext cx="482055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I</a:t>
            </a:r>
            <a:r>
              <a:rPr lang="it-IT" dirty="0" smtClean="0">
                <a:latin typeface="Times New Roman" panose="02020603050405020304" pitchFamily="18" charset="0"/>
                <a:cs typeface="Times New Roman" panose="02020603050405020304" pitchFamily="18" charset="0"/>
              </a:rPr>
              <a:t> principali errori non campionari sono i seguenti: </a:t>
            </a:r>
          </a:p>
        </p:txBody>
      </p:sp>
      <p:sp>
        <p:nvSpPr>
          <p:cNvPr id="9" name="Rettangolo 8"/>
          <p:cNvSpPr/>
          <p:nvPr/>
        </p:nvSpPr>
        <p:spPr>
          <a:xfrm>
            <a:off x="1015997" y="1301272"/>
            <a:ext cx="10317019"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Vengono chiamati errori non campionari quegli errori o distorsioni </a:t>
            </a:r>
            <a:r>
              <a:rPr lang="it-IT" dirty="0">
                <a:latin typeface="Times New Roman" panose="02020603050405020304" pitchFamily="18" charset="0"/>
                <a:cs typeface="Times New Roman" panose="02020603050405020304" pitchFamily="18" charset="0"/>
              </a:rPr>
              <a:t>che si possono </a:t>
            </a:r>
            <a:r>
              <a:rPr lang="it-IT" dirty="0" smtClean="0">
                <a:latin typeface="Times New Roman" panose="02020603050405020304" pitchFamily="18" charset="0"/>
                <a:cs typeface="Times New Roman" panose="02020603050405020304" pitchFamily="18" charset="0"/>
              </a:rPr>
              <a:t>commettere </a:t>
            </a:r>
            <a:r>
              <a:rPr lang="it-IT" dirty="0">
                <a:latin typeface="Times New Roman" panose="02020603050405020304" pitchFamily="18" charset="0"/>
                <a:cs typeface="Times New Roman" panose="02020603050405020304" pitchFamily="18" charset="0"/>
              </a:rPr>
              <a:t>nel corso di una indagine </a:t>
            </a:r>
            <a:r>
              <a:rPr lang="it-IT" dirty="0" smtClean="0">
                <a:latin typeface="Times New Roman" panose="02020603050405020304" pitchFamily="18" charset="0"/>
                <a:cs typeface="Times New Roman" panose="02020603050405020304" pitchFamily="18" charset="0"/>
              </a:rPr>
              <a:t>statistica che sono </a:t>
            </a:r>
            <a:r>
              <a:rPr lang="it-IT" dirty="0" smtClean="0">
                <a:solidFill>
                  <a:srgbClr val="000000"/>
                </a:solidFill>
                <a:latin typeface="Times New Roman" panose="02020603050405020304" pitchFamily="18" charset="0"/>
                <a:cs typeface="Times New Roman" panose="02020603050405020304" pitchFamily="18" charset="0"/>
              </a:rPr>
              <a:t>presenti </a:t>
            </a:r>
            <a:r>
              <a:rPr lang="it-IT" dirty="0">
                <a:solidFill>
                  <a:srgbClr val="000000"/>
                </a:solidFill>
                <a:latin typeface="Times New Roman" panose="02020603050405020304" pitchFamily="18" charset="0"/>
                <a:cs typeface="Times New Roman" panose="02020603050405020304" pitchFamily="18" charset="0"/>
              </a:rPr>
              <a:t>nei dati rilevati </a:t>
            </a:r>
            <a:r>
              <a:rPr lang="it-IT" dirty="0" smtClean="0">
                <a:solidFill>
                  <a:srgbClr val="000000"/>
                </a:solidFill>
                <a:latin typeface="Times New Roman" panose="02020603050405020304" pitchFamily="18" charset="0"/>
                <a:cs typeface="Times New Roman" panose="02020603050405020304" pitchFamily="18" charset="0"/>
              </a:rPr>
              <a:t>e che non sono dovuti </a:t>
            </a:r>
            <a:r>
              <a:rPr lang="it-IT" dirty="0">
                <a:solidFill>
                  <a:srgbClr val="000000"/>
                </a:solidFill>
                <a:latin typeface="Times New Roman" panose="02020603050405020304" pitchFamily="18" charset="0"/>
                <a:cs typeface="Times New Roman" panose="02020603050405020304" pitchFamily="18" charset="0"/>
              </a:rPr>
              <a:t>a problemi di </a:t>
            </a:r>
            <a:r>
              <a:rPr lang="it-IT" dirty="0" smtClean="0">
                <a:solidFill>
                  <a:srgbClr val="000000"/>
                </a:solidFill>
                <a:latin typeface="Times New Roman" panose="02020603050405020304" pitchFamily="18" charset="0"/>
                <a:cs typeface="Times New Roman" panose="02020603050405020304" pitchFamily="18" charset="0"/>
              </a:rPr>
              <a:t>campionamento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2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21</a:t>
            </a:fld>
            <a:endParaRPr lang="it-IT"/>
          </a:p>
        </p:txBody>
      </p:sp>
      <p:sp>
        <p:nvSpPr>
          <p:cNvPr id="4" name="Rettangolo 3"/>
          <p:cNvSpPr/>
          <p:nvPr/>
        </p:nvSpPr>
        <p:spPr>
          <a:xfrm>
            <a:off x="953192" y="798265"/>
            <a:ext cx="10526683" cy="369332"/>
          </a:xfrm>
          <a:prstGeom prst="rect">
            <a:avLst/>
          </a:prstGeom>
        </p:spPr>
        <p:txBody>
          <a:bodyPr wrap="square">
            <a:spAutoFit/>
          </a:bodyPr>
          <a:lstStyle/>
          <a:p>
            <a:pPr algn="just">
              <a:spcAft>
                <a:spcPts val="0"/>
              </a:spcAft>
            </a:pPr>
            <a:r>
              <a:rPr lang="it-IT" b="1" dirty="0">
                <a:solidFill>
                  <a:srgbClr val="A80000"/>
                </a:solidFill>
                <a:latin typeface="Times New Roman" panose="02020603050405020304" pitchFamily="18" charset="0"/>
                <a:ea typeface="Calibri" panose="020F0502020204030204" pitchFamily="34" charset="0"/>
                <a:cs typeface="Century Schoolbook" panose="02040604050505020304" pitchFamily="18" charset="0"/>
              </a:rPr>
              <a:t>Errori di mancata copertura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(es: inadeguatezza della lista di campionamento). </a:t>
            </a:r>
            <a:endParaRPr lang="en-GB" sz="1200" dirty="0">
              <a:solidFill>
                <a:srgbClr val="000000"/>
              </a:solidFill>
              <a:effectLst/>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5" name="Rettangolo 4"/>
          <p:cNvSpPr/>
          <p:nvPr/>
        </p:nvSpPr>
        <p:spPr>
          <a:xfrm>
            <a:off x="953192" y="2122806"/>
            <a:ext cx="10463875" cy="646331"/>
          </a:xfrm>
          <a:prstGeom prst="rect">
            <a:avLst/>
          </a:prstGeom>
        </p:spPr>
        <p:txBody>
          <a:bodyPr wrap="square">
            <a:spAutoFit/>
          </a:bodyPr>
          <a:lstStyle/>
          <a:p>
            <a:pPr algn="just">
              <a:spcAft>
                <a:spcPts val="0"/>
              </a:spcAft>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Ciò si verifica quando le liste per la selezione del campione non contengono tutte le unità potenzialmente valide per l’indagine (errore di </a:t>
            </a:r>
            <a:r>
              <a:rPr lang="it-IT" dirty="0" err="1">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sovracopertura</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 e errore di </a:t>
            </a:r>
            <a:r>
              <a:rPr lang="it-IT" dirty="0" err="1">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sottocopertura</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6" name="Rettangolo 5"/>
          <p:cNvSpPr/>
          <p:nvPr/>
        </p:nvSpPr>
        <p:spPr>
          <a:xfrm>
            <a:off x="953192" y="4205553"/>
            <a:ext cx="10463875" cy="646331"/>
          </a:xfrm>
          <a:prstGeom prst="rect">
            <a:avLst/>
          </a:prstGeom>
        </p:spPr>
        <p:txBody>
          <a:bodyPr wrap="square">
            <a:spAutoFit/>
          </a:bodyPr>
          <a:lstStyle/>
          <a:p>
            <a:pPr algn="just">
              <a:spcAft>
                <a:spcPts val="0"/>
              </a:spcAft>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Infatti la </a:t>
            </a:r>
            <a:r>
              <a:rPr lang="it-IT" b="1"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completezza e correttezza delle liste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della popolazione utilizzate come base per l’estrazione del campione rappresentano i principali </a:t>
            </a:r>
            <a:r>
              <a:rPr lang="it-IT" b="1"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fattori cruciali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per un buon funzionamento del piano di rilevazione.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7" name="Rettangolo 6"/>
          <p:cNvSpPr/>
          <p:nvPr/>
        </p:nvSpPr>
        <p:spPr>
          <a:xfrm>
            <a:off x="953191" y="5052793"/>
            <a:ext cx="10463875" cy="923330"/>
          </a:xfrm>
          <a:prstGeom prst="rect">
            <a:avLst/>
          </a:prstGeom>
        </p:spPr>
        <p:txBody>
          <a:bodyPr wrap="square">
            <a:spAutoFit/>
          </a:bodyPr>
          <a:lstStyle/>
          <a:p>
            <a:pPr algn="just">
              <a:spcAft>
                <a:spcPts val="0"/>
              </a:spcAft>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Disporre di una lista sempre aggiornata per ogni tipo di ricerca statistica non è infatti facilmente realizzabile in quanto accade spesso che, nell’intervallo di tempo intercorrente tra l’ultimo aggiornamento della lista e l’effettuazione di una indagine, siano intervenute modifiche nelle caratteristiche delle unità.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8" name="Rettangolo 7"/>
          <p:cNvSpPr/>
          <p:nvPr/>
        </p:nvSpPr>
        <p:spPr>
          <a:xfrm>
            <a:off x="953192" y="1368506"/>
            <a:ext cx="10252364" cy="646331"/>
          </a:xfrm>
          <a:prstGeom prst="rect">
            <a:avLst/>
          </a:prstGeom>
        </p:spPr>
        <p:txBody>
          <a:bodyPr wrap="square">
            <a:spAutoFit/>
          </a:bodyPr>
          <a:lstStyle/>
          <a:p>
            <a:pPr algn="just">
              <a:spcAft>
                <a:spcPts val="0"/>
              </a:spcAft>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La mancata copertura è dovuta alla mancata inclusione di alcune </a:t>
            </a: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unità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della popolazione obiettivo nella lista di campionamento.</a:t>
            </a:r>
            <a:r>
              <a:rPr lang="it-IT" sz="115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rPr>
              <a:t>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9" name="Rettangolo 8"/>
          <p:cNvSpPr/>
          <p:nvPr/>
        </p:nvSpPr>
        <p:spPr>
          <a:xfrm>
            <a:off x="953191" y="2819916"/>
            <a:ext cx="10401066"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Si possono distinguere due tipi di errore: quelli di </a:t>
            </a:r>
            <a:r>
              <a:rPr lang="it-IT" dirty="0" err="1">
                <a:latin typeface="Times New Roman" panose="02020603050405020304" pitchFamily="18" charset="0"/>
                <a:cs typeface="Times New Roman" panose="02020603050405020304" pitchFamily="18" charset="0"/>
              </a:rPr>
              <a:t>sovracopertura</a:t>
            </a:r>
            <a:r>
              <a:rPr lang="it-IT" dirty="0">
                <a:latin typeface="Times New Roman" panose="02020603050405020304" pitchFamily="18" charset="0"/>
                <a:cs typeface="Times New Roman" panose="02020603050405020304" pitchFamily="18" charset="0"/>
              </a:rPr>
              <a:t> (inclusione nell’indagine di unità non appartenenti alla popolazione di studio) e di </a:t>
            </a:r>
            <a:r>
              <a:rPr lang="it-IT" dirty="0" err="1">
                <a:latin typeface="Times New Roman" panose="02020603050405020304" pitchFamily="18" charset="0"/>
                <a:cs typeface="Times New Roman" panose="02020603050405020304" pitchFamily="18" charset="0"/>
              </a:rPr>
              <a:t>sottocopertura</a:t>
            </a:r>
            <a:r>
              <a:rPr lang="it-IT" dirty="0">
                <a:latin typeface="Times New Roman" panose="02020603050405020304" pitchFamily="18" charset="0"/>
                <a:cs typeface="Times New Roman" panose="02020603050405020304" pitchFamily="18" charset="0"/>
              </a:rPr>
              <a:t> (non inclusione di unità appartenenti alla popolazione).</a:t>
            </a:r>
          </a:p>
        </p:txBody>
      </p:sp>
    </p:spTree>
    <p:extLst>
      <p:ext uri="{BB962C8B-B14F-4D97-AF65-F5344CB8AC3E}">
        <p14:creationId xmlns:p14="http://schemas.microsoft.com/office/powerpoint/2010/main" val="42819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22</a:t>
            </a:fld>
            <a:endParaRPr lang="it-IT"/>
          </a:p>
        </p:txBody>
      </p:sp>
      <p:sp>
        <p:nvSpPr>
          <p:cNvPr id="4" name="Rettangolo 3"/>
          <p:cNvSpPr/>
          <p:nvPr/>
        </p:nvSpPr>
        <p:spPr>
          <a:xfrm>
            <a:off x="1016000" y="815372"/>
            <a:ext cx="10222806" cy="923330"/>
          </a:xfrm>
          <a:prstGeom prst="rect">
            <a:avLst/>
          </a:prstGeom>
        </p:spPr>
        <p:txBody>
          <a:bodyPr wrap="square">
            <a:spAutoFit/>
          </a:bodyPr>
          <a:lstStyle/>
          <a:p>
            <a:pPr algn="just">
              <a:spcAft>
                <a:spcPts val="0"/>
              </a:spcAft>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Talvolta l’indagine riguarda solo una </a:t>
            </a:r>
            <a:r>
              <a:rPr lang="it-IT" dirty="0" err="1">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sottopolazione</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 e quindi le unità potenzialmente idonee a far parte del campione devono soddisfare una condizione di eleggibilità, ossia di rispondenza alla legge di appartenenza a tale </a:t>
            </a:r>
            <a:r>
              <a:rPr lang="it-IT" dirty="0" err="1">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sottopolazione</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5" name="Rettangolo 4"/>
          <p:cNvSpPr/>
          <p:nvPr/>
        </p:nvSpPr>
        <p:spPr>
          <a:xfrm>
            <a:off x="1016000" y="1909697"/>
            <a:ext cx="10222806" cy="646331"/>
          </a:xfrm>
          <a:prstGeom prst="rect">
            <a:avLst/>
          </a:prstGeom>
        </p:spPr>
        <p:txBody>
          <a:bodyPr wrap="square">
            <a:spAutoFit/>
          </a:bodyPr>
          <a:lstStyle/>
          <a:p>
            <a:pPr algn="just">
              <a:spcAft>
                <a:spcPts val="0"/>
              </a:spcAft>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Se, come spesso accade, il requisito di eleggibilità non è verificato a priori ma durante la fase di raccolta dei dati, si possono registrare due incongruenze che, inevitabilmente, introducono distorsioni nell’indagine: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6" name="Rettangolo 5"/>
          <p:cNvSpPr/>
          <p:nvPr/>
        </p:nvSpPr>
        <p:spPr>
          <a:xfrm>
            <a:off x="1015997" y="2556028"/>
            <a:ext cx="10222807" cy="1315745"/>
          </a:xfrm>
          <a:prstGeom prst="rect">
            <a:avLst/>
          </a:prstGeom>
        </p:spPr>
        <p:txBody>
          <a:bodyPr wrap="square">
            <a:spAutoFit/>
          </a:bodyPr>
          <a:lstStyle/>
          <a:p>
            <a:pPr marL="285750" indent="-285750" algn="just">
              <a:spcAft>
                <a:spcPts val="910"/>
              </a:spcAft>
              <a:buFont typeface="Wingdings" panose="05000000000000000000" pitchFamily="2" charset="2"/>
              <a:buChar char="q"/>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una unità può essere erroneamente dichiarata utile per l’indagine. In tal caso sussiste la possibilità di correggere successivamente l’informazione derivante dalla relativa intervista;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a:p>
            <a:pPr marL="285750" indent="-285750" algn="just">
              <a:spcAft>
                <a:spcPts val="0"/>
              </a:spcAft>
              <a:buFont typeface="Wingdings" panose="05000000000000000000" pitchFamily="2" charset="2"/>
              <a:buChar char="q"/>
            </a:pP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una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unità può essere classificata erroneamente non utilizzabile e, di conseguenza, esclusa dall’indagine. In tal caso non sussiste alcuna possibilità di integrare l’informazione.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7" name="Rettangolo 6"/>
          <p:cNvSpPr/>
          <p:nvPr/>
        </p:nvSpPr>
        <p:spPr>
          <a:xfrm>
            <a:off x="1015998" y="4390838"/>
            <a:ext cx="10222807" cy="923330"/>
          </a:xfrm>
          <a:prstGeom prst="rect">
            <a:avLst/>
          </a:prstGeom>
        </p:spPr>
        <p:txBody>
          <a:bodyPr wrap="square">
            <a:spAutoFit/>
          </a:bodyPr>
          <a:lstStyle/>
          <a:p>
            <a:pPr algn="just">
              <a:spcAft>
                <a:spcPts val="0"/>
              </a:spcAft>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Molto può essere fatto per ridurre il fenomeno della mancata copertura. Innanzitutto una verifica rigorosa delle liste utilizzate, se già esistenti, ed un controllo delle fonti utilizzate per integrarle o per costruirle appositamente prima della fase di rilevazione </a:t>
            </a:r>
            <a:endParaRPr lang="en-GB" sz="1200" dirty="0">
              <a:solidFill>
                <a:srgbClr val="000000"/>
              </a:solidFill>
              <a:effectLst/>
              <a:latin typeface="Century Schoolbook" panose="02040604050505020304" pitchFamily="18" charset="0"/>
              <a:ea typeface="Calibri" panose="020F0502020204030204" pitchFamily="34" charset="0"/>
              <a:cs typeface="Century Schoolbook" panose="02040604050505020304" pitchFamily="18" charset="0"/>
            </a:endParaRPr>
          </a:p>
        </p:txBody>
      </p:sp>
    </p:spTree>
    <p:extLst>
      <p:ext uri="{BB962C8B-B14F-4D97-AF65-F5344CB8AC3E}">
        <p14:creationId xmlns:p14="http://schemas.microsoft.com/office/powerpoint/2010/main" val="17857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23</a:t>
            </a:fld>
            <a:endParaRPr lang="it-IT"/>
          </a:p>
        </p:txBody>
      </p:sp>
      <p:sp>
        <p:nvSpPr>
          <p:cNvPr id="5" name="Rettangolo 4"/>
          <p:cNvSpPr/>
          <p:nvPr/>
        </p:nvSpPr>
        <p:spPr>
          <a:xfrm>
            <a:off x="1015998" y="1571483"/>
            <a:ext cx="10405687" cy="646331"/>
          </a:xfrm>
          <a:prstGeom prst="rect">
            <a:avLst/>
          </a:prstGeom>
        </p:spPr>
        <p:txBody>
          <a:bodyPr wrap="square">
            <a:spAutoFit/>
          </a:bodyPr>
          <a:lstStyle/>
          <a:p>
            <a:pPr algn="just">
              <a:spcAft>
                <a:spcPts val="0"/>
              </a:spcAft>
            </a:pP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Si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definisce mancata risposta totale l’assenza completa di informazione; al contrario la mancata risposta parziale si verifica quando l’assenza di informazione riguarda solo su alcuni quesiti. </a:t>
            </a:r>
            <a:endParaRPr lang="en-GB" sz="1200" dirty="0">
              <a:solidFill>
                <a:srgbClr val="000000"/>
              </a:solidFill>
              <a:effectLst/>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6" name="Rettangolo 5"/>
          <p:cNvSpPr/>
          <p:nvPr/>
        </p:nvSpPr>
        <p:spPr>
          <a:xfrm>
            <a:off x="1015999" y="810660"/>
            <a:ext cx="10405687" cy="646331"/>
          </a:xfrm>
          <a:prstGeom prst="rect">
            <a:avLst/>
          </a:prstGeom>
        </p:spPr>
        <p:txBody>
          <a:bodyPr wrap="square">
            <a:spAutoFit/>
          </a:bodyPr>
          <a:lstStyle/>
          <a:p>
            <a:r>
              <a:rPr lang="it-IT" b="1" dirty="0">
                <a:solidFill>
                  <a:srgbClr val="A80000"/>
                </a:solidFill>
                <a:latin typeface="Times New Roman" panose="02020603050405020304" pitchFamily="18" charset="0"/>
                <a:ea typeface="Calibri" panose="020F0502020204030204" pitchFamily="34" charset="0"/>
                <a:cs typeface="Century Schoolbook" panose="02040604050505020304" pitchFamily="18" charset="0"/>
              </a:rPr>
              <a:t>Errori di mancata risposta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(es: impossibilità di contattare persone, famiglie o aziende, o rifiuto di partecipare all’indagine). </a:t>
            </a:r>
            <a:endParaRPr lang="en-GB" dirty="0"/>
          </a:p>
        </p:txBody>
      </p:sp>
      <p:sp>
        <p:nvSpPr>
          <p:cNvPr id="7" name="Rettangolo 6"/>
          <p:cNvSpPr/>
          <p:nvPr/>
        </p:nvSpPr>
        <p:spPr>
          <a:xfrm>
            <a:off x="1015997" y="2332306"/>
            <a:ext cx="10405687" cy="923330"/>
          </a:xfrm>
          <a:prstGeom prst="rect">
            <a:avLst/>
          </a:prstGeom>
        </p:spPr>
        <p:txBody>
          <a:bodyPr wrap="square">
            <a:spAutoFit/>
          </a:bodyPr>
          <a:lstStyle/>
          <a:p>
            <a:pPr algn="just">
              <a:spcAft>
                <a:spcPts val="0"/>
              </a:spcAft>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La mancata risposta totale ricorre ogni volta che una unità della lista, selezionata tra quelle che soddisfano il requisito di eleggibilità nel campione, non fornisce alcuna risposta o, quantomeno, le sue risposte sono classificate “inconsistenti”, ossia inutilizzabili.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8" name="Rettangolo 7"/>
          <p:cNvSpPr/>
          <p:nvPr/>
        </p:nvSpPr>
        <p:spPr>
          <a:xfrm>
            <a:off x="1015996" y="3370128"/>
            <a:ext cx="10405687" cy="1754326"/>
          </a:xfrm>
          <a:prstGeom prst="rect">
            <a:avLst/>
          </a:prstGeom>
        </p:spPr>
        <p:txBody>
          <a:bodyPr wrap="square">
            <a:spAutoFit/>
          </a:bodyPr>
          <a:lstStyle/>
          <a:p>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I motivi della non risposta totale possono essere diversi: </a:t>
            </a:r>
            <a:endPar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endParaRPr>
          </a:p>
          <a:p>
            <a:pPr marL="342900" indent="-342900" algn="just">
              <a:buAutoNum type="arabicParenR"/>
            </a:pP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impossibilità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di contattare l’unità all’indirizzo disponibile; </a:t>
            </a:r>
            <a:endPar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endParaRPr>
          </a:p>
          <a:p>
            <a:pPr marL="342900" indent="-342900">
              <a:buAutoNum type="arabicParenR"/>
            </a:pP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impossibilità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o incapacità dell’unità a fornire le risposte; </a:t>
            </a:r>
            <a:endPar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endParaRPr>
          </a:p>
          <a:p>
            <a:pPr marL="342900" indent="-342900" algn="just">
              <a:buAutoNum type="arabicParenR"/>
            </a:pP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rifiuto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totale o interruzione dell’intervista da parte del rispondente (anche legati alla natura stessa delle domande); </a:t>
            </a:r>
            <a:endPar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endParaRPr>
          </a:p>
          <a:p>
            <a:pPr marL="342900" indent="-342900">
              <a:buAutoNum type="arabicParenR"/>
            </a:pP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inutilizzabilità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delle risposte date, verificata a posteriori. </a:t>
            </a:r>
            <a:endParaRPr lang="en-GB" dirty="0"/>
          </a:p>
        </p:txBody>
      </p:sp>
    </p:spTree>
    <p:extLst>
      <p:ext uri="{BB962C8B-B14F-4D97-AF65-F5344CB8AC3E}">
        <p14:creationId xmlns:p14="http://schemas.microsoft.com/office/powerpoint/2010/main" val="274424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1000"/>
                                        <p:tgtEl>
                                          <p:spTgt spid="8">
                                            <p:txEl>
                                              <p:pRg st="3" end="3"/>
                                            </p:txEl>
                                          </p:spTgt>
                                        </p:tgtEl>
                                      </p:cBhvr>
                                    </p:animEffect>
                                    <p:anim calcmode="lin" valueType="num">
                                      <p:cBhvr>
                                        <p:cTn id="4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1000"/>
                                        <p:tgtEl>
                                          <p:spTgt spid="8">
                                            <p:txEl>
                                              <p:pRg st="4" end="4"/>
                                            </p:txEl>
                                          </p:spTgt>
                                        </p:tgtEl>
                                      </p:cBhvr>
                                    </p:animEffect>
                                    <p:anim calcmode="lin" valueType="num">
                                      <p:cBhvr>
                                        <p:cTn id="5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24</a:t>
            </a:fld>
            <a:endParaRPr lang="it-IT"/>
          </a:p>
        </p:txBody>
      </p:sp>
      <p:pic>
        <p:nvPicPr>
          <p:cNvPr id="4" name="Immagine 3"/>
          <p:cNvPicPr>
            <a:picLocks noChangeAspect="1"/>
          </p:cNvPicPr>
          <p:nvPr/>
        </p:nvPicPr>
        <p:blipFill>
          <a:blip r:embed="rId2"/>
          <a:stretch>
            <a:fillRect/>
          </a:stretch>
        </p:blipFill>
        <p:spPr>
          <a:xfrm>
            <a:off x="9692423" y="428769"/>
            <a:ext cx="2499577" cy="3231160"/>
          </a:xfrm>
          <a:prstGeom prst="rect">
            <a:avLst/>
          </a:prstGeom>
        </p:spPr>
      </p:pic>
      <p:sp>
        <p:nvSpPr>
          <p:cNvPr id="6" name="Rettangolo 5"/>
          <p:cNvSpPr/>
          <p:nvPr/>
        </p:nvSpPr>
        <p:spPr>
          <a:xfrm>
            <a:off x="1016000" y="1737190"/>
            <a:ext cx="8585200" cy="1354217"/>
          </a:xfrm>
          <a:prstGeom prst="rect">
            <a:avLst/>
          </a:prstGeom>
        </p:spPr>
        <p:txBody>
          <a:bodyPr wrap="square">
            <a:spAutoFit/>
          </a:bodyPr>
          <a:lstStyle/>
          <a:p>
            <a:pPr marL="342900" indent="-342900" algn="just">
              <a:spcBef>
                <a:spcPts val="600"/>
              </a:spcBef>
              <a:spcAft>
                <a:spcPts val="600"/>
              </a:spcAft>
              <a:buAutoNum type="arabicParenR"/>
            </a:pPr>
            <a:r>
              <a:rPr lang="it-IT" dirty="0" smtClean="0">
                <a:latin typeface="Times New Roman" panose="02020603050405020304" pitchFamily="18" charset="0"/>
                <a:ea typeface="Calibri" panose="020F0502020204030204" pitchFamily="34" charset="0"/>
              </a:rPr>
              <a:t>una </a:t>
            </a:r>
            <a:r>
              <a:rPr lang="it-IT" dirty="0">
                <a:latin typeface="Times New Roman" panose="02020603050405020304" pitchFamily="18" charset="0"/>
                <a:ea typeface="Calibri" panose="020F0502020204030204" pitchFamily="34" charset="0"/>
              </a:rPr>
              <a:t>riduzione della numerosità del campione effettivo con conseguente perdita di efficienza delle stime dei parametri; </a:t>
            </a:r>
            <a:endParaRPr lang="it-IT" dirty="0" smtClean="0">
              <a:latin typeface="Times New Roman" panose="02020603050405020304" pitchFamily="18" charset="0"/>
              <a:ea typeface="Calibri" panose="020F0502020204030204" pitchFamily="34" charset="0"/>
            </a:endParaRPr>
          </a:p>
          <a:p>
            <a:pPr marL="342900" indent="-342900" algn="just">
              <a:spcBef>
                <a:spcPts val="600"/>
              </a:spcBef>
              <a:spcAft>
                <a:spcPts val="600"/>
              </a:spcAft>
              <a:buAutoNum type="arabicParenR"/>
            </a:pPr>
            <a:r>
              <a:rPr lang="it-IT" dirty="0" smtClean="0">
                <a:latin typeface="Times New Roman" panose="02020603050405020304" pitchFamily="18" charset="0"/>
                <a:ea typeface="Calibri" panose="020F0502020204030204" pitchFamily="34" charset="0"/>
              </a:rPr>
              <a:t>una </a:t>
            </a:r>
            <a:r>
              <a:rPr lang="it-IT" dirty="0">
                <a:latin typeface="Times New Roman" panose="02020603050405020304" pitchFamily="18" charset="0"/>
                <a:ea typeface="Calibri" panose="020F0502020204030204" pitchFamily="34" charset="0"/>
              </a:rPr>
              <a:t>possibile distorsione nelle stesse stime, se il sottogruppo dei non rispondenti ha caratteristiche diverse da quello dei rispondenti. </a:t>
            </a:r>
            <a:endParaRPr lang="en-GB" dirty="0"/>
          </a:p>
        </p:txBody>
      </p:sp>
      <p:sp>
        <p:nvSpPr>
          <p:cNvPr id="7" name="Rettangolo 6"/>
          <p:cNvSpPr/>
          <p:nvPr/>
        </p:nvSpPr>
        <p:spPr>
          <a:xfrm>
            <a:off x="1016000" y="1102467"/>
            <a:ext cx="8975898" cy="369332"/>
          </a:xfrm>
          <a:prstGeom prst="rect">
            <a:avLst/>
          </a:prstGeom>
        </p:spPr>
        <p:txBody>
          <a:bodyPr wrap="square">
            <a:spAutoFit/>
          </a:bodyPr>
          <a:lstStyle/>
          <a:p>
            <a:r>
              <a:rPr lang="it-IT" dirty="0">
                <a:latin typeface="Times New Roman" panose="02020603050405020304" pitchFamily="18" charset="0"/>
                <a:ea typeface="Calibri" panose="020F0502020204030204" pitchFamily="34" charset="0"/>
              </a:rPr>
              <a:t>Le conseguenze per le mancate risposte ovvero per una incompletezza delle informazioni sono: </a:t>
            </a:r>
          </a:p>
        </p:txBody>
      </p:sp>
    </p:spTree>
    <p:extLst>
      <p:ext uri="{BB962C8B-B14F-4D97-AF65-F5344CB8AC3E}">
        <p14:creationId xmlns:p14="http://schemas.microsoft.com/office/powerpoint/2010/main" val="15734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25</a:t>
            </a:fld>
            <a:endParaRPr lang="it-IT"/>
          </a:p>
        </p:txBody>
      </p:sp>
      <p:sp>
        <p:nvSpPr>
          <p:cNvPr id="4" name="Rettangolo 3"/>
          <p:cNvSpPr/>
          <p:nvPr/>
        </p:nvSpPr>
        <p:spPr>
          <a:xfrm>
            <a:off x="1016000" y="5291542"/>
            <a:ext cx="10123055" cy="646331"/>
          </a:xfrm>
          <a:prstGeom prst="rect">
            <a:avLst/>
          </a:prstGeom>
        </p:spPr>
        <p:txBody>
          <a:bodyPr wrap="square">
            <a:spAutoFit/>
          </a:bodyPr>
          <a:lstStyle/>
          <a:p>
            <a:pPr algn="just">
              <a:spcAft>
                <a:spcPts val="0"/>
              </a:spcAft>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Lo stesso intervistatore, inoltre, può contribuire a generare errori non campionari, anche in modo involontario, con il proprio tono di voce o leggendo le domande in modo diverso da come sono formulate. </a:t>
            </a:r>
            <a:endParaRPr lang="en-GB" sz="1200" dirty="0">
              <a:solidFill>
                <a:srgbClr val="000000"/>
              </a:solidFill>
              <a:effectLst/>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5" name="Rettangolo 4"/>
          <p:cNvSpPr/>
          <p:nvPr/>
        </p:nvSpPr>
        <p:spPr>
          <a:xfrm>
            <a:off x="1016000" y="1847183"/>
            <a:ext cx="10111045" cy="923330"/>
          </a:xfrm>
          <a:prstGeom prst="rect">
            <a:avLst/>
          </a:prstGeom>
        </p:spPr>
        <p:txBody>
          <a:bodyPr wrap="square">
            <a:spAutoFit/>
          </a:bodyPr>
          <a:lstStyle/>
          <a:p>
            <a:pPr algn="just">
              <a:spcAft>
                <a:spcPts val="0"/>
              </a:spcAft>
            </a:pP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Gli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errori di misura sono riconducibili principalmente a tre fonti: </a:t>
            </a:r>
            <a:r>
              <a:rPr lang="it-IT" b="1"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questionario, rispondente e procedimento di raccolta delle informazioni.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Degli accorgimenti per la costruzione di un buon questionario se ne è discusso in precedenza. </a:t>
            </a:r>
            <a:endParaRPr lang="en-GB" sz="1200" dirty="0">
              <a:solidFill>
                <a:srgbClr val="000000"/>
              </a:solidFill>
              <a:effectLst/>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6" name="Rettangolo 5"/>
          <p:cNvSpPr/>
          <p:nvPr/>
        </p:nvSpPr>
        <p:spPr>
          <a:xfrm>
            <a:off x="1016000" y="902520"/>
            <a:ext cx="1879682" cy="369332"/>
          </a:xfrm>
          <a:prstGeom prst="rect">
            <a:avLst/>
          </a:prstGeom>
        </p:spPr>
        <p:txBody>
          <a:bodyPr wrap="none">
            <a:spAutoFit/>
          </a:bodyPr>
          <a:lstStyle/>
          <a:p>
            <a:r>
              <a:rPr lang="it-IT" b="1" dirty="0">
                <a:solidFill>
                  <a:srgbClr val="A80000"/>
                </a:solidFill>
                <a:latin typeface="Times New Roman" panose="02020603050405020304" pitchFamily="18" charset="0"/>
                <a:ea typeface="Calibri" panose="020F0502020204030204" pitchFamily="34" charset="0"/>
                <a:cs typeface="Century Schoolbook" panose="02040604050505020304" pitchFamily="18" charset="0"/>
              </a:rPr>
              <a:t>Errori di </a:t>
            </a:r>
            <a:r>
              <a:rPr lang="it-IT" b="1" dirty="0" smtClean="0">
                <a:solidFill>
                  <a:srgbClr val="A80000"/>
                </a:solidFill>
                <a:latin typeface="Times New Roman" panose="02020603050405020304" pitchFamily="18" charset="0"/>
                <a:ea typeface="Calibri" panose="020F0502020204030204" pitchFamily="34" charset="0"/>
                <a:cs typeface="Century Schoolbook" panose="02040604050505020304" pitchFamily="18" charset="0"/>
              </a:rPr>
              <a:t>misura </a:t>
            </a:r>
            <a:endParaRPr lang="en-GB" dirty="0"/>
          </a:p>
        </p:txBody>
      </p:sp>
      <p:sp>
        <p:nvSpPr>
          <p:cNvPr id="7" name="Rettangolo 6"/>
          <p:cNvSpPr/>
          <p:nvPr/>
        </p:nvSpPr>
        <p:spPr>
          <a:xfrm>
            <a:off x="1016000" y="2946115"/>
            <a:ext cx="10111045" cy="2169825"/>
          </a:xfrm>
          <a:prstGeom prst="rect">
            <a:avLst/>
          </a:prstGeom>
        </p:spPr>
        <p:txBody>
          <a:bodyPr wrap="square">
            <a:spAutoFit/>
          </a:bodyPr>
          <a:lstStyle/>
          <a:p>
            <a:pPr algn="just">
              <a:spcAft>
                <a:spcPts val="0"/>
              </a:spcAft>
            </a:pP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Gli errori di misura dovuti al rispondente possono essere causati da: </a:t>
            </a:r>
            <a:endPar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endParaRPr>
          </a:p>
          <a:p>
            <a:pPr algn="just">
              <a:spcAft>
                <a:spcPts val="0"/>
              </a:spcAft>
            </a:pP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a:p>
            <a:pPr marL="285750" indent="-285750" algn="just">
              <a:spcAft>
                <a:spcPts val="885"/>
              </a:spcAft>
              <a:buFont typeface="Wingdings" panose="05000000000000000000" pitchFamily="2" charset="2"/>
              <a:buChar char="q"/>
            </a:pP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Fattore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ricordo: l’effetto della memoria è determinato dal fatto che l’individuo ha dimenticato no o più eventi.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a:p>
            <a:pPr marL="285750" indent="-285750" algn="just">
              <a:spcAft>
                <a:spcPts val="885"/>
              </a:spcAft>
              <a:buFont typeface="Wingdings" panose="05000000000000000000" pitchFamily="2" charset="2"/>
              <a:buChar char="q"/>
            </a:pP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Effetto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telescopio: si manifesta nell’errata collocazione temporale dell’evento.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a:p>
            <a:pPr marL="285750" indent="-285750" algn="just">
              <a:spcAft>
                <a:spcPts val="0"/>
              </a:spcAft>
              <a:buFont typeface="Wingdings" panose="05000000000000000000" pitchFamily="2" charset="2"/>
              <a:buChar char="q"/>
            </a:pPr>
            <a:r>
              <a:rPr lang="it-IT" dirty="0" smtClean="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Effetto </a:t>
            </a:r>
            <a:r>
              <a:rPr lang="it-IT" dirty="0">
                <a:solidFill>
                  <a:srgbClr val="000000"/>
                </a:solidFill>
                <a:latin typeface="Times New Roman" panose="02020603050405020304" pitchFamily="18" charset="0"/>
                <a:ea typeface="Calibri" panose="020F0502020204030204" pitchFamily="34" charset="0"/>
                <a:cs typeface="Century Schoolbook" panose="02040604050505020304" pitchFamily="18" charset="0"/>
              </a:rPr>
              <a:t>ammucchiamento: determina la collocazione di un evento a particolari date, inizio o fine mese/anno, ecc. </a:t>
            </a:r>
            <a:endParaRPr lang="en-GB" sz="1200" dirty="0">
              <a:solidFill>
                <a:srgbClr val="000000"/>
              </a:solidFill>
              <a:latin typeface="Century Schoolbook" panose="02040604050505020304" pitchFamily="18" charset="0"/>
              <a:ea typeface="Calibri" panose="020F0502020204030204" pitchFamily="34" charset="0"/>
              <a:cs typeface="Century Schoolbook" panose="02040604050505020304" pitchFamily="18" charset="0"/>
            </a:endParaRPr>
          </a:p>
        </p:txBody>
      </p:sp>
      <p:sp>
        <p:nvSpPr>
          <p:cNvPr id="8" name="Rettangolo 7"/>
          <p:cNvSpPr/>
          <p:nvPr/>
        </p:nvSpPr>
        <p:spPr>
          <a:xfrm>
            <a:off x="1016000" y="1423273"/>
            <a:ext cx="8515930"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Differenza</a:t>
            </a:r>
            <a:r>
              <a:rPr lang="it-IT" dirty="0">
                <a:latin typeface="Times New Roman" panose="02020603050405020304" pitchFamily="18" charset="0"/>
                <a:cs typeface="Times New Roman" panose="02020603050405020304" pitchFamily="18" charset="0"/>
              </a:rPr>
              <a:t>, a livello di dato elementare, </a:t>
            </a:r>
            <a:r>
              <a:rPr lang="it-IT" dirty="0" smtClean="0">
                <a:latin typeface="Times New Roman" panose="02020603050405020304" pitchFamily="18" charset="0"/>
                <a:cs typeface="Times New Roman" panose="02020603050405020304" pitchFamily="18" charset="0"/>
              </a:rPr>
              <a:t>fra valore </a:t>
            </a:r>
            <a:r>
              <a:rPr lang="it-IT" dirty="0">
                <a:latin typeface="Times New Roman" panose="02020603050405020304" pitchFamily="18" charset="0"/>
                <a:cs typeface="Times New Roman" panose="02020603050405020304" pitchFamily="18" charset="0"/>
              </a:rPr>
              <a:t>rilevato e valore vero</a:t>
            </a:r>
          </a:p>
        </p:txBody>
      </p:sp>
    </p:spTree>
    <p:extLst>
      <p:ext uri="{BB962C8B-B14F-4D97-AF65-F5344CB8AC3E}">
        <p14:creationId xmlns:p14="http://schemas.microsoft.com/office/powerpoint/2010/main" val="10975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a:t>
            </a:fld>
            <a:endParaRPr lang="it-IT"/>
          </a:p>
        </p:txBody>
      </p:sp>
      <p:sp>
        <p:nvSpPr>
          <p:cNvPr id="6" name="Rettangolo 5"/>
          <p:cNvSpPr/>
          <p:nvPr/>
        </p:nvSpPr>
        <p:spPr>
          <a:xfrm>
            <a:off x="1016000" y="1139921"/>
            <a:ext cx="5359862" cy="3416320"/>
          </a:xfrm>
          <a:prstGeom prst="rect">
            <a:avLst/>
          </a:prstGeom>
        </p:spPr>
        <p:txBody>
          <a:bodyPr wrap="square">
            <a:spAutoFit/>
          </a:bodyPr>
          <a:lstStyle/>
          <a:p>
            <a:pPr marL="285750" indent="-285750" algn="just">
              <a:buFont typeface="Wingdings" panose="05000000000000000000" pitchFamily="2" charset="2"/>
              <a:buChar char="Ø"/>
            </a:pPr>
            <a:r>
              <a:rPr lang="it-IT" b="1" dirty="0">
                <a:latin typeface="Times New Roman" panose="02020603050405020304" pitchFamily="18" charset="0"/>
                <a:cs typeface="Times New Roman" panose="02020603050405020304" pitchFamily="18" charset="0"/>
              </a:rPr>
              <a:t>Collettivo statistico o popolazione o </a:t>
            </a:r>
            <a:r>
              <a:rPr lang="it-IT" b="1" dirty="0" smtClean="0">
                <a:latin typeface="Times New Roman" panose="02020603050405020304" pitchFamily="18" charset="0"/>
                <a:cs typeface="Times New Roman" panose="02020603050405020304" pitchFamily="18" charset="0"/>
              </a:rPr>
              <a:t>campione</a:t>
            </a:r>
          </a:p>
          <a:p>
            <a:pPr marL="285750" indent="-285750" algn="just">
              <a:buFont typeface="Wingdings" panose="05000000000000000000" pitchFamily="2" charset="2"/>
              <a:buChar char="Ø"/>
            </a:pPr>
            <a:r>
              <a:rPr lang="it-IT" b="1" dirty="0" smtClean="0">
                <a:latin typeface="Times New Roman" panose="02020603050405020304" pitchFamily="18" charset="0"/>
                <a:cs typeface="Times New Roman" panose="02020603050405020304" pitchFamily="18" charset="0"/>
              </a:rPr>
              <a:t>L’unità statistica</a:t>
            </a:r>
          </a:p>
          <a:p>
            <a:pPr marL="285750" indent="-285750" algn="just">
              <a:buFont typeface="Wingdings" panose="05000000000000000000" pitchFamily="2" charset="2"/>
              <a:buChar char="Ø"/>
            </a:pPr>
            <a:r>
              <a:rPr lang="it-IT" b="1" dirty="0" smtClean="0">
                <a:latin typeface="Times New Roman" panose="02020603050405020304" pitchFamily="18" charset="0"/>
                <a:cs typeface="Times New Roman" panose="02020603050405020304" pitchFamily="18" charset="0"/>
              </a:rPr>
              <a:t>Caratteri dell’unità statistica</a:t>
            </a:r>
          </a:p>
          <a:p>
            <a:pPr marL="285750" indent="-285750" algn="just">
              <a:buFont typeface="Wingdings" panose="05000000000000000000" pitchFamily="2" charset="2"/>
              <a:buChar char="Ø"/>
            </a:pPr>
            <a:r>
              <a:rPr lang="it-IT" b="1" dirty="0" smtClean="0">
                <a:latin typeface="Times New Roman" panose="02020603050405020304" pitchFamily="18" charset="0"/>
                <a:cs typeface="Times New Roman" panose="02020603050405020304" pitchFamily="18" charset="0"/>
              </a:rPr>
              <a:t>Le modalità del carattere</a:t>
            </a:r>
          </a:p>
          <a:p>
            <a:pPr marL="285750" indent="-285750" algn="just">
              <a:buFont typeface="Wingdings" panose="05000000000000000000" pitchFamily="2" charset="2"/>
              <a:buChar char="Ø"/>
            </a:pPr>
            <a:r>
              <a:rPr lang="it-IT" b="1" dirty="0" smtClean="0">
                <a:latin typeface="Times New Roman" panose="02020603050405020304" pitchFamily="18" charset="0"/>
                <a:cs typeface="Times New Roman" panose="02020603050405020304" pitchFamily="18" charset="0"/>
              </a:rPr>
              <a:t>Caratteri quantitativi e caratteri qualitativi </a:t>
            </a:r>
          </a:p>
          <a:p>
            <a:pPr marL="285750" indent="-285750" algn="just">
              <a:buFont typeface="Wingdings" panose="05000000000000000000" pitchFamily="2" charset="2"/>
              <a:buChar char="Ø"/>
            </a:pPr>
            <a:r>
              <a:rPr lang="it-IT" b="1" dirty="0" smtClean="0">
                <a:latin typeface="Times New Roman" panose="02020603050405020304" pitchFamily="18" charset="0"/>
                <a:cs typeface="Times New Roman" panose="02020603050405020304" pitchFamily="18" charset="0"/>
              </a:rPr>
              <a:t>Distribuzioni di frequenza</a:t>
            </a:r>
          </a:p>
          <a:p>
            <a:pPr marL="285750" indent="-285750" algn="just">
              <a:buFont typeface="Wingdings" panose="05000000000000000000" pitchFamily="2" charset="2"/>
              <a:buChar char="Ø"/>
            </a:pPr>
            <a:r>
              <a:rPr lang="it-IT" altLang="it-IT" b="1" dirty="0">
                <a:latin typeface="Times New Roman" panose="02020603050405020304" pitchFamily="18" charset="0"/>
                <a:cs typeface="Times New Roman" panose="02020603050405020304" pitchFamily="18" charset="0"/>
              </a:rPr>
              <a:t>Le frequenze assolute</a:t>
            </a:r>
          </a:p>
          <a:p>
            <a:pPr marL="285750" indent="-285750" algn="just">
              <a:buFont typeface="Wingdings" panose="05000000000000000000" pitchFamily="2" charset="2"/>
              <a:buChar char="Ø"/>
            </a:pPr>
            <a:r>
              <a:rPr lang="it-IT" altLang="it-IT" b="1" dirty="0">
                <a:latin typeface="Times New Roman" panose="02020603050405020304" pitchFamily="18" charset="0"/>
                <a:cs typeface="Times New Roman" panose="02020603050405020304" pitchFamily="18" charset="0"/>
              </a:rPr>
              <a:t>Le frequenze relative</a:t>
            </a:r>
          </a:p>
          <a:p>
            <a:pPr marL="285750" indent="-285750" algn="just">
              <a:buFont typeface="Wingdings" panose="05000000000000000000" pitchFamily="2" charset="2"/>
              <a:buChar char="Ø"/>
            </a:pPr>
            <a:r>
              <a:rPr lang="it-IT" altLang="it-IT" b="1" dirty="0">
                <a:latin typeface="Times New Roman" panose="02020603050405020304" pitchFamily="18" charset="0"/>
                <a:cs typeface="Times New Roman" panose="02020603050405020304" pitchFamily="18" charset="0"/>
              </a:rPr>
              <a:t>Le frequenze percentuali</a:t>
            </a:r>
          </a:p>
          <a:p>
            <a:pPr marL="285750" indent="-285750" algn="just">
              <a:buFont typeface="Wingdings" panose="05000000000000000000" pitchFamily="2" charset="2"/>
              <a:buChar char="Ø"/>
            </a:pPr>
            <a:r>
              <a:rPr lang="it-IT" b="1" dirty="0" smtClean="0">
                <a:latin typeface="Times New Roman" panose="02020603050405020304" pitchFamily="18" charset="0"/>
                <a:cs typeface="Times New Roman" panose="02020603050405020304" pitchFamily="18" charset="0"/>
              </a:rPr>
              <a:t>Gli indici di posizione (moda, mediana, media aritmetica)</a:t>
            </a:r>
          </a:p>
          <a:p>
            <a:pPr marL="285750" indent="-285750" algn="just">
              <a:buFont typeface="Wingdings" panose="05000000000000000000" pitchFamily="2" charset="2"/>
              <a:buChar char="Ø"/>
            </a:pPr>
            <a:r>
              <a:rPr lang="it-IT" b="1" dirty="0" smtClean="0">
                <a:latin typeface="Times New Roman" panose="02020603050405020304" pitchFamily="18" charset="0"/>
                <a:cs typeface="Times New Roman" panose="02020603050405020304" pitchFamily="18" charset="0"/>
              </a:rPr>
              <a:t>Rappresentazioni grafiche</a:t>
            </a:r>
            <a:endParaRPr lang="it-IT" b="1"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6474135" y="1139921"/>
            <a:ext cx="5717865" cy="2734237"/>
          </a:xfrm>
          <a:prstGeom prst="rect">
            <a:avLst/>
          </a:prstGeom>
        </p:spPr>
      </p:pic>
    </p:spTree>
    <p:extLst>
      <p:ext uri="{BB962C8B-B14F-4D97-AF65-F5344CB8AC3E}">
        <p14:creationId xmlns:p14="http://schemas.microsoft.com/office/powerpoint/2010/main" val="176431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a:t>
            </a:fld>
            <a:endParaRPr lang="it-IT"/>
          </a:p>
        </p:txBody>
      </p:sp>
      <p:pic>
        <p:nvPicPr>
          <p:cNvPr id="4" name="Immagine 3"/>
          <p:cNvPicPr>
            <a:picLocks noChangeAspect="1"/>
          </p:cNvPicPr>
          <p:nvPr/>
        </p:nvPicPr>
        <p:blipFill>
          <a:blip r:embed="rId2"/>
          <a:stretch>
            <a:fillRect/>
          </a:stretch>
        </p:blipFill>
        <p:spPr>
          <a:xfrm>
            <a:off x="2087532" y="804444"/>
            <a:ext cx="8016935" cy="5249111"/>
          </a:xfrm>
          <a:prstGeom prst="rect">
            <a:avLst/>
          </a:prstGeom>
        </p:spPr>
      </p:pic>
      <p:sp>
        <p:nvSpPr>
          <p:cNvPr id="5" name="Rettangolo 4"/>
          <p:cNvSpPr/>
          <p:nvPr/>
        </p:nvSpPr>
        <p:spPr>
          <a:xfrm>
            <a:off x="6151304" y="3438235"/>
            <a:ext cx="3953163" cy="2512291"/>
          </a:xfrm>
          <a:prstGeom prst="rect">
            <a:avLst/>
          </a:prstGeom>
          <a:noFill/>
          <a:ln w="38100">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087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5</a:t>
            </a:fld>
            <a:endParaRPr lang="it-IT"/>
          </a:p>
        </p:txBody>
      </p:sp>
      <p:sp>
        <p:nvSpPr>
          <p:cNvPr id="4" name="Rettangolo 3"/>
          <p:cNvSpPr/>
          <p:nvPr/>
        </p:nvSpPr>
        <p:spPr>
          <a:xfrm>
            <a:off x="877368" y="925805"/>
            <a:ext cx="10249256"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Le principali fasi di uno studio </a:t>
            </a:r>
            <a:r>
              <a:rPr lang="it-IT" b="1" dirty="0" smtClean="0">
                <a:solidFill>
                  <a:srgbClr val="A80000"/>
                </a:solidFill>
                <a:latin typeface="Times New Roman" panose="02020603050405020304" pitchFamily="18" charset="0"/>
                <a:cs typeface="Times New Roman" panose="02020603050405020304" pitchFamily="18" charset="0"/>
              </a:rPr>
              <a:t>statistico</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6000" y="4300978"/>
            <a:ext cx="10334714"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L’insieme </a:t>
            </a:r>
            <a:r>
              <a:rPr lang="it-IT" dirty="0">
                <a:solidFill>
                  <a:srgbClr val="000000"/>
                </a:solidFill>
                <a:latin typeface="Times New Roman" panose="02020603050405020304" pitchFamily="18" charset="0"/>
                <a:cs typeface="Times New Roman" panose="02020603050405020304" pitchFamily="18" charset="0"/>
              </a:rPr>
              <a:t>di metodi statistici che, partendo dall’osservazione e dall’analisi del particolare, permettono di estendere la decisione al contesto generale determinano </a:t>
            </a:r>
            <a:r>
              <a:rPr lang="it-IT" b="1" i="1" dirty="0" smtClean="0">
                <a:solidFill>
                  <a:srgbClr val="A80000"/>
                </a:solidFill>
                <a:latin typeface="Times New Roman" panose="02020603050405020304" pitchFamily="18" charset="0"/>
                <a:cs typeface="Times New Roman" panose="02020603050405020304" pitchFamily="18" charset="0"/>
              </a:rPr>
              <a:t>l’inferenza </a:t>
            </a:r>
            <a:r>
              <a:rPr lang="it-IT" b="1" i="1" dirty="0">
                <a:solidFill>
                  <a:srgbClr val="A80000"/>
                </a:solidFill>
                <a:latin typeface="Times New Roman" panose="02020603050405020304" pitchFamily="18" charset="0"/>
                <a:cs typeface="Times New Roman" panose="02020603050405020304" pitchFamily="18" charset="0"/>
              </a:rPr>
              <a:t>statistica (o statistica inferenziale)</a:t>
            </a:r>
            <a:endParaRPr lang="it-IT"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877367" y="1388239"/>
            <a:ext cx="10668087"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Si fanno studi statistici per acquisire conoscenza del fenomeno tramite osservazione. Le principali fasi sono</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877366" y="1943978"/>
            <a:ext cx="10668088" cy="2031325"/>
          </a:xfrm>
          <a:prstGeom prst="rect">
            <a:avLst/>
          </a:prstGeom>
        </p:spPr>
        <p:txBody>
          <a:bodyPr wrap="square">
            <a:spAutoFit/>
          </a:bodyPr>
          <a:lstStyle/>
          <a:p>
            <a:pPr marL="285750" indent="-285750">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Definizione precisa degli oggetti di </a:t>
            </a:r>
            <a:r>
              <a:rPr lang="it-IT" dirty="0" smtClean="0">
                <a:latin typeface="Times New Roman" panose="02020603050405020304" pitchFamily="18" charset="0"/>
                <a:cs typeface="Times New Roman" panose="02020603050405020304" pitchFamily="18" charset="0"/>
              </a:rPr>
              <a:t>interesse:</a:t>
            </a:r>
            <a:endParaRPr lang="it-IT" dirty="0">
              <a:latin typeface="Times New Roman" panose="02020603050405020304" pitchFamily="18" charset="0"/>
              <a:cs typeface="Times New Roman" panose="02020603050405020304" pitchFamily="18" charset="0"/>
            </a:endParaRPr>
          </a:p>
          <a:p>
            <a:pPr lvl="1"/>
            <a:r>
              <a:rPr lang="it-IT" dirty="0" smtClean="0">
                <a:latin typeface="Times New Roman" panose="02020603050405020304" pitchFamily="18" charset="0"/>
                <a:cs typeface="Times New Roman" panose="02020603050405020304" pitchFamily="18" charset="0"/>
              </a:rPr>
              <a:t>- Popolazione </a:t>
            </a:r>
            <a:r>
              <a:rPr lang="it-IT" dirty="0">
                <a:latin typeface="Times New Roman" panose="02020603050405020304" pitchFamily="18" charset="0"/>
                <a:cs typeface="Times New Roman" panose="02020603050405020304" pitchFamily="18" charset="0"/>
              </a:rPr>
              <a:t>obiettivo, popolazione osservata, caratteristiche di interesse da misurare e analizzare </a:t>
            </a:r>
            <a:r>
              <a:rPr lang="it-IT" dirty="0" smtClean="0">
                <a:latin typeface="Times New Roman" panose="02020603050405020304" pitchFamily="18" charset="0"/>
                <a:cs typeface="Times New Roman" panose="02020603050405020304" pitchFamily="18" charset="0"/>
              </a:rPr>
              <a:t>(obiettivi </a:t>
            </a:r>
            <a:r>
              <a:rPr lang="it-IT" dirty="0">
                <a:latin typeface="Times New Roman" panose="02020603050405020304" pitchFamily="18" charset="0"/>
                <a:cs typeface="Times New Roman" panose="02020603050405020304" pitchFamily="18" charset="0"/>
              </a:rPr>
              <a:t>dello studio, e metodi)</a:t>
            </a:r>
          </a:p>
          <a:p>
            <a:pPr marL="285750" indent="-285750">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Rilevazione e organizzazione di dati</a:t>
            </a:r>
          </a:p>
          <a:p>
            <a:pPr marL="285750" indent="-285750">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L’analisi statistica dei dati (inclusi interpretazione e report)</a:t>
            </a:r>
          </a:p>
          <a:p>
            <a:pPr lvl="1"/>
            <a:r>
              <a:rPr lang="it-IT" dirty="0">
                <a:latin typeface="Times New Roman" panose="02020603050405020304" pitchFamily="18" charset="0"/>
                <a:cs typeface="Times New Roman" panose="02020603050405020304" pitchFamily="18" charset="0"/>
              </a:rPr>
              <a:t>- Descrittiva: sintesi dei dati</a:t>
            </a:r>
          </a:p>
          <a:p>
            <a:pPr lvl="1"/>
            <a:r>
              <a:rPr lang="it-IT" dirty="0">
                <a:latin typeface="Times New Roman" panose="02020603050405020304" pitchFamily="18" charset="0"/>
                <a:cs typeface="Times New Roman" panose="02020603050405020304" pitchFamily="18" charset="0"/>
              </a:rPr>
              <a:t>- </a:t>
            </a:r>
            <a:r>
              <a:rPr lang="it-IT" b="1" dirty="0">
                <a:solidFill>
                  <a:srgbClr val="A80000"/>
                </a:solidFill>
                <a:latin typeface="Times New Roman" panose="02020603050405020304" pitchFamily="18" charset="0"/>
                <a:cs typeface="Times New Roman" panose="02020603050405020304" pitchFamily="18" charset="0"/>
              </a:rPr>
              <a:t>Inferenza: generalizzazione dei risultati</a:t>
            </a:r>
          </a:p>
        </p:txBody>
      </p:sp>
      <p:sp>
        <p:nvSpPr>
          <p:cNvPr id="11" name="Rettangolo 10"/>
          <p:cNvSpPr/>
          <p:nvPr/>
        </p:nvSpPr>
        <p:spPr>
          <a:xfrm>
            <a:off x="1016000" y="5082041"/>
            <a:ext cx="10334714"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metodo induttivo o </a:t>
            </a:r>
            <a:r>
              <a:rPr lang="it-IT" dirty="0" smtClean="0">
                <a:latin typeface="Times New Roman" panose="02020603050405020304" pitchFamily="18" charset="0"/>
                <a:cs typeface="Times New Roman" panose="02020603050405020304" pitchFamily="18" charset="0"/>
              </a:rPr>
              <a:t>induzione, </a:t>
            </a:r>
            <a:r>
              <a:rPr lang="it-IT" dirty="0">
                <a:latin typeface="Times New Roman" panose="02020603050405020304" pitchFamily="18" charset="0"/>
                <a:cs typeface="Times New Roman" panose="02020603050405020304" pitchFamily="18" charset="0"/>
              </a:rPr>
              <a:t>termine che significa letteralmente "portar dentro", ma anche "chiamare a sé", "trarre a sé", è un procedimento che cerca di stabilire una legge universale partendo da singoli casi particolari.</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10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6</a:t>
            </a:fld>
            <a:endParaRPr lang="it-IT"/>
          </a:p>
        </p:txBody>
      </p:sp>
      <p:sp>
        <p:nvSpPr>
          <p:cNvPr id="4" name="Rettangolo 3"/>
          <p:cNvSpPr/>
          <p:nvPr/>
        </p:nvSpPr>
        <p:spPr>
          <a:xfrm>
            <a:off x="1016000" y="1686338"/>
            <a:ext cx="10095345" cy="923330"/>
          </a:xfrm>
          <a:prstGeom prst="rect">
            <a:avLst/>
          </a:prstGeom>
        </p:spPr>
        <p:txBody>
          <a:bodyPr wrap="square">
            <a:spAutoFit/>
          </a:bodyPr>
          <a:lstStyle/>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L’inferenza </a:t>
            </a:r>
            <a:r>
              <a:rPr lang="it-IT" dirty="0">
                <a:solidFill>
                  <a:srgbClr val="000000"/>
                </a:solidFill>
                <a:latin typeface="Times New Roman" panose="02020603050405020304" pitchFamily="18" charset="0"/>
                <a:cs typeface="Times New Roman" panose="02020603050405020304" pitchFamily="18" charset="0"/>
              </a:rPr>
              <a:t>statistica è il procedimento per cui si inducono le caratteristiche di </a:t>
            </a:r>
            <a:r>
              <a:rPr lang="it-IT" dirty="0" smtClean="0">
                <a:solidFill>
                  <a:srgbClr val="000000"/>
                </a:solidFill>
                <a:latin typeface="Times New Roman" panose="02020603050405020304" pitchFamily="18" charset="0"/>
                <a:cs typeface="Times New Roman" panose="02020603050405020304" pitchFamily="18" charset="0"/>
              </a:rPr>
              <a:t>una popolazione </a:t>
            </a:r>
            <a:r>
              <a:rPr lang="it-IT" dirty="0">
                <a:solidFill>
                  <a:srgbClr val="000000"/>
                </a:solidFill>
                <a:latin typeface="Times New Roman" panose="02020603050405020304" pitchFamily="18" charset="0"/>
                <a:cs typeface="Times New Roman" panose="02020603050405020304" pitchFamily="18" charset="0"/>
              </a:rPr>
              <a:t>dall'osservazione di una parte di essa, detta campione, </a:t>
            </a:r>
            <a:r>
              <a:rPr lang="it-IT" dirty="0" smtClean="0">
                <a:solidFill>
                  <a:srgbClr val="000000"/>
                </a:solidFill>
                <a:latin typeface="Times New Roman" panose="02020603050405020304" pitchFamily="18" charset="0"/>
                <a:cs typeface="Times New Roman" panose="02020603050405020304" pitchFamily="18" charset="0"/>
              </a:rPr>
              <a:t>selezionata solitamente </a:t>
            </a:r>
            <a:r>
              <a:rPr lang="it-IT" dirty="0">
                <a:solidFill>
                  <a:srgbClr val="000000"/>
                </a:solidFill>
                <a:latin typeface="Times New Roman" panose="02020603050405020304" pitchFamily="18" charset="0"/>
                <a:cs typeface="Times New Roman" panose="02020603050405020304" pitchFamily="18" charset="0"/>
              </a:rPr>
              <a:t>mediante un esperimento casuale (aleatorio</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6000" y="926007"/>
            <a:ext cx="2251578"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L'inferenza statistica</a:t>
            </a:r>
          </a:p>
        </p:txBody>
      </p:sp>
      <p:sp>
        <p:nvSpPr>
          <p:cNvPr id="6" name="Rettangolo 5"/>
          <p:cNvSpPr/>
          <p:nvPr/>
        </p:nvSpPr>
        <p:spPr>
          <a:xfrm>
            <a:off x="1015999" y="2609668"/>
            <a:ext cx="10095345" cy="646331"/>
          </a:xfrm>
          <a:prstGeom prst="rect">
            <a:avLst/>
          </a:prstGeom>
        </p:spPr>
        <p:txBody>
          <a:bodyPr wrap="square">
            <a:spAutoFit/>
          </a:bodyPr>
          <a:lstStyle/>
          <a:p>
            <a:pPr marL="285750" indent="-285750" algn="just">
              <a:buFont typeface="Wingdings" panose="05000000000000000000" pitchFamily="2" charset="2"/>
              <a:buChar char="q"/>
            </a:pPr>
            <a:r>
              <a:rPr lang="it-IT" dirty="0">
                <a:solidFill>
                  <a:srgbClr val="000000"/>
                </a:solidFill>
                <a:latin typeface="Times New Roman" panose="02020603050405020304" pitchFamily="18" charset="0"/>
                <a:cs typeface="Times New Roman" panose="02020603050405020304" pitchFamily="18" charset="0"/>
              </a:rPr>
              <a:t>Possiamo definire l’inferenza statistica un processo cognitivo in un certo senso opposto al calcolo delle probabilità</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1015997" y="3867296"/>
            <a:ext cx="10095345"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Data </a:t>
            </a:r>
            <a:r>
              <a:rPr lang="it-IT" dirty="0">
                <a:solidFill>
                  <a:srgbClr val="000000"/>
                </a:solidFill>
                <a:latin typeface="Times New Roman" panose="02020603050405020304" pitchFamily="18" charset="0"/>
                <a:cs typeface="Times New Roman" panose="02020603050405020304" pitchFamily="18" charset="0"/>
              </a:rPr>
              <a:t>un'urna con composizione nota di 7 palline rosse e 3 palline bianche, utilizzando le regole del calcolo delle probabilità possiamo dedurre che, se estraiamo una pallina a caso dall'urna, la probabilità che essa sia rossa è 0,7</a:t>
            </a:r>
            <a:r>
              <a:rPr lang="it-IT" dirty="0" smtClean="0">
                <a:solidFill>
                  <a:srgbClr val="000000"/>
                </a:solidFill>
                <a:latin typeface="Times New Roman" panose="02020603050405020304" pitchFamily="18" charset="0"/>
                <a:cs typeface="Times New Roman" panose="02020603050405020304" pitchFamily="18" charset="0"/>
              </a:rPr>
              <a:t>.</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1015997" y="4884138"/>
            <a:ext cx="10095345"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Si ha invece un problema di inferenza statistica quando abbiamo un'urna di cui non conosciamo la composizione, estraiamo n palline a caso, ne osserviamo il colore e, a partire da questo, cerchiamo di inferire la composizione dell'urna.</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1015997" y="3504866"/>
            <a:ext cx="4493538" cy="369332"/>
          </a:xfrm>
          <a:prstGeom prst="rect">
            <a:avLst/>
          </a:prstGeom>
        </p:spPr>
        <p:txBody>
          <a:bodyPr wrap="none">
            <a:spAutoFit/>
          </a:bodyPr>
          <a:lstStyle/>
          <a:p>
            <a:pPr algn="just"/>
            <a:r>
              <a:rPr lang="it-IT" dirty="0">
                <a:solidFill>
                  <a:srgbClr val="000000"/>
                </a:solidFill>
                <a:latin typeface="Times New Roman" panose="02020603050405020304" pitchFamily="18" charset="0"/>
                <a:cs typeface="Times New Roman" panose="02020603050405020304" pitchFamily="18" charset="0"/>
              </a:rPr>
              <a:t>Cerchiamo di capire meglio con un esempio…</a:t>
            </a:r>
          </a:p>
        </p:txBody>
      </p:sp>
    </p:spTree>
    <p:extLst>
      <p:ext uri="{BB962C8B-B14F-4D97-AF65-F5344CB8AC3E}">
        <p14:creationId xmlns:p14="http://schemas.microsoft.com/office/powerpoint/2010/main" val="12537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sp>
        <p:nvSpPr>
          <p:cNvPr id="4" name="Rettangolo 3"/>
          <p:cNvSpPr/>
          <p:nvPr/>
        </p:nvSpPr>
        <p:spPr>
          <a:xfrm>
            <a:off x="874258" y="906250"/>
            <a:ext cx="10298201" cy="646331"/>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L’inferenza </a:t>
            </a:r>
            <a:r>
              <a:rPr lang="it-IT" dirty="0">
                <a:solidFill>
                  <a:srgbClr val="000000"/>
                </a:solidFill>
                <a:latin typeface="Times New Roman" panose="02020603050405020304" pitchFamily="18" charset="0"/>
                <a:cs typeface="Times New Roman" panose="02020603050405020304" pitchFamily="18" charset="0"/>
              </a:rPr>
              <a:t>statistica è un procedimento logico ed operativo che si avvale di metodi che portano a dei risultati che vengono ottenuti su una parte dell’ intero universo e poi estesi all’universo nel </a:t>
            </a:r>
            <a:r>
              <a:rPr lang="it-IT" dirty="0" smtClean="0">
                <a:solidFill>
                  <a:srgbClr val="000000"/>
                </a:solidFill>
                <a:latin typeface="Times New Roman" panose="02020603050405020304" pitchFamily="18" charset="0"/>
                <a:cs typeface="Times New Roman" panose="02020603050405020304" pitchFamily="18" charset="0"/>
              </a:rPr>
              <a:t>complesso </a:t>
            </a:r>
          </a:p>
        </p:txBody>
      </p:sp>
      <p:sp>
        <p:nvSpPr>
          <p:cNvPr id="12" name="Rettangolo 11"/>
          <p:cNvSpPr/>
          <p:nvPr/>
        </p:nvSpPr>
        <p:spPr>
          <a:xfrm>
            <a:off x="874258" y="1828582"/>
            <a:ext cx="10531267" cy="369332"/>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percorso logico dell’inferenza si svolge secondo le seguenti fasi: </a:t>
            </a:r>
            <a:endParaRPr lang="it-IT" dirty="0" smtClean="0">
              <a:latin typeface="Times New Roman" panose="02020603050405020304" pitchFamily="18" charset="0"/>
              <a:cs typeface="Times New Roman" panose="02020603050405020304" pitchFamily="18" charset="0"/>
            </a:endParaRPr>
          </a:p>
        </p:txBody>
      </p:sp>
      <p:sp>
        <p:nvSpPr>
          <p:cNvPr id="11" name="Rettangolo 10"/>
          <p:cNvSpPr/>
          <p:nvPr/>
        </p:nvSpPr>
        <p:spPr>
          <a:xfrm>
            <a:off x="874258" y="2503888"/>
            <a:ext cx="10095001" cy="1338828"/>
          </a:xfrm>
          <a:prstGeom prst="rect">
            <a:avLst/>
          </a:prstGeom>
        </p:spPr>
        <p:txBody>
          <a:bodyPr wrap="square">
            <a:spAutoFit/>
          </a:bodyPr>
          <a:lstStyle/>
          <a:p>
            <a:pPr marL="400050" indent="-400050">
              <a:lnSpc>
                <a:spcPct val="150000"/>
              </a:lnSpc>
              <a:buFont typeface="+mj-lt"/>
              <a:buAutoNum type="romanUcPeriod"/>
            </a:pPr>
            <a:r>
              <a:rPr lang="it-IT" dirty="0">
                <a:latin typeface="Times New Roman" panose="02020603050405020304" pitchFamily="18" charset="0"/>
                <a:cs typeface="Times New Roman" panose="02020603050405020304" pitchFamily="18" charset="0"/>
              </a:rPr>
              <a:t>Estrazione di una parte (campione) della </a:t>
            </a:r>
            <a:r>
              <a:rPr lang="it-IT" dirty="0" smtClean="0">
                <a:latin typeface="Times New Roman" panose="02020603050405020304" pitchFamily="18" charset="0"/>
                <a:cs typeface="Times New Roman" panose="02020603050405020304" pitchFamily="18" charset="0"/>
              </a:rPr>
              <a:t>popolazione</a:t>
            </a:r>
            <a:endParaRPr lang="it-IT" dirty="0">
              <a:latin typeface="Times New Roman" panose="02020603050405020304" pitchFamily="18" charset="0"/>
              <a:cs typeface="Times New Roman" panose="02020603050405020304" pitchFamily="18" charset="0"/>
            </a:endParaRPr>
          </a:p>
          <a:p>
            <a:pPr marL="400050" indent="-400050">
              <a:lnSpc>
                <a:spcPct val="150000"/>
              </a:lnSpc>
              <a:buFont typeface="+mj-lt"/>
              <a:buAutoNum type="romanUcPeriod"/>
            </a:pPr>
            <a:r>
              <a:rPr lang="it-IT" dirty="0" smtClean="0">
                <a:latin typeface="Times New Roman" panose="02020603050405020304" pitchFamily="18" charset="0"/>
                <a:cs typeface="Times New Roman" panose="02020603050405020304" pitchFamily="18" charset="0"/>
              </a:rPr>
              <a:t>Calcolo </a:t>
            </a:r>
            <a:r>
              <a:rPr lang="it-IT" dirty="0">
                <a:latin typeface="Times New Roman" panose="02020603050405020304" pitchFamily="18" charset="0"/>
                <a:cs typeface="Times New Roman" panose="02020603050405020304" pitchFamily="18" charset="0"/>
              </a:rPr>
              <a:t>sui dati campionari di quantità (stime</a:t>
            </a:r>
            <a:r>
              <a:rPr lang="it-IT" dirty="0" smtClean="0">
                <a:latin typeface="Times New Roman" panose="02020603050405020304" pitchFamily="18" charset="0"/>
                <a:cs typeface="Times New Roman" panose="02020603050405020304" pitchFamily="18" charset="0"/>
              </a:rPr>
              <a:t>)</a:t>
            </a:r>
            <a:endParaRPr lang="it-IT" strike="sngStrike" dirty="0">
              <a:latin typeface="Times New Roman" panose="02020603050405020304" pitchFamily="18" charset="0"/>
              <a:cs typeface="Times New Roman" panose="02020603050405020304" pitchFamily="18" charset="0"/>
            </a:endParaRPr>
          </a:p>
          <a:p>
            <a:pPr marL="400050" indent="-400050">
              <a:lnSpc>
                <a:spcPct val="150000"/>
              </a:lnSpc>
              <a:buFont typeface="+mj-lt"/>
              <a:buAutoNum type="romanUcPeriod"/>
            </a:pPr>
            <a:r>
              <a:rPr lang="it-IT" dirty="0" smtClean="0">
                <a:latin typeface="Times New Roman" panose="02020603050405020304" pitchFamily="18" charset="0"/>
                <a:cs typeface="Times New Roman" panose="02020603050405020304" pitchFamily="18" charset="0"/>
              </a:rPr>
              <a:t>Estensione </a:t>
            </a:r>
            <a:r>
              <a:rPr lang="it-IT" dirty="0">
                <a:latin typeface="Times New Roman" panose="02020603050405020304" pitchFamily="18" charset="0"/>
                <a:cs typeface="Times New Roman" panose="02020603050405020304" pitchFamily="18" charset="0"/>
              </a:rPr>
              <a:t>alla popolazione dei risultati forniti dal campione (inferenza</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3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8</a:t>
            </a:fld>
            <a:endParaRPr lang="it-IT"/>
          </a:p>
        </p:txBody>
      </p:sp>
      <p:sp>
        <p:nvSpPr>
          <p:cNvPr id="4" name="Rettangolo 3"/>
          <p:cNvSpPr/>
          <p:nvPr/>
        </p:nvSpPr>
        <p:spPr>
          <a:xfrm>
            <a:off x="1016000" y="783145"/>
            <a:ext cx="2544286"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Popolazione e campione</a:t>
            </a:r>
          </a:p>
        </p:txBody>
      </p:sp>
      <p:sp>
        <p:nvSpPr>
          <p:cNvPr id="5" name="Rettangolo 4"/>
          <p:cNvSpPr/>
          <p:nvPr/>
        </p:nvSpPr>
        <p:spPr>
          <a:xfrm>
            <a:off x="5301127" y="1210301"/>
            <a:ext cx="6208764" cy="1754326"/>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insieme </a:t>
            </a:r>
            <a:r>
              <a:rPr lang="it-IT" dirty="0">
                <a:latin typeface="Times New Roman" panose="02020603050405020304" pitchFamily="18" charset="0"/>
                <a:cs typeface="Times New Roman" panose="02020603050405020304" pitchFamily="18" charset="0"/>
              </a:rPr>
              <a:t>di tutte le osservazioni possibili, relativamente ad una certa variabile o ad un dato fenomeno. Può essere finita (comunque molto grande) o infinita e non può essere conosciuta in maniera esaustiva. Anche quando è finita, la </a:t>
            </a:r>
            <a:r>
              <a:rPr lang="it-IT" b="1" dirty="0">
                <a:latin typeface="Times New Roman" panose="02020603050405020304" pitchFamily="18" charset="0"/>
                <a:cs typeface="Times New Roman" panose="02020603050405020304" pitchFamily="18" charset="0"/>
              </a:rPr>
              <a:t>popolazione</a:t>
            </a:r>
            <a:r>
              <a:rPr lang="it-IT" dirty="0">
                <a:latin typeface="Times New Roman" panose="02020603050405020304" pitchFamily="18" charset="0"/>
                <a:cs typeface="Times New Roman" panose="02020603050405020304" pitchFamily="18" charset="0"/>
              </a:rPr>
              <a:t>, per problemi di costo e di tempo, non può essere esplorata nella sua interezza pertanto si considera una sua parte </a:t>
            </a:r>
            <a:r>
              <a:rPr lang="it-IT" dirty="0" smtClean="0">
                <a:latin typeface="Times New Roman" panose="02020603050405020304" pitchFamily="18" charset="0"/>
                <a:cs typeface="Times New Roman" panose="02020603050405020304" pitchFamily="18" charset="0"/>
              </a:rPr>
              <a:t>(campione</a:t>
            </a:r>
            <a:r>
              <a:rPr lang="it-IT" dirty="0">
                <a:latin typeface="Times New Roman" panose="02020603050405020304" pitchFamily="18" charset="0"/>
                <a:cs typeface="Times New Roman" panose="02020603050405020304" pitchFamily="18" charset="0"/>
              </a:rPr>
              <a:t>) </a:t>
            </a:r>
          </a:p>
        </p:txBody>
      </p:sp>
      <p:sp>
        <p:nvSpPr>
          <p:cNvPr id="7" name="Rettangolo 6"/>
          <p:cNvSpPr/>
          <p:nvPr/>
        </p:nvSpPr>
        <p:spPr>
          <a:xfrm>
            <a:off x="1016000" y="5294990"/>
            <a:ext cx="10493891"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statistica ha studiato molti ed efficaci sistemi, con l’ausilio di strumenti matematici e probabilistici, sia per costruire i campioni in modo efficiente e </a:t>
            </a:r>
            <a:r>
              <a:rPr lang="it-IT" dirty="0" smtClean="0">
                <a:solidFill>
                  <a:srgbClr val="000000"/>
                </a:solidFill>
                <a:latin typeface="Times New Roman" panose="02020603050405020304" pitchFamily="18" charset="0"/>
                <a:cs typeface="Times New Roman" panose="02020603050405020304" pitchFamily="18" charset="0"/>
              </a:rPr>
              <a:t>rigoroso, </a:t>
            </a:r>
            <a:r>
              <a:rPr lang="it-IT" dirty="0">
                <a:solidFill>
                  <a:srgbClr val="000000"/>
                </a:solidFill>
                <a:latin typeface="Times New Roman" panose="02020603050405020304" pitchFamily="18" charset="0"/>
                <a:cs typeface="Times New Roman" panose="02020603050405020304" pitchFamily="18" charset="0"/>
              </a:rPr>
              <a:t>sia per riportare le informazioni raccolte attraverso il campione all’intera popolazione e misurare il grado di attendibilità delle stime.</a:t>
            </a:r>
          </a:p>
        </p:txBody>
      </p:sp>
      <p:sp>
        <p:nvSpPr>
          <p:cNvPr id="8" name="Rettangolo 7"/>
          <p:cNvSpPr/>
          <p:nvPr/>
        </p:nvSpPr>
        <p:spPr>
          <a:xfrm>
            <a:off x="5301127" y="3391145"/>
            <a:ext cx="6096000" cy="1477328"/>
          </a:xfrm>
          <a:prstGeom prst="rect">
            <a:avLst/>
          </a:prstGeom>
        </p:spPr>
        <p:txBody>
          <a:bodyPr>
            <a:spAutoFit/>
          </a:bodyPr>
          <a:lstStyle/>
          <a:p>
            <a:pPr algn="just"/>
            <a:r>
              <a:rPr lang="it-IT" dirty="0" smtClean="0">
                <a:latin typeface="Times New Roman" panose="02020603050405020304" pitchFamily="18" charset="0"/>
                <a:cs typeface="Times New Roman" panose="02020603050405020304" pitchFamily="18" charset="0"/>
              </a:rPr>
              <a:t>insieme </a:t>
            </a:r>
            <a:r>
              <a:rPr lang="it-IT" dirty="0">
                <a:latin typeface="Times New Roman" panose="02020603050405020304" pitchFamily="18" charset="0"/>
                <a:cs typeface="Times New Roman" panose="02020603050405020304" pitchFamily="18" charset="0"/>
              </a:rPr>
              <a:t>finito di elementi estratti da una popolazione. Deve essere il più possibile rappresentativo della popolazione (molto simile alla popolazione rispetto alle caratteristiche ritenute salienti per la ricerca), al fine di generalizzare i risultati ottenuti nel campione all'intera popolazione di riferimento (</a:t>
            </a:r>
            <a:r>
              <a:rPr lang="it-IT" b="1" dirty="0">
                <a:latin typeface="Times New Roman" panose="02020603050405020304" pitchFamily="18" charset="0"/>
                <a:cs typeface="Times New Roman" panose="02020603050405020304" pitchFamily="18" charset="0"/>
              </a:rPr>
              <a:t>inferenza</a:t>
            </a:r>
            <a:r>
              <a:rPr lang="it-IT" dirty="0">
                <a:latin typeface="Times New Roman" panose="02020603050405020304" pitchFamily="18" charset="0"/>
                <a:cs typeface="Times New Roman" panose="02020603050405020304" pitchFamily="18" charset="0"/>
              </a:rPr>
              <a:t>). </a:t>
            </a:r>
          </a:p>
        </p:txBody>
      </p:sp>
      <p:sp>
        <p:nvSpPr>
          <p:cNvPr id="9" name="Rettangolo 8"/>
          <p:cNvSpPr/>
          <p:nvPr/>
        </p:nvSpPr>
        <p:spPr>
          <a:xfrm>
            <a:off x="1016000" y="1858013"/>
            <a:ext cx="1441420" cy="369332"/>
          </a:xfrm>
          <a:prstGeom prst="rect">
            <a:avLst/>
          </a:prstGeom>
        </p:spPr>
        <p:txBody>
          <a:bodyPr wrap="none">
            <a:spAutoFit/>
          </a:bodyPr>
          <a:lstStyle/>
          <a:p>
            <a:r>
              <a:rPr lang="it-IT" b="1" dirty="0">
                <a:latin typeface="Times New Roman" panose="02020603050405020304" pitchFamily="18" charset="0"/>
                <a:cs typeface="Times New Roman" panose="02020603050405020304" pitchFamily="18" charset="0"/>
              </a:rPr>
              <a:t>Popolazione</a:t>
            </a:r>
            <a:r>
              <a:rPr lang="it-IT" dirty="0">
                <a:latin typeface="Times New Roman" panose="02020603050405020304" pitchFamily="18" charset="0"/>
                <a:cs typeface="Times New Roman" panose="02020603050405020304" pitchFamily="18" charset="0"/>
              </a:rPr>
              <a:t>:</a:t>
            </a:r>
          </a:p>
        </p:txBody>
      </p:sp>
      <p:sp>
        <p:nvSpPr>
          <p:cNvPr id="11" name="Rettangolo 10"/>
          <p:cNvSpPr/>
          <p:nvPr/>
        </p:nvSpPr>
        <p:spPr>
          <a:xfrm>
            <a:off x="1016000" y="3898976"/>
            <a:ext cx="1332416" cy="369332"/>
          </a:xfrm>
          <a:prstGeom prst="rect">
            <a:avLst/>
          </a:prstGeom>
        </p:spPr>
        <p:txBody>
          <a:bodyPr wrap="none">
            <a:spAutoFit/>
          </a:bodyPr>
          <a:lstStyle/>
          <a:p>
            <a:r>
              <a:rPr lang="it-IT" b="1" dirty="0">
                <a:latin typeface="Times New Roman" panose="02020603050405020304" pitchFamily="18" charset="0"/>
                <a:cs typeface="Times New Roman" panose="02020603050405020304" pitchFamily="18" charset="0"/>
              </a:rPr>
              <a:t>Campione: </a:t>
            </a:r>
            <a:endParaRPr lang="it-IT" dirty="0">
              <a:latin typeface="Times New Roman" panose="02020603050405020304" pitchFamily="18" charset="0"/>
              <a:cs typeface="Times New Roman" panose="02020603050405020304" pitchFamily="18" charset="0"/>
            </a:endParaRPr>
          </a:p>
        </p:txBody>
      </p:sp>
      <p:sp>
        <p:nvSpPr>
          <p:cNvPr id="12" name="Freccia a destra 11"/>
          <p:cNvSpPr/>
          <p:nvPr/>
        </p:nvSpPr>
        <p:spPr>
          <a:xfrm>
            <a:off x="3694546" y="3857712"/>
            <a:ext cx="822036" cy="41059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3694546" y="1882166"/>
            <a:ext cx="822036" cy="41059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7280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LEZIONE 18</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9</a:t>
            </a:fld>
            <a:endParaRPr lang="it-IT"/>
          </a:p>
        </p:txBody>
      </p:sp>
      <p:sp>
        <p:nvSpPr>
          <p:cNvPr id="4" name="Titolo 4"/>
          <p:cNvSpPr txBox="1">
            <a:spLocks/>
          </p:cNvSpPr>
          <p:nvPr/>
        </p:nvSpPr>
        <p:spPr bwMode="auto">
          <a:xfrm>
            <a:off x="1016000" y="858693"/>
            <a:ext cx="1607127" cy="4713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it-IT" altLang="it-IT" sz="2400" b="1" dirty="0" smtClean="0">
                <a:solidFill>
                  <a:srgbClr val="A80000"/>
                </a:solidFill>
                <a:latin typeface="Times New Roman" panose="02020603050405020304" pitchFamily="18" charset="0"/>
                <a:ea typeface="Verdana" panose="020B0604030504040204" pitchFamily="34" charset="0"/>
                <a:cs typeface="Times New Roman" panose="02020603050405020304" pitchFamily="18" charset="0"/>
              </a:rPr>
              <a:t>Campione</a:t>
            </a:r>
          </a:p>
        </p:txBody>
      </p:sp>
      <p:sp>
        <p:nvSpPr>
          <p:cNvPr id="5" name="Segnaposto contenuto 5"/>
          <p:cNvSpPr txBox="1">
            <a:spLocks/>
          </p:cNvSpPr>
          <p:nvPr/>
        </p:nvSpPr>
        <p:spPr>
          <a:xfrm>
            <a:off x="914255" y="1617230"/>
            <a:ext cx="5606618" cy="654915"/>
          </a:xfrm>
          <a:prstGeom prst="rect">
            <a:avLst/>
          </a:prstGeom>
        </p:spPr>
        <p:txBody>
          <a:bodyPr wrap="square">
            <a:spAutoFit/>
          </a:bodyPr>
          <a:lstStyle>
            <a:defPPr>
              <a:defRPr lang="it-IT"/>
            </a:defPPr>
            <a:lvl1pPr marL="285750" indent="-285750" algn="just">
              <a:spcBef>
                <a:spcPts val="1800"/>
              </a:spcBef>
              <a:buFont typeface="Wingdings" panose="05000000000000000000" pitchFamily="2" charset="2"/>
              <a:buChar char="§"/>
              <a:defRPr kern="0">
                <a:latin typeface="Times New Roman" panose="02020603050405020304" pitchFamily="18" charset="0"/>
                <a:ea typeface="MS PGothic" pitchFamily="34" charset="-128"/>
                <a:cs typeface="Times New Roman" panose="02020603050405020304" pitchFamily="18" charset="0"/>
              </a:defRPr>
            </a:lvl1pPr>
          </a:lstStyle>
          <a:p>
            <a:r>
              <a:rPr lang="it-IT" dirty="0"/>
              <a:t>è il sottoinsieme di una popolazione oggetto di indagine che viene selezionato per rappresentarla.</a:t>
            </a:r>
          </a:p>
        </p:txBody>
      </p:sp>
      <p:pic>
        <p:nvPicPr>
          <p:cNvPr id="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9709" y="1397722"/>
            <a:ext cx="4095607" cy="425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914255" y="2511547"/>
            <a:ext cx="5606618" cy="2031325"/>
          </a:xfrm>
          <a:prstGeom prst="rect">
            <a:avLst/>
          </a:prstGeom>
        </p:spPr>
        <p:txBody>
          <a:bodyPr wrap="square">
            <a:spAutoFit/>
          </a:bodyPr>
          <a:lstStyle/>
          <a:p>
            <a:pPr marL="285750" indent="-285750" algn="just">
              <a:spcBef>
                <a:spcPts val="1800"/>
              </a:spcBef>
              <a:buFont typeface="Wingdings" panose="05000000000000000000" pitchFamily="2" charset="2"/>
              <a:buChar char="§"/>
              <a:defRPr/>
            </a:pPr>
            <a:r>
              <a:rPr lang="it-IT" kern="0" dirty="0" smtClean="0">
                <a:latin typeface="Times New Roman" panose="02020603050405020304" pitchFamily="18" charset="0"/>
                <a:ea typeface="MS PGothic" pitchFamily="34" charset="-128"/>
                <a:cs typeface="Times New Roman" panose="02020603050405020304" pitchFamily="18" charset="0"/>
              </a:rPr>
              <a:t>i </a:t>
            </a:r>
            <a:r>
              <a:rPr lang="it-IT" kern="0" dirty="0">
                <a:latin typeface="Times New Roman" panose="02020603050405020304" pitchFamily="18" charset="0"/>
                <a:ea typeface="MS PGothic" pitchFamily="34" charset="-128"/>
                <a:cs typeface="Times New Roman" panose="02020603050405020304" pitchFamily="18" charset="0"/>
              </a:rPr>
              <a:t>criteri usati per la formazione dei campioni possono essere diversi ma, affinché le informazioni ottenute dal campione possano essere estese alla popolazione di provenienza, è necessario che il campione sia </a:t>
            </a:r>
            <a:r>
              <a:rPr lang="it-IT" b="1" kern="0" dirty="0">
                <a:latin typeface="Times New Roman" panose="02020603050405020304" pitchFamily="18" charset="0"/>
                <a:ea typeface="MS PGothic" pitchFamily="34" charset="-128"/>
                <a:cs typeface="Times New Roman" panose="02020603050405020304" pitchFamily="18" charset="0"/>
              </a:rPr>
              <a:t>rappresentativo</a:t>
            </a:r>
            <a:r>
              <a:rPr lang="it-IT" kern="0" dirty="0">
                <a:latin typeface="Times New Roman" panose="02020603050405020304" pitchFamily="18" charset="0"/>
                <a:ea typeface="MS PGothic" pitchFamily="34" charset="-128"/>
                <a:cs typeface="Times New Roman" panose="02020603050405020304" pitchFamily="18" charset="0"/>
              </a:rPr>
              <a:t> ovvero riproduca le caratteristiche più rilevanti ai fini dell’indagine della popolazione di origine.</a:t>
            </a:r>
          </a:p>
        </p:txBody>
      </p:sp>
    </p:spTree>
    <p:extLst>
      <p:ext uri="{BB962C8B-B14F-4D97-AF65-F5344CB8AC3E}">
        <p14:creationId xmlns:p14="http://schemas.microsoft.com/office/powerpoint/2010/main" val="190240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5824</TotalTime>
  <Words>2667</Words>
  <Application>Microsoft Office PowerPoint</Application>
  <PresentationFormat>Widescreen</PresentationFormat>
  <Paragraphs>181</Paragraphs>
  <Slides>25</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25</vt:i4>
      </vt:variant>
    </vt:vector>
  </HeadingPairs>
  <TitlesOfParts>
    <vt:vector size="34" baseType="lpstr">
      <vt:lpstr>MS PGothic</vt:lpstr>
      <vt:lpstr>Arial</vt:lpstr>
      <vt:lpstr>Calibri</vt:lpstr>
      <vt:lpstr>Calibri Light</vt:lpstr>
      <vt:lpstr>Century Schoolbook</vt:lpstr>
      <vt:lpstr>Times New Roman</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Letizia Bani</cp:lastModifiedBy>
  <cp:revision>57</cp:revision>
  <dcterms:created xsi:type="dcterms:W3CDTF">2022-06-05T08:05:35Z</dcterms:created>
  <dcterms:modified xsi:type="dcterms:W3CDTF">2024-08-11T09:24:42Z</dcterms:modified>
</cp:coreProperties>
</file>