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7" r:id="rId5"/>
    <p:sldId id="268" r:id="rId6"/>
    <p:sldId id="260" r:id="rId7"/>
    <p:sldId id="261" r:id="rId8"/>
    <p:sldId id="262" r:id="rId9"/>
    <p:sldId id="263" r:id="rId10"/>
    <p:sldId id="264" r:id="rId11"/>
    <p:sldId id="269" r:id="rId12"/>
    <p:sldId id="265" r:id="rId13"/>
    <p:sldId id="266"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55" d="100"/>
          <a:sy n="55" d="100"/>
        </p:scale>
        <p:origin x="67"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kern="1200" dirty="0">
                <a:solidFill>
                  <a:schemeClr val="tx1"/>
                </a:solidFill>
                <a:latin typeface="Times New Roman" panose="02020603050405020304" pitchFamily="18" charset="0"/>
                <a:cs typeface="Times New Roman" panose="02020603050405020304" pitchFamily="18" charset="0"/>
              </a:rPr>
              <a:t>DIAGNOSTICA PER I BENI CULTURALI</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MEDIA, ARTI, CULTURE (LM-65)</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00349"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a:solidFill>
                  <a:schemeClr val="tx1"/>
                </a:solidFill>
                <a:latin typeface="Times New Roman" panose="02020603050405020304" pitchFamily="18" charset="0"/>
                <a:cs typeface="Times New Roman" panose="02020603050405020304" pitchFamily="18" charset="0"/>
              </a:rPr>
              <a:t> XI </a:t>
            </a:r>
            <a:r>
              <a:rPr lang="en-US" sz="2400" i="1" kern="1200" dirty="0" err="1">
                <a:solidFill>
                  <a:schemeClr val="tx1"/>
                </a:solidFill>
                <a:latin typeface="Times New Roman" panose="02020603050405020304" pitchFamily="18" charset="0"/>
                <a:cs typeface="Times New Roman" panose="02020603050405020304" pitchFamily="18" charset="0"/>
              </a:rPr>
              <a:t>Lezione</a:t>
            </a:r>
            <a:endParaRPr lang="en-US" sz="24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La luce </a:t>
            </a:r>
            <a:r>
              <a:rPr lang="en-US" sz="2400" i="1" kern="1200" dirty="0" err="1">
                <a:solidFill>
                  <a:schemeClr val="tx1"/>
                </a:solidFill>
                <a:latin typeface="Times New Roman" panose="02020603050405020304" pitchFamily="18" charset="0"/>
                <a:cs typeface="Times New Roman" panose="02020603050405020304" pitchFamily="18" charset="0"/>
              </a:rPr>
              <a:t>trasmessa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Transilluminazione</a:t>
            </a:r>
            <a:r>
              <a:rPr lang="en-US" sz="2400" i="1" dirty="0">
                <a:latin typeface="Times New Roman" panose="02020603050405020304" pitchFamily="18" charset="0"/>
                <a:cs typeface="Times New Roman" panose="02020603050405020304" pitchFamily="18" charset="0"/>
              </a:rPr>
              <a:t>)</a:t>
            </a: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Tree>
    <p:extLst>
      <p:ext uri="{BB962C8B-B14F-4D97-AF65-F5344CB8AC3E}">
        <p14:creationId xmlns:p14="http://schemas.microsoft.com/office/powerpoint/2010/main" val="228805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21597"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406088C5-AB87-AA6B-280A-60AA99AB522E}"/>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33B37CE7-0CD6-3A69-D637-FC670CC7DB4C}"/>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5E066D9C-0CF3-1EDC-6E90-207C6625CA55}"/>
              </a:ext>
            </a:extLst>
          </p:cNvPr>
          <p:cNvSpPr txBox="1"/>
          <p:nvPr/>
        </p:nvSpPr>
        <p:spPr>
          <a:xfrm>
            <a:off x="0" y="1433709"/>
            <a:ext cx="6322048" cy="3477875"/>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Un ritocco, in transilluminazione, può nettamente delinearsi come macchia scura quando il suo spessore, o i materiali di cui è composto, sono più opachi alla luce di quanto non lo sia il colore originale. Sono tuttavia più frequenti i casi in cui l’aggiunta risulta più trasparente, accade allora che le zone di maggiore luminosità indichino non tanto l’estensione del ritocco, dato che in parte questo può sovrapporsi allo spessore della pittura originale risultando ancora più opaca, quanto quelle della mancanza sottostante. </a:t>
            </a:r>
            <a:endParaRPr lang="it-IT" sz="2200"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70FD9BEA-5332-619E-8F2B-DF5CBC784C70}"/>
              </a:ext>
            </a:extLst>
          </p:cNvPr>
          <p:cNvPicPr>
            <a:picLocks noChangeAspect="1"/>
          </p:cNvPicPr>
          <p:nvPr/>
        </p:nvPicPr>
        <p:blipFill>
          <a:blip r:embed="rId3"/>
          <a:stretch>
            <a:fillRect/>
          </a:stretch>
        </p:blipFill>
        <p:spPr>
          <a:xfrm>
            <a:off x="6257693" y="1486702"/>
            <a:ext cx="5795967" cy="3567638"/>
          </a:xfrm>
          <a:prstGeom prst="rect">
            <a:avLst/>
          </a:prstGeom>
        </p:spPr>
      </p:pic>
    </p:spTree>
    <p:extLst>
      <p:ext uri="{BB962C8B-B14F-4D97-AF65-F5344CB8AC3E}">
        <p14:creationId xmlns:p14="http://schemas.microsoft.com/office/powerpoint/2010/main" val="4017511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68410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406088C5-AB87-AA6B-280A-60AA99AB522E}"/>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33B37CE7-0CD6-3A69-D637-FC670CC7DB4C}"/>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5E066D9C-0CF3-1EDC-6E90-207C6625CA55}"/>
              </a:ext>
            </a:extLst>
          </p:cNvPr>
          <p:cNvSpPr txBox="1"/>
          <p:nvPr/>
        </p:nvSpPr>
        <p:spPr>
          <a:xfrm>
            <a:off x="0" y="1950018"/>
            <a:ext cx="6217045" cy="2800767"/>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Il confronto delle informazioni ottenute con altri esami – e in particolare con la fluorescenza ultravioletta- è in questo caso assolutamente indispensabile poiché spesso parti di pittura fortemente abrase, ovvero ridotte fortemente come spessore, così come stesure originali eseguite con materiali a basso potere coprente, possono prendere una forte trasparenza.</a:t>
            </a:r>
            <a:endParaRPr lang="it-IT" sz="2200" dirty="0">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8285061B-30A0-1087-9CC4-B6780D6717F1}"/>
              </a:ext>
            </a:extLst>
          </p:cNvPr>
          <p:cNvPicPr>
            <a:picLocks noChangeAspect="1"/>
          </p:cNvPicPr>
          <p:nvPr/>
        </p:nvPicPr>
        <p:blipFill>
          <a:blip r:embed="rId3"/>
          <a:stretch>
            <a:fillRect/>
          </a:stretch>
        </p:blipFill>
        <p:spPr>
          <a:xfrm>
            <a:off x="6944065" y="1487360"/>
            <a:ext cx="4816257" cy="3962743"/>
          </a:xfrm>
          <a:prstGeom prst="rect">
            <a:avLst/>
          </a:prstGeom>
        </p:spPr>
      </p:pic>
    </p:spTree>
    <p:extLst>
      <p:ext uri="{BB962C8B-B14F-4D97-AF65-F5344CB8AC3E}">
        <p14:creationId xmlns:p14="http://schemas.microsoft.com/office/powerpoint/2010/main" val="4034905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5659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00141CAA-3CDB-684F-581E-1A4E9824BFD1}"/>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3" name="CasellaDiTesto 2">
            <a:extLst>
              <a:ext uri="{FF2B5EF4-FFF2-40B4-BE49-F238E27FC236}">
                <a16:creationId xmlns:a16="http://schemas.microsoft.com/office/drawing/2014/main" id="{497709E4-38B7-9FBA-2DDD-F6E584797843}"/>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6D3F5BFD-1ADB-88DC-9C73-A81136EEFC3C}"/>
              </a:ext>
            </a:extLst>
          </p:cNvPr>
          <p:cNvSpPr txBox="1"/>
          <p:nvPr/>
        </p:nvSpPr>
        <p:spPr>
          <a:xfrm>
            <a:off x="49405" y="1436517"/>
            <a:ext cx="5378421" cy="3816429"/>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Naturalmente lo spessore dell’impasto pittorico farà schermo alla trasmissione dei raggi, così come vi saranno pigmenti più o meno trasparenti. Saranno questi due aspetti a dare il contrasto all’immagine la cui lettura potrà fornirci utili indicazioni sullo studio della tecnica dell’artista: uso di impasti più o meno densi, sicurezza nel maneggio del pennello, riprese e rielaborazioni di parti dell’opera, rivelandosi un valido supporto nel momento critico di attribuzione di un’opera.</a:t>
            </a:r>
            <a:endParaRPr lang="it-IT" sz="2200" dirty="0">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08F1503D-2887-5246-6FEE-3E56C110771D}"/>
              </a:ext>
            </a:extLst>
          </p:cNvPr>
          <p:cNvPicPr>
            <a:picLocks noChangeAspect="1"/>
          </p:cNvPicPr>
          <p:nvPr/>
        </p:nvPicPr>
        <p:blipFill>
          <a:blip r:embed="rId3"/>
          <a:stretch>
            <a:fillRect/>
          </a:stretch>
        </p:blipFill>
        <p:spPr>
          <a:xfrm>
            <a:off x="8956135" y="1488110"/>
            <a:ext cx="2886374" cy="3764836"/>
          </a:xfrm>
          <a:prstGeom prst="rect">
            <a:avLst/>
          </a:prstGeom>
        </p:spPr>
      </p:pic>
      <p:pic>
        <p:nvPicPr>
          <p:cNvPr id="9" name="Immagine 8">
            <a:extLst>
              <a:ext uri="{FF2B5EF4-FFF2-40B4-BE49-F238E27FC236}">
                <a16:creationId xmlns:a16="http://schemas.microsoft.com/office/drawing/2014/main" id="{EB140074-710C-4C7F-6021-68FBB71F17B8}"/>
              </a:ext>
            </a:extLst>
          </p:cNvPr>
          <p:cNvPicPr>
            <a:picLocks noChangeAspect="1"/>
          </p:cNvPicPr>
          <p:nvPr/>
        </p:nvPicPr>
        <p:blipFill>
          <a:blip r:embed="rId4"/>
          <a:stretch>
            <a:fillRect/>
          </a:stretch>
        </p:blipFill>
        <p:spPr>
          <a:xfrm>
            <a:off x="5758546" y="1488109"/>
            <a:ext cx="2886374" cy="3764835"/>
          </a:xfrm>
          <a:prstGeom prst="rect">
            <a:avLst/>
          </a:prstGeom>
        </p:spPr>
      </p:pic>
    </p:spTree>
    <p:extLst>
      <p:ext uri="{BB962C8B-B14F-4D97-AF65-F5344CB8AC3E}">
        <p14:creationId xmlns:p14="http://schemas.microsoft.com/office/powerpoint/2010/main" val="1859810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1347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A4750A46-A7E6-1F45-9977-30BF93A3E407}"/>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3" name="CasellaDiTesto 2">
            <a:extLst>
              <a:ext uri="{FF2B5EF4-FFF2-40B4-BE49-F238E27FC236}">
                <a16:creationId xmlns:a16="http://schemas.microsoft.com/office/drawing/2014/main" id="{8162DBEC-4B8C-D402-6365-D27AE3597FDD}"/>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7" name="CasellaDiTesto 6">
            <a:extLst>
              <a:ext uri="{FF2B5EF4-FFF2-40B4-BE49-F238E27FC236}">
                <a16:creationId xmlns:a16="http://schemas.microsoft.com/office/drawing/2014/main" id="{44F7E549-21E9-2971-DFB6-BA9BD9A3178C}"/>
              </a:ext>
            </a:extLst>
          </p:cNvPr>
          <p:cNvSpPr txBox="1"/>
          <p:nvPr/>
        </p:nvSpPr>
        <p:spPr>
          <a:xfrm>
            <a:off x="58723" y="2055902"/>
            <a:ext cx="5415430" cy="2462213"/>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In quest’ultimo caso è doveroso insistere sulla necessità di un confronto con immagini dello stesso autore, riprese nelle stesse condizioni di illuminazione, e insistere, perciò, sulla necessità di un ampio archivio diagnostico, di opere sicuramente certe al quale sia possibile fare riferimento.</a:t>
            </a:r>
            <a:endParaRPr lang="it-IT" sz="2200" dirty="0">
              <a:latin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45012A64-FDC7-E00C-E108-894497496022}"/>
              </a:ext>
            </a:extLst>
          </p:cNvPr>
          <p:cNvPicPr>
            <a:picLocks noChangeAspect="1"/>
          </p:cNvPicPr>
          <p:nvPr/>
        </p:nvPicPr>
        <p:blipFill>
          <a:blip r:embed="rId3"/>
          <a:stretch>
            <a:fillRect/>
          </a:stretch>
        </p:blipFill>
        <p:spPr>
          <a:xfrm>
            <a:off x="8274908" y="645476"/>
            <a:ext cx="3762637" cy="5062002"/>
          </a:xfrm>
          <a:prstGeom prst="rect">
            <a:avLst/>
          </a:prstGeom>
        </p:spPr>
      </p:pic>
    </p:spTree>
    <p:extLst>
      <p:ext uri="{BB962C8B-B14F-4D97-AF65-F5344CB8AC3E}">
        <p14:creationId xmlns:p14="http://schemas.microsoft.com/office/powerpoint/2010/main" val="3025953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21597"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CB0183FA-6A31-0155-D3C7-43828961E310}"/>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3" name="CasellaDiTesto 2">
            <a:extLst>
              <a:ext uri="{FF2B5EF4-FFF2-40B4-BE49-F238E27FC236}">
                <a16:creationId xmlns:a16="http://schemas.microsoft.com/office/drawing/2014/main" id="{4D831256-FB66-531F-7A82-EAC1F93C5D62}"/>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CA64DB3D-635C-D174-E09C-DBB7F1571FA0}"/>
              </a:ext>
            </a:extLst>
          </p:cNvPr>
          <p:cNvSpPr txBox="1"/>
          <p:nvPr/>
        </p:nvSpPr>
        <p:spPr>
          <a:xfrm>
            <a:off x="21813" y="1325925"/>
            <a:ext cx="5226518" cy="4154984"/>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La possibilità di ottenere immagini variate e diversamente significanti da uno stesso dipinto è legata a vari fattori: le caratteristiche dell’oggetto da indagare, il variare della direzione di illuminamento, la diversa natura della radiazione rilevate e il rapporto di ingrandimento con il quale l’oggetto può essere indagato. Nel caso dell’uso non convenzionale di una normale sorgente luminosa, si pensi alle infinite variabili in cui può apparirci un qualsiasi oggetto illuminato con incidenze diverse. </a:t>
            </a:r>
            <a:endParaRPr lang="it-IT" sz="2200"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81349416-F34E-7599-90BA-74CACFA17B53}"/>
              </a:ext>
            </a:extLst>
          </p:cNvPr>
          <p:cNvPicPr>
            <a:picLocks noChangeAspect="1"/>
          </p:cNvPicPr>
          <p:nvPr/>
        </p:nvPicPr>
        <p:blipFill>
          <a:blip r:embed="rId3"/>
          <a:stretch>
            <a:fillRect/>
          </a:stretch>
        </p:blipFill>
        <p:spPr>
          <a:xfrm>
            <a:off x="8585735" y="1290954"/>
            <a:ext cx="3584452" cy="2979404"/>
          </a:xfrm>
          <a:prstGeom prst="rect">
            <a:avLst/>
          </a:prstGeom>
        </p:spPr>
      </p:pic>
      <p:pic>
        <p:nvPicPr>
          <p:cNvPr id="9" name="Immagine 8">
            <a:extLst>
              <a:ext uri="{FF2B5EF4-FFF2-40B4-BE49-F238E27FC236}">
                <a16:creationId xmlns:a16="http://schemas.microsoft.com/office/drawing/2014/main" id="{4AF1CCEC-2AEF-F91C-C43D-AB66C89754CE}"/>
              </a:ext>
            </a:extLst>
          </p:cNvPr>
          <p:cNvPicPr>
            <a:picLocks noChangeAspect="1"/>
          </p:cNvPicPr>
          <p:nvPr/>
        </p:nvPicPr>
        <p:blipFill>
          <a:blip r:embed="rId4"/>
          <a:stretch>
            <a:fillRect/>
          </a:stretch>
        </p:blipFill>
        <p:spPr>
          <a:xfrm>
            <a:off x="5019427" y="2478674"/>
            <a:ext cx="3508269" cy="2916080"/>
          </a:xfrm>
          <a:prstGeom prst="rect">
            <a:avLst/>
          </a:prstGeom>
        </p:spPr>
      </p:pic>
    </p:spTree>
    <p:extLst>
      <p:ext uri="{BB962C8B-B14F-4D97-AF65-F5344CB8AC3E}">
        <p14:creationId xmlns:p14="http://schemas.microsoft.com/office/powerpoint/2010/main" val="2222555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37650" y="6527140"/>
            <a:ext cx="5350025"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8C6DFA04-9F9A-0068-D993-80C129399629}"/>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6" name="CasellaDiTesto 5">
            <a:extLst>
              <a:ext uri="{FF2B5EF4-FFF2-40B4-BE49-F238E27FC236}">
                <a16:creationId xmlns:a16="http://schemas.microsoft.com/office/drawing/2014/main" id="{82B655D3-B261-36CA-FCCD-C30A5EE23A09}"/>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7" name="CasellaDiTesto 6">
            <a:extLst>
              <a:ext uri="{FF2B5EF4-FFF2-40B4-BE49-F238E27FC236}">
                <a16:creationId xmlns:a16="http://schemas.microsoft.com/office/drawing/2014/main" id="{0EDAB6FD-CF5B-1C53-2E32-D5A52CC4CDB4}"/>
              </a:ext>
            </a:extLst>
          </p:cNvPr>
          <p:cNvSpPr txBox="1"/>
          <p:nvPr/>
        </p:nvSpPr>
        <p:spPr>
          <a:xfrm>
            <a:off x="115079" y="1436517"/>
            <a:ext cx="6014464" cy="3816429"/>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Nella realtà specifica di un dipinto è possibile accentuare le differenze di andamento della superficie ricercando l’angolo di osservazione dal quale si possa ottenere un riflesso speculare della zona interessata, come spesso avviene, quasi automaticamente, quando un dipinto viene sollevato per una osservazione ravvicinata; ma esiste un’altra possibilità, ingiustamente trascurata, di indagare l’opera variando semplicemente la posizione della sorgente luminosa: si tratta dell’esame in luce trasmessa o transilluminazione.</a:t>
            </a:r>
            <a:endParaRPr lang="it-IT" sz="2200"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2DB9F03D-2A24-B1DB-8C94-F8C0277C0B48}"/>
              </a:ext>
            </a:extLst>
          </p:cNvPr>
          <p:cNvPicPr>
            <a:picLocks noChangeAspect="1"/>
          </p:cNvPicPr>
          <p:nvPr/>
        </p:nvPicPr>
        <p:blipFill>
          <a:blip r:embed="rId3"/>
          <a:stretch>
            <a:fillRect/>
          </a:stretch>
        </p:blipFill>
        <p:spPr>
          <a:xfrm>
            <a:off x="6129543" y="1389157"/>
            <a:ext cx="5944115" cy="3962743"/>
          </a:xfrm>
          <a:prstGeom prst="rect">
            <a:avLst/>
          </a:prstGeom>
        </p:spPr>
      </p:pic>
    </p:spTree>
    <p:extLst>
      <p:ext uri="{BB962C8B-B14F-4D97-AF65-F5344CB8AC3E}">
        <p14:creationId xmlns:p14="http://schemas.microsoft.com/office/powerpoint/2010/main" val="3842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00349"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55D567B2-B8F9-CDEF-65B7-D6246C7D0B70}"/>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3" name="CasellaDiTesto 2">
            <a:extLst>
              <a:ext uri="{FF2B5EF4-FFF2-40B4-BE49-F238E27FC236}">
                <a16:creationId xmlns:a16="http://schemas.microsoft.com/office/drawing/2014/main" id="{5400FBA3-9D35-32B0-9EF3-32421D1EA5DA}"/>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42137085-8BA7-9373-5288-4E592D4127B2}"/>
              </a:ext>
            </a:extLst>
          </p:cNvPr>
          <p:cNvSpPr txBox="1"/>
          <p:nvPr/>
        </p:nvSpPr>
        <p:spPr>
          <a:xfrm>
            <a:off x="91877" y="1492275"/>
            <a:ext cx="5145141" cy="4154984"/>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Da un punto di vista tecnico l’esame non richiede particolari attrezzature ma soltanto alcuni accorgimenti e una certa cautela perché il dipinto non rischi di essere danneggiato. Un fascio di luce condensato sul retro di un’opera tende a produrre un notevole riscaldamento anche in tempi piuttosto brevi: un ventilatore dovrà quindi essere posto vicino all’opera, comunque illuminata soltanto per il breve periodo necessario per eseguire la fotografia.</a:t>
            </a:r>
            <a:br>
              <a:rPr lang="it-IT" sz="2200" dirty="0">
                <a:latin typeface="Times New Roman" panose="02020603050405020304" pitchFamily="18" charset="0"/>
                <a:cs typeface="Times New Roman" panose="02020603050405020304" pitchFamily="18" charset="0"/>
              </a:rPr>
            </a:br>
            <a:endParaRPr lang="it-IT" sz="2200" dirty="0">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0C66DC54-9391-89F9-D04B-489AD6A88CCC}"/>
              </a:ext>
            </a:extLst>
          </p:cNvPr>
          <p:cNvPicPr>
            <a:picLocks noChangeAspect="1"/>
          </p:cNvPicPr>
          <p:nvPr/>
        </p:nvPicPr>
        <p:blipFill>
          <a:blip r:embed="rId3"/>
          <a:stretch>
            <a:fillRect/>
          </a:stretch>
        </p:blipFill>
        <p:spPr>
          <a:xfrm>
            <a:off x="9219220" y="1286343"/>
            <a:ext cx="2822993" cy="4168372"/>
          </a:xfrm>
          <a:prstGeom prst="rect">
            <a:avLst/>
          </a:prstGeom>
        </p:spPr>
      </p:pic>
      <p:pic>
        <p:nvPicPr>
          <p:cNvPr id="8" name="Immagine 7">
            <a:extLst>
              <a:ext uri="{FF2B5EF4-FFF2-40B4-BE49-F238E27FC236}">
                <a16:creationId xmlns:a16="http://schemas.microsoft.com/office/drawing/2014/main" id="{37FC9AC6-7E7D-0698-BE5C-BD223C805B8D}"/>
              </a:ext>
            </a:extLst>
          </p:cNvPr>
          <p:cNvPicPr>
            <a:picLocks noChangeAspect="1"/>
          </p:cNvPicPr>
          <p:nvPr/>
        </p:nvPicPr>
        <p:blipFill>
          <a:blip r:embed="rId4"/>
          <a:stretch>
            <a:fillRect/>
          </a:stretch>
        </p:blipFill>
        <p:spPr>
          <a:xfrm>
            <a:off x="5668601" y="2173696"/>
            <a:ext cx="3312837" cy="2177008"/>
          </a:xfrm>
          <a:prstGeom prst="rect">
            <a:avLst/>
          </a:prstGeom>
        </p:spPr>
      </p:pic>
    </p:spTree>
    <p:extLst>
      <p:ext uri="{BB962C8B-B14F-4D97-AF65-F5344CB8AC3E}">
        <p14:creationId xmlns:p14="http://schemas.microsoft.com/office/powerpoint/2010/main" val="3133203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7409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082EBA97-DF82-5877-CEDA-06B6890EA0EE}"/>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3" name="CasellaDiTesto 2">
            <a:extLst>
              <a:ext uri="{FF2B5EF4-FFF2-40B4-BE49-F238E27FC236}">
                <a16:creationId xmlns:a16="http://schemas.microsoft.com/office/drawing/2014/main" id="{BE62ED3F-F632-6B19-D4F6-77D05F3D6119}"/>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7" name="CasellaDiTesto 6">
            <a:extLst>
              <a:ext uri="{FF2B5EF4-FFF2-40B4-BE49-F238E27FC236}">
                <a16:creationId xmlns:a16="http://schemas.microsoft.com/office/drawing/2014/main" id="{3380B1C2-DD91-4249-1746-AC0B8FF489AE}"/>
              </a:ext>
            </a:extLst>
          </p:cNvPr>
          <p:cNvSpPr txBox="1"/>
          <p:nvPr/>
        </p:nvSpPr>
        <p:spPr>
          <a:xfrm>
            <a:off x="135207" y="1634942"/>
            <a:ext cx="5206817" cy="2462213"/>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Una valida alternativa è in questo senso costituita da una lampada a fibre ottiche, sia perché adattissima nel delimitare il fascio evitando luci parassite che illuminerebbero la superficie dell’opera, sia perché esente dalla possibilità di riscaldare la parte illuminata.</a:t>
            </a:r>
            <a:endParaRPr lang="it-IT" sz="2200" dirty="0">
              <a:latin typeface="Times New Roman" panose="02020603050405020304" pitchFamily="18" charset="0"/>
              <a:cs typeface="Times New Roman" panose="02020603050405020304" pitchFamily="18" charset="0"/>
            </a:endParaRPr>
          </a:p>
        </p:txBody>
      </p:sp>
      <p:pic>
        <p:nvPicPr>
          <p:cNvPr id="11" name="Immagine 10">
            <a:extLst>
              <a:ext uri="{FF2B5EF4-FFF2-40B4-BE49-F238E27FC236}">
                <a16:creationId xmlns:a16="http://schemas.microsoft.com/office/drawing/2014/main" id="{C5ED9ADB-EF35-6226-CE63-D59CBB488EED}"/>
              </a:ext>
            </a:extLst>
          </p:cNvPr>
          <p:cNvPicPr>
            <a:picLocks noChangeAspect="1"/>
          </p:cNvPicPr>
          <p:nvPr/>
        </p:nvPicPr>
        <p:blipFill>
          <a:blip r:embed="rId3"/>
          <a:stretch>
            <a:fillRect/>
          </a:stretch>
        </p:blipFill>
        <p:spPr>
          <a:xfrm>
            <a:off x="6345506" y="1725090"/>
            <a:ext cx="5183855" cy="3110313"/>
          </a:xfrm>
          <a:prstGeom prst="rect">
            <a:avLst/>
          </a:prstGeom>
        </p:spPr>
      </p:pic>
    </p:spTree>
    <p:extLst>
      <p:ext uri="{BB962C8B-B14F-4D97-AF65-F5344CB8AC3E}">
        <p14:creationId xmlns:p14="http://schemas.microsoft.com/office/powerpoint/2010/main" val="1300759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6988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1F1681B9-2453-0372-297F-CF62795E9BD6}"/>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3" name="CasellaDiTesto 2">
            <a:extLst>
              <a:ext uri="{FF2B5EF4-FFF2-40B4-BE49-F238E27FC236}">
                <a16:creationId xmlns:a16="http://schemas.microsoft.com/office/drawing/2014/main" id="{E5EC145B-AE4E-1FD6-5EB1-8874674B4477}"/>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9215963A-43CC-9C70-4738-24C247B04B61}"/>
              </a:ext>
            </a:extLst>
          </p:cNvPr>
          <p:cNvSpPr txBox="1"/>
          <p:nvPr/>
        </p:nvSpPr>
        <p:spPr>
          <a:xfrm>
            <a:off x="91053" y="1284707"/>
            <a:ext cx="7351026" cy="4154984"/>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Utilizzando un fascio di luce che attraversi un dipinto su tela posto tra la sorgente luminosa e l’osservatore, si potranno ottenere varie informazioni sia sulla preparazione che sulla disomogeneità degli strati pittorici, individuando la presenza di eventuali realtà sottostanti alla superficie visibile. Molto semplicemente si eviterà così il ricorso ad altri esami, le cui informazioni non saranno necessariamente più precise solo perché ottenute con metodi più sofisticati. Apparirà d’altronde ovvio constatare, qualora il supporto o la preparazione non consentano una trasmissione delle radiazioni luminose, come il ricorso all’infrarosso o alla radiografia ai raggi X potrà rivelarsi indispensabile per acquisire una certa serie di informazioni.</a:t>
            </a:r>
            <a:endParaRPr lang="it-IT" sz="2200"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5F212E00-FE19-B00D-185A-2778EAE2279E}"/>
              </a:ext>
            </a:extLst>
          </p:cNvPr>
          <p:cNvPicPr>
            <a:picLocks noChangeAspect="1"/>
          </p:cNvPicPr>
          <p:nvPr/>
        </p:nvPicPr>
        <p:blipFill>
          <a:blip r:embed="rId3"/>
          <a:stretch>
            <a:fillRect/>
          </a:stretch>
        </p:blipFill>
        <p:spPr>
          <a:xfrm>
            <a:off x="7333462" y="1388782"/>
            <a:ext cx="4767485" cy="3962743"/>
          </a:xfrm>
          <a:prstGeom prst="rect">
            <a:avLst/>
          </a:prstGeom>
        </p:spPr>
      </p:pic>
    </p:spTree>
    <p:extLst>
      <p:ext uri="{BB962C8B-B14F-4D97-AF65-F5344CB8AC3E}">
        <p14:creationId xmlns:p14="http://schemas.microsoft.com/office/powerpoint/2010/main" val="347224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670979"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57D892CB-D238-E395-EA6B-56F090CE6062}"/>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3" name="CasellaDiTesto 2">
            <a:extLst>
              <a:ext uri="{FF2B5EF4-FFF2-40B4-BE49-F238E27FC236}">
                <a16:creationId xmlns:a16="http://schemas.microsoft.com/office/drawing/2014/main" id="{D8E8F2E7-E686-8FFC-6C87-BA617825D35C}"/>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E626EDBA-F680-DA6A-983C-58ED0FC12A42}"/>
              </a:ext>
            </a:extLst>
          </p:cNvPr>
          <p:cNvSpPr txBox="1"/>
          <p:nvPr/>
        </p:nvSpPr>
        <p:spPr>
          <a:xfrm>
            <a:off x="88828" y="1290953"/>
            <a:ext cx="7248248" cy="4154984"/>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La transilluminazione consiste quindi nell’illuminare il dipinto dal retro e osservare il comportamento delle radiazioni che riescono ad attraversare i suoi strati. Logicamente i limiti dati da alcuni supporti sono insuperabili e spesso anche nei dipinti su tela, dove non è raro incontrare una notevole trasparenza, la luce non riesce a oltrepassare gli strati. Bisogna tuttavia considerare anche quest’ultimo caso come una informazione importante poiché è indicativo della presenza di una preparazione spessa e colorata. La tela, anche se di notevole spessore o già rintelata, ha una parziale trasmissione alla luce e lo strato pittorico, data la trasparenza dei leganti e di alcuni pigmenti, difficilmente riesce a bloccarla completamente.</a:t>
            </a:r>
            <a:endParaRPr lang="it-IT" sz="2200"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CFF6B1CC-5C49-C070-8784-159BDD874B6C}"/>
              </a:ext>
            </a:extLst>
          </p:cNvPr>
          <p:cNvPicPr>
            <a:picLocks noChangeAspect="1"/>
          </p:cNvPicPr>
          <p:nvPr/>
        </p:nvPicPr>
        <p:blipFill>
          <a:blip r:embed="rId3"/>
          <a:stretch>
            <a:fillRect/>
          </a:stretch>
        </p:blipFill>
        <p:spPr>
          <a:xfrm>
            <a:off x="8082487" y="1255387"/>
            <a:ext cx="3236821" cy="4174471"/>
          </a:xfrm>
          <a:prstGeom prst="rect">
            <a:avLst/>
          </a:prstGeom>
        </p:spPr>
      </p:pic>
    </p:spTree>
    <p:extLst>
      <p:ext uri="{BB962C8B-B14F-4D97-AF65-F5344CB8AC3E}">
        <p14:creationId xmlns:p14="http://schemas.microsoft.com/office/powerpoint/2010/main" val="2286419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612287"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01E8CDB7-1E6D-F092-1D61-E8A5F132A9DD}"/>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3" name="CasellaDiTesto 2">
            <a:extLst>
              <a:ext uri="{FF2B5EF4-FFF2-40B4-BE49-F238E27FC236}">
                <a16:creationId xmlns:a16="http://schemas.microsoft.com/office/drawing/2014/main" id="{7050D547-E781-F436-668D-86FE7C74DA74}"/>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4727375A-1539-C875-F562-4D42E86538B9}"/>
              </a:ext>
            </a:extLst>
          </p:cNvPr>
          <p:cNvSpPr txBox="1"/>
          <p:nvPr/>
        </p:nvSpPr>
        <p:spPr>
          <a:xfrm>
            <a:off x="88828" y="2247062"/>
            <a:ext cx="5569884" cy="2123658"/>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I casi di opacità della preparazione in luce trasmessa riservano però spesso sorprese inaspettate: una accentuata craquelure di invecchiamento potrà manifestare con estrema chiarezza l’andamento e il variare della larghezza del suo reticolato.</a:t>
            </a:r>
            <a:endParaRPr lang="it-IT" sz="2200"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8724AABF-395A-B8EF-113D-63111C17F0B8}"/>
              </a:ext>
            </a:extLst>
          </p:cNvPr>
          <p:cNvPicPr>
            <a:picLocks noChangeAspect="1"/>
          </p:cNvPicPr>
          <p:nvPr/>
        </p:nvPicPr>
        <p:blipFill>
          <a:blip r:embed="rId3"/>
          <a:stretch>
            <a:fillRect/>
          </a:stretch>
        </p:blipFill>
        <p:spPr>
          <a:xfrm>
            <a:off x="6724964" y="1388782"/>
            <a:ext cx="4767485" cy="3962743"/>
          </a:xfrm>
          <a:prstGeom prst="rect">
            <a:avLst/>
          </a:prstGeom>
        </p:spPr>
      </p:pic>
    </p:spTree>
    <p:extLst>
      <p:ext uri="{BB962C8B-B14F-4D97-AF65-F5344CB8AC3E}">
        <p14:creationId xmlns:p14="http://schemas.microsoft.com/office/powerpoint/2010/main" val="1176642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34722"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685EBDE0-396A-7F14-D9AC-C8F258F2C04E}"/>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TRASMESSA</a:t>
            </a:r>
          </a:p>
        </p:txBody>
      </p:sp>
      <p:sp>
        <p:nvSpPr>
          <p:cNvPr id="3" name="CasellaDiTesto 2">
            <a:extLst>
              <a:ext uri="{FF2B5EF4-FFF2-40B4-BE49-F238E27FC236}">
                <a16:creationId xmlns:a16="http://schemas.microsoft.com/office/drawing/2014/main" id="{B2BF43AD-42F0-4B66-2EFF-392BC18099CA}"/>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B0DE2376-C2C2-F50E-2A71-DC506CCDE7EB}"/>
              </a:ext>
            </a:extLst>
          </p:cNvPr>
          <p:cNvSpPr txBox="1"/>
          <p:nvPr/>
        </p:nvSpPr>
        <p:spPr>
          <a:xfrm>
            <a:off x="0" y="2170834"/>
            <a:ext cx="5184517" cy="1785104"/>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Una toppa incollata sul retro di un’opera generalmente maschera una lacerazione o uno strappo nel supporto, la luce trasmessa può, in questi casi, essere di aiuto nel valutare l’estensione e la forma del danno.</a:t>
            </a:r>
            <a:endParaRPr lang="it-IT" sz="2200" dirty="0">
              <a:latin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C0D571A7-43BF-C0D5-F86A-827386CFEA82}"/>
              </a:ext>
            </a:extLst>
          </p:cNvPr>
          <p:cNvPicPr>
            <a:picLocks noChangeAspect="1"/>
          </p:cNvPicPr>
          <p:nvPr/>
        </p:nvPicPr>
        <p:blipFill rotWithShape="1">
          <a:blip r:embed="rId3"/>
          <a:srcRect b="48211"/>
          <a:stretch/>
        </p:blipFill>
        <p:spPr>
          <a:xfrm>
            <a:off x="7234415" y="1379966"/>
            <a:ext cx="4737944" cy="3981124"/>
          </a:xfrm>
          <a:prstGeom prst="rect">
            <a:avLst/>
          </a:prstGeom>
        </p:spPr>
      </p:pic>
    </p:spTree>
    <p:extLst>
      <p:ext uri="{BB962C8B-B14F-4D97-AF65-F5344CB8AC3E}">
        <p14:creationId xmlns:p14="http://schemas.microsoft.com/office/powerpoint/2010/main" val="40878512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1151</TotalTime>
  <Words>1218</Words>
  <Application>Microsoft Office PowerPoint</Application>
  <PresentationFormat>Widescreen</PresentationFormat>
  <Paragraphs>67</Paragraphs>
  <Slides>13</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Arial</vt:lpstr>
      <vt:lpstr>Calibri</vt:lpstr>
      <vt:lpstr>Calibri Light</vt:lpstr>
      <vt:lpstr>Times New Roman</vt:lpstr>
      <vt:lpstr>Tema di Office</vt:lpstr>
      <vt:lpstr>DIAGNOSTICA PER I BENI CULTURALI   MEDIA, ARTI, CULTURE (LM-65)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21</cp:revision>
  <dcterms:created xsi:type="dcterms:W3CDTF">2022-04-26T11:54:05Z</dcterms:created>
  <dcterms:modified xsi:type="dcterms:W3CDTF">2023-08-04T18:24:56Z</dcterms:modified>
</cp:coreProperties>
</file>