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7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DIAGNOSTICA PER I BENI CULTURALI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MEDIA, ARTI, CULTURE (LM-65)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06911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450103"/>
            <a:ext cx="438626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2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</a:t>
            </a:r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SI LEGGE LA SPETTROGRAFIA RAMAN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8805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36472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D9C786-3E15-F4C5-0CC2-D38831021146}"/>
              </a:ext>
            </a:extLst>
          </p:cNvPr>
          <p:cNvSpPr txBox="1"/>
          <p:nvPr/>
        </p:nvSpPr>
        <p:spPr>
          <a:xfrm>
            <a:off x="5601903" y="231006"/>
            <a:ext cx="659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LETTURA DELLA SPETTROSCOPIA RAMAN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1E1C3E-1111-A256-67F0-627A9C0D2238}"/>
              </a:ext>
            </a:extLst>
          </p:cNvPr>
          <p:cNvSpPr txBox="1"/>
          <p:nvPr/>
        </p:nvSpPr>
        <p:spPr>
          <a:xfrm>
            <a:off x="7594332" y="6065475"/>
            <a:ext cx="452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SI LEGGE LO SPETTRO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41A44C-176C-330D-7600-23C2446E5EF6}"/>
              </a:ext>
            </a:extLst>
          </p:cNvPr>
          <p:cNvSpPr txBox="1"/>
          <p:nvPr/>
        </p:nvSpPr>
        <p:spPr>
          <a:xfrm>
            <a:off x="154456" y="2170834"/>
            <a:ext cx="49433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Ordinate (X): lettura Raman in centimetri alla -1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Ascisse (Y): intensità dello spettro determinata dalla quantità di energia propria della radiazione diffusa di ritorno da quella laser di emissione e dal numero di ripetizioni.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70D47AC-8DC2-255D-164B-6A41B1DA5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47" y="961470"/>
            <a:ext cx="6646546" cy="493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58450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D9C786-3E15-F4C5-0CC2-D38831021146}"/>
              </a:ext>
            </a:extLst>
          </p:cNvPr>
          <p:cNvSpPr txBox="1"/>
          <p:nvPr/>
        </p:nvSpPr>
        <p:spPr>
          <a:xfrm>
            <a:off x="5601903" y="231006"/>
            <a:ext cx="659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LETTURA DELLA SPETTROSCOPIA RAMAN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1E1C3E-1111-A256-67F0-627A9C0D2238}"/>
              </a:ext>
            </a:extLst>
          </p:cNvPr>
          <p:cNvSpPr txBox="1"/>
          <p:nvPr/>
        </p:nvSpPr>
        <p:spPr>
          <a:xfrm>
            <a:off x="7594332" y="6065475"/>
            <a:ext cx="452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EMISSIONI LASER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41A44C-176C-330D-7600-23C2446E5EF6}"/>
              </a:ext>
            </a:extLst>
          </p:cNvPr>
          <p:cNvSpPr txBox="1"/>
          <p:nvPr/>
        </p:nvSpPr>
        <p:spPr>
          <a:xfrm>
            <a:off x="154455" y="1521959"/>
            <a:ext cx="594154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laser della Raman può avere diverse tarature, in base alle quali la spettroscopia sarà più sensibile a determinate lunghezze d’onda: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532 nm (VIS verso UV)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638 nm (VIS)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785 nm (NIR)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1080 nm (NIR)</a:t>
            </a:r>
          </a:p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conseguenza, gli apparecchi tarati a 532 nm vedono i pigmenti verdi ma non vedono i pigmenti rossi, al contrario, gli apparecchi a 785 e a 1080 vedono i rossi ma non i verdi.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A11711-5682-4446-0671-C6C5A37C9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95" y="786276"/>
            <a:ext cx="4483943" cy="52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0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25827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D9C786-3E15-F4C5-0CC2-D38831021146}"/>
              </a:ext>
            </a:extLst>
          </p:cNvPr>
          <p:cNvSpPr txBox="1"/>
          <p:nvPr/>
        </p:nvSpPr>
        <p:spPr>
          <a:xfrm>
            <a:off x="5601903" y="231006"/>
            <a:ext cx="659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LETTURA DELLA SPETTROSCOPIA RAMAN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1E1C3E-1111-A256-67F0-627A9C0D2238}"/>
              </a:ext>
            </a:extLst>
          </p:cNvPr>
          <p:cNvSpPr txBox="1"/>
          <p:nvPr/>
        </p:nvSpPr>
        <p:spPr>
          <a:xfrm>
            <a:off x="8268100" y="6065475"/>
            <a:ext cx="452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TABELLE DI LETTURA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41A44C-176C-330D-7600-23C2446E5EF6}"/>
              </a:ext>
            </a:extLst>
          </p:cNvPr>
          <p:cNvSpPr txBox="1"/>
          <p:nvPr/>
        </p:nvSpPr>
        <p:spPr>
          <a:xfrm>
            <a:off x="80597" y="1351508"/>
            <a:ext cx="62432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spettri Raman si leggono per picchi; il valore dei picchi è riportato su tabelle predeterminate; ogni valore è caratterizzante di uno specifico pimento. Ogni pigmento può rispondere a tutte le tarature laser oppure soltanto a una (in questo caso, nelle altre tarature quel pigmento non potrà essere riconosciuto); alcuni pigmenti hanno più picchi corrispondenti a una sola taratura. I picchi sono caratterizzanti e costanti: per 532, 638 e 785, per esempio, corrispondono sempre ad A, B, C. In alcuni casi, come per le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phtalocianine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532 corrispondono più picchi (A, B, C) e a 638 altri (D, E, F).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BE7BDA59-7494-007A-7EDC-38D76D0DF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60" y="1603080"/>
            <a:ext cx="4947309" cy="34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7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30537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D9C786-3E15-F4C5-0CC2-D38831021146}"/>
              </a:ext>
            </a:extLst>
          </p:cNvPr>
          <p:cNvSpPr txBox="1"/>
          <p:nvPr/>
        </p:nvSpPr>
        <p:spPr>
          <a:xfrm>
            <a:off x="5601903" y="231006"/>
            <a:ext cx="659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LETTURA DELLA SPETTROSCOPIA RAMAN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1E1C3E-1111-A256-67F0-627A9C0D2238}"/>
              </a:ext>
            </a:extLst>
          </p:cNvPr>
          <p:cNvSpPr txBox="1"/>
          <p:nvPr/>
        </p:nvSpPr>
        <p:spPr>
          <a:xfrm>
            <a:off x="7668126" y="6065475"/>
            <a:ext cx="452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ANDAMENTO DEGLI SPETTRI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41A44C-176C-330D-7600-23C2446E5EF6}"/>
              </a:ext>
            </a:extLst>
          </p:cNvPr>
          <p:cNvSpPr txBox="1"/>
          <p:nvPr/>
        </p:nvSpPr>
        <p:spPr>
          <a:xfrm>
            <a:off x="154455" y="2197893"/>
            <a:ext cx="43868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Ottenuto l’andamento dello spettro, si passa il cursore sulla stringa in basso a destra dove si legge Raman shift che riporta il numero di nanometri per il picco individuato e con quello si legge la corrispondenza nella tabella. </a:t>
            </a:r>
          </a:p>
        </p:txBody>
      </p:sp>
      <p:pic>
        <p:nvPicPr>
          <p:cNvPr id="8" name="Immagine 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A4B83550-007D-0A4A-5721-3FDB6B877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41" y="930343"/>
            <a:ext cx="6939704" cy="510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5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85910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D9C786-3E15-F4C5-0CC2-D38831021146}"/>
              </a:ext>
            </a:extLst>
          </p:cNvPr>
          <p:cNvSpPr txBox="1"/>
          <p:nvPr/>
        </p:nvSpPr>
        <p:spPr>
          <a:xfrm>
            <a:off x="5601903" y="231006"/>
            <a:ext cx="659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LETTURA DELLA SPETTROSCOPIA RAMAN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1E1C3E-1111-A256-67F0-627A9C0D2238}"/>
              </a:ext>
            </a:extLst>
          </p:cNvPr>
          <p:cNvSpPr txBox="1"/>
          <p:nvPr/>
        </p:nvSpPr>
        <p:spPr>
          <a:xfrm>
            <a:off x="8268100" y="6065475"/>
            <a:ext cx="452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ORGANICO E PIGMENTI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41A44C-176C-330D-7600-23C2446E5EF6}"/>
              </a:ext>
            </a:extLst>
          </p:cNvPr>
          <p:cNvSpPr txBox="1"/>
          <p:nvPr/>
        </p:nvSpPr>
        <p:spPr>
          <a:xfrm>
            <a:off x="80597" y="1986775"/>
            <a:ext cx="43868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Attenzione: dato che la Raman legge anche l’organico, se c’è molta vernice sul dipinto, leggerà poco il pigmento sottostante e il picco risulterà più schiacciato con molto rumore di fondo (ossia i picchi dell’intorno che sono inconsistenti).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A21FA89-08BD-20A0-440B-2CC674F64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71" y="843086"/>
            <a:ext cx="6261698" cy="50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6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1096</TotalTime>
  <Words>430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di Office</vt:lpstr>
      <vt:lpstr>DIAGNOSTICA PER I BENI CULTURALI   MEDIA, ARTI, CULTURE (LM-65)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18</cp:revision>
  <dcterms:created xsi:type="dcterms:W3CDTF">2022-04-26T11:54:05Z</dcterms:created>
  <dcterms:modified xsi:type="dcterms:W3CDTF">2023-08-04T18:26:27Z</dcterms:modified>
</cp:coreProperties>
</file>