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72348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XXVI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1228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AECA95-909A-BFC6-B68D-5DEA6CE8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0457" y="-20551"/>
            <a:ext cx="5145470" cy="54015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53E70B-459C-000E-DB50-2F493157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364" y="797257"/>
            <a:ext cx="3794918" cy="58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2591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25D225-BEA0-8438-AFE6-996FA3F86A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" y="1317163"/>
            <a:ext cx="12272211" cy="5805488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che dà informazioni sui materiali costitutivi dell’oggetto d’indagine senza necessità del prelievo </a:t>
            </a:r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microdistruttivo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che sfrutta la capacità dei raggi </a:t>
            </a:r>
            <a:r>
              <a:rPr lang="el-GR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ionizzare la materia. Si indirizzano fotoni di energia superiore a quella che tiene l’elettrone vincolato al suo orbitale. </a:t>
            </a:r>
          </a:p>
          <a:p>
            <a:pPr algn="l" eaLnBrk="1" hangingPunct="1">
              <a:buFont typeface="Wingdings" panose="05000000000000000000" pitchFamily="2" charset="2"/>
              <a:buChar char="ü"/>
            </a:pP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orbitali più vicini al nucleo hanno minore energia: gli elettroni, eccitati dal flusso di fotoni dei raggi </a:t>
            </a:r>
            <a:r>
              <a:rPr lang="el-GR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vengono strappati dagli orbitali più interni. Si genera una reazione a catena per cui gli elettroni degli orbitali più esterni tendono a colmare l’orbitale lasciato dall’elettrone eccitato. Nel passaggio tra l’orbitale più esterno a quello più interno, l’elettrone rilascia energia dovuta alla differenza tra il livello originario, di carica energetica superiore, e quello verso cui si sposta.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60CDEF-E746-40A0-339D-71F6BEB9AE2C}"/>
              </a:ext>
            </a:extLst>
          </p:cNvPr>
          <p:cNvSpPr txBox="1"/>
          <p:nvPr/>
        </p:nvSpPr>
        <p:spPr>
          <a:xfrm>
            <a:off x="7459579" y="5823284"/>
            <a:ext cx="4417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CAPACITÁ DI IONIZZAZIONE E FLUORESCENZA</a:t>
            </a:r>
          </a:p>
        </p:txBody>
      </p:sp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9422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561221" y="91478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9EBCAC-3B92-C58F-D008-1F108CD6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2" y="504608"/>
            <a:ext cx="1173442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0409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59B03A-4E6C-70F5-08B9-061BAFC66863}"/>
              </a:ext>
            </a:extLst>
          </p:cNvPr>
          <p:cNvSpPr txBox="1"/>
          <p:nvPr/>
        </p:nvSpPr>
        <p:spPr>
          <a:xfrm>
            <a:off x="7421078" y="5967663"/>
            <a:ext cx="44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IMPORTANZA DELLA FLUORESCENZA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5A2AE72-B6B9-0E1E-F27E-8E49A8CF78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244" y="1574357"/>
            <a:ext cx="11883090" cy="4016716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l’elettrone colma l’orbitale di livello energetico inferiore lasciato vuoto, emette fotone di fluorescenza (per liberarsi dell’energia in più) pari all’energia dell’orbitale d’origine meno l’energia dell’orbitale occupato (N</a:t>
            </a:r>
            <a:r>
              <a:rPr lang="it-IT" altLang="it-IT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</a:t>
            </a:r>
            <a:r>
              <a:rPr lang="it-IT" altLang="it-IT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dove N rappresenta il livello energetico dei vari orbitali e </a:t>
            </a:r>
            <a:r>
              <a:rPr lang="el-GR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fotone).</a:t>
            </a:r>
          </a:p>
          <a:p>
            <a:pPr algn="l" eaLnBrk="1" hangingPunct="1"/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fotone emesso costituisce l’impronta digitale della materia di cui è composto l’oggetto che si sta analizzando. Maggiore è il numero atomico della materia indagata, maggiore sarà l’energia del fotone di fluorescenza. </a:t>
            </a:r>
          </a:p>
        </p:txBody>
      </p:sp>
    </p:spTree>
    <p:extLst>
      <p:ext uri="{BB962C8B-B14F-4D97-AF65-F5344CB8AC3E}">
        <p14:creationId xmlns:p14="http://schemas.microsoft.com/office/powerpoint/2010/main" val="66267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22955" y="6527140"/>
            <a:ext cx="53034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DA0E9C-DA7C-9C4D-E1BB-69D157E515D6}"/>
              </a:ext>
            </a:extLst>
          </p:cNvPr>
          <p:cNvSpPr txBox="1"/>
          <p:nvPr/>
        </p:nvSpPr>
        <p:spPr>
          <a:xfrm>
            <a:off x="7689119" y="6021796"/>
            <a:ext cx="436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LIMITI DELL’INDAGINE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6347CC8-B0F3-FD65-DF16-2E9C17DA7D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247" y="1484835"/>
            <a:ext cx="11933742" cy="4063846"/>
          </a:xfrm>
        </p:spPr>
        <p:txBody>
          <a:bodyPr/>
          <a:lstStyle/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primi 15 elementi della TAVOLA PERIODICA DEGLI ELEMENTI non sono riconoscibili con questa analisi perché troppo leggeri.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endParaRPr lang="it-IT" alt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Non si riesce a individuare lo strato da cui proviene l’informazione se non per via deduttiva.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endParaRPr lang="it-IT" alt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eaLnBrk="1" hangingPunct="1">
              <a:buFont typeface="Calibri" panose="020F0502020204030204" pitchFamily="34" charset="0"/>
              <a:buAutoNum type="arabicPeriod"/>
            </a:pP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L’analisi non dà indicazioni sul tipo di pigmento ma sull’elemento di cui il pigmento è composto. Per dedurre il pigmento degli strati non visibili spesso si ricorre all’analisi comparativa con la macrofotografia in modo da osservare il colore relativo all’elemento conosciuto.</a:t>
            </a:r>
          </a:p>
        </p:txBody>
      </p:sp>
    </p:spTree>
    <p:extLst>
      <p:ext uri="{BB962C8B-B14F-4D97-AF65-F5344CB8AC3E}">
        <p14:creationId xmlns:p14="http://schemas.microsoft.com/office/powerpoint/2010/main" val="154984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22955" y="6527140"/>
            <a:ext cx="530346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DA0E9C-DA7C-9C4D-E1BB-69D157E515D6}"/>
              </a:ext>
            </a:extLst>
          </p:cNvPr>
          <p:cNvSpPr txBox="1"/>
          <p:nvPr/>
        </p:nvSpPr>
        <p:spPr>
          <a:xfrm>
            <a:off x="7689119" y="6021796"/>
            <a:ext cx="436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MACRO-XRF MAPPING E IN COMBINATA VIS-NIR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6347CC8-B0F3-FD65-DF16-2E9C17DA7D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918" y="1385573"/>
            <a:ext cx="11933742" cy="4063846"/>
          </a:xfrm>
        </p:spPr>
        <p:txBody>
          <a:bodyPr/>
          <a:lstStyle/>
          <a:p>
            <a:pPr algn="l" eaLnBrk="1" hangingPunct="1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spettroscopia di fluorescenza a raggi X a scansione (MAXRF) consente la mappatura multi-elementale (elementi con numero atomico Z&gt;12) di macro-aree sulla superficie di un manufatto tramite un sistema elettronico digitale veloce e un telaio motorizzato con movimento continuo a scansione. La velocità di scansione può arrivare fino a 45 mm/sec, con un tempo di scansione che varia da poche decine di minuti a poche ore, in funzione della risoluzione spaziale e dell’area da scansionare. </a:t>
            </a:r>
          </a:p>
          <a:p>
            <a:pPr algn="l" eaLnBrk="1" hangingPunct="1"/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Spesso, le macchine per la Macro-XRF mapping sono integrate con la spettroscopia di riflettanza VIS-NIR (generalmente nell’intervallo compreso tra 400-2500 nm) che fornisce informazioni sia sulla distribuzione che sulla natura chimica dei pigmenti e, in generale, sulle componenti organiche presenti in superficie. </a:t>
            </a:r>
          </a:p>
        </p:txBody>
      </p:sp>
    </p:spTree>
    <p:extLst>
      <p:ext uri="{BB962C8B-B14F-4D97-AF65-F5344CB8AC3E}">
        <p14:creationId xmlns:p14="http://schemas.microsoft.com/office/powerpoint/2010/main" val="35754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02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A11691-5193-229E-8CD6-ADEE479CF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1" y="813880"/>
            <a:ext cx="8893742" cy="57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2591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6015789" y="259882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C56E84-43D6-0BE0-43D8-41A0A1EAC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48" y="734747"/>
            <a:ext cx="9051845" cy="58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46972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EC34DA-DCDC-3D6B-56BC-93A3A9331E30}"/>
              </a:ext>
            </a:extLst>
          </p:cNvPr>
          <p:cNvSpPr txBox="1"/>
          <p:nvPr/>
        </p:nvSpPr>
        <p:spPr>
          <a:xfrm>
            <a:off x="-48952" y="96941"/>
            <a:ext cx="5630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 DA RAGGI X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4F926AC-DB38-5756-E4B2-18D0825F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67" y="736484"/>
            <a:ext cx="8928038" cy="59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2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561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20</cp:revision>
  <dcterms:created xsi:type="dcterms:W3CDTF">2022-04-26T11:54:05Z</dcterms:created>
  <dcterms:modified xsi:type="dcterms:W3CDTF">2023-08-04T18:27:26Z</dcterms:modified>
</cp:coreProperties>
</file>