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15"/>
    <p:restoredTop sz="94754"/>
  </p:normalViewPr>
  <p:slideViewPr>
    <p:cSldViewPr snapToGrid="0">
      <p:cViewPr varScale="1">
        <p:scale>
          <a:sx n="102" d="100"/>
          <a:sy n="102" d="100"/>
        </p:scale>
        <p:origin x="9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j-lt"/>
        <a:ea typeface="+mj-ea"/>
        <a:cs typeface="+mj-cs"/>
        <a:sym typeface="Helvetica Neue"/>
      </a:defRPr>
    </a:lvl1pPr>
    <a:lvl2pPr indent="228600" latinLnBrk="0">
      <a:defRPr>
        <a:latin typeface="+mj-lt"/>
        <a:ea typeface="+mj-ea"/>
        <a:cs typeface="+mj-cs"/>
        <a:sym typeface="Helvetica Neue"/>
      </a:defRPr>
    </a:lvl2pPr>
    <a:lvl3pPr indent="457200" latinLnBrk="0">
      <a:defRPr>
        <a:latin typeface="+mj-lt"/>
        <a:ea typeface="+mj-ea"/>
        <a:cs typeface="+mj-cs"/>
        <a:sym typeface="Helvetica Neue"/>
      </a:defRPr>
    </a:lvl3pPr>
    <a:lvl4pPr indent="685800" latinLnBrk="0">
      <a:defRPr>
        <a:latin typeface="+mj-lt"/>
        <a:ea typeface="+mj-ea"/>
        <a:cs typeface="+mj-cs"/>
        <a:sym typeface="Helvetica Neue"/>
      </a:defRPr>
    </a:lvl4pPr>
    <a:lvl5pPr indent="914400" latinLnBrk="0">
      <a:defRPr>
        <a:latin typeface="+mj-lt"/>
        <a:ea typeface="+mj-ea"/>
        <a:cs typeface="+mj-cs"/>
        <a:sym typeface="Helvetica Neue"/>
      </a:defRPr>
    </a:lvl5pPr>
    <a:lvl6pPr indent="1143000" latinLnBrk="0">
      <a:defRPr>
        <a:latin typeface="+mj-lt"/>
        <a:ea typeface="+mj-ea"/>
        <a:cs typeface="+mj-cs"/>
        <a:sym typeface="Helvetica Neue"/>
      </a:defRPr>
    </a:lvl6pPr>
    <a:lvl7pPr indent="1371600" latinLnBrk="0">
      <a:defRPr>
        <a:latin typeface="+mj-lt"/>
        <a:ea typeface="+mj-ea"/>
        <a:cs typeface="+mj-cs"/>
        <a:sym typeface="Helvetica Neue"/>
      </a:defRPr>
    </a:lvl7pPr>
    <a:lvl8pPr indent="1600200" latinLnBrk="0">
      <a:defRPr>
        <a:latin typeface="+mj-lt"/>
        <a:ea typeface="+mj-ea"/>
        <a:cs typeface="+mj-cs"/>
        <a:sym typeface="Helvetica Neue"/>
      </a:defRPr>
    </a:lvl8pPr>
    <a:lvl9pPr indent="1828800" latinLnBrk="0">
      <a:defRPr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512762"/>
            <a:ext cx="7861300" cy="5583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" y="54280"/>
            <a:ext cx="9095280" cy="6803720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v=L/TR"/>
          <p:cNvSpPr txBox="1"/>
          <p:nvPr/>
        </p:nvSpPr>
        <p:spPr>
          <a:xfrm>
            <a:off x="350519" y="2133600"/>
            <a:ext cx="792286" cy="394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v=L/T</a:t>
            </a:r>
            <a:r>
              <a:rPr baseline="-25000"/>
              <a:t>R</a:t>
            </a:r>
          </a:p>
        </p:txBody>
      </p:sp>
      <p:sp>
        <p:nvSpPr>
          <p:cNvPr id="41" name="u=L/TM"/>
          <p:cNvSpPr txBox="1"/>
          <p:nvPr/>
        </p:nvSpPr>
        <p:spPr>
          <a:xfrm>
            <a:off x="350519" y="2466975"/>
            <a:ext cx="822014" cy="394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u=L/T</a:t>
            </a:r>
            <a:r>
              <a:rPr baseline="-25000"/>
              <a:t>M</a:t>
            </a:r>
          </a:p>
        </p:txBody>
      </p:sp>
      <p:sp>
        <p:nvSpPr>
          <p:cNvPr id="42" name="Rettangolo"/>
          <p:cNvSpPr/>
          <p:nvPr/>
        </p:nvSpPr>
        <p:spPr>
          <a:xfrm>
            <a:off x="233362" y="2057400"/>
            <a:ext cx="1062038" cy="838200"/>
          </a:xfrm>
          <a:prstGeom prst="rect">
            <a:avLst/>
          </a:prstGeom>
          <a:ln w="41275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" name="Linea"/>
          <p:cNvSpPr/>
          <p:nvPr/>
        </p:nvSpPr>
        <p:spPr>
          <a:xfrm flipV="1">
            <a:off x="719483" y="3007878"/>
            <a:ext cx="7026" cy="422166"/>
          </a:xfrm>
          <a:prstGeom prst="line">
            <a:avLst/>
          </a:prstGeom>
          <a:ln w="41275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" name="In che condizione abbiamo v=u ?"/>
          <p:cNvSpPr txBox="1"/>
          <p:nvPr/>
        </p:nvSpPr>
        <p:spPr>
          <a:xfrm>
            <a:off x="45719" y="3455096"/>
            <a:ext cx="1432562" cy="46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300"/>
            </a:lvl1pPr>
          </a:lstStyle>
          <a:p>
            <a:r>
              <a:rPr dirty="0"/>
              <a:t>In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condizione</a:t>
            </a:r>
            <a:r>
              <a:rPr dirty="0"/>
              <a:t> </a:t>
            </a:r>
            <a:r>
              <a:rPr dirty="0" err="1"/>
              <a:t>abbiamo</a:t>
            </a:r>
            <a:r>
              <a:rPr dirty="0"/>
              <a:t> v=u ?</a:t>
            </a:r>
          </a:p>
        </p:txBody>
      </p:sp>
      <p:sp>
        <p:nvSpPr>
          <p:cNvPr id="45" name="La velocità di migrazione del soluto è espressa in funzione del suo rapporto di ripartizione K e in funzione dei volumi di fase stazionaria e fase mobile"/>
          <p:cNvSpPr txBox="1"/>
          <p:nvPr/>
        </p:nvSpPr>
        <p:spPr>
          <a:xfrm>
            <a:off x="6472615" y="4852444"/>
            <a:ext cx="2346962" cy="1292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 sz="1200"/>
            </a:lvl1pPr>
          </a:lstStyle>
          <a:p>
            <a:r>
              <a:rPr sz="1300" b="1" dirty="0">
                <a:solidFill>
                  <a:srgbClr val="FF0000"/>
                </a:solidFill>
              </a:rPr>
              <a:t>La </a:t>
            </a:r>
            <a:r>
              <a:rPr sz="1300" b="1" dirty="0" err="1">
                <a:solidFill>
                  <a:srgbClr val="FF0000"/>
                </a:solidFill>
              </a:rPr>
              <a:t>velocità</a:t>
            </a:r>
            <a:r>
              <a:rPr sz="1300" b="1" dirty="0">
                <a:solidFill>
                  <a:srgbClr val="FF0000"/>
                </a:solidFill>
              </a:rPr>
              <a:t> di </a:t>
            </a:r>
            <a:r>
              <a:rPr sz="1300" b="1" dirty="0" err="1">
                <a:solidFill>
                  <a:srgbClr val="FF0000"/>
                </a:solidFill>
              </a:rPr>
              <a:t>migrazione</a:t>
            </a:r>
            <a:r>
              <a:rPr sz="1300" b="1" dirty="0">
                <a:solidFill>
                  <a:srgbClr val="FF0000"/>
                </a:solidFill>
              </a:rPr>
              <a:t> del </a:t>
            </a:r>
            <a:r>
              <a:rPr sz="1300" b="1" dirty="0" err="1">
                <a:solidFill>
                  <a:srgbClr val="FF0000"/>
                </a:solidFill>
              </a:rPr>
              <a:t>soluto</a:t>
            </a:r>
            <a:r>
              <a:rPr sz="1300" b="1" dirty="0">
                <a:solidFill>
                  <a:srgbClr val="FF0000"/>
                </a:solidFill>
              </a:rPr>
              <a:t> </a:t>
            </a:r>
            <a:r>
              <a:rPr sz="1300" b="1" dirty="0" err="1">
                <a:solidFill>
                  <a:srgbClr val="FF0000"/>
                </a:solidFill>
              </a:rPr>
              <a:t>è</a:t>
            </a:r>
            <a:r>
              <a:rPr sz="1300" b="1" dirty="0">
                <a:solidFill>
                  <a:srgbClr val="FF0000"/>
                </a:solidFill>
              </a:rPr>
              <a:t> </a:t>
            </a:r>
            <a:r>
              <a:rPr sz="1300" b="1" dirty="0" err="1">
                <a:solidFill>
                  <a:srgbClr val="FF0000"/>
                </a:solidFill>
              </a:rPr>
              <a:t>espressa</a:t>
            </a:r>
            <a:r>
              <a:rPr sz="1300" b="1" dirty="0">
                <a:solidFill>
                  <a:srgbClr val="FF0000"/>
                </a:solidFill>
              </a:rPr>
              <a:t> in </a:t>
            </a:r>
            <a:r>
              <a:rPr sz="1300" b="1" dirty="0" err="1">
                <a:solidFill>
                  <a:srgbClr val="FF0000"/>
                </a:solidFill>
              </a:rPr>
              <a:t>funzione</a:t>
            </a:r>
            <a:r>
              <a:rPr sz="1300" b="1" dirty="0">
                <a:solidFill>
                  <a:srgbClr val="FF0000"/>
                </a:solidFill>
              </a:rPr>
              <a:t> del </a:t>
            </a:r>
            <a:r>
              <a:rPr sz="1300" b="1" dirty="0" err="1">
                <a:solidFill>
                  <a:srgbClr val="FF0000"/>
                </a:solidFill>
              </a:rPr>
              <a:t>suo</a:t>
            </a:r>
            <a:r>
              <a:rPr sz="1300" b="1" dirty="0">
                <a:solidFill>
                  <a:srgbClr val="FF0000"/>
                </a:solidFill>
              </a:rPr>
              <a:t> </a:t>
            </a:r>
            <a:r>
              <a:rPr sz="1300" b="1" dirty="0" err="1">
                <a:solidFill>
                  <a:srgbClr val="FF0000"/>
                </a:solidFill>
              </a:rPr>
              <a:t>rapporto</a:t>
            </a:r>
            <a:r>
              <a:rPr sz="1300" b="1" dirty="0">
                <a:solidFill>
                  <a:srgbClr val="FF0000"/>
                </a:solidFill>
              </a:rPr>
              <a:t> di </a:t>
            </a:r>
            <a:r>
              <a:rPr sz="1300" b="1" dirty="0" err="1">
                <a:solidFill>
                  <a:srgbClr val="FF0000"/>
                </a:solidFill>
              </a:rPr>
              <a:t>ripartizione</a:t>
            </a:r>
            <a:r>
              <a:rPr sz="1300" b="1" dirty="0">
                <a:solidFill>
                  <a:srgbClr val="FF0000"/>
                </a:solidFill>
              </a:rPr>
              <a:t> K e in </a:t>
            </a:r>
            <a:r>
              <a:rPr sz="1300" b="1" dirty="0" err="1">
                <a:solidFill>
                  <a:srgbClr val="FF0000"/>
                </a:solidFill>
              </a:rPr>
              <a:t>funzione</a:t>
            </a:r>
            <a:r>
              <a:rPr sz="1300" b="1" dirty="0">
                <a:solidFill>
                  <a:srgbClr val="FF0000"/>
                </a:solidFill>
              </a:rPr>
              <a:t> </a:t>
            </a:r>
            <a:r>
              <a:rPr sz="1300" b="1" dirty="0" err="1">
                <a:solidFill>
                  <a:srgbClr val="FF0000"/>
                </a:solidFill>
              </a:rPr>
              <a:t>dei</a:t>
            </a:r>
            <a:r>
              <a:rPr sz="1300" b="1" dirty="0">
                <a:solidFill>
                  <a:srgbClr val="FF0000"/>
                </a:solidFill>
              </a:rPr>
              <a:t> </a:t>
            </a:r>
            <a:r>
              <a:rPr sz="1300" b="1" dirty="0" err="1">
                <a:solidFill>
                  <a:srgbClr val="FF0000"/>
                </a:solidFill>
              </a:rPr>
              <a:t>volumi</a:t>
            </a:r>
            <a:r>
              <a:rPr sz="1300" b="1" dirty="0">
                <a:solidFill>
                  <a:srgbClr val="FF0000"/>
                </a:solidFill>
              </a:rPr>
              <a:t> di </a:t>
            </a:r>
            <a:r>
              <a:rPr sz="1300" b="1" dirty="0" err="1">
                <a:solidFill>
                  <a:srgbClr val="FF0000"/>
                </a:solidFill>
              </a:rPr>
              <a:t>fase</a:t>
            </a:r>
            <a:r>
              <a:rPr sz="1300" b="1" dirty="0">
                <a:solidFill>
                  <a:srgbClr val="FF0000"/>
                </a:solidFill>
              </a:rPr>
              <a:t> </a:t>
            </a:r>
            <a:r>
              <a:rPr sz="1300" b="1" dirty="0" err="1">
                <a:solidFill>
                  <a:srgbClr val="FF0000"/>
                </a:solidFill>
              </a:rPr>
              <a:t>stazionaria</a:t>
            </a:r>
            <a:r>
              <a:rPr sz="1300" b="1" dirty="0">
                <a:solidFill>
                  <a:srgbClr val="FF0000"/>
                </a:solidFill>
              </a:rPr>
              <a:t> e </a:t>
            </a:r>
            <a:r>
              <a:rPr sz="1300" b="1" dirty="0" err="1">
                <a:solidFill>
                  <a:srgbClr val="FF0000"/>
                </a:solidFill>
              </a:rPr>
              <a:t>fase</a:t>
            </a:r>
            <a:r>
              <a:rPr sz="1300" b="1" dirty="0">
                <a:solidFill>
                  <a:srgbClr val="FF0000"/>
                </a:solidFill>
              </a:rPr>
              <a:t> mobile</a:t>
            </a:r>
            <a:endParaRPr lang="it-IT" sz="1300" b="1" dirty="0">
              <a:solidFill>
                <a:srgbClr val="FF0000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D91E78C-6C9A-43D4-5877-B35506855410}"/>
              </a:ext>
            </a:extLst>
          </p:cNvPr>
          <p:cNvSpPr txBox="1"/>
          <p:nvPr/>
        </p:nvSpPr>
        <p:spPr>
          <a:xfrm>
            <a:off x="45719" y="4469774"/>
            <a:ext cx="1998302" cy="1077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Quando il rapporto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spc="0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mol</a:t>
            </a:r>
            <a:r>
              <a:rPr kumimoji="0" lang="it-IT" sz="1600" b="1" i="0" u="none" strike="noStrike" cap="none" spc="0" normalizeH="0" baseline="-25000" dirty="0" err="1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fm</a:t>
            </a:r>
            <a:r>
              <a:rPr lang="it-IT" sz="1600" b="1" dirty="0">
                <a:solidFill>
                  <a:srgbClr val="FF0000"/>
                </a:solidFill>
              </a:rPr>
              <a:t>/</a:t>
            </a:r>
            <a:r>
              <a:rPr lang="it-IT" sz="1600" b="1" dirty="0" err="1">
                <a:solidFill>
                  <a:srgbClr val="FF0000"/>
                </a:solidFill>
              </a:rPr>
              <a:t>mol</a:t>
            </a:r>
            <a:r>
              <a:rPr lang="it-IT" sz="1600" b="1" baseline="-25000" dirty="0" err="1">
                <a:solidFill>
                  <a:srgbClr val="FF0000"/>
                </a:solidFill>
              </a:rPr>
              <a:t>tot</a:t>
            </a:r>
            <a:r>
              <a:rPr lang="it-IT" sz="1600" b="1" baseline="-25000" dirty="0">
                <a:solidFill>
                  <a:srgbClr val="FF0000"/>
                </a:solidFill>
              </a:rPr>
              <a:t> </a:t>
            </a:r>
            <a:r>
              <a:rPr lang="it-IT" sz="1600" b="1" dirty="0">
                <a:solidFill>
                  <a:srgbClr val="FF0000"/>
                </a:solidFill>
              </a:rPr>
              <a:t>= 1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600" b="1" dirty="0">
                <a:solidFill>
                  <a:srgbClr val="FF0000"/>
                </a:solidFill>
              </a:rPr>
              <a:t>Ovvero?</a:t>
            </a:r>
            <a:endParaRPr kumimoji="0" lang="it-IT" sz="16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Linea">
            <a:extLst>
              <a:ext uri="{FF2B5EF4-FFF2-40B4-BE49-F238E27FC236}">
                <a16:creationId xmlns:a16="http://schemas.microsoft.com/office/drawing/2014/main" id="{8EE554EA-6D09-6BF1-249B-3EC52826C5C4}"/>
              </a:ext>
            </a:extLst>
          </p:cNvPr>
          <p:cNvSpPr/>
          <p:nvPr/>
        </p:nvSpPr>
        <p:spPr>
          <a:xfrm>
            <a:off x="726509" y="3998779"/>
            <a:ext cx="5498" cy="467039"/>
          </a:xfrm>
          <a:prstGeom prst="line">
            <a:avLst/>
          </a:prstGeom>
          <a:ln w="41275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" name="Linea">
            <a:extLst>
              <a:ext uri="{FF2B5EF4-FFF2-40B4-BE49-F238E27FC236}">
                <a16:creationId xmlns:a16="http://schemas.microsoft.com/office/drawing/2014/main" id="{87CDB298-9BAB-B9D9-34EA-D3C718ABA571}"/>
              </a:ext>
            </a:extLst>
          </p:cNvPr>
          <p:cNvSpPr/>
          <p:nvPr/>
        </p:nvSpPr>
        <p:spPr>
          <a:xfrm flipH="1">
            <a:off x="3485279" y="2280544"/>
            <a:ext cx="525136" cy="838200"/>
          </a:xfrm>
          <a:prstGeom prst="line">
            <a:avLst/>
          </a:prstGeom>
          <a:ln w="41275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2579A6C3-543E-A86D-FB14-72ED90797620}"/>
              </a:ext>
            </a:extLst>
          </p:cNvPr>
          <p:cNvSpPr/>
          <p:nvPr/>
        </p:nvSpPr>
        <p:spPr>
          <a:xfrm>
            <a:off x="2392471" y="3007878"/>
            <a:ext cx="1327759" cy="1301075"/>
          </a:xfrm>
          <a:prstGeom prst="ellips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1DF06294-4EFC-F2C1-F41A-55B7A3C8F067}"/>
              </a:ext>
            </a:extLst>
          </p:cNvPr>
          <p:cNvSpPr/>
          <p:nvPr/>
        </p:nvSpPr>
        <p:spPr>
          <a:xfrm>
            <a:off x="4586614" y="5314754"/>
            <a:ext cx="787052" cy="860577"/>
          </a:xfrm>
          <a:prstGeom prst="ellips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E5AC735-CF4F-1EC0-6B43-9BDB0E9B1260}"/>
              </a:ext>
            </a:extLst>
          </p:cNvPr>
          <p:cNvSpPr txBox="1"/>
          <p:nvPr/>
        </p:nvSpPr>
        <p:spPr>
          <a:xfrm>
            <a:off x="4123717" y="6175331"/>
            <a:ext cx="1725938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200" b="1" dirty="0">
                <a:solidFill>
                  <a:srgbClr val="FF0000"/>
                </a:solidFill>
              </a:rPr>
              <a:t>Fattore di capacità</a:t>
            </a:r>
            <a:endParaRPr kumimoji="0" lang="it-IT" sz="12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152400"/>
            <a:ext cx="8693150" cy="6700838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Freccia"/>
          <p:cNvSpPr/>
          <p:nvPr/>
        </p:nvSpPr>
        <p:spPr>
          <a:xfrm>
            <a:off x="2767208" y="2108548"/>
            <a:ext cx="2286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>
            <a:solidFill>
              <a:srgbClr val="89A4A7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" name="v=L/TR"/>
          <p:cNvSpPr txBox="1"/>
          <p:nvPr/>
        </p:nvSpPr>
        <p:spPr>
          <a:xfrm>
            <a:off x="502919" y="4924424"/>
            <a:ext cx="792286" cy="394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v=L/T</a:t>
            </a:r>
            <a:r>
              <a:rPr baseline="-25000"/>
              <a:t>R</a:t>
            </a:r>
          </a:p>
        </p:txBody>
      </p:sp>
      <p:sp>
        <p:nvSpPr>
          <p:cNvPr id="50" name="u=L/TM"/>
          <p:cNvSpPr txBox="1"/>
          <p:nvPr/>
        </p:nvSpPr>
        <p:spPr>
          <a:xfrm>
            <a:off x="502919" y="5257800"/>
            <a:ext cx="822014" cy="394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u=L/T</a:t>
            </a:r>
            <a:r>
              <a:rPr baseline="-25000"/>
              <a:t>M</a:t>
            </a:r>
          </a:p>
        </p:txBody>
      </p:sp>
      <p:sp>
        <p:nvSpPr>
          <p:cNvPr id="51" name="Rettangolo"/>
          <p:cNvSpPr/>
          <p:nvPr/>
        </p:nvSpPr>
        <p:spPr>
          <a:xfrm>
            <a:off x="385762" y="4848225"/>
            <a:ext cx="1062038" cy="838200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attore di capacità ottimale"/>
          <p:cNvSpPr txBox="1"/>
          <p:nvPr/>
        </p:nvSpPr>
        <p:spPr>
          <a:xfrm>
            <a:off x="579119" y="609600"/>
            <a:ext cx="3063998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/>
            </a:lvl1pPr>
          </a:lstStyle>
          <a:p>
            <a:r>
              <a:t>Fattore di capacità ottimale</a:t>
            </a:r>
          </a:p>
        </p:txBody>
      </p:sp>
      <p:sp>
        <p:nvSpPr>
          <p:cNvPr id="54" name="Il fattore di capacità ottimale è compreso tra 1 e 5 valori superiori a 20-30 i tempi di ritenzione sono eccessivamene lunghi e vanno modificati.…"/>
          <p:cNvSpPr txBox="1"/>
          <p:nvPr/>
        </p:nvSpPr>
        <p:spPr>
          <a:xfrm>
            <a:off x="579119" y="1828799"/>
            <a:ext cx="7985762" cy="4438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200000"/>
              </a:lnSpc>
            </a:pPr>
            <a:r>
              <a:rPr dirty="0"/>
              <a:t>Il </a:t>
            </a:r>
            <a:r>
              <a:rPr dirty="0" err="1"/>
              <a:t>fattore</a:t>
            </a:r>
            <a:r>
              <a:rPr dirty="0"/>
              <a:t> di </a:t>
            </a:r>
            <a:r>
              <a:rPr dirty="0" err="1"/>
              <a:t>capacità</a:t>
            </a:r>
            <a:r>
              <a:rPr dirty="0"/>
              <a:t> </a:t>
            </a:r>
            <a:r>
              <a:rPr dirty="0" err="1"/>
              <a:t>ottimale</a:t>
            </a:r>
            <a:r>
              <a:rPr dirty="0"/>
              <a:t> </a:t>
            </a:r>
            <a:r>
              <a:rPr dirty="0" err="1"/>
              <a:t>è</a:t>
            </a:r>
            <a:r>
              <a:rPr dirty="0"/>
              <a:t> </a:t>
            </a:r>
            <a:r>
              <a:rPr dirty="0" err="1"/>
              <a:t>compreso</a:t>
            </a:r>
            <a:r>
              <a:rPr dirty="0"/>
              <a:t> </a:t>
            </a:r>
            <a:r>
              <a:rPr dirty="0" err="1"/>
              <a:t>tra</a:t>
            </a:r>
            <a:r>
              <a:rPr dirty="0"/>
              <a:t> 1 e 5 </a:t>
            </a:r>
            <a:r>
              <a:rPr dirty="0" err="1"/>
              <a:t>valori</a:t>
            </a:r>
            <a:r>
              <a:rPr dirty="0"/>
              <a:t> </a:t>
            </a:r>
            <a:r>
              <a:rPr dirty="0" err="1"/>
              <a:t>superiori</a:t>
            </a:r>
            <a:r>
              <a:rPr dirty="0"/>
              <a:t> a 20-30 </a:t>
            </a:r>
            <a:r>
              <a:rPr dirty="0" err="1"/>
              <a:t>i</a:t>
            </a:r>
            <a:r>
              <a:rPr dirty="0"/>
              <a:t> tempi di </a:t>
            </a:r>
            <a:r>
              <a:rPr dirty="0" err="1"/>
              <a:t>ritenzione</a:t>
            </a:r>
            <a:r>
              <a:rPr dirty="0"/>
              <a:t> </a:t>
            </a:r>
            <a:r>
              <a:rPr dirty="0" err="1"/>
              <a:t>sono</a:t>
            </a:r>
            <a:r>
              <a:rPr dirty="0"/>
              <a:t> </a:t>
            </a:r>
            <a:r>
              <a:rPr dirty="0" err="1"/>
              <a:t>eccessivamene</a:t>
            </a:r>
            <a:r>
              <a:rPr dirty="0"/>
              <a:t> </a:t>
            </a:r>
            <a:r>
              <a:rPr dirty="0" err="1"/>
              <a:t>lunghi</a:t>
            </a:r>
            <a:r>
              <a:rPr dirty="0"/>
              <a:t> e </a:t>
            </a:r>
            <a:r>
              <a:rPr dirty="0" err="1"/>
              <a:t>vanno</a:t>
            </a:r>
            <a:r>
              <a:rPr dirty="0"/>
              <a:t> </a:t>
            </a:r>
            <a:r>
              <a:rPr dirty="0" err="1"/>
              <a:t>modificati</a:t>
            </a:r>
            <a:r>
              <a:rPr dirty="0"/>
              <a:t>.</a:t>
            </a:r>
          </a:p>
          <a:p>
            <a:pPr>
              <a:lnSpc>
                <a:spcPct val="200000"/>
              </a:lnSpc>
            </a:pPr>
            <a:endParaRPr dirty="0"/>
          </a:p>
          <a:p>
            <a:pPr>
              <a:lnSpc>
                <a:spcPct val="200000"/>
              </a:lnSpc>
            </a:pPr>
            <a:r>
              <a:rPr dirty="0"/>
              <a:t>In gas </a:t>
            </a:r>
            <a:r>
              <a:rPr dirty="0" err="1"/>
              <a:t>cromatografia</a:t>
            </a:r>
            <a:r>
              <a:rPr dirty="0"/>
              <a:t> </a:t>
            </a:r>
            <a:r>
              <a:rPr dirty="0" err="1"/>
              <a:t>vengono</a:t>
            </a:r>
            <a:r>
              <a:rPr dirty="0"/>
              <a:t> </a:t>
            </a:r>
            <a:r>
              <a:rPr dirty="0" err="1"/>
              <a:t>modificati</a:t>
            </a:r>
            <a:r>
              <a:rPr dirty="0"/>
              <a:t> </a:t>
            </a:r>
            <a:r>
              <a:rPr dirty="0" err="1"/>
              <a:t>attraverso</a:t>
            </a:r>
            <a:r>
              <a:rPr dirty="0"/>
              <a:t> </a:t>
            </a:r>
            <a:r>
              <a:rPr dirty="0" err="1"/>
              <a:t>variazioni</a:t>
            </a:r>
            <a:r>
              <a:rPr dirty="0"/>
              <a:t> di temperature e </a:t>
            </a:r>
            <a:r>
              <a:rPr dirty="0" err="1"/>
              <a:t>modificazioni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fase</a:t>
            </a:r>
            <a:r>
              <a:rPr dirty="0"/>
              <a:t> </a:t>
            </a:r>
            <a:r>
              <a:rPr dirty="0" err="1"/>
              <a:t>stazionaria</a:t>
            </a:r>
            <a:endParaRPr dirty="0"/>
          </a:p>
          <a:p>
            <a:pPr>
              <a:lnSpc>
                <a:spcPct val="200000"/>
              </a:lnSpc>
            </a:pPr>
            <a:endParaRPr dirty="0"/>
          </a:p>
          <a:p>
            <a:pPr>
              <a:lnSpc>
                <a:spcPct val="200000"/>
              </a:lnSpc>
            </a:pPr>
            <a:r>
              <a:rPr dirty="0"/>
              <a:t>In </a:t>
            </a:r>
            <a:r>
              <a:rPr dirty="0" err="1"/>
              <a:t>cromatografia</a:t>
            </a:r>
            <a:r>
              <a:rPr dirty="0"/>
              <a:t> </a:t>
            </a:r>
            <a:r>
              <a:rPr dirty="0" err="1"/>
              <a:t>liquida</a:t>
            </a:r>
            <a:r>
              <a:rPr dirty="0"/>
              <a:t> </a:t>
            </a:r>
            <a:r>
              <a:rPr dirty="0" err="1"/>
              <a:t>attraverso</a:t>
            </a:r>
            <a:r>
              <a:rPr dirty="0"/>
              <a:t>  </a:t>
            </a:r>
            <a:r>
              <a:rPr dirty="0" err="1"/>
              <a:t>modificazione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fase</a:t>
            </a:r>
            <a:r>
              <a:rPr dirty="0"/>
              <a:t> mobile e</a:t>
            </a:r>
            <a:r>
              <a:rPr lang="it-IT" dirty="0"/>
              <a:t>/o</a:t>
            </a:r>
            <a:r>
              <a:rPr dirty="0"/>
              <a:t> </a:t>
            </a:r>
            <a:r>
              <a:rPr dirty="0" err="1"/>
              <a:t>sostituendo</a:t>
            </a:r>
            <a:r>
              <a:rPr dirty="0"/>
              <a:t> la </a:t>
            </a:r>
            <a:r>
              <a:rPr dirty="0" err="1"/>
              <a:t>fase</a:t>
            </a:r>
            <a:r>
              <a:rPr dirty="0"/>
              <a:t> </a:t>
            </a:r>
            <a:r>
              <a:rPr dirty="0" err="1"/>
              <a:t>stazionaria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09600"/>
            <a:ext cx="7924800" cy="571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oria della velocità in cromatografia"/>
          <p:cNvSpPr txBox="1"/>
          <p:nvPr/>
        </p:nvSpPr>
        <p:spPr>
          <a:xfrm>
            <a:off x="426719" y="228600"/>
            <a:ext cx="7757162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/>
            </a:lvl1pPr>
          </a:lstStyle>
          <a:p>
            <a:r>
              <a:t>Teoria della velocità in cromatografia</a:t>
            </a:r>
          </a:p>
        </p:txBody>
      </p:sp>
      <p:sp>
        <p:nvSpPr>
          <p:cNvPr id="59" name="La teoria della velocità descrive i profili e gli allargamenti dei picchi di eluizione in termini quantitativi basati su un cammino casuale per la migrazione lungo la colonna…"/>
          <p:cNvSpPr txBox="1"/>
          <p:nvPr/>
        </p:nvSpPr>
        <p:spPr>
          <a:xfrm>
            <a:off x="274319" y="914400"/>
            <a:ext cx="8519162" cy="5262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/>
            </a:pPr>
            <a:r>
              <a:rPr dirty="0"/>
              <a:t>La </a:t>
            </a:r>
            <a:r>
              <a:rPr dirty="0" err="1"/>
              <a:t>teoria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velocità</a:t>
            </a:r>
            <a:r>
              <a:rPr dirty="0"/>
              <a:t> </a:t>
            </a:r>
            <a:r>
              <a:rPr dirty="0" err="1"/>
              <a:t>descrive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profili</a:t>
            </a:r>
            <a:r>
              <a:rPr dirty="0"/>
              <a:t> e </a:t>
            </a:r>
            <a:r>
              <a:rPr dirty="0" err="1"/>
              <a:t>gli</a:t>
            </a:r>
            <a:r>
              <a:rPr dirty="0"/>
              <a:t> </a:t>
            </a:r>
            <a:r>
              <a:rPr dirty="0" err="1"/>
              <a:t>allargamenti</a:t>
            </a:r>
            <a:r>
              <a:rPr dirty="0"/>
              <a:t>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picchi</a:t>
            </a:r>
            <a:r>
              <a:rPr dirty="0"/>
              <a:t> di </a:t>
            </a:r>
            <a:r>
              <a:rPr dirty="0" err="1"/>
              <a:t>eluizione</a:t>
            </a:r>
            <a:r>
              <a:rPr dirty="0"/>
              <a:t> in termini </a:t>
            </a:r>
            <a:r>
              <a:rPr dirty="0" err="1"/>
              <a:t>quantitativi</a:t>
            </a:r>
            <a:r>
              <a:rPr dirty="0"/>
              <a:t> </a:t>
            </a:r>
            <a:r>
              <a:rPr lang="it-IT" dirty="0"/>
              <a:t>considerando</a:t>
            </a:r>
            <a:r>
              <a:rPr dirty="0"/>
              <a:t> un </a:t>
            </a:r>
            <a:r>
              <a:rPr dirty="0" err="1"/>
              <a:t>cammino</a:t>
            </a:r>
            <a:r>
              <a:rPr dirty="0"/>
              <a:t> </a:t>
            </a:r>
            <a:r>
              <a:rPr dirty="0" err="1"/>
              <a:t>casuale</a:t>
            </a:r>
            <a:r>
              <a:rPr dirty="0"/>
              <a:t> per la </a:t>
            </a:r>
            <a:r>
              <a:rPr dirty="0" err="1"/>
              <a:t>migrazione</a:t>
            </a:r>
            <a:r>
              <a:rPr dirty="0"/>
              <a:t> </a:t>
            </a:r>
            <a:r>
              <a:rPr dirty="0" err="1"/>
              <a:t>lungo</a:t>
            </a:r>
            <a:r>
              <a:rPr dirty="0"/>
              <a:t> la </a:t>
            </a:r>
            <a:r>
              <a:rPr dirty="0" err="1"/>
              <a:t>colonna</a:t>
            </a:r>
            <a:endParaRPr dirty="0"/>
          </a:p>
          <a:p>
            <a:pPr>
              <a:defRPr sz="1600"/>
            </a:pPr>
            <a:endParaRPr dirty="0"/>
          </a:p>
          <a:p>
            <a:pPr>
              <a:defRPr sz="1600"/>
            </a:pPr>
            <a:r>
              <a:rPr dirty="0"/>
              <a:t>I </a:t>
            </a:r>
            <a:r>
              <a:rPr dirty="0" err="1"/>
              <a:t>picchi</a:t>
            </a:r>
            <a:r>
              <a:rPr dirty="0"/>
              <a:t> </a:t>
            </a:r>
            <a:r>
              <a:rPr dirty="0" err="1"/>
              <a:t>hanno</a:t>
            </a:r>
            <a:r>
              <a:rPr dirty="0"/>
              <a:t> </a:t>
            </a:r>
            <a:r>
              <a:rPr dirty="0" err="1"/>
              <a:t>una</a:t>
            </a:r>
            <a:r>
              <a:rPr dirty="0"/>
              <a:t> forma </a:t>
            </a:r>
            <a:r>
              <a:rPr dirty="0" err="1"/>
              <a:t>assimilabile</a:t>
            </a:r>
            <a:r>
              <a:rPr dirty="0"/>
              <a:t> ad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gaussiana</a:t>
            </a:r>
            <a:r>
              <a:rPr dirty="0"/>
              <a:t>, </a:t>
            </a:r>
            <a:r>
              <a:rPr dirty="0" err="1"/>
              <a:t>queste</a:t>
            </a:r>
            <a:r>
              <a:rPr dirty="0"/>
              <a:t> curve </a:t>
            </a:r>
            <a:r>
              <a:rPr dirty="0" err="1"/>
              <a:t>sono</a:t>
            </a:r>
            <a:r>
              <a:rPr dirty="0"/>
              <a:t> </a:t>
            </a:r>
            <a:r>
              <a:rPr dirty="0" err="1"/>
              <a:t>razionalizzate</a:t>
            </a:r>
            <a:r>
              <a:rPr dirty="0"/>
              <a:t> </a:t>
            </a:r>
            <a:r>
              <a:rPr dirty="0" err="1"/>
              <a:t>assumendo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l’incertezza</a:t>
            </a:r>
            <a:r>
              <a:rPr dirty="0"/>
              <a:t> </a:t>
            </a:r>
            <a:r>
              <a:rPr dirty="0" err="1"/>
              <a:t>associata</a:t>
            </a:r>
            <a:r>
              <a:rPr dirty="0"/>
              <a:t> ad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singola</a:t>
            </a:r>
            <a:r>
              <a:rPr dirty="0"/>
              <a:t> </a:t>
            </a:r>
            <a:r>
              <a:rPr dirty="0" err="1"/>
              <a:t>misura</a:t>
            </a:r>
            <a:r>
              <a:rPr dirty="0"/>
              <a:t> (in </a:t>
            </a:r>
            <a:r>
              <a:rPr dirty="0" err="1"/>
              <a:t>questo</a:t>
            </a:r>
            <a:r>
              <a:rPr dirty="0"/>
              <a:t> </a:t>
            </a:r>
            <a:r>
              <a:rPr dirty="0" err="1"/>
              <a:t>caso</a:t>
            </a:r>
            <a:r>
              <a:rPr dirty="0"/>
              <a:t> la </a:t>
            </a:r>
            <a:r>
              <a:rPr dirty="0" err="1"/>
              <a:t>velocità</a:t>
            </a:r>
            <a:r>
              <a:rPr dirty="0"/>
              <a:t> di </a:t>
            </a:r>
            <a:r>
              <a:rPr dirty="0" err="1"/>
              <a:t>migrazione</a:t>
            </a:r>
            <a:r>
              <a:rPr dirty="0"/>
              <a:t>) </a:t>
            </a:r>
            <a:r>
              <a:rPr dirty="0" err="1"/>
              <a:t>è</a:t>
            </a:r>
            <a:r>
              <a:rPr dirty="0"/>
              <a:t> la somma di un </a:t>
            </a:r>
            <a:r>
              <a:rPr dirty="0" err="1"/>
              <a:t>numero</a:t>
            </a:r>
            <a:r>
              <a:rPr dirty="0"/>
              <a:t> </a:t>
            </a:r>
            <a:r>
              <a:rPr dirty="0" err="1"/>
              <a:t>più</a:t>
            </a:r>
            <a:r>
              <a:rPr dirty="0"/>
              <a:t> </a:t>
            </a:r>
            <a:r>
              <a:rPr dirty="0" err="1"/>
              <a:t>elevato</a:t>
            </a:r>
            <a:r>
              <a:rPr dirty="0"/>
              <a:t> di </a:t>
            </a:r>
            <a:r>
              <a:rPr dirty="0" err="1"/>
              <a:t>incertezze</a:t>
            </a:r>
            <a:r>
              <a:rPr dirty="0"/>
              <a:t> di </a:t>
            </a:r>
            <a:r>
              <a:rPr dirty="0" err="1"/>
              <a:t>piccola</a:t>
            </a:r>
            <a:r>
              <a:rPr dirty="0"/>
              <a:t> </a:t>
            </a:r>
            <a:r>
              <a:rPr dirty="0" err="1"/>
              <a:t>entità</a:t>
            </a:r>
            <a:r>
              <a:rPr dirty="0"/>
              <a:t> (</a:t>
            </a:r>
            <a:r>
              <a:rPr dirty="0" err="1"/>
              <a:t>casuali</a:t>
            </a:r>
            <a:r>
              <a:rPr dirty="0"/>
              <a:t>) </a:t>
            </a:r>
            <a:r>
              <a:rPr dirty="0" err="1"/>
              <a:t>ognuna</a:t>
            </a:r>
            <a:r>
              <a:rPr dirty="0"/>
              <a:t> </a:t>
            </a:r>
            <a:r>
              <a:rPr dirty="0" err="1"/>
              <a:t>delle</a:t>
            </a:r>
            <a:r>
              <a:rPr dirty="0"/>
              <a:t> </a:t>
            </a:r>
            <a:r>
              <a:rPr dirty="0" err="1"/>
              <a:t>quali</a:t>
            </a:r>
            <a:r>
              <a:rPr dirty="0"/>
              <a:t> </a:t>
            </a:r>
            <a:r>
              <a:rPr dirty="0" err="1"/>
              <a:t>può</a:t>
            </a:r>
            <a:r>
              <a:rPr dirty="0"/>
              <a:t> </a:t>
            </a:r>
            <a:r>
              <a:rPr dirty="0" err="1"/>
              <a:t>essere</a:t>
            </a:r>
            <a:r>
              <a:rPr dirty="0"/>
              <a:t> </a:t>
            </a:r>
            <a:r>
              <a:rPr dirty="0" err="1"/>
              <a:t>positiva</a:t>
            </a:r>
            <a:r>
              <a:rPr dirty="0"/>
              <a:t> o </a:t>
            </a:r>
            <a:r>
              <a:rPr dirty="0" err="1"/>
              <a:t>negativa</a:t>
            </a:r>
            <a:r>
              <a:rPr dirty="0"/>
              <a:t>. </a:t>
            </a:r>
          </a:p>
          <a:p>
            <a:pPr>
              <a:defRPr sz="1600"/>
            </a:pPr>
            <a:endParaRPr dirty="0"/>
          </a:p>
          <a:p>
            <a:pPr>
              <a:defRPr sz="1600"/>
            </a:pPr>
            <a:r>
              <a:rPr dirty="0" err="1"/>
              <a:t>Quindi</a:t>
            </a:r>
            <a:r>
              <a:rPr dirty="0"/>
              <a:t> la </a:t>
            </a:r>
            <a:r>
              <a:rPr dirty="0" err="1"/>
              <a:t>gaussiana</a:t>
            </a:r>
            <a:r>
              <a:rPr dirty="0"/>
              <a:t> del </a:t>
            </a:r>
            <a:r>
              <a:rPr dirty="0" err="1"/>
              <a:t>picco</a:t>
            </a:r>
            <a:r>
              <a:rPr dirty="0"/>
              <a:t> </a:t>
            </a:r>
            <a:r>
              <a:rPr dirty="0" err="1"/>
              <a:t>cromatografico</a:t>
            </a:r>
            <a:r>
              <a:rPr dirty="0"/>
              <a:t> </a:t>
            </a:r>
            <a:r>
              <a:rPr dirty="0" err="1"/>
              <a:t>può</a:t>
            </a:r>
            <a:r>
              <a:rPr dirty="0"/>
              <a:t> </a:t>
            </a:r>
            <a:r>
              <a:rPr dirty="0" err="1"/>
              <a:t>essere</a:t>
            </a:r>
            <a:r>
              <a:rPr dirty="0"/>
              <a:t> il </a:t>
            </a:r>
            <a:r>
              <a:rPr dirty="0" err="1"/>
              <a:t>risultato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combinazione</a:t>
            </a:r>
            <a:r>
              <a:rPr dirty="0"/>
              <a:t> </a:t>
            </a:r>
            <a:r>
              <a:rPr dirty="0" err="1"/>
              <a:t>additiva</a:t>
            </a:r>
            <a:r>
              <a:rPr dirty="0"/>
              <a:t>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movimenti</a:t>
            </a:r>
            <a:r>
              <a:rPr dirty="0"/>
              <a:t> </a:t>
            </a:r>
            <a:r>
              <a:rPr dirty="0" err="1"/>
              <a:t>casuali</a:t>
            </a:r>
            <a:r>
              <a:rPr dirty="0"/>
              <a:t> di un </a:t>
            </a:r>
            <a:r>
              <a:rPr dirty="0" err="1"/>
              <a:t>numero</a:t>
            </a:r>
            <a:r>
              <a:rPr dirty="0"/>
              <a:t> </a:t>
            </a:r>
            <a:r>
              <a:rPr dirty="0" err="1"/>
              <a:t>elevatissimo</a:t>
            </a:r>
            <a:r>
              <a:rPr dirty="0"/>
              <a:t> di </a:t>
            </a:r>
            <a:r>
              <a:rPr dirty="0" err="1"/>
              <a:t>molecole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costituiscono</a:t>
            </a:r>
            <a:r>
              <a:rPr dirty="0"/>
              <a:t> la </a:t>
            </a:r>
            <a:r>
              <a:rPr dirty="0" err="1"/>
              <a:t>banda</a:t>
            </a:r>
            <a:r>
              <a:rPr dirty="0"/>
              <a:t> </a:t>
            </a:r>
            <a:r>
              <a:rPr dirty="0" err="1"/>
              <a:t>cromatografica</a:t>
            </a:r>
            <a:endParaRPr dirty="0"/>
          </a:p>
          <a:p>
            <a:pPr>
              <a:defRPr sz="1600"/>
            </a:pPr>
            <a:endParaRPr dirty="0"/>
          </a:p>
          <a:p>
            <a:pPr>
              <a:defRPr sz="1600"/>
            </a:pPr>
            <a:r>
              <a:rPr dirty="0"/>
              <a:t>Ad </a:t>
            </a:r>
            <a:r>
              <a:rPr dirty="0" err="1"/>
              <a:t>esempio</a:t>
            </a:r>
            <a:r>
              <a:rPr dirty="0"/>
              <a:t>: la </a:t>
            </a:r>
            <a:r>
              <a:rPr dirty="0" err="1"/>
              <a:t>singola</a:t>
            </a:r>
            <a:r>
              <a:rPr dirty="0"/>
              <a:t> </a:t>
            </a:r>
            <a:r>
              <a:rPr dirty="0" err="1"/>
              <a:t>molecola</a:t>
            </a:r>
            <a:r>
              <a:rPr dirty="0"/>
              <a:t> di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banda</a:t>
            </a:r>
            <a:r>
              <a:rPr dirty="0"/>
              <a:t> </a:t>
            </a:r>
            <a:r>
              <a:rPr dirty="0" err="1"/>
              <a:t>cromatografica</a:t>
            </a:r>
            <a:r>
              <a:rPr dirty="0"/>
              <a:t> </a:t>
            </a:r>
            <a:r>
              <a:rPr dirty="0" err="1"/>
              <a:t>effettua</a:t>
            </a:r>
            <a:r>
              <a:rPr dirty="0"/>
              <a:t> </a:t>
            </a:r>
            <a:r>
              <a:rPr dirty="0" err="1"/>
              <a:t>miglia</a:t>
            </a:r>
            <a:r>
              <a:rPr dirty="0"/>
              <a:t> di </a:t>
            </a:r>
            <a:r>
              <a:rPr dirty="0" err="1"/>
              <a:t>trasferimenti</a:t>
            </a:r>
            <a:r>
              <a:rPr dirty="0"/>
              <a:t> </a:t>
            </a:r>
            <a:r>
              <a:rPr dirty="0" err="1"/>
              <a:t>tra</a:t>
            </a:r>
            <a:r>
              <a:rPr dirty="0"/>
              <a:t> </a:t>
            </a:r>
            <a:r>
              <a:rPr dirty="0" err="1"/>
              <a:t>fase</a:t>
            </a:r>
            <a:r>
              <a:rPr dirty="0"/>
              <a:t> mobile e </a:t>
            </a:r>
            <a:r>
              <a:rPr dirty="0" err="1"/>
              <a:t>fase</a:t>
            </a:r>
            <a:r>
              <a:rPr dirty="0"/>
              <a:t> </a:t>
            </a:r>
            <a:r>
              <a:rPr dirty="0" err="1"/>
              <a:t>stazionaria</a:t>
            </a:r>
            <a:r>
              <a:rPr dirty="0"/>
              <a:t>. Il tempo di </a:t>
            </a:r>
            <a:r>
              <a:rPr dirty="0" err="1"/>
              <a:t>residenza</a:t>
            </a:r>
            <a:r>
              <a:rPr dirty="0"/>
              <a:t> </a:t>
            </a:r>
            <a:r>
              <a:rPr dirty="0" err="1"/>
              <a:t>nelle</a:t>
            </a:r>
            <a:r>
              <a:rPr dirty="0"/>
              <a:t> due </a:t>
            </a:r>
            <a:r>
              <a:rPr dirty="0" err="1"/>
              <a:t>fasi</a:t>
            </a:r>
            <a:r>
              <a:rPr dirty="0"/>
              <a:t> </a:t>
            </a:r>
            <a:r>
              <a:rPr dirty="0" err="1"/>
              <a:t>è</a:t>
            </a:r>
            <a:r>
              <a:rPr dirty="0"/>
              <a:t> molto </a:t>
            </a:r>
            <a:r>
              <a:rPr dirty="0" err="1"/>
              <a:t>irregolare</a:t>
            </a:r>
            <a:r>
              <a:rPr dirty="0"/>
              <a:t> </a:t>
            </a:r>
            <a:r>
              <a:rPr lang="it-IT" dirty="0" err="1"/>
              <a:t>perchè</a:t>
            </a:r>
            <a:r>
              <a:rPr dirty="0"/>
              <a:t> </a:t>
            </a:r>
            <a:r>
              <a:rPr dirty="0" err="1"/>
              <a:t>richiede</a:t>
            </a:r>
            <a:r>
              <a:rPr dirty="0"/>
              <a:t> </a:t>
            </a:r>
            <a:r>
              <a:rPr dirty="0" err="1"/>
              <a:t>energia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deve</a:t>
            </a:r>
            <a:r>
              <a:rPr dirty="0"/>
              <a:t> </a:t>
            </a:r>
            <a:r>
              <a:rPr dirty="0" err="1"/>
              <a:t>essere</a:t>
            </a:r>
            <a:r>
              <a:rPr dirty="0"/>
              <a:t> </a:t>
            </a:r>
            <a:r>
              <a:rPr dirty="0" err="1"/>
              <a:t>ottenuta</a:t>
            </a:r>
            <a:r>
              <a:rPr dirty="0"/>
              <a:t> </a:t>
            </a:r>
            <a:r>
              <a:rPr dirty="0" err="1"/>
              <a:t>dall’intorno</a:t>
            </a:r>
            <a:r>
              <a:rPr dirty="0"/>
              <a:t>, </a:t>
            </a:r>
            <a:r>
              <a:rPr dirty="0" err="1"/>
              <a:t>così</a:t>
            </a:r>
            <a:r>
              <a:rPr dirty="0"/>
              <a:t> </a:t>
            </a:r>
            <a:r>
              <a:rPr dirty="0" err="1"/>
              <a:t>questo</a:t>
            </a:r>
            <a:r>
              <a:rPr dirty="0"/>
              <a:t> tempo </a:t>
            </a:r>
            <a:r>
              <a:rPr dirty="0" err="1"/>
              <a:t>può</a:t>
            </a:r>
            <a:r>
              <a:rPr dirty="0"/>
              <a:t> </a:t>
            </a:r>
            <a:r>
              <a:rPr dirty="0" err="1"/>
              <a:t>essere</a:t>
            </a:r>
            <a:r>
              <a:rPr dirty="0"/>
              <a:t> </a:t>
            </a:r>
            <a:r>
              <a:rPr dirty="0" err="1"/>
              <a:t>lungo</a:t>
            </a:r>
            <a:r>
              <a:rPr dirty="0"/>
              <a:t> in un </a:t>
            </a:r>
            <a:r>
              <a:rPr dirty="0" err="1"/>
              <a:t>caso</a:t>
            </a:r>
            <a:r>
              <a:rPr dirty="0"/>
              <a:t> e breve in un </a:t>
            </a:r>
            <a:r>
              <a:rPr dirty="0" err="1"/>
              <a:t>altro</a:t>
            </a:r>
            <a:r>
              <a:rPr dirty="0"/>
              <a:t>.</a:t>
            </a:r>
          </a:p>
          <a:p>
            <a:pPr>
              <a:defRPr sz="1600"/>
            </a:pPr>
            <a:endParaRPr dirty="0"/>
          </a:p>
          <a:p>
            <a:pPr>
              <a:defRPr sz="1600"/>
            </a:pPr>
            <a:r>
              <a:rPr dirty="0"/>
              <a:t>Il </a:t>
            </a:r>
            <a:r>
              <a:rPr dirty="0" err="1"/>
              <a:t>risultato</a:t>
            </a:r>
            <a:r>
              <a:rPr dirty="0"/>
              <a:t> di </a:t>
            </a:r>
            <a:r>
              <a:rPr dirty="0" err="1"/>
              <a:t>questi</a:t>
            </a:r>
            <a:r>
              <a:rPr dirty="0"/>
              <a:t> </a:t>
            </a:r>
            <a:r>
              <a:rPr dirty="0" err="1"/>
              <a:t>processi</a:t>
            </a:r>
            <a:r>
              <a:rPr dirty="0"/>
              <a:t> </a:t>
            </a:r>
            <a:r>
              <a:rPr dirty="0" err="1"/>
              <a:t>individuali</a:t>
            </a:r>
            <a:r>
              <a:rPr dirty="0"/>
              <a:t> (dell</a:t>
            </a:r>
            <a:r>
              <a:rPr lang="it-IT" dirty="0"/>
              <a:t>e</a:t>
            </a:r>
            <a:r>
              <a:rPr dirty="0"/>
              <a:t> </a:t>
            </a:r>
            <a:r>
              <a:rPr dirty="0" err="1"/>
              <a:t>singol</a:t>
            </a:r>
            <a:r>
              <a:rPr lang="it-IT" dirty="0"/>
              <a:t>e</a:t>
            </a:r>
            <a:r>
              <a:rPr dirty="0"/>
              <a:t> </a:t>
            </a:r>
            <a:r>
              <a:rPr dirty="0" err="1"/>
              <a:t>molecol</a:t>
            </a:r>
            <a:r>
              <a:rPr lang="it-IT" dirty="0"/>
              <a:t>e</a:t>
            </a:r>
            <a:r>
              <a:rPr dirty="0"/>
              <a:t>) </a:t>
            </a:r>
            <a:r>
              <a:rPr lang="it-IT" dirty="0"/>
              <a:t>risulta in</a:t>
            </a:r>
            <a:r>
              <a:rPr dirty="0"/>
              <a:t>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distribuzione</a:t>
            </a:r>
            <a:r>
              <a:rPr dirty="0"/>
              <a:t> </a:t>
            </a:r>
            <a:r>
              <a:rPr dirty="0" err="1"/>
              <a:t>simmetrica</a:t>
            </a:r>
            <a:r>
              <a:rPr dirty="0"/>
              <a:t> </a:t>
            </a:r>
            <a:r>
              <a:rPr dirty="0" err="1"/>
              <a:t>attorno</a:t>
            </a:r>
            <a:r>
              <a:rPr dirty="0"/>
              <a:t> ad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valore</a:t>
            </a:r>
            <a:r>
              <a:rPr dirty="0"/>
              <a:t> medio.</a:t>
            </a:r>
          </a:p>
          <a:p>
            <a:pPr>
              <a:defRPr sz="1600"/>
            </a:pPr>
            <a:endParaRPr dirty="0"/>
          </a:p>
          <a:p>
            <a:pPr>
              <a:defRPr sz="1600"/>
            </a:pPr>
            <a:r>
              <a:rPr dirty="0"/>
              <a:t>Tale </a:t>
            </a:r>
            <a:r>
              <a:rPr dirty="0" err="1"/>
              <a:t>valore</a:t>
            </a:r>
            <a:r>
              <a:rPr dirty="0"/>
              <a:t> medio </a:t>
            </a:r>
            <a:r>
              <a:rPr dirty="0" err="1"/>
              <a:t>rappresenta</a:t>
            </a:r>
            <a:r>
              <a:rPr dirty="0"/>
              <a:t> il </a:t>
            </a:r>
            <a:r>
              <a:rPr dirty="0" err="1"/>
              <a:t>comportamento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molecola</a:t>
            </a:r>
            <a:r>
              <a:rPr dirty="0"/>
              <a:t> «media» </a:t>
            </a:r>
            <a:r>
              <a:rPr dirty="0" err="1"/>
              <a:t>dell’analita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00150"/>
            <a:ext cx="7696200" cy="5581650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Scostamenti dal comportamento medio NON SIMMETRICI portano al fenomeno del FRONTING e del TAILING"/>
          <p:cNvSpPr txBox="1"/>
          <p:nvPr/>
        </p:nvSpPr>
        <p:spPr>
          <a:xfrm>
            <a:off x="198119" y="268287"/>
            <a:ext cx="8976362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t>Scostamenti dal comportamento medio NON SIMMETRICI portano al fenomeno del FRONTING e del TAILING 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Efficienza della colonna cromatografica"/>
          <p:cNvSpPr txBox="1"/>
          <p:nvPr/>
        </p:nvSpPr>
        <p:spPr>
          <a:xfrm>
            <a:off x="198119" y="268287"/>
            <a:ext cx="8976362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t>Efficienza della colonna cromatografica</a:t>
            </a:r>
          </a:p>
        </p:txBody>
      </p:sp>
      <p:sp>
        <p:nvSpPr>
          <p:cNvPr id="65" name="N=L/H"/>
          <p:cNvSpPr txBox="1"/>
          <p:nvPr/>
        </p:nvSpPr>
        <p:spPr>
          <a:xfrm>
            <a:off x="3779519" y="1066800"/>
            <a:ext cx="976572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r>
              <a:t>N=L/H</a:t>
            </a:r>
          </a:p>
        </p:txBody>
      </p:sp>
      <p:sp>
        <p:nvSpPr>
          <p:cNvPr id="66" name="N è il numero dei piatti terorici…"/>
          <p:cNvSpPr txBox="1"/>
          <p:nvPr/>
        </p:nvSpPr>
        <p:spPr>
          <a:xfrm>
            <a:off x="426720" y="2362200"/>
            <a:ext cx="4365722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N è il numero dei piatti terorici</a:t>
            </a:r>
          </a:p>
          <a:p>
            <a:r>
              <a:t>L è la lunghezza geometrica della colonna</a:t>
            </a:r>
          </a:p>
          <a:p>
            <a:r>
              <a:t>H è l’altezza del piatto teorico</a:t>
            </a:r>
          </a:p>
        </p:txBody>
      </p:sp>
      <p:sp>
        <p:nvSpPr>
          <p:cNvPr id="67" name="L’efficienza aumenta all’aumentare del numero dei piatti, ovvero aumenta all’aumentare di L e diminuisce all’aumentare di H"/>
          <p:cNvSpPr txBox="1"/>
          <p:nvPr/>
        </p:nvSpPr>
        <p:spPr>
          <a:xfrm>
            <a:off x="426719" y="4038600"/>
            <a:ext cx="7833362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t>L’efficienza aumenta all’aumentare del numero dei piatti, ovvero aumenta all’aumentare di L e diminuisce all’aumentare di H</a:t>
            </a:r>
          </a:p>
        </p:txBody>
      </p:sp>
      <p:sp>
        <p:nvSpPr>
          <p:cNvPr id="68" name="N varia grandemente sia in funzione della composizione chimica della FM che della composizione chimica e FISICA della FS"/>
          <p:cNvSpPr txBox="1"/>
          <p:nvPr/>
        </p:nvSpPr>
        <p:spPr>
          <a:xfrm>
            <a:off x="426719" y="5105400"/>
            <a:ext cx="8366762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t>N varia grandemente sia in funzione della composizione chimica della FM che della composizione chimica e FISICA della FS</a:t>
            </a:r>
          </a:p>
        </p:txBody>
      </p:sp>
      <p:sp>
        <p:nvSpPr>
          <p:cNvPr id="69" name="Ad esempio:  0,1 cm &lt;H&lt; 10-6 cm"/>
          <p:cNvSpPr txBox="1"/>
          <p:nvPr/>
        </p:nvSpPr>
        <p:spPr>
          <a:xfrm>
            <a:off x="2353944" y="6172200"/>
            <a:ext cx="4841936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 b="1"/>
            </a:pPr>
            <a:r>
              <a:t>Ad esempio:  0,1 cm &lt;H&lt; 10</a:t>
            </a:r>
            <a:r>
              <a:rPr baseline="30000"/>
              <a:t>-6</a:t>
            </a:r>
            <a:r>
              <a:t> cm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ALTEZZA DEL PIATTO (H)"/>
          <p:cNvSpPr txBox="1"/>
          <p:nvPr/>
        </p:nvSpPr>
        <p:spPr>
          <a:xfrm>
            <a:off x="426719" y="381000"/>
            <a:ext cx="2897906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t>ALTEZZA DEL PIATTO (H)</a:t>
            </a:r>
          </a:p>
        </p:txBody>
      </p:sp>
      <p:sp>
        <p:nvSpPr>
          <p:cNvPr id="72" name="Come misura dell’altezza del piatto si usa il quadrato della varianza per unità di lunghezza della colonna"/>
          <p:cNvSpPr txBox="1"/>
          <p:nvPr/>
        </p:nvSpPr>
        <p:spPr>
          <a:xfrm>
            <a:off x="442594" y="1116012"/>
            <a:ext cx="8519162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t>Come misura dell’altezza del piatto si usa il quadrato della varianza per unità di lunghezza della colonna</a:t>
            </a:r>
          </a:p>
        </p:txBody>
      </p:sp>
      <p:sp>
        <p:nvSpPr>
          <p:cNvPr id="73" name="H=σ2/L"/>
          <p:cNvSpPr txBox="1"/>
          <p:nvPr/>
        </p:nvSpPr>
        <p:spPr>
          <a:xfrm>
            <a:off x="3931919" y="2370137"/>
            <a:ext cx="1198144" cy="545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800"/>
            </a:pPr>
            <a:r>
              <a:t>H=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s</a:t>
            </a:r>
            <a:r>
              <a:rPr baseline="30000">
                <a:latin typeface="Symbol"/>
                <a:ea typeface="Symbol"/>
                <a:cs typeface="Symbol"/>
                <a:sym typeface="Symbol"/>
              </a:rPr>
              <a:t>2</a:t>
            </a:r>
            <a:r>
              <a:t>/L</a:t>
            </a:r>
          </a:p>
        </p:txBody>
      </p:sp>
      <p:sp>
        <p:nvSpPr>
          <p:cNvPr id="74" name="In termini qualitativi l’altezza del piatto può considerarsi come la porzione di colonna che contiene una frazione di analita compresa tra L e L-σ."/>
          <p:cNvSpPr txBox="1"/>
          <p:nvPr/>
        </p:nvSpPr>
        <p:spPr>
          <a:xfrm>
            <a:off x="653732" y="3581400"/>
            <a:ext cx="7757161" cy="123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t>In termini qualitativi l’altezza del piatto può considerarsi come la porzione di colonna che contiene una frazione di analita compresa tra L e L-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s. </a:t>
            </a:r>
          </a:p>
          <a:p>
            <a:endParaRPr>
              <a:latin typeface="Symbol"/>
              <a:ea typeface="Symbol"/>
              <a:cs typeface="Symbol"/>
              <a:sym typeface="Symbol"/>
            </a:endParaRPr>
          </a:p>
        </p:txBody>
      </p:sp>
      <p:sp>
        <p:nvSpPr>
          <p:cNvPr id="75" name="Dato che l’area della gaussiana (picco compresa tra L-σ  e  L+σ contiene il 68% dell’analita, la porzione compresa tra L e L-σ contiene il 34% dell’analita.…"/>
          <p:cNvSpPr txBox="1"/>
          <p:nvPr/>
        </p:nvSpPr>
        <p:spPr>
          <a:xfrm>
            <a:off x="158432" y="5124450"/>
            <a:ext cx="8976361" cy="147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t>Dato che l’area della gaussiana (picco compresa tra L-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s </a:t>
            </a:r>
            <a:r>
              <a:t> e  L+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s </a:t>
            </a:r>
            <a:r>
              <a:t>contiene il 68% dell’analita, la porzione compresa tra L e L-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s </a:t>
            </a:r>
            <a:r>
              <a:t>contiene il 34% dell’analita.</a:t>
            </a:r>
          </a:p>
          <a:p>
            <a:endParaRPr/>
          </a:p>
          <a:p>
            <a:r>
              <a:t>Quindi </a:t>
            </a:r>
            <a:r>
              <a:rPr b="1">
                <a:solidFill>
                  <a:srgbClr val="FF0000"/>
                </a:solidFill>
              </a:rPr>
              <a:t>H</a:t>
            </a:r>
            <a:r>
              <a:t> può essere definita come la porzione di colonna che contiene il </a:t>
            </a:r>
            <a:r>
              <a:rPr b="1">
                <a:solidFill>
                  <a:srgbClr val="FF0000"/>
                </a:solidFill>
              </a:rPr>
              <a:t>34% dell’analita</a:t>
            </a:r>
            <a:r>
              <a:t>)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8758238" cy="640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Variabili che influenzano l’efficienza della colonna"/>
          <p:cNvSpPr txBox="1"/>
          <p:nvPr/>
        </p:nvSpPr>
        <p:spPr>
          <a:xfrm>
            <a:off x="426719" y="381000"/>
            <a:ext cx="5528369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t>Variabili che influenzano l’efficienza della colonna</a:t>
            </a:r>
          </a:p>
        </p:txBody>
      </p:sp>
      <p:sp>
        <p:nvSpPr>
          <p:cNvPr id="80" name="Velocità lineare della fase mobile…"/>
          <p:cNvSpPr txBox="1"/>
          <p:nvPr/>
        </p:nvSpPr>
        <p:spPr>
          <a:xfrm>
            <a:off x="731519" y="1600200"/>
            <a:ext cx="7280609" cy="437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342900" indent="-342900">
              <a:buSzPct val="100000"/>
              <a:buChar char="•"/>
              <a:defRPr sz="2200">
                <a:solidFill>
                  <a:srgbClr val="002060"/>
                </a:solidFill>
              </a:defRPr>
            </a:pPr>
            <a:r>
              <a:t>Velocità lineare della fase mobile</a:t>
            </a:r>
          </a:p>
          <a:p>
            <a:pPr marL="342900" indent="-342900">
              <a:buSzPct val="100000"/>
              <a:buChar char="•"/>
              <a:defRPr sz="2200">
                <a:solidFill>
                  <a:srgbClr val="002060"/>
                </a:solidFill>
              </a:defRPr>
            </a:pPr>
            <a:endParaRPr/>
          </a:p>
          <a:p>
            <a:pPr marL="342900" indent="-342900">
              <a:buSzPct val="100000"/>
              <a:buChar char="•"/>
              <a:defRPr sz="2200">
                <a:solidFill>
                  <a:srgbClr val="002060"/>
                </a:solidFill>
              </a:defRPr>
            </a:pPr>
            <a:r>
              <a:t>Coefficiente di diffusione nella fase mobile</a:t>
            </a:r>
          </a:p>
          <a:p>
            <a:pPr marL="342900" indent="-342900">
              <a:buSzPct val="100000"/>
              <a:buChar char="•"/>
              <a:defRPr sz="2200">
                <a:solidFill>
                  <a:srgbClr val="002060"/>
                </a:solidFill>
              </a:defRPr>
            </a:pPr>
            <a:endParaRPr/>
          </a:p>
          <a:p>
            <a:pPr marL="342900" indent="-342900">
              <a:buSzPct val="100000"/>
              <a:buChar char="•"/>
              <a:defRPr sz="2200">
                <a:solidFill>
                  <a:srgbClr val="002060"/>
                </a:solidFill>
              </a:defRPr>
            </a:pPr>
            <a:r>
              <a:t>Coefficiente di diffusione nella fase stazionaria</a:t>
            </a:r>
          </a:p>
          <a:p>
            <a:pPr marL="342900" indent="-342900">
              <a:buSzPct val="100000"/>
              <a:buChar char="•"/>
              <a:defRPr sz="2200">
                <a:solidFill>
                  <a:srgbClr val="002060"/>
                </a:solidFill>
              </a:defRPr>
            </a:pPr>
            <a:endParaRPr/>
          </a:p>
          <a:p>
            <a:pPr marL="342900" indent="-342900">
              <a:buSzPct val="100000"/>
              <a:buChar char="•"/>
              <a:defRPr sz="2200">
                <a:solidFill>
                  <a:srgbClr val="002060"/>
                </a:solidFill>
              </a:defRPr>
            </a:pPr>
            <a:r>
              <a:t>Fattore di capacità</a:t>
            </a:r>
          </a:p>
          <a:p>
            <a:pPr marL="342900" indent="-342900">
              <a:buSzPct val="100000"/>
              <a:buChar char="•"/>
              <a:defRPr sz="2200">
                <a:solidFill>
                  <a:srgbClr val="002060"/>
                </a:solidFill>
              </a:defRPr>
            </a:pPr>
            <a:endParaRPr/>
          </a:p>
          <a:p>
            <a:pPr marL="342900" indent="-342900">
              <a:buSzPct val="100000"/>
              <a:buChar char="•"/>
              <a:defRPr sz="2200">
                <a:solidFill>
                  <a:srgbClr val="002060"/>
                </a:solidFill>
              </a:defRPr>
            </a:pPr>
            <a:r>
              <a:t>Diametro delle particelle di impaccamento</a:t>
            </a:r>
          </a:p>
          <a:p>
            <a:pPr marL="342900" indent="-342900">
              <a:buSzPct val="100000"/>
              <a:buChar char="•"/>
              <a:defRPr sz="2200">
                <a:solidFill>
                  <a:srgbClr val="002060"/>
                </a:solidFill>
              </a:defRPr>
            </a:pPr>
            <a:endParaRPr/>
          </a:p>
          <a:p>
            <a:pPr marL="342900" indent="-342900">
              <a:buSzPct val="100000"/>
              <a:buChar char="•"/>
              <a:defRPr sz="2200">
                <a:solidFill>
                  <a:srgbClr val="002060"/>
                </a:solidFill>
              </a:defRPr>
            </a:pPr>
            <a:r>
              <a:t>Spessore del ricoprimento liquido della fase stazionaria</a:t>
            </a:r>
          </a:p>
          <a:p>
            <a:pPr marL="342900" indent="-342900">
              <a:buSzPct val="100000"/>
              <a:buChar char="•"/>
              <a:defRPr sz="2200">
                <a:solidFill>
                  <a:srgbClr val="002060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12" y="228600"/>
            <a:ext cx="8955088" cy="640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85800"/>
            <a:ext cx="7696200" cy="5562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57200"/>
            <a:ext cx="8364538" cy="6172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37" y="381000"/>
            <a:ext cx="8513763" cy="6019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762000"/>
            <a:ext cx="6477000" cy="533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838200"/>
            <a:ext cx="7696200" cy="533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38200"/>
            <a:ext cx="7620000" cy="533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Le principali tecniche cromatografiche"/>
          <p:cNvSpPr txBox="1"/>
          <p:nvPr/>
        </p:nvSpPr>
        <p:spPr>
          <a:xfrm>
            <a:off x="274319" y="381000"/>
            <a:ext cx="5693679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 b="1">
                <a:solidFill>
                  <a:srgbClr val="FF0000"/>
                </a:solidFill>
              </a:defRPr>
            </a:lvl1pPr>
          </a:lstStyle>
          <a:p>
            <a:r>
              <a:t>Le principali tecniche cromatografiche</a:t>
            </a:r>
          </a:p>
        </p:txBody>
      </p:sp>
      <p:sp>
        <p:nvSpPr>
          <p:cNvPr id="95" name="TLC (cromatografia su strato sottile)…"/>
          <p:cNvSpPr txBox="1"/>
          <p:nvPr/>
        </p:nvSpPr>
        <p:spPr>
          <a:xfrm>
            <a:off x="494982" y="1524000"/>
            <a:ext cx="5610410" cy="1417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b="1"/>
            </a:pPr>
            <a:r>
              <a:t>TLC (cromatografia su strato sottile)</a:t>
            </a:r>
          </a:p>
          <a:p>
            <a:pPr marL="285750" indent="-285750">
              <a:defRPr b="1"/>
            </a:pPr>
            <a:endParaRPr/>
          </a:p>
          <a:p>
            <a:pPr marL="285750" indent="-285750">
              <a:buSzPct val="100000"/>
              <a:buFont typeface="Arial"/>
              <a:buChar char="•"/>
              <a:defRPr b="1"/>
            </a:pPr>
            <a:r>
              <a:t>HPLC (cromatografia liquida ad alte prestazioni)</a:t>
            </a:r>
          </a:p>
          <a:p>
            <a:pPr marL="285750" indent="-285750">
              <a:defRPr b="1"/>
            </a:pPr>
            <a:endParaRPr/>
          </a:p>
          <a:p>
            <a:pPr marL="285750" indent="-285750">
              <a:buSzPct val="100000"/>
              <a:buFont typeface="Arial"/>
              <a:buChar char="•"/>
              <a:defRPr b="1"/>
            </a:pPr>
            <a:r>
              <a:t>GC (Gascromatografia)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238" y="304800"/>
            <a:ext cx="9617076" cy="6324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3" y="76200"/>
            <a:ext cx="9401176" cy="65357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" y="381000"/>
            <a:ext cx="9199563" cy="6248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152400"/>
            <a:ext cx="9663113" cy="6705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7637"/>
            <a:ext cx="8763000" cy="66198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95275"/>
            <a:ext cx="8915400" cy="6426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228600"/>
            <a:ext cx="9144001" cy="640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85800"/>
            <a:ext cx="7848600" cy="5486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533400"/>
            <a:ext cx="4953000" cy="6019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17500"/>
            <a:ext cx="8915400" cy="6159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0"/>
            <a:ext cx="8534400" cy="6248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533400"/>
            <a:ext cx="8791575" cy="6032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l soluto si muove lungo la colonna cromatografica solo quando si trova in fase mobile.…"/>
          <p:cNvSpPr txBox="1"/>
          <p:nvPr/>
        </p:nvSpPr>
        <p:spPr>
          <a:xfrm>
            <a:off x="655319" y="1447800"/>
            <a:ext cx="8138162" cy="4084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t>Il soluto si muove lungo la colonna cromatografica solo quando si trova in fase mobile.</a:t>
            </a:r>
          </a:p>
          <a:p>
            <a:endParaRPr/>
          </a:p>
          <a:p>
            <a:r>
              <a:t>Da questo discende che la velocità media con cui il soluto migra dipende dalla frazione di tempo che esso trascorre nella fase mobile.</a:t>
            </a:r>
          </a:p>
          <a:p>
            <a:endParaRPr/>
          </a:p>
          <a:p>
            <a:r>
              <a:t>Questa frazione è piccola per soluti che sono fortemente trattenuti dalla fase stazionaria e grande per soluti trattenuti dalla fase mobile.</a:t>
            </a:r>
          </a:p>
          <a:p>
            <a:endParaRPr/>
          </a:p>
          <a:p>
            <a:r>
              <a:t>Le differenti velocità fanno si che i soluti si separino in bande lungo la lunghezza della colonna.</a:t>
            </a:r>
          </a:p>
          <a:p>
            <a:endParaRPr/>
          </a:p>
          <a:p>
            <a:r>
              <a:t>Il processo di separazione si realizza quindi facendo passare attraverso la colonna una quantità di fase mobile sufficiente per eluire le singole bande dalla colonna e possano essere raccolte (o misurate) in tempi diversi. </a:t>
            </a:r>
          </a:p>
        </p:txBody>
      </p:sp>
      <p:sp>
        <p:nvSpPr>
          <p:cNvPr id="33" name="Velocità dei soluti in una separazione cromatografica"/>
          <p:cNvSpPr txBox="1"/>
          <p:nvPr/>
        </p:nvSpPr>
        <p:spPr>
          <a:xfrm>
            <a:off x="1984057" y="457200"/>
            <a:ext cx="5871603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/>
            </a:lvl1pPr>
          </a:lstStyle>
          <a:p>
            <a:r>
              <a:t>Velocità dei soluti in una separazione cromatografica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7924800" cy="60198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CAAA34C4-88EB-47DA-72A7-1B990EA65649}"/>
              </a:ext>
            </a:extLst>
          </p:cNvPr>
          <p:cNvSpPr/>
          <p:nvPr/>
        </p:nvSpPr>
        <p:spPr>
          <a:xfrm rot="1899557">
            <a:off x="7894386" y="4984027"/>
            <a:ext cx="64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!!</a:t>
            </a: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FE9E6445-B55F-7A71-7D63-053BB048172D}"/>
              </a:ext>
            </a:extLst>
          </p:cNvPr>
          <p:cNvSpPr/>
          <p:nvPr/>
        </p:nvSpPr>
        <p:spPr>
          <a:xfrm>
            <a:off x="3118981" y="4534422"/>
            <a:ext cx="1102290" cy="438411"/>
          </a:xfrm>
          <a:prstGeom prst="ellipse">
            <a:avLst/>
          </a:prstGeom>
          <a:noFill/>
          <a:ln w="53975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734"/>
            <a:ext cx="9209392" cy="620038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D22B1FF-57B2-E51C-EABB-8C7D3EA5E23B}"/>
              </a:ext>
            </a:extLst>
          </p:cNvPr>
          <p:cNvSpPr txBox="1"/>
          <p:nvPr/>
        </p:nvSpPr>
        <p:spPr>
          <a:xfrm>
            <a:off x="4421688" y="4496844"/>
            <a:ext cx="1671289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400" b="1" dirty="0">
                <a:solidFill>
                  <a:srgbClr val="FF0000"/>
                </a:solidFill>
              </a:rPr>
              <a:t>Velocità del soluto</a:t>
            </a:r>
            <a:endParaRPr kumimoji="0" lang="it-IT" sz="1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67BF213-D6A9-5070-36D9-04BD6BF44803}"/>
              </a:ext>
            </a:extLst>
          </p:cNvPr>
          <p:cNvSpPr txBox="1"/>
          <p:nvPr/>
        </p:nvSpPr>
        <p:spPr>
          <a:xfrm>
            <a:off x="4421687" y="4974921"/>
            <a:ext cx="2269209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400" b="1" dirty="0">
                <a:solidFill>
                  <a:srgbClr val="FF0000"/>
                </a:solidFill>
              </a:rPr>
              <a:t>Velocità della fase mobile</a:t>
            </a:r>
            <a:endParaRPr kumimoji="0" lang="it-IT" sz="1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truttura predefinita">
  <a:themeElements>
    <a:clrScheme name="Struttura predefinit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ruttura predefinita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Struttura predefini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truttura predefinita">
  <a:themeElements>
    <a:clrScheme name="Struttura predefinit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ruttura predefinita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Struttura predefini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722</Words>
  <Application>Microsoft Macintosh PowerPoint</Application>
  <PresentationFormat>Presentazione su schermo (4:3)</PresentationFormat>
  <Paragraphs>76</Paragraphs>
  <Slides>34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38" baseType="lpstr">
      <vt:lpstr>Arial</vt:lpstr>
      <vt:lpstr>Helvetica Neue</vt:lpstr>
      <vt:lpstr>Symbol</vt:lpstr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giorgia lancia</cp:lastModifiedBy>
  <cp:revision>4</cp:revision>
  <dcterms:modified xsi:type="dcterms:W3CDTF">2022-11-17T09:01:46Z</dcterms:modified>
</cp:coreProperties>
</file>