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2" r:id="rId3"/>
    <p:sldId id="271" r:id="rId4"/>
    <p:sldId id="263" r:id="rId5"/>
    <p:sldId id="258" r:id="rId6"/>
    <p:sldId id="259" r:id="rId7"/>
    <p:sldId id="272" r:id="rId8"/>
    <p:sldId id="273" r:id="rId9"/>
    <p:sldId id="274" r:id="rId10"/>
    <p:sldId id="264" r:id="rId11"/>
    <p:sldId id="275" r:id="rId12"/>
    <p:sldId id="277" r:id="rId13"/>
    <p:sldId id="288" r:id="rId14"/>
    <p:sldId id="276" r:id="rId15"/>
    <p:sldId id="290" r:id="rId16"/>
    <p:sldId id="278" r:id="rId17"/>
    <p:sldId id="279" r:id="rId18"/>
    <p:sldId id="280" r:id="rId19"/>
    <p:sldId id="282" r:id="rId20"/>
    <p:sldId id="265" r:id="rId21"/>
    <p:sldId id="283" r:id="rId22"/>
    <p:sldId id="284" r:id="rId23"/>
    <p:sldId id="289" r:id="rId2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0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B81967-9C25-4C30-8D7D-B14F0DCC7BC1}" type="datetimeFigureOut">
              <a:rPr lang="it-IT"/>
              <a:pPr>
                <a:defRPr/>
              </a:pPr>
              <a:t>06/05/2016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BDF198-99E8-47F0-BDFD-77241DFF58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6F1FC4-62A7-4027-B161-19695AEDC9E6}" type="datetimeFigureOut">
              <a:rPr lang="it-IT"/>
              <a:pPr>
                <a:defRPr/>
              </a:pPr>
              <a:t>06/05/2016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321F43-1FF3-481F-8C88-F2DB68F654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A8218C-FB5F-4AEC-96BE-838ED455781B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9B52-3906-4B9D-B965-2E1EE1ECA9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B163-F17E-48C5-ABEA-4C088DD93C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F856-0694-4ACB-888D-4A9A9DB1C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29DB-EB42-4792-B24F-511319481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A71B-ACBA-46DC-9D97-BC5A6C93F7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2EE7-4F49-4AB3-A4A7-9F1FE1C735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0377-3131-4514-A447-1E23645972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3D34-30F4-4AB6-8B04-461E174250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D8C8-3098-4235-84FB-EBAEB6B1F4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6219-6CA8-4CF5-AFBD-3B1265C886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AB73-829B-4A15-AEFC-6DD7DB014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1D5185-5134-4AE2-8476-4102721D06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Danni su grappolo</a:t>
            </a:r>
            <a:endParaRPr lang="it-IT"/>
          </a:p>
        </p:txBody>
      </p:sp>
      <p:pic>
        <p:nvPicPr>
          <p:cNvPr id="7171" name="Picture 3" descr="peronospfiori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2547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Criteri di prevenzione della malattia</a:t>
            </a:r>
            <a:endParaRPr 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33600" y="16764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Localizzazione del vigneto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Giacitura </a:t>
            </a:r>
          </a:p>
          <a:p>
            <a:pPr algn="ctr"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esposizione</a:t>
            </a:r>
          </a:p>
          <a:p>
            <a:pPr algn="ctr"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microclima</a:t>
            </a:r>
            <a:endParaRPr lang="it-IT" sz="20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114800" y="2133600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Aspetti agronomici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91200" y="5181600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Portinnesto</a:t>
            </a:r>
          </a:p>
          <a:p>
            <a:pPr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varietà</a:t>
            </a:r>
          </a:p>
          <a:p>
            <a:pPr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pratiche colturali corrette</a:t>
            </a:r>
            <a:endParaRPr lang="it-IT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962400" y="5486400"/>
            <a:ext cx="1447800" cy="6858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nimBg="1"/>
      <p:bldP spid="10246" grpId="0" autoUpdateAnimBg="0"/>
      <p:bldP spid="10247" grpId="0" autoUpdateAnimBg="0"/>
      <p:bldP spid="10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79388" y="981075"/>
            <a:ext cx="89646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/>
              <a:t>Riduzione dell’inoculo formatosi nel corso della stagione vegetativa:</a:t>
            </a:r>
          </a:p>
          <a:p>
            <a:pPr lvl="2"/>
            <a:r>
              <a:rPr lang="it-IT" b="1"/>
              <a:t>Eliminazione delle foglie cadute, eliminazione dei polloni , eliminazione dei vigneti abbandonati;</a:t>
            </a:r>
          </a:p>
          <a:p>
            <a:endParaRPr lang="it-IT" b="1"/>
          </a:p>
          <a:p>
            <a:r>
              <a:rPr lang="it-IT" b="1" i="1"/>
              <a:t>Creare condizioni di minore recettività attraverso:</a:t>
            </a:r>
            <a:endParaRPr lang="it-IT" b="1"/>
          </a:p>
          <a:p>
            <a:pPr lvl="2"/>
            <a:r>
              <a:rPr lang="it-IT" b="1"/>
              <a:t>Forme di allevamento;</a:t>
            </a:r>
          </a:p>
          <a:p>
            <a:endParaRPr lang="it-IT" b="1"/>
          </a:p>
          <a:p>
            <a:r>
              <a:rPr lang="it-IT" b="1" i="1"/>
              <a:t>Creare condizioni di minore predisposizione alla malattia:</a:t>
            </a:r>
            <a:r>
              <a:rPr lang="it-IT" b="1"/>
              <a:t> </a:t>
            </a:r>
          </a:p>
          <a:p>
            <a:pPr lvl="2"/>
            <a:r>
              <a:rPr lang="it-IT" b="1"/>
              <a:t>Concimazioni equilibrate;</a:t>
            </a:r>
          </a:p>
          <a:p>
            <a:endParaRPr lang="it-IT" b="1"/>
          </a:p>
          <a:p>
            <a:r>
              <a:rPr lang="it-IT" b="1" i="1"/>
              <a:t>Condizioni ambientali meno favorevoli:</a:t>
            </a:r>
            <a:endParaRPr lang="it-IT" b="1"/>
          </a:p>
          <a:p>
            <a:pPr lvl="2"/>
            <a:r>
              <a:rPr lang="it-IT" b="1"/>
              <a:t>scegliere zone di impianto adeguate (poco umide), evitare ristagni idrici, eliminare le piante infestanti sotto la chioma.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solidFill>
            <a:srgbClr val="FF9900"/>
          </a:solidFill>
        </p:spPr>
        <p:txBody>
          <a:bodyPr/>
          <a:lstStyle/>
          <a:p>
            <a:r>
              <a:rPr lang="it-IT" sz="3100" b="1" smtClean="0">
                <a:solidFill>
                  <a:schemeClr val="tx1"/>
                </a:solidFill>
                <a:latin typeface="Arial" charset="0"/>
              </a:rPr>
              <a:t>GLI ANTIPERONOSPORICI PER LA VITE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smtClean="0">
                <a:solidFill>
                  <a:srgbClr val="FF9933"/>
                </a:solidFill>
                <a:latin typeface="Arial" charset="0"/>
              </a:rPr>
              <a:t>Preventivi Tradizionali</a:t>
            </a:r>
          </a:p>
          <a:p>
            <a:r>
              <a:rPr lang="it-IT" sz="2400" smtClean="0">
                <a:latin typeface="Arial" charset="0"/>
                <a:cs typeface="Arial" charset="0"/>
              </a:rPr>
              <a:t>Ditiocarbammati  (Mancozeb, Metiram, Propineb, Maneb);</a:t>
            </a:r>
          </a:p>
          <a:p>
            <a:r>
              <a:rPr lang="it-IT" sz="2400" smtClean="0">
                <a:latin typeface="Arial" charset="0"/>
                <a:cs typeface="Arial" charset="0"/>
              </a:rPr>
              <a:t>Rameici (Poltiglia bordolese, Solfato</a:t>
            </a:r>
          </a:p>
          <a:p>
            <a:r>
              <a:rPr lang="it-IT" sz="2400" smtClean="0">
                <a:latin typeface="Arial" charset="0"/>
                <a:cs typeface="Arial" charset="0"/>
              </a:rPr>
              <a:t>tribasico di rame, Idrossido di rame,</a:t>
            </a:r>
          </a:p>
          <a:p>
            <a:r>
              <a:rPr lang="it-IT" sz="2400" smtClean="0">
                <a:latin typeface="Arial" charset="0"/>
                <a:cs typeface="Arial" charset="0"/>
              </a:rPr>
              <a:t>Ossicloruro di rame, Ossido di rame);</a:t>
            </a:r>
          </a:p>
          <a:p>
            <a:r>
              <a:rPr lang="it-IT" sz="2400" smtClean="0">
                <a:latin typeface="Arial" charset="0"/>
                <a:cs typeface="Arial" charset="0"/>
              </a:rPr>
              <a:t>Tiocianochinoni (Dithianon). </a:t>
            </a:r>
          </a:p>
          <a:p>
            <a:endParaRPr lang="it-IT" sz="24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smtClean="0">
                <a:latin typeface="Arial" charset="0"/>
                <a:cs typeface="Arial" charset="0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smtClean="0">
                <a:latin typeface="Arial" charset="0"/>
                <a:cs typeface="Arial" charset="0"/>
              </a:rPr>
              <a:t>Attività esclusivamente preventiva di copertura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smtClean="0">
                <a:latin typeface="Arial" charset="0"/>
              </a:rPr>
              <a:t>    </a:t>
            </a:r>
            <a:endParaRPr lang="it-IT" sz="1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3"/>
          <p:cNvSpPr>
            <a:spLocks noChangeArrowheads="1"/>
          </p:cNvSpPr>
          <p:nvPr/>
        </p:nvSpPr>
        <p:spPr bwMode="auto">
          <a:xfrm>
            <a:off x="3643313" y="3643313"/>
            <a:ext cx="52149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it-IT" sz="2800">
              <a:solidFill>
                <a:srgbClr val="FF9933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000">
                <a:latin typeface="Arial" charset="0"/>
              </a:rPr>
              <a:t>     </a:t>
            </a:r>
            <a:r>
              <a:rPr lang="it-IT">
                <a:latin typeface="Arial" charset="0"/>
              </a:rPr>
              <a:t>Più o meno penetranti (citotropismo, sistemicità) </a:t>
            </a:r>
          </a:p>
          <a:p>
            <a:pPr>
              <a:lnSpc>
                <a:spcPct val="90000"/>
              </a:lnSpc>
            </a:pPr>
            <a:r>
              <a:rPr lang="it-IT">
                <a:latin typeface="Arial" charset="0"/>
              </a:rPr>
              <a:t>Attività preventiva, generalmente miscelati con prodotti di copertura, Maggiore persistenza, costo più elevato</a:t>
            </a:r>
          </a:p>
          <a:p>
            <a:pPr>
              <a:lnSpc>
                <a:spcPct val="90000"/>
              </a:lnSpc>
            </a:pPr>
            <a:r>
              <a:rPr lang="it-IT">
                <a:latin typeface="Arial" charset="0"/>
              </a:rPr>
              <a:t>    </a:t>
            </a:r>
          </a:p>
        </p:txBody>
      </p:sp>
      <p:sp>
        <p:nvSpPr>
          <p:cNvPr id="23555" name="CasellaDiTesto 4"/>
          <p:cNvSpPr txBox="1">
            <a:spLocks noChangeArrowheads="1"/>
          </p:cNvSpPr>
          <p:nvPr/>
        </p:nvSpPr>
        <p:spPr bwMode="auto">
          <a:xfrm>
            <a:off x="357188" y="357188"/>
            <a:ext cx="4286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9933"/>
                </a:solidFill>
                <a:latin typeface="Arial" charset="0"/>
              </a:rPr>
              <a:t>Preventivi a bassa dilavabilità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Fosetil Al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Azoxystrobin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Pyraclostrobin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Famoxadone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Fenamidone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Tolifluanide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Zoxamide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Cyazofamide</a:t>
            </a:r>
            <a:endParaRPr lang="it-IT"/>
          </a:p>
        </p:txBody>
      </p:sp>
      <p:sp>
        <p:nvSpPr>
          <p:cNvPr id="23556" name="CasellaDiTesto 6"/>
          <p:cNvSpPr txBox="1">
            <a:spLocks noChangeArrowheads="1"/>
          </p:cNvSpPr>
          <p:nvPr/>
        </p:nvSpPr>
        <p:spPr bwMode="auto">
          <a:xfrm>
            <a:off x="3786188" y="1500188"/>
            <a:ext cx="4929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9933"/>
                </a:solidFill>
                <a:latin typeface="Arial" charset="0"/>
              </a:rPr>
              <a:t>Endoterapici curativi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Cymoxanil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Acilalanine (Metalaxil, Benalaxil)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Iprovalicarb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</a:rPr>
              <a:t> Benthiavalicarb</a:t>
            </a:r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14500" y="428625"/>
            <a:ext cx="5456238" cy="4619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cap="all" dirty="0"/>
              <a:t>Miscele di</a:t>
            </a:r>
            <a:r>
              <a:rPr lang="it-IT" b="1" dirty="0"/>
              <a:t> ANTIPERONOSPORICI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95288" y="1700213"/>
            <a:ext cx="84978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Miscele a base di Cymoxanil (</a:t>
            </a:r>
            <a:r>
              <a:rPr lang="it-IT" b="1"/>
              <a:t>Curzate</a:t>
            </a:r>
            <a:r>
              <a:rPr lang="it-IT"/>
              <a:t>) e p. di copertura</a:t>
            </a:r>
          </a:p>
          <a:p>
            <a:r>
              <a:rPr lang="it-IT"/>
              <a:t>Miscele a base di Fosetil Al (+ Cymoxanil o Rame) (</a:t>
            </a:r>
            <a:r>
              <a:rPr lang="it-IT" b="1"/>
              <a:t>R6</a:t>
            </a:r>
            <a:r>
              <a:rPr lang="it-IT"/>
              <a:t>)</a:t>
            </a:r>
          </a:p>
          <a:p>
            <a:endParaRPr lang="it-IT"/>
          </a:p>
          <a:p>
            <a:r>
              <a:rPr lang="it-IT"/>
              <a:t>Miscele a base di fenilamidici (Metalaxyl, Benalaxyl, Oxadixyl) es. </a:t>
            </a:r>
            <a:r>
              <a:rPr lang="it-IT" b="1"/>
              <a:t>Ridomil</a:t>
            </a:r>
            <a:r>
              <a:rPr lang="it-IT"/>
              <a:t>,</a:t>
            </a:r>
            <a:r>
              <a:rPr lang="it-IT" b="1"/>
              <a:t> Galben</a:t>
            </a:r>
          </a:p>
          <a:p>
            <a:r>
              <a:rPr lang="it-IT"/>
              <a:t>Miscele a base di Dimetomorf (</a:t>
            </a:r>
            <a:r>
              <a:rPr lang="it-IT" b="1"/>
              <a:t>Forum, Acrobat</a:t>
            </a:r>
            <a:r>
              <a:rPr lang="it-IT"/>
              <a:t>)</a:t>
            </a:r>
          </a:p>
          <a:p>
            <a:r>
              <a:rPr lang="it-IT"/>
              <a:t>Miscele a base di Famoxadone (</a:t>
            </a:r>
            <a:r>
              <a:rPr lang="it-IT" b="1"/>
              <a:t>Equation</a:t>
            </a:r>
            <a:r>
              <a:rPr lang="it-IT"/>
              <a:t> Pro, </a:t>
            </a:r>
            <a:r>
              <a:rPr lang="it-IT" b="1"/>
              <a:t>E</a:t>
            </a:r>
            <a:r>
              <a:rPr lang="it-IT"/>
              <a:t>.Contact)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164306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</a:t>
            </a:r>
            <a:r>
              <a:rPr lang="it-IT" sz="3200">
                <a:latin typeface="Arial" charset="0"/>
                <a:cs typeface="Arial" charset="0"/>
              </a:rPr>
              <a:t>Trattamenti preventivi (prodotti tradizionali o preventivi a bassa dilavabilità)</a:t>
            </a:r>
          </a:p>
          <a:p>
            <a:pPr>
              <a:buFont typeface="Arial" charset="0"/>
              <a:buChar char="•"/>
            </a:pPr>
            <a:r>
              <a:rPr lang="it-IT" sz="3200">
                <a:latin typeface="Arial" charset="0"/>
                <a:cs typeface="Arial" charset="0"/>
              </a:rPr>
              <a:t> Trattamenti cautelativi (fasi a maggior rischio)</a:t>
            </a:r>
          </a:p>
          <a:p>
            <a:pPr>
              <a:buFont typeface="Arial" charset="0"/>
              <a:buChar char="•"/>
            </a:pPr>
            <a:r>
              <a:rPr lang="it-IT" sz="3200">
                <a:latin typeface="Arial" charset="0"/>
                <a:cs typeface="Arial" charset="0"/>
              </a:rPr>
              <a:t> Trattamenti eradicanti</a:t>
            </a:r>
          </a:p>
          <a:p>
            <a:pPr>
              <a:buFont typeface="Arial" charset="0"/>
              <a:buChar char="•"/>
            </a:pPr>
            <a:r>
              <a:rPr lang="it-IT" sz="3200">
                <a:latin typeface="Arial" charset="0"/>
                <a:cs typeface="Arial" charset="0"/>
              </a:rPr>
              <a:t> Trattamenti curativi (fasi a maggior rischio)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4213" y="18891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chemeClr val="tx2"/>
                </a:solidFill>
              </a:rPr>
              <a:t>Strategie di lotta chimica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8313" y="2349500"/>
            <a:ext cx="7775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it-IT" sz="4400"/>
              <a:t>Copertura continua;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it-IT" sz="4400"/>
              <a:t>Lotta guidata.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chemeClr val="tx2"/>
                </a:solidFill>
              </a:rPr>
              <a:t>Copertura continua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4213" y="1557338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/>
              <a:t>Applicazione di trattamenti in funzione della recettività della vite ed accrescimento della vegetazione;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/>
              <a:t>Dall’ inizio della fase fenologica della vite recettiva (tralcio di 10 cm) e fino alla invaiatura avanzata;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800" b="1"/>
              <a:t>E’ il più sicuro; ma comporta l’esecuzione di un elevato numero di trattamenti con tutte le conseguenze che ne derivano (economiche, ambientali, residui tossici ecc.).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chemeClr val="tx2"/>
                </a:solidFill>
              </a:rPr>
              <a:t>Lotta guidata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1981200"/>
            <a:ext cx="8062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3200" b="1"/>
              <a:t>Basata su  criteri che: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800" b="1"/>
              <a:t>Consentono di fissare la data di inizio dei trattamenti in funzione della infezione primaria;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2800" b="1"/>
              <a:t>Conoscenza delle circostanze che determinano l’insorgere dei cicli secondari di infezione.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build="p" bldLvl="4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11188" y="188913"/>
            <a:ext cx="7491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solidFill>
                  <a:schemeClr val="tx2"/>
                </a:solidFill>
              </a:rPr>
              <a:t/>
            </a:r>
            <a:br>
              <a:rPr lang="it-IT" sz="2800" b="1">
                <a:solidFill>
                  <a:schemeClr val="tx2"/>
                </a:solidFill>
              </a:rPr>
            </a:br>
            <a:endParaRPr lang="it-IT" sz="2800" b="1">
              <a:solidFill>
                <a:schemeClr val="tx2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0825" y="836613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it-IT" b="1"/>
              <a:t>Interventi determinati sulla base della Combinazione fra :</a:t>
            </a:r>
          </a:p>
          <a:p>
            <a:pPr marL="1295400" lvl="2" indent="-381000">
              <a:spcBef>
                <a:spcPct val="20000"/>
              </a:spcBef>
              <a:buFontTx/>
              <a:buChar char="•"/>
            </a:pPr>
            <a:r>
              <a:rPr lang="it-IT" sz="2800" b="1"/>
              <a:t>Regola dei tre 10;</a:t>
            </a:r>
          </a:p>
          <a:p>
            <a:pPr marL="1295400" lvl="2" indent="-381000">
              <a:spcBef>
                <a:spcPct val="20000"/>
              </a:spcBef>
              <a:buFontTx/>
              <a:buChar char="•"/>
            </a:pPr>
            <a:r>
              <a:rPr lang="it-IT" sz="2800" b="1"/>
              <a:t>Calcolo del periodo di incubazione;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it-IT" b="1"/>
              <a:t>non prevede trattamenti precedenti al crearsi delle prime condizioni di infezione;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it-IT" b="1"/>
              <a:t>il trattamento avviene solo quando l’infezione è già in atto e prima dello scadere del P.I.;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it-IT" b="1"/>
              <a:t>il primo trattamento avviene alla scadenza dell’80-90% del P.I.;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it-IT" b="1"/>
              <a:t>i trattamenti successivi vengono effettuati all’80% del P.I. di ciascun ciclo successivo che si avvia dopo una pioggia od una prolungata bagnatura, considerando la persistenza del prodotto utilizzato nell’intervento precedente.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/>
              <a:t>Strategia integrata (metodo “biologico” di Goidanich)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Danni su grappolo</a:t>
            </a:r>
            <a:endParaRPr lang="it-IT"/>
          </a:p>
        </p:txBody>
      </p:sp>
      <p:pic>
        <p:nvPicPr>
          <p:cNvPr id="8196" name="Picture 4" descr="peronospallegag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7218363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eronospallegag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62200"/>
            <a:ext cx="270668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tabprevisperonosp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43894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1214438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Calcolo della percentuale giornaliera di incubazione della peronospora della vite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835150" y="188913"/>
            <a:ext cx="526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chemeClr val="tx2"/>
                </a:solidFill>
              </a:rPr>
              <a:t>Esempio di calcolo della durata </a:t>
            </a:r>
          </a:p>
          <a:p>
            <a:pPr algn="ctr"/>
            <a:r>
              <a:rPr lang="it-IT" b="1">
                <a:solidFill>
                  <a:schemeClr val="tx2"/>
                </a:solidFill>
              </a:rPr>
              <a:t>del periodo di incubazione di </a:t>
            </a:r>
            <a:r>
              <a:rPr lang="it-IT" b="1" i="1">
                <a:solidFill>
                  <a:schemeClr val="tx2"/>
                </a:solidFill>
              </a:rPr>
              <a:t>P. viticola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572000" y="2420938"/>
            <a:ext cx="4572000" cy="42148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/>
              <a:t>Data 10/5</a:t>
            </a:r>
          </a:p>
          <a:p>
            <a:pPr lvl="2"/>
            <a:r>
              <a:rPr lang="it-IT" sz="1800" b="1"/>
              <a:t>U.R. media di tre letture     55%</a:t>
            </a:r>
          </a:p>
          <a:p>
            <a:pPr lvl="2"/>
            <a:r>
              <a:rPr lang="it-IT" sz="1800" b="1"/>
              <a:t>T. media           “                  14°C</a:t>
            </a:r>
          </a:p>
          <a:p>
            <a:pPr lvl="1"/>
            <a:r>
              <a:rPr lang="it-IT" sz="1800" b="1"/>
              <a:t>Percentuale di P.I. trascorso           6,6 (rilevato dalla tabella per il calcolo della % di P.I. trascorso)</a:t>
            </a:r>
          </a:p>
          <a:p>
            <a:r>
              <a:rPr lang="it-IT" sz="1800" b="1"/>
              <a:t>Data 11/5</a:t>
            </a:r>
          </a:p>
          <a:p>
            <a:pPr lvl="2"/>
            <a:r>
              <a:rPr lang="it-IT" sz="1800" b="1"/>
              <a:t>U.R. media di tre letture     90%</a:t>
            </a:r>
          </a:p>
          <a:p>
            <a:pPr lvl="2"/>
            <a:r>
              <a:rPr lang="it-IT" sz="1800" b="1"/>
              <a:t>T. media              “                17°C</a:t>
            </a:r>
          </a:p>
          <a:p>
            <a:pPr lvl="1"/>
            <a:r>
              <a:rPr lang="it-IT" sz="1800" b="1"/>
              <a:t>Percentuale di P.I. trascorso         13,3 (rilevato dalla tabella per il calcolo della % di P.I. trascorso)</a:t>
            </a:r>
          </a:p>
          <a:p>
            <a:pPr lvl="1"/>
            <a:endParaRPr lang="it-IT" sz="1800" b="1"/>
          </a:p>
          <a:p>
            <a:r>
              <a:rPr lang="it-IT" sz="1800" b="1"/>
              <a:t>Percentuale totale di P.I. trascorso nei due giorni  (6,6+13,3)= 19,9%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435600" y="1557338"/>
            <a:ext cx="296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1600" b="1"/>
              <a:t>Dati elaborati sulla base dei rilievi strumentali (termoigrografo)</a:t>
            </a:r>
          </a:p>
        </p:txBody>
      </p:sp>
      <p:pic>
        <p:nvPicPr>
          <p:cNvPr id="8" name="Picture 4" descr="tabprevisperonosp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62513"/>
            <a:ext cx="30892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6" grpId="0"/>
      <p:bldP spid="11277" grpId="0" animBg="1"/>
      <p:bldP spid="112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85813" y="0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solidFill>
                  <a:schemeClr val="tx2"/>
                </a:solidFill>
              </a:rPr>
              <a:t>Strategia curativa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5750" y="3714750"/>
            <a:ext cx="84978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t-IT" b="1"/>
              <a:t>Strategia più estrema: trattamento rimandato al termine del P.I. al momento in cui si verificano le condizioni per la produzione di inoculo e la successiva contaminazione dell’ospite; dopo avere rilevata la comparsa delle macchie d’olio delle infezioni primarie; Strategia rischiosa perché non sempre le infezioni primarie sono visibili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b="1"/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642938" y="1428750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- </a:t>
            </a:r>
            <a:r>
              <a:rPr lang="it-IT" b="1"/>
              <a:t>Con prodotti penetranti in corrispondenza del 20-30% del periodo di incubazione: rischio di insorgenza di ceppi resistenti; i medesimi prodotti usati in senso curativo vengono preferenzialmente usati in modo preventivo sulla base delle previsioni meteo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672012" cy="522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88913"/>
            <a:ext cx="8893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strategia curativa estrema: intervento cadenzato tra                                  l’evasione dell’infezione primaria e l’inizio dell’infezione secondaria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331913" y="981075"/>
            <a:ext cx="792162" cy="10080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Arial" charset="0"/>
                <a:cs typeface="Arial" charset="0"/>
              </a:rPr>
              <a:t>Tendenza attuale nelle strategie di intervento antiperonosporiche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42875" y="3857625"/>
            <a:ext cx="87868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/>
              <a:t> </a:t>
            </a:r>
            <a:r>
              <a:rPr lang="it-IT">
                <a:latin typeface="Arial" charset="0"/>
                <a:cs typeface="Arial" charset="0"/>
              </a:rPr>
              <a:t>zone a basso o ad alto rischio epidemico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andamento meteo della stagione precedente e della primavera della stagione in corso (piogge preparatorie)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caratteristiche di persistenza e modalità di azione dei formulati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regola dei tre dieci, Blaser e previsioni meteo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fase fenologica: 1) fino alla pre-fioritura 2) da pre-fioritura ad allegagione 3) da allegagione a raccolta</a:t>
            </a:r>
          </a:p>
        </p:txBody>
      </p:sp>
      <p:sp>
        <p:nvSpPr>
          <p:cNvPr id="33796" name="Rettangolo 3"/>
          <p:cNvSpPr>
            <a:spLocks noChangeArrowheads="1"/>
          </p:cNvSpPr>
          <p:nvPr/>
        </p:nvSpPr>
        <p:spPr bwMode="auto">
          <a:xfrm>
            <a:off x="642938" y="1071563"/>
            <a:ext cx="7500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000">
                <a:latin typeface="Arial" charset="0"/>
                <a:cs typeface="Arial" charset="0"/>
              </a:rPr>
              <a:t> Trattamenti preventivi (prodotti tradizionali o preventivi a bassa dilavabilità)</a:t>
            </a:r>
          </a:p>
          <a:p>
            <a:r>
              <a:rPr lang="it-IT" sz="1600">
                <a:latin typeface="Arial" charset="0"/>
                <a:cs typeface="Arial" charset="0"/>
              </a:rPr>
              <a:t>Fino alla pre-fioritura, basati sulle previsioni meteo, prima della pioggia infettante, con prodotti di copertura tradizionali o preventivi a bassa dilavabilità</a:t>
            </a:r>
          </a:p>
          <a:p>
            <a:pPr>
              <a:buFont typeface="Arial" charset="0"/>
              <a:buChar char="•"/>
            </a:pPr>
            <a:r>
              <a:rPr lang="it-IT" sz="2000">
                <a:latin typeface="Arial" charset="0"/>
                <a:cs typeface="Arial" charset="0"/>
              </a:rPr>
              <a:t> Trattamenti curativi e trattamenti cautelativi </a:t>
            </a:r>
          </a:p>
          <a:p>
            <a:r>
              <a:rPr lang="it-IT" sz="1600">
                <a:latin typeface="Arial" charset="0"/>
                <a:cs typeface="Arial" charset="0"/>
              </a:rPr>
              <a:t>nelle fasi a maggior rischio dalla pre-fioritura alla allegagione</a:t>
            </a:r>
          </a:p>
          <a:p>
            <a:pPr>
              <a:buFont typeface="Arial" charset="0"/>
              <a:buChar char="•"/>
            </a:pPr>
            <a:r>
              <a:rPr lang="it-IT" sz="2000">
                <a:latin typeface="Arial" charset="0"/>
                <a:cs typeface="Arial" charset="0"/>
              </a:rPr>
              <a:t> Trattamenti con prodotti a base di rame</a:t>
            </a:r>
          </a:p>
          <a:p>
            <a:r>
              <a:rPr lang="it-IT" sz="1600">
                <a:latin typeface="Arial" charset="0"/>
                <a:cs typeface="Arial" charset="0"/>
              </a:rPr>
              <a:t>Dalla allegagione in poi seguendo le indicazioni meteo</a:t>
            </a:r>
          </a:p>
          <a:p>
            <a:pPr>
              <a:buFont typeface="Arial" charset="0"/>
              <a:buChar char="•"/>
            </a:pPr>
            <a:r>
              <a:rPr lang="it-IT" sz="2000">
                <a:latin typeface="Arial" charset="0"/>
                <a:cs typeface="Arial" charset="0"/>
              </a:rPr>
              <a:t> Trattamenti eradicanti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erograppadul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753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187450" y="814388"/>
            <a:ext cx="265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Peronospora “larvata”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348038" y="1889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Danni su grappolo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Danni su grappolo</a:t>
            </a:r>
            <a:endParaRPr lang="it-IT"/>
          </a:p>
        </p:txBody>
      </p:sp>
      <p:pic>
        <p:nvPicPr>
          <p:cNvPr id="9221" name="Picture 5" descr="peronosplarvata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877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Peronospora “larvata”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Tahoma" pitchFamily="34" charset="0"/>
              </a:rPr>
              <a:t>Fattori condizionanti l’infezione</a:t>
            </a:r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Maturazione delle oospore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Inverni freddi e piovosi                                      e successiva primavera piovosa 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44958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62600" y="16002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Virulenza dell’infezione</a:t>
            </a:r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362200" y="2057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28600" y="1524000"/>
            <a:ext cx="609600" cy="3429000"/>
          </a:xfrm>
          <a:prstGeom prst="curvedRightArrow">
            <a:avLst>
              <a:gd name="adj1" fmla="val 112500"/>
              <a:gd name="adj2" fmla="val 22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90600" y="4114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Germinazione delle oospore</a:t>
            </a:r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140200" y="4581525"/>
            <a:ext cx="885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29200" y="4149725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Temperatura a livello del suolo: 10°C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076825" y="45085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Pioggia: 10 mm in 24-48 ore</a:t>
            </a:r>
            <a:endParaRPr lang="it-IT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003800" y="4868863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Lunghezza tralci: 10 mm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555875" y="5084763"/>
            <a:ext cx="2895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5373688"/>
            <a:ext cx="487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latin typeface="Tahoma" pitchFamily="34" charset="0"/>
              </a:rPr>
              <a:t>La vite germoglia a circa 8°C: i tralci sono quindi suscettibili quando si verificano le condizioni termiche per la germinazione delle oospore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427538" y="6092825"/>
            <a:ext cx="471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latin typeface="Tahoma" pitchFamily="34" charset="0"/>
              </a:rPr>
              <a:t>bagnatura degli organi recettivi (Blaser) per la germinazione e fissazione delle zoospore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6948488" y="5300663"/>
            <a:ext cx="714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1" grpId="0" autoUpdateAnimBg="0"/>
      <p:bldP spid="4102" grpId="0" animBg="1"/>
      <p:bldP spid="4103" grpId="0" autoUpdateAnimBg="0"/>
      <p:bldP spid="4104" grpId="0" animBg="1"/>
      <p:bldP spid="4105" grpId="0" animBg="1"/>
      <p:bldP spid="4106" grpId="0" autoUpdateAnimBg="0"/>
      <p:bldP spid="4107" grpId="0" animBg="1"/>
      <p:bldP spid="4108" grpId="0" autoUpdateAnimBg="0"/>
      <p:bldP spid="4109" grpId="0" autoUpdateAnimBg="0"/>
      <p:bldP spid="4110" grpId="0" autoUpdateAnimBg="0"/>
      <p:bldP spid="4111" grpId="0" animBg="1"/>
      <p:bldP spid="4112" grpId="0" autoUpdateAnimBg="0"/>
      <p:bldP spid="4113" grpId="0"/>
      <p:bldP spid="4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0" y="609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Tahoma" pitchFamily="34" charset="0"/>
              </a:rPr>
              <a:t>Infezioni secondarie</a:t>
            </a:r>
            <a:endParaRPr lang="it-IT" b="1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657600" y="1143000"/>
            <a:ext cx="1905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03575" y="1773238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leggera pioggia</a:t>
            </a:r>
          </a:p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rugiada</a:t>
            </a:r>
          </a:p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nebbia fitta</a:t>
            </a:r>
          </a:p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velo d’acqua per      1 o 2  ore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2971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In estate inoltrata si raggiunge il limite termico per la germinazione dei conidi: 29-31°C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810000" y="4724400"/>
            <a:ext cx="990600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05400" y="4876800"/>
            <a:ext cx="320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Le infezioni si arrestano e riprendono in autunno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nimBg="1"/>
      <p:bldP spid="5124" grpId="0" autoUpdateAnimBg="0"/>
      <p:bldP spid="5126" grpId="0" autoUpdateAnimBg="0"/>
      <p:bldP spid="5127" grpId="0" animBg="1"/>
      <p:bldP spid="51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16238" y="7651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regola dei 3 dieci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067175" y="1484313"/>
            <a:ext cx="576263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2205038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nelle aree a basso rischio può risultare eccessivamente                  prudenziale ed indurre ad eseguire trattamenti superflui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4221163"/>
            <a:ext cx="8964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insufficiente conoscenza di fattori epidemiologici e climatici                 relativi al processo di svernamento del patogeno                                                              ed al determinismo delle infezioni primarie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67175" y="3429000"/>
            <a:ext cx="576263" cy="4333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485" grpId="0" animBg="1"/>
      <p:bldP spid="20487" grpId="0"/>
      <p:bldP spid="20488" grpId="0"/>
      <p:bldP spid="20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i modelli previsionali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l’elemento di maggior variazione è costituito dalla definizione                 dello stadio iniziale del decorso epidemico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2133600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VINEMILD (Blase e Gessler, 1990); PRO (Hill, 1990); PLASMO (Rosa </a:t>
            </a:r>
            <a:r>
              <a:rPr lang="it-IT" sz="1800" i="1"/>
              <a:t>et al</a:t>
            </a:r>
            <a:r>
              <a:rPr lang="it-IT" sz="1800"/>
              <a:t>., 1994)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0825" y="285273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comparsa e valutazione dell’incidenza delle prime macchie d’olio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356100" y="2565400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9388" y="4005263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MILVIT (Muckensturm </a:t>
            </a:r>
            <a:r>
              <a:rPr lang="it-IT" sz="1800" i="1"/>
              <a:t>et al</a:t>
            </a:r>
            <a:r>
              <a:rPr lang="it-IT" sz="1800"/>
              <a:t>., 1990); DMCAST (Park </a:t>
            </a:r>
            <a:r>
              <a:rPr lang="it-IT" sz="1800" i="1"/>
              <a:t>et al</a:t>
            </a:r>
            <a:r>
              <a:rPr lang="it-IT" sz="1800"/>
              <a:t>., 1994)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48688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la data dell’infezione primaria viene prevista prendendo in considerazione la fase di svernamento del patogeno sulla base delle relazioni esistenti tra germinazione delle oospore e fattori climatici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284663" y="4508500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 animBg="1"/>
      <p:bldP spid="21513" grpId="0"/>
      <p:bldP spid="21514" grpId="0"/>
      <p:bldP spid="21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Gherardi </a:t>
            </a:r>
            <a:r>
              <a:rPr lang="it-IT" sz="1800" i="1"/>
              <a:t>et al</a:t>
            </a:r>
            <a:r>
              <a:rPr lang="it-IT" sz="1800"/>
              <a:t>., 2000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stima della probabilità che si verifichino infezioni primarie sulla base del superamento di un valore soglia di un indice calcolato sulla base delle piogge e temperature a partire dal 1° aprile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572000" y="836613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132138" y="24209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EPI (Strizyk, 1983)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328453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/>
              <a:t>parte dall’ipotesi che il patogeno si adatti alla condizioni climatiche locali medie;                                     il rischio di infezione è calcolato in base a confronti di serie storiche                                                      di osservazioni meteorologiche con quelle dell’anno in corso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500563" y="2852738"/>
            <a:ext cx="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48688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risultati contraddittori e difficoltà sperimentali non permettono al momento l’introduzione nella pratica fitoiatrica di alcun modello; la difesa si basa tuttora su regola dei tre dieci, indice di Blaser e calcolo del periodo di incubazione (Goidanich)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 animBg="1"/>
      <p:bldP spid="22535" grpId="0"/>
      <p:bldP spid="22536" grpId="0"/>
      <p:bldP spid="22537" grpId="0" animBg="1"/>
      <p:bldP spid="22538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1265</Words>
  <Application>Microsoft PowerPoint</Application>
  <PresentationFormat>Presentazione su schermo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GLI ANTIPERONOSPORICI PER LA VITE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31</cp:revision>
  <dcterms:created xsi:type="dcterms:W3CDTF">2003-04-02T19:40:54Z</dcterms:created>
  <dcterms:modified xsi:type="dcterms:W3CDTF">2016-05-06T10:49:35Z</dcterms:modified>
</cp:coreProperties>
</file>