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78" r:id="rId4"/>
    <p:sldId id="266" r:id="rId5"/>
    <p:sldId id="267" r:id="rId6"/>
    <p:sldId id="264" r:id="rId7"/>
    <p:sldId id="268" r:id="rId8"/>
    <p:sldId id="269" r:id="rId9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C35C6D-580E-48B7-BD1D-881950BF8432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9813" y="722313"/>
            <a:ext cx="4808537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262893-0C27-4223-B389-658FA04C8CF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91F54-F58E-4F13-90E2-BFAE3F2C86D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3FE08-5A97-4C76-A17B-4B776C5BF93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9F1B-C601-4566-862B-05E0BD28153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67245-D12D-4670-818D-8ABCD26425F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5C02-9BD4-4181-AD34-2526291EECB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D1052-E618-4EB1-A0D0-B2BF9018462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4DDC-CBB5-4D77-8494-5E928F67CCA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435B6-6E5C-45EB-9327-59EA73B1F1B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AF107-D6D9-49D4-A27A-4F5F9339605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44C7E-B7CD-4156-9942-BB2080C976A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1486A-9713-4302-9467-B9160B4C27B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B2C167-342E-4A50-93BE-7CA610550526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95600" y="381000"/>
            <a:ext cx="3657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latin typeface="Tahoma" pitchFamily="34" charset="0"/>
              </a:rPr>
              <a:t>Oidio della vite</a:t>
            </a:r>
          </a:p>
          <a:p>
            <a:pPr algn="ctr">
              <a:spcBef>
                <a:spcPct val="50000"/>
              </a:spcBef>
            </a:pPr>
            <a:r>
              <a:rPr lang="it-IT" sz="2800" b="1" i="1">
                <a:latin typeface="Tahoma" pitchFamily="34" charset="0"/>
              </a:rPr>
              <a:t>Uncinula necator            Oidium tuckeri</a:t>
            </a:r>
            <a:endParaRPr lang="it-IT" sz="2800">
              <a:latin typeface="Tahoma" pitchFamily="34" charset="0"/>
            </a:endParaRPr>
          </a:p>
        </p:txBody>
      </p:sp>
      <p:pic>
        <p:nvPicPr>
          <p:cNvPr id="3075" name="Picture 3" descr="oidiociclobiol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133600"/>
            <a:ext cx="7242175" cy="431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leistotecioidioaper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5259387" cy="3481388"/>
          </a:xfrm>
          <a:prstGeom prst="rect">
            <a:avLst/>
          </a:prstGeom>
          <a:noFill/>
        </p:spPr>
      </p:pic>
      <p:pic>
        <p:nvPicPr>
          <p:cNvPr id="12293" name="Picture 5" descr="conidioforioid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89363"/>
            <a:ext cx="4321175" cy="2916237"/>
          </a:xfrm>
          <a:prstGeom prst="rect">
            <a:avLst/>
          </a:prstGeom>
          <a:noFill/>
        </p:spPr>
      </p:pic>
      <p:pic>
        <p:nvPicPr>
          <p:cNvPr id="12294" name="Picture 6" descr="conidioidiocatene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9363"/>
            <a:ext cx="4392613" cy="2917825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508625" y="476250"/>
            <a:ext cx="363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latin typeface="Tahoma" pitchFamily="34" charset="0"/>
              </a:rPr>
              <a:t>cleistoteci con fulcri spiralati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5076825" y="908050"/>
            <a:ext cx="259080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3860800"/>
            <a:ext cx="44640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b="1">
                <a:latin typeface="Tahoma" pitchFamily="34" charset="0"/>
              </a:rPr>
              <a:t>micelio, rami conidiofori e conidi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124075" y="4292600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4140200" y="4149725"/>
            <a:ext cx="2447925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 animBg="1"/>
      <p:bldP spid="12297" grpId="0" animBg="1"/>
      <p:bldP spid="12298" grpId="0" animBg="1"/>
      <p:bldP spid="122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403350" y="981075"/>
          <a:ext cx="6286500" cy="4714875"/>
        </p:xfrm>
        <a:graphic>
          <a:graphicData uri="http://schemas.openxmlformats.org/presentationml/2006/ole">
            <p:oleObj spid="_x0000_s25604" name="Diapositiva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le fasi iniziali di colonizzazione (germinazione conidi, penetrazione stiletti, fuoriuscita austori) portano alla formazione delle ife (primaria, secondaria e terziaria)                              che ramificandosi ed espandendosi formano il micelio                                                                sul quale si differenzieranno conidiofori e conidi  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1403350" y="1557338"/>
            <a:ext cx="417671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2492375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ife multisettate, erette, lunghe da 10 a 400 </a:t>
            </a:r>
            <a:r>
              <a:rPr lang="en-US" sz="1800">
                <a:latin typeface="Tahoma" pitchFamily="34" charset="0"/>
                <a:cs typeface="Times New Roman" pitchFamily="18" charset="0"/>
              </a:rPr>
              <a:t>µ</a:t>
            </a:r>
          </a:p>
        </p:txBody>
      </p:sp>
      <p:pic>
        <p:nvPicPr>
          <p:cNvPr id="13320" name="Picture 8" descr="conidioidiocatene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700213"/>
            <a:ext cx="2592387" cy="1722437"/>
          </a:xfrm>
          <a:prstGeom prst="rect">
            <a:avLst/>
          </a:prstGeom>
          <a:noFill/>
        </p:spPr>
      </p:pic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6948488" y="1484313"/>
            <a:ext cx="576262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5288" y="3716338"/>
            <a:ext cx="51133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Tahoma" pitchFamily="34" charset="0"/>
              </a:rPr>
              <a:t>in </a:t>
            </a:r>
            <a:r>
              <a:rPr lang="it-IT" sz="1600" b="1" i="1">
                <a:latin typeface="Tahoma" pitchFamily="34" charset="0"/>
              </a:rPr>
              <a:t>Uncinula necator</a:t>
            </a:r>
            <a:r>
              <a:rPr lang="it-IT" sz="1600" b="1">
                <a:latin typeface="Tahoma" pitchFamily="34" charset="0"/>
              </a:rPr>
              <a:t> la riproduzione sessuale (fusione tra ascogonio e anteridio) avviene solo tra ceppi sessualmente compatibili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916238" y="45815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0" y="4868863"/>
            <a:ext cx="6300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latin typeface="Tahoma" pitchFamily="34" charset="0"/>
              </a:rPr>
              <a:t>ifa ascogena dicariotica </a:t>
            </a:r>
            <a:r>
              <a:rPr lang="it-IT" sz="1600" b="1">
                <a:latin typeface="Tahoma" pitchFamily="34" charset="0"/>
                <a:sym typeface="Wingdings" pitchFamily="2" charset="2"/>
              </a:rPr>
              <a:t> cellula madre dell’asco  zigote</a:t>
            </a:r>
            <a:endParaRPr lang="it-IT" sz="1600" b="1">
              <a:latin typeface="Tahoma" pitchFamily="34" charset="0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3059113" y="5229225"/>
            <a:ext cx="273685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-252413" y="5734050"/>
            <a:ext cx="612140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Tahoma" pitchFamily="34" charset="0"/>
              </a:rPr>
              <a:t>meiosi, due cicli di mitosi </a:t>
            </a:r>
            <a:r>
              <a:rPr lang="it-IT" sz="1600" b="1">
                <a:latin typeface="Tahoma" pitchFamily="34" charset="0"/>
                <a:sym typeface="Wingdings" pitchFamily="2" charset="2"/>
              </a:rPr>
              <a:t> ascospore aploidi</a:t>
            </a:r>
            <a:endParaRPr lang="it-IT" sz="1600" b="1">
              <a:latin typeface="Tahoma" pitchFamily="34" charset="0"/>
            </a:endParaRPr>
          </a:p>
        </p:txBody>
      </p:sp>
      <p:pic>
        <p:nvPicPr>
          <p:cNvPr id="13327" name="Picture 15" descr="ascooidioconascosp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581525"/>
            <a:ext cx="2679700" cy="1874838"/>
          </a:xfrm>
          <a:prstGeom prst="rect">
            <a:avLst/>
          </a:prstGeom>
          <a:noFill/>
        </p:spPr>
      </p:pic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5292725" y="5661025"/>
            <a:ext cx="172720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300788" y="4005263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Tahoma" pitchFamily="34" charset="0"/>
              </a:rPr>
              <a:t>cleistotecio in apertura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8243888" y="4292600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animBg="1"/>
      <p:bldP spid="13318" grpId="0"/>
      <p:bldP spid="13321" grpId="0" animBg="1"/>
      <p:bldP spid="13322" grpId="0"/>
      <p:bldP spid="13323" grpId="0" animBg="1"/>
      <p:bldP spid="13324" grpId="0"/>
      <p:bldP spid="13325" grpId="0" animBg="1"/>
      <p:bldP spid="13326" grpId="0"/>
      <p:bldP spid="13328" grpId="0" animBg="1"/>
      <p:bldP spid="13329" grpId="0"/>
      <p:bldP spid="133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842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nelle prime fasi di sviluppo i cleistoteci sono ancorati al micelio attraverso le </a:t>
            </a:r>
            <a:r>
              <a:rPr lang="it-IT" sz="1800" i="1">
                <a:latin typeface="Tahoma" pitchFamily="34" charset="0"/>
              </a:rPr>
              <a:t>cellule madri dell’ascocarpo</a:t>
            </a:r>
            <a:r>
              <a:rPr lang="it-IT" sz="1800">
                <a:latin typeface="Tahoma" pitchFamily="34" charset="0"/>
              </a:rPr>
              <a:t>, poi si sviluppano le </a:t>
            </a:r>
            <a:r>
              <a:rPr lang="it-IT" sz="1800" i="1">
                <a:latin typeface="Tahoma" pitchFamily="34" charset="0"/>
              </a:rPr>
              <a:t>ife di ancoraggio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23495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fulcri: una decina di ife rigide, brune, settate diritte alla base e spiralate all’apice                     con lunghezza variabile da tre a sette volte il diametro dei cleistoteci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36449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b="1">
                <a:latin typeface="Arial" charset="0"/>
              </a:rPr>
              <a:t>i</a:t>
            </a:r>
            <a:r>
              <a:rPr lang="it-IT" sz="1800">
                <a:latin typeface="Arial" charset="0"/>
              </a:rPr>
              <a:t> </a:t>
            </a:r>
            <a:r>
              <a:rPr lang="it-IT" sz="1800">
                <a:latin typeface="Tahoma" pitchFamily="34" charset="0"/>
              </a:rPr>
              <a:t>primordi degli aschi si formano quando l’ascocarpo ha raggiunto le dimensioni di 40 </a:t>
            </a:r>
            <a:r>
              <a:rPr lang="en-US" sz="1800">
                <a:latin typeface="Tahoma" pitchFamily="34" charset="0"/>
                <a:cs typeface="Times New Roman" pitchFamily="18" charset="0"/>
              </a:rPr>
              <a:t>µ                     e le ascospore si formano quando il diametro raggiunge 75</a:t>
            </a:r>
            <a:r>
              <a:rPr lang="it-IT" sz="1800">
                <a:latin typeface="Tahoma" pitchFamily="34" charset="0"/>
              </a:rPr>
              <a:t> </a:t>
            </a:r>
            <a:r>
              <a:rPr lang="en-US" sz="1800">
                <a:latin typeface="Tahoma" pitchFamily="34" charset="0"/>
              </a:rPr>
              <a:t>µ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4941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lo sviluppo morfologico dei cleistoteci è accompagnato da continui cambiamenti di colore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6910387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cleistoteci di oidio della vite in vari stadi di maturazione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635375" y="188913"/>
            <a:ext cx="163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i="1">
                <a:latin typeface="Tahoma" pitchFamily="34" charset="0"/>
              </a:rPr>
              <a:t>sintomi</a:t>
            </a:r>
          </a:p>
        </p:txBody>
      </p:sp>
      <p:pic>
        <p:nvPicPr>
          <p:cNvPr id="15365" name="Picture 5" descr="infprimarieascospoidioinizia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6804025" cy="4613275"/>
          </a:xfrm>
          <a:prstGeom prst="rect">
            <a:avLst/>
          </a:prstGeom>
          <a:noFill/>
        </p:spPr>
      </p:pic>
      <p:pic>
        <p:nvPicPr>
          <p:cNvPr id="15366" name="Picture 6" descr="infprimarieascospoidiovisibi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2127250"/>
            <a:ext cx="6985000" cy="4730750"/>
          </a:xfrm>
          <a:prstGeom prst="rect">
            <a:avLst/>
          </a:prstGeom>
          <a:noFill/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19925" y="836613"/>
            <a:ext cx="1800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Tahoma" pitchFamily="34" charset="0"/>
              </a:rPr>
              <a:t>infezioni ascosporiche iniziali e successive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4932363" y="1484313"/>
            <a:ext cx="2376487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5724525" y="1916113"/>
            <a:ext cx="2160588" cy="3097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9" grpId="0"/>
      <p:bldP spid="15371" grpId="0" animBg="1"/>
      <p:bldP spid="153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andi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5975350" cy="4124325"/>
          </a:xfrm>
          <a:prstGeom prst="rect">
            <a:avLst/>
          </a:prstGeom>
          <a:noFill/>
        </p:spPr>
      </p:pic>
      <p:pic>
        <p:nvPicPr>
          <p:cNvPr id="16389" name="Picture 5" descr="bandieraparzcolonizz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268413"/>
            <a:ext cx="4159250" cy="5367337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4797425"/>
            <a:ext cx="352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Tahoma" pitchFamily="34" charset="0"/>
              </a:rPr>
              <a:t>germoglio bandiera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47813" y="5876925"/>
            <a:ext cx="3527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Tahoma" pitchFamily="34" charset="0"/>
              </a:rPr>
              <a:t>germoglio bandiera parzialmente colonizzato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2843213" y="4221163"/>
            <a:ext cx="7302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4500563" y="5300663"/>
            <a:ext cx="1871662" cy="865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 animBg="1"/>
      <p:bldP spid="16393" grpId="0" animBg="1"/>
    </p:bldLst>
  </p:timing>
</p:sld>
</file>

<file path=ppt/theme/theme1.xml><?xml version="1.0" encoding="utf-8"?>
<a:theme xmlns:a="http://schemas.openxmlformats.org/drawingml/2006/main" name="Presentazione vuota.pot">
  <a:themeElements>
    <a:clrScheme name="Presentazione vuota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925</TotalTime>
  <Words>222</Words>
  <Application>Microsoft PowerPoint</Application>
  <PresentationFormat>Presentazione su schermo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Presentazione vuota.pot</vt:lpstr>
      <vt:lpstr>Diapositiva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patrizia gabrieli</dc:creator>
  <cp:lastModifiedBy>Francesco</cp:lastModifiedBy>
  <cp:revision>17</cp:revision>
  <dcterms:created xsi:type="dcterms:W3CDTF">2003-04-02T22:32:27Z</dcterms:created>
  <dcterms:modified xsi:type="dcterms:W3CDTF">2016-05-06T11:04:58Z</dcterms:modified>
</cp:coreProperties>
</file>