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3" r:id="rId2"/>
    <p:sldId id="257" r:id="rId3"/>
    <p:sldId id="258" r:id="rId4"/>
    <p:sldId id="260" r:id="rId5"/>
    <p:sldId id="265" r:id="rId6"/>
    <p:sldId id="263" r:id="rId7"/>
    <p:sldId id="264" r:id="rId8"/>
    <p:sldId id="266" r:id="rId9"/>
    <p:sldId id="267" r:id="rId10"/>
    <p:sldId id="268" r:id="rId11"/>
    <p:sldId id="270" r:id="rId12"/>
    <p:sldId id="269" r:id="rId13"/>
    <p:sldId id="271" r:id="rId14"/>
    <p:sldId id="273" r:id="rId15"/>
    <p:sldId id="280" r:id="rId16"/>
    <p:sldId id="281" r:id="rId17"/>
    <p:sldId id="274" r:id="rId18"/>
    <p:sldId id="275" r:id="rId19"/>
    <p:sldId id="276" r:id="rId20"/>
    <p:sldId id="282" r:id="rId21"/>
    <p:sldId id="284"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583D6-525D-47ED-9990-EA2734D70FDC}" type="datetimeFigureOut">
              <a:rPr lang="en-GB" smtClean="0"/>
              <a:t>26/03/2026</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C4186-9293-4A44-BCF7-F593B43D98AC}" type="slidenum">
              <a:rPr lang="en-GB" smtClean="0"/>
              <a:t>‹N›</a:t>
            </a:fld>
            <a:endParaRPr lang="en-GB"/>
          </a:p>
        </p:txBody>
      </p:sp>
    </p:spTree>
    <p:extLst>
      <p:ext uri="{BB962C8B-B14F-4D97-AF65-F5344CB8AC3E}">
        <p14:creationId xmlns:p14="http://schemas.microsoft.com/office/powerpoint/2010/main" val="77532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F5C4186-9293-4A44-BCF7-F593B43D98AC}" type="slidenum">
              <a:rPr lang="en-GB" smtClean="0"/>
              <a:t>3</a:t>
            </a:fld>
            <a:endParaRPr lang="en-GB"/>
          </a:p>
        </p:txBody>
      </p:sp>
    </p:spTree>
    <p:extLst>
      <p:ext uri="{BB962C8B-B14F-4D97-AF65-F5344CB8AC3E}">
        <p14:creationId xmlns:p14="http://schemas.microsoft.com/office/powerpoint/2010/main" val="198821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FF17-6AF1-689F-B0F8-E660CE443D4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C4F5B90E-052E-2D5E-1880-9C3360EA8A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7EDBF3B8-84C6-64B4-73ED-7EDC8AC200C2}"/>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5" name="Segnaposto piè di pagina 4">
            <a:extLst>
              <a:ext uri="{FF2B5EF4-FFF2-40B4-BE49-F238E27FC236}">
                <a16:creationId xmlns:a16="http://schemas.microsoft.com/office/drawing/2014/main" id="{1D6E510E-2373-2F23-20CA-DC5D643F280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DDDB5F7-3302-CF47-2A9F-AF3EB1425588}"/>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291147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0F7DF1-DD9A-06C9-842F-E42CB65A8D3A}"/>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9337DBC-BBDC-9276-AAF2-3E86BD85F22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4F5EFBE-F14C-6C3F-F98C-BC07106899CE}"/>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5" name="Segnaposto piè di pagina 4">
            <a:extLst>
              <a:ext uri="{FF2B5EF4-FFF2-40B4-BE49-F238E27FC236}">
                <a16:creationId xmlns:a16="http://schemas.microsoft.com/office/drawing/2014/main" id="{8F47706C-278A-DC16-A16D-6BBF979087E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9DFF9D7-EC19-37D9-D3DE-A6D74BE372CF}"/>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157891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07014B7-D6C4-CF22-9C0A-7A3D71B0A73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95EBF322-81F6-9F2F-E35D-FC58B6480A6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DE7C329-51A9-4988-0FBA-774FBB14D016}"/>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5" name="Segnaposto piè di pagina 4">
            <a:extLst>
              <a:ext uri="{FF2B5EF4-FFF2-40B4-BE49-F238E27FC236}">
                <a16:creationId xmlns:a16="http://schemas.microsoft.com/office/drawing/2014/main" id="{50697DCC-8F86-A477-D059-0CCCC087FCD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4C2E4EC-4D9C-02D2-9F99-226031F7BD0B}"/>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247261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756F92-0261-B10B-9BFF-7930F115F9F7}"/>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0DF15BEE-D1FF-C8B7-4649-CAB0B25C0D8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9A7A8BE-C383-2D54-214B-29E4C8A14BF2}"/>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5" name="Segnaposto piè di pagina 4">
            <a:extLst>
              <a:ext uri="{FF2B5EF4-FFF2-40B4-BE49-F238E27FC236}">
                <a16:creationId xmlns:a16="http://schemas.microsoft.com/office/drawing/2014/main" id="{5BC50A7C-E2FB-3EF1-B3AE-C1ACE47BA054}"/>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6A8897B3-ED59-1800-AC86-1D06E9E013DB}"/>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80426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6DCC59-DE48-2EF3-4197-7CBC4F634AE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113E5A6C-AA11-9025-6148-3736074683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1689514-717E-B206-16C8-F0800F6198CB}"/>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5" name="Segnaposto piè di pagina 4">
            <a:extLst>
              <a:ext uri="{FF2B5EF4-FFF2-40B4-BE49-F238E27FC236}">
                <a16:creationId xmlns:a16="http://schemas.microsoft.com/office/drawing/2014/main" id="{5B512D0E-AFA1-946F-081E-0DB50373DD76}"/>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E072190-92D1-7A48-72BA-01AACA905235}"/>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220317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D39DE5-0957-990A-F7E1-0DCE0F3EAE0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EC00544B-AC00-3C93-D144-163AA657D00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4AF3A718-856F-A1D4-6ACA-06C6BCECBAA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410BE19A-05D5-607E-8405-5D3D93A71A9D}"/>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6" name="Segnaposto piè di pagina 5">
            <a:extLst>
              <a:ext uri="{FF2B5EF4-FFF2-40B4-BE49-F238E27FC236}">
                <a16:creationId xmlns:a16="http://schemas.microsoft.com/office/drawing/2014/main" id="{EEB32C89-9466-8510-142F-D698C135C656}"/>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6DA6F072-45A5-525F-F4A8-7692E149941E}"/>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407588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48E020-503D-98D9-EB99-5ABED600B6F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7C5534E7-9D10-D76F-1E26-EC6B4956F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C927284-B9B6-A7EB-E0DE-26AB74E0CC3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E3190249-A43A-1C07-A5B6-00A14777B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41E329F-77BC-448B-15F0-45DD085CD46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3D0AB980-4BC5-8946-2622-0D874F2B2917}"/>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8" name="Segnaposto piè di pagina 7">
            <a:extLst>
              <a:ext uri="{FF2B5EF4-FFF2-40B4-BE49-F238E27FC236}">
                <a16:creationId xmlns:a16="http://schemas.microsoft.com/office/drawing/2014/main" id="{816999AE-E136-5FBA-7833-C93E959DC1A2}"/>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6FA4BEBB-5293-0459-EE2C-5ED22A7F3515}"/>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346098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909BF9-B075-177B-B4BF-3F2F05FC8667}"/>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4B77F3DD-30CD-5A30-353D-FF305B541C9E}"/>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4" name="Segnaposto piè di pagina 3">
            <a:extLst>
              <a:ext uri="{FF2B5EF4-FFF2-40B4-BE49-F238E27FC236}">
                <a16:creationId xmlns:a16="http://schemas.microsoft.com/office/drawing/2014/main" id="{417A6CD1-CD7F-7CF2-0F20-BBE27495E2B2}"/>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3845ACB4-7A6F-341E-30D4-541B296060D9}"/>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94469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5972966-2851-D97A-43BC-25E86FCE3E6F}"/>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3" name="Segnaposto piè di pagina 2">
            <a:extLst>
              <a:ext uri="{FF2B5EF4-FFF2-40B4-BE49-F238E27FC236}">
                <a16:creationId xmlns:a16="http://schemas.microsoft.com/office/drawing/2014/main" id="{B0911058-2171-1BED-965A-2877BAFF26CE}"/>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4B2FFFFC-6B7A-4EBB-9CEA-2748C5C51022}"/>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1296626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B45B6-115C-C7E0-D695-9AA23EA51F9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4334D4C-F080-9C84-9532-6A97BCDAC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912708B-107B-7F92-C874-1473AC79B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4965047-08EC-D82D-DDC0-670CA377C32F}"/>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6" name="Segnaposto piè di pagina 5">
            <a:extLst>
              <a:ext uri="{FF2B5EF4-FFF2-40B4-BE49-F238E27FC236}">
                <a16:creationId xmlns:a16="http://schemas.microsoft.com/office/drawing/2014/main" id="{BB860DBD-F794-EC6B-A994-DE3A3F7B6A21}"/>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43B969D1-2D8D-0991-9D22-E5C9A2422B6F}"/>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117009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483B5F-7771-69F8-B06A-A731124A825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6309DB0-59D3-5D66-19DC-D75E8C3F3A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32E84EF1-2651-FC78-44FF-286193077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A23A204-1D35-1013-180D-C96F13DD3910}"/>
              </a:ext>
            </a:extLst>
          </p:cNvPr>
          <p:cNvSpPr>
            <a:spLocks noGrp="1"/>
          </p:cNvSpPr>
          <p:nvPr>
            <p:ph type="dt" sz="half" idx="10"/>
          </p:nvPr>
        </p:nvSpPr>
        <p:spPr/>
        <p:txBody>
          <a:bodyPr/>
          <a:lstStyle/>
          <a:p>
            <a:fld id="{9D43DEF3-E3E3-4128-8CC6-F4A186DE26CC}" type="datetimeFigureOut">
              <a:rPr lang="en-GB" smtClean="0"/>
              <a:t>26/03/2026</a:t>
            </a:fld>
            <a:endParaRPr lang="en-GB"/>
          </a:p>
        </p:txBody>
      </p:sp>
      <p:sp>
        <p:nvSpPr>
          <p:cNvPr id="6" name="Segnaposto piè di pagina 5">
            <a:extLst>
              <a:ext uri="{FF2B5EF4-FFF2-40B4-BE49-F238E27FC236}">
                <a16:creationId xmlns:a16="http://schemas.microsoft.com/office/drawing/2014/main" id="{515C984C-E18F-B2B5-7550-E8FD9A87939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D823968D-930E-B587-3217-9EF187DD36B4}"/>
              </a:ext>
            </a:extLst>
          </p:cNvPr>
          <p:cNvSpPr>
            <a:spLocks noGrp="1"/>
          </p:cNvSpPr>
          <p:nvPr>
            <p:ph type="sldNum" sz="quarter" idx="12"/>
          </p:nvPr>
        </p:nvSpPr>
        <p:spPr/>
        <p:txBody>
          <a:bodyPr/>
          <a:lstStyle/>
          <a:p>
            <a:fld id="{A02E9808-4225-4D16-B1A9-3C2D7E97ACBD}" type="slidenum">
              <a:rPr lang="en-GB" smtClean="0"/>
              <a:t>‹N›</a:t>
            </a:fld>
            <a:endParaRPr lang="en-GB"/>
          </a:p>
        </p:txBody>
      </p:sp>
    </p:spTree>
    <p:extLst>
      <p:ext uri="{BB962C8B-B14F-4D97-AF65-F5344CB8AC3E}">
        <p14:creationId xmlns:p14="http://schemas.microsoft.com/office/powerpoint/2010/main" val="144168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171845A-260F-7B7A-05F6-F15AE4F60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A2CE28A-4719-987F-A1C1-66E7FD327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8168712E-7D6E-5973-9223-811A233970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43DEF3-E3E3-4128-8CC6-F4A186DE26CC}" type="datetimeFigureOut">
              <a:rPr lang="en-GB" smtClean="0"/>
              <a:t>26/03/2026</a:t>
            </a:fld>
            <a:endParaRPr lang="en-GB"/>
          </a:p>
        </p:txBody>
      </p:sp>
      <p:sp>
        <p:nvSpPr>
          <p:cNvPr id="5" name="Segnaposto piè di pagina 4">
            <a:extLst>
              <a:ext uri="{FF2B5EF4-FFF2-40B4-BE49-F238E27FC236}">
                <a16:creationId xmlns:a16="http://schemas.microsoft.com/office/drawing/2014/main" id="{BC0BE98B-A233-13FA-5246-86FF187AC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egnaposto numero diapositiva 5">
            <a:extLst>
              <a:ext uri="{FF2B5EF4-FFF2-40B4-BE49-F238E27FC236}">
                <a16:creationId xmlns:a16="http://schemas.microsoft.com/office/drawing/2014/main" id="{7CE9D7DF-011D-E0D8-363B-A88BE406A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2E9808-4225-4D16-B1A9-3C2D7E97ACBD}" type="slidenum">
              <a:rPr lang="en-GB" smtClean="0"/>
              <a:t>‹N›</a:t>
            </a:fld>
            <a:endParaRPr lang="en-GB"/>
          </a:p>
        </p:txBody>
      </p:sp>
    </p:spTree>
    <p:extLst>
      <p:ext uri="{BB962C8B-B14F-4D97-AF65-F5344CB8AC3E}">
        <p14:creationId xmlns:p14="http://schemas.microsoft.com/office/powerpoint/2010/main" val="2498100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image" Target="../media/image19.jpg"/><Relationship Id="rId16"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instagram.com/explore/tags/iorestoacasa/" TargetMode="External"/><Relationship Id="rId2" Type="http://schemas.openxmlformats.org/officeDocument/2006/relationships/hyperlink" Target="https://www.instagram.com/p/B-XWFR1o9xZ/" TargetMode="External"/><Relationship Id="rId1" Type="http://schemas.openxmlformats.org/officeDocument/2006/relationships/slideLayout" Target="../slideLayouts/slideLayout7.xml"/><Relationship Id="rId4" Type="http://schemas.openxmlformats.org/officeDocument/2006/relationships/hyperlink" Target="https://www.instagram.com/explore/tags/andratuttobe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636E27F-444D-9291-34F4-F1375D519580}"/>
              </a:ext>
            </a:extLst>
          </p:cNvPr>
          <p:cNvPicPr>
            <a:picLocks noChangeAspect="1"/>
          </p:cNvPicPr>
          <p:nvPr/>
        </p:nvPicPr>
        <p:blipFill>
          <a:blip r:embed="rId2"/>
          <a:stretch>
            <a:fillRect/>
          </a:stretch>
        </p:blipFill>
        <p:spPr>
          <a:xfrm>
            <a:off x="10884" y="0"/>
            <a:ext cx="6858000" cy="6858000"/>
          </a:xfrm>
          <a:prstGeom prst="rect">
            <a:avLst/>
          </a:prstGeom>
        </p:spPr>
      </p:pic>
      <p:pic>
        <p:nvPicPr>
          <p:cNvPr id="3" name="Immagine 2">
            <a:extLst>
              <a:ext uri="{FF2B5EF4-FFF2-40B4-BE49-F238E27FC236}">
                <a16:creationId xmlns:a16="http://schemas.microsoft.com/office/drawing/2014/main" id="{7CB84599-DD2C-7458-57DF-8A8FC783E1DD}"/>
              </a:ext>
            </a:extLst>
          </p:cNvPr>
          <p:cNvPicPr>
            <a:picLocks noChangeAspect="1"/>
          </p:cNvPicPr>
          <p:nvPr/>
        </p:nvPicPr>
        <p:blipFill>
          <a:blip r:embed="rId3"/>
          <a:stretch>
            <a:fillRect/>
          </a:stretch>
        </p:blipFill>
        <p:spPr>
          <a:xfrm>
            <a:off x="7298151" y="369879"/>
            <a:ext cx="1976409" cy="746563"/>
          </a:xfrm>
          <a:prstGeom prst="rect">
            <a:avLst/>
          </a:prstGeom>
        </p:spPr>
      </p:pic>
      <p:pic>
        <p:nvPicPr>
          <p:cNvPr id="4" name="Immagine 3">
            <a:extLst>
              <a:ext uri="{FF2B5EF4-FFF2-40B4-BE49-F238E27FC236}">
                <a16:creationId xmlns:a16="http://schemas.microsoft.com/office/drawing/2014/main" id="{A3F1BD14-7996-F525-FD5F-CD4CB4349E2F}"/>
              </a:ext>
            </a:extLst>
          </p:cNvPr>
          <p:cNvPicPr>
            <a:picLocks noChangeAspect="1"/>
          </p:cNvPicPr>
          <p:nvPr/>
        </p:nvPicPr>
        <p:blipFill>
          <a:blip r:embed="rId4"/>
          <a:stretch>
            <a:fillRect/>
          </a:stretch>
        </p:blipFill>
        <p:spPr>
          <a:xfrm>
            <a:off x="9703827" y="369879"/>
            <a:ext cx="1671619" cy="772331"/>
          </a:xfrm>
          <a:prstGeom prst="rect">
            <a:avLst/>
          </a:prstGeom>
        </p:spPr>
      </p:pic>
      <p:sp>
        <p:nvSpPr>
          <p:cNvPr id="6" name="CasellaDiTesto 5">
            <a:extLst>
              <a:ext uri="{FF2B5EF4-FFF2-40B4-BE49-F238E27FC236}">
                <a16:creationId xmlns:a16="http://schemas.microsoft.com/office/drawing/2014/main" id="{9C88A3DB-39A0-11FE-AF61-DF716ECD29E5}"/>
              </a:ext>
            </a:extLst>
          </p:cNvPr>
          <p:cNvSpPr txBox="1"/>
          <p:nvPr/>
        </p:nvSpPr>
        <p:spPr>
          <a:xfrm>
            <a:off x="7199704" y="1274138"/>
            <a:ext cx="6094140" cy="1938992"/>
          </a:xfrm>
          <a:prstGeom prst="rect">
            <a:avLst/>
          </a:prstGeom>
          <a:noFill/>
        </p:spPr>
        <p:txBody>
          <a:bodyPr wrap="square">
            <a:spAutoFit/>
          </a:bodyPr>
          <a:lstStyle/>
          <a:p>
            <a:r>
              <a:rPr lang="it-IT" sz="4000" i="1" dirty="0">
                <a:latin typeface="Dreaming Outloud Script Pro" panose="03050502040304050704" pitchFamily="66" charset="0"/>
                <a:ea typeface="Verdana" panose="020B0604030504040204" pitchFamily="34" charset="0"/>
                <a:cs typeface="Dreaming Outloud Script Pro" panose="03050502040304050704" pitchFamily="66" charset="0"/>
              </a:rPr>
              <a:t>Cartoline dal Covid:</a:t>
            </a:r>
            <a:br>
              <a:rPr lang="it-IT" sz="4000" i="1" dirty="0">
                <a:latin typeface="Dreaming Outloud Script Pro" panose="03050502040304050704" pitchFamily="66" charset="0"/>
                <a:ea typeface="Verdana" panose="020B0604030504040204" pitchFamily="34" charset="0"/>
                <a:cs typeface="Dreaming Outloud Script Pro" panose="03050502040304050704" pitchFamily="66" charset="0"/>
              </a:rPr>
            </a:br>
            <a:r>
              <a:rPr lang="it-IT" sz="4000" i="1" dirty="0">
                <a:latin typeface="Dreaming Outloud Script Pro" panose="03050502040304050704" pitchFamily="66" charset="0"/>
                <a:ea typeface="Verdana" panose="020B0604030504040204" pitchFamily="34" charset="0"/>
                <a:cs typeface="Dreaming Outloud Script Pro" panose="03050502040304050704" pitchFamily="66" charset="0"/>
              </a:rPr>
              <a:t>Post-Narcisismo e </a:t>
            </a:r>
            <a:r>
              <a:rPr lang="it-IT" sz="4000" i="1" dirty="0" err="1">
                <a:latin typeface="Dreaming Outloud Script Pro" panose="03050502040304050704" pitchFamily="66" charset="0"/>
                <a:ea typeface="Verdana" panose="020B0604030504040204" pitchFamily="34" charset="0"/>
                <a:cs typeface="Dreaming Outloud Script Pro" panose="03050502040304050704" pitchFamily="66" charset="0"/>
              </a:rPr>
              <a:t>Instagrammer</a:t>
            </a:r>
            <a:endParaRPr lang="en-GB" sz="4000" i="1" dirty="0">
              <a:latin typeface="Dreaming Outloud Script Pro" panose="03050502040304050704" pitchFamily="66" charset="0"/>
              <a:cs typeface="Dreaming Outloud Script Pro" panose="03050502040304050704" pitchFamily="66" charset="0"/>
            </a:endParaRPr>
          </a:p>
        </p:txBody>
      </p:sp>
      <p:cxnSp>
        <p:nvCxnSpPr>
          <p:cNvPr id="7" name="Connettore diritto 6">
            <a:extLst>
              <a:ext uri="{FF2B5EF4-FFF2-40B4-BE49-F238E27FC236}">
                <a16:creationId xmlns:a16="http://schemas.microsoft.com/office/drawing/2014/main" id="{3FCE4D51-A468-A828-7561-76F09ADA59D3}"/>
              </a:ext>
            </a:extLst>
          </p:cNvPr>
          <p:cNvCxnSpPr/>
          <p:nvPr/>
        </p:nvCxnSpPr>
        <p:spPr>
          <a:xfrm>
            <a:off x="7199704" y="3213130"/>
            <a:ext cx="4683512"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DD8911C3-E196-5B36-CDDF-E5E205C590A4}"/>
              </a:ext>
            </a:extLst>
          </p:cNvPr>
          <p:cNvSpPr txBox="1"/>
          <p:nvPr/>
        </p:nvSpPr>
        <p:spPr>
          <a:xfrm>
            <a:off x="7017834" y="3272982"/>
            <a:ext cx="6094140" cy="830997"/>
          </a:xfrm>
          <a:prstGeom prst="rect">
            <a:avLst/>
          </a:prstGeom>
          <a:noFill/>
        </p:spPr>
        <p:txBody>
          <a:bodyPr wrap="square">
            <a:spAutoFit/>
          </a:bodyPr>
          <a:lstStyle/>
          <a:p>
            <a:r>
              <a:rPr lang="it-IT" sz="2400" dirty="0">
                <a:latin typeface="Dreaming Outloud Script Pro" panose="03050502040304050704" pitchFamily="66" charset="0"/>
                <a:cs typeface="Dreaming Outloud Script Pro" panose="03050502040304050704" pitchFamily="66" charset="0"/>
              </a:rPr>
              <a:t>Nicola Strizzolo,</a:t>
            </a:r>
          </a:p>
          <a:p>
            <a:r>
              <a:rPr lang="it-IT" sz="2400" dirty="0">
                <a:latin typeface="Dreaming Outloud Script Pro" panose="03050502040304050704" pitchFamily="66" charset="0"/>
                <a:cs typeface="Dreaming Outloud Script Pro" panose="03050502040304050704" pitchFamily="66" charset="0"/>
              </a:rPr>
              <a:t> Università di Teramo</a:t>
            </a:r>
          </a:p>
        </p:txBody>
      </p:sp>
      <p:cxnSp>
        <p:nvCxnSpPr>
          <p:cNvPr id="9" name="Connettore diritto 8">
            <a:extLst>
              <a:ext uri="{FF2B5EF4-FFF2-40B4-BE49-F238E27FC236}">
                <a16:creationId xmlns:a16="http://schemas.microsoft.com/office/drawing/2014/main" id="{42D2AF97-C6B6-1157-FB81-44DCDD22B125}"/>
              </a:ext>
            </a:extLst>
          </p:cNvPr>
          <p:cNvCxnSpPr/>
          <p:nvPr/>
        </p:nvCxnSpPr>
        <p:spPr>
          <a:xfrm>
            <a:off x="7199704" y="4103911"/>
            <a:ext cx="4683512"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0" name="CasellaDiTesto 19">
            <a:extLst>
              <a:ext uri="{FF2B5EF4-FFF2-40B4-BE49-F238E27FC236}">
                <a16:creationId xmlns:a16="http://schemas.microsoft.com/office/drawing/2014/main" id="{3CC4D47A-39A1-B9D3-1070-69CC8FEFE9CC}"/>
              </a:ext>
            </a:extLst>
          </p:cNvPr>
          <p:cNvSpPr txBox="1"/>
          <p:nvPr/>
        </p:nvSpPr>
        <p:spPr>
          <a:xfrm>
            <a:off x="7017834" y="4228155"/>
            <a:ext cx="6094140" cy="830997"/>
          </a:xfrm>
          <a:prstGeom prst="rect">
            <a:avLst/>
          </a:prstGeom>
          <a:noFill/>
        </p:spPr>
        <p:txBody>
          <a:bodyPr wrap="square">
            <a:spAutoFit/>
          </a:bodyPr>
          <a:lstStyle/>
          <a:p>
            <a:r>
              <a:rPr lang="it-IT" sz="2400" dirty="0">
                <a:latin typeface="Dreaming Outloud Script Pro" panose="03050502040304050704" pitchFamily="66" charset="0"/>
                <a:cs typeface="Dreaming Outloud Script Pro" panose="03050502040304050704" pitchFamily="66" charset="0"/>
              </a:rPr>
              <a:t>Giovanni Fasoli. IUSVE e IUSTO</a:t>
            </a:r>
          </a:p>
          <a:p>
            <a:r>
              <a:rPr lang="it-IT" sz="2400" dirty="0">
                <a:latin typeface="Dreaming Outloud Script Pro" panose="03050502040304050704" pitchFamily="66" charset="0"/>
                <a:cs typeface="Dreaming Outloud Script Pro" panose="03050502040304050704" pitchFamily="66" charset="0"/>
              </a:rPr>
              <a:t>Massimiliano Moschin. IUSVE</a:t>
            </a:r>
          </a:p>
        </p:txBody>
      </p:sp>
      <p:cxnSp>
        <p:nvCxnSpPr>
          <p:cNvPr id="10" name="Connettore diritto 9">
            <a:extLst>
              <a:ext uri="{FF2B5EF4-FFF2-40B4-BE49-F238E27FC236}">
                <a16:creationId xmlns:a16="http://schemas.microsoft.com/office/drawing/2014/main" id="{F9551997-DEE3-B0CE-43B4-AE6A4DE62DF3}"/>
              </a:ext>
            </a:extLst>
          </p:cNvPr>
          <p:cNvCxnSpPr/>
          <p:nvPr/>
        </p:nvCxnSpPr>
        <p:spPr>
          <a:xfrm>
            <a:off x="7199704" y="5126753"/>
            <a:ext cx="4683512"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CasellaDiTesto 10">
            <a:extLst>
              <a:ext uri="{FF2B5EF4-FFF2-40B4-BE49-F238E27FC236}">
                <a16:creationId xmlns:a16="http://schemas.microsoft.com/office/drawing/2014/main" id="{86DB9595-C6D8-8F4A-CEEE-3E6E6415E143}"/>
              </a:ext>
            </a:extLst>
          </p:cNvPr>
          <p:cNvSpPr txBox="1"/>
          <p:nvPr/>
        </p:nvSpPr>
        <p:spPr>
          <a:xfrm>
            <a:off x="7017834" y="5167884"/>
            <a:ext cx="6094140" cy="1723549"/>
          </a:xfrm>
          <a:prstGeom prst="rect">
            <a:avLst/>
          </a:prstGeom>
          <a:noFill/>
        </p:spPr>
        <p:txBody>
          <a:bodyPr wrap="square">
            <a:spAutoFit/>
          </a:bodyPr>
          <a:lstStyle/>
          <a:p>
            <a:r>
              <a:rPr lang="en-GB" sz="2400" dirty="0" err="1">
                <a:latin typeface="Dreaming Outloud Script Pro" panose="03050502040304050704" pitchFamily="66" charset="0"/>
                <a:cs typeface="Dreaming Outloud Script Pro" panose="03050502040304050704" pitchFamily="66" charset="0"/>
              </a:rPr>
              <a:t>Ringraziamo</a:t>
            </a:r>
            <a:endParaRPr lang="en-GB" sz="2400" dirty="0">
              <a:latin typeface="Dreaming Outloud Script Pro" panose="03050502040304050704" pitchFamily="66" charset="0"/>
              <a:cs typeface="Dreaming Outloud Script Pro" panose="03050502040304050704" pitchFamily="66" charset="0"/>
            </a:endParaRPr>
          </a:p>
          <a:p>
            <a:r>
              <a:rPr lang="en-GB" sz="2400" dirty="0">
                <a:latin typeface="Dreaming Outloud Script Pro" panose="03050502040304050704" pitchFamily="66" charset="0"/>
                <a:cs typeface="Dreaming Outloud Script Pro" panose="03050502040304050704" pitchFamily="66" charset="0"/>
              </a:rPr>
              <a:t>Carlotta </a:t>
            </a:r>
            <a:r>
              <a:rPr lang="en-GB" sz="2400" dirty="0" err="1">
                <a:latin typeface="Dreaming Outloud Script Pro" panose="03050502040304050704" pitchFamily="66" charset="0"/>
                <a:cs typeface="Dreaming Outloud Script Pro" panose="03050502040304050704" pitchFamily="66" charset="0"/>
              </a:rPr>
              <a:t>Costantini</a:t>
            </a:r>
            <a:endParaRPr lang="en-GB" sz="2400" dirty="0">
              <a:latin typeface="Dreaming Outloud Script Pro" panose="03050502040304050704" pitchFamily="66" charset="0"/>
              <a:cs typeface="Dreaming Outloud Script Pro" panose="03050502040304050704" pitchFamily="66" charset="0"/>
            </a:endParaRPr>
          </a:p>
          <a:p>
            <a:endParaRPr lang="en-GB" sz="1000" dirty="0">
              <a:latin typeface="Dreaming Outloud Script Pro" panose="03050502040304050704" pitchFamily="66" charset="0"/>
              <a:cs typeface="Dreaming Outloud Script Pro" panose="03050502040304050704" pitchFamily="66" charset="0"/>
            </a:endParaRPr>
          </a:p>
          <a:p>
            <a:r>
              <a:rPr lang="en-GB" sz="2400" dirty="0">
                <a:latin typeface="Dreaming Outloud Script Pro" panose="03050502040304050704" pitchFamily="66" charset="0"/>
                <a:cs typeface="Dreaming Outloud Script Pro" panose="03050502040304050704" pitchFamily="66" charset="0"/>
              </a:rPr>
              <a:t>Franco Campitelli</a:t>
            </a:r>
          </a:p>
          <a:p>
            <a:r>
              <a:rPr lang="en-GB" sz="2400" dirty="0">
                <a:latin typeface="Dreaming Outloud Script Pro" panose="03050502040304050704" pitchFamily="66" charset="0"/>
                <a:cs typeface="Dreaming Outloud Script Pro" panose="03050502040304050704" pitchFamily="66" charset="0"/>
              </a:rPr>
              <a:t>PhD Student, Università di Teramo</a:t>
            </a:r>
          </a:p>
        </p:txBody>
      </p:sp>
    </p:spTree>
    <p:extLst>
      <p:ext uri="{BB962C8B-B14F-4D97-AF65-F5344CB8AC3E}">
        <p14:creationId xmlns:p14="http://schemas.microsoft.com/office/powerpoint/2010/main" val="3512119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5E4610-05B6-2655-0C53-EA29A4D9E7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5925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Schema socio-semiotico</a:t>
            </a:r>
            <a:endParaRPr/>
          </a:p>
        </p:txBody>
      </p:sp>
      <p:pic>
        <p:nvPicPr>
          <p:cNvPr id="155" name="Google Shape;155;p12"/>
          <p:cNvPicPr preferRelativeResize="0">
            <a:picLocks noGrp="1"/>
          </p:cNvPicPr>
          <p:nvPr>
            <p:ph type="body" idx="1"/>
          </p:nvPr>
        </p:nvPicPr>
        <p:blipFill rotWithShape="1">
          <a:blip r:embed="rId3">
            <a:alphaModFix/>
          </a:blip>
          <a:srcRect/>
          <a:stretch/>
        </p:blipFill>
        <p:spPr>
          <a:xfrm>
            <a:off x="407357" y="1427694"/>
            <a:ext cx="7035237" cy="4874435"/>
          </a:xfrm>
          <a:prstGeom prst="rect">
            <a:avLst/>
          </a:prstGeom>
          <a:noFill/>
          <a:ln>
            <a:noFill/>
          </a:ln>
        </p:spPr>
      </p:pic>
      <p:sp>
        <p:nvSpPr>
          <p:cNvPr id="156" name="Google Shape;156;p12"/>
          <p:cNvSpPr txBox="1"/>
          <p:nvPr/>
        </p:nvSpPr>
        <p:spPr>
          <a:xfrm>
            <a:off x="7569313" y="1421175"/>
            <a:ext cx="4215330" cy="48320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Schema narrativo (narrazione / frammento)</a:t>
            </a:r>
            <a:endParaRPr sz="2200" dirty="0"/>
          </a:p>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Richiami culturali (valori / immaginario)</a:t>
            </a:r>
            <a:endParaRPr sz="2200" dirty="0"/>
          </a:p>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Apertura (pratica pubblica / privata)</a:t>
            </a:r>
            <a:endParaRPr sz="2200" dirty="0"/>
          </a:p>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Iconografia (simbologia / minimalismo)</a:t>
            </a:r>
            <a:endParaRPr sz="2200" dirty="0"/>
          </a:p>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Cromia (dominante / giustapposta)</a:t>
            </a:r>
            <a:endParaRPr sz="2200" dirty="0"/>
          </a:p>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Illuminazione (luce / ombra)</a:t>
            </a:r>
            <a:endParaRPr sz="2200" dirty="0"/>
          </a:p>
          <a:p>
            <a:pPr marL="285750" marR="0" lvl="0" indent="-285750" algn="l" rtl="0">
              <a:spcBef>
                <a:spcPts val="0"/>
              </a:spcBef>
              <a:spcAft>
                <a:spcPts val="0"/>
              </a:spcAft>
              <a:buClr>
                <a:srgbClr val="000000"/>
              </a:buClr>
              <a:buSzPts val="2000"/>
              <a:buFont typeface="Verdana"/>
              <a:buChar char="-"/>
            </a:pPr>
            <a:r>
              <a:rPr lang="it-IT" sz="2200" b="0" i="0" u="none" strike="noStrike" cap="none" dirty="0">
                <a:solidFill>
                  <a:srgbClr val="000000"/>
                </a:solidFill>
                <a:latin typeface="Verdana"/>
                <a:ea typeface="Verdana"/>
                <a:cs typeface="Verdana"/>
                <a:sym typeface="Verdana"/>
              </a:rPr>
              <a:t>Filtraggio (consistente / minimale)</a:t>
            </a:r>
            <a:endParaRPr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95AA4A3-66D6-F00D-08BE-CC578FD5CD91}"/>
              </a:ext>
            </a:extLst>
          </p:cNvPr>
          <p:cNvPicPr>
            <a:picLocks noChangeAspect="1"/>
          </p:cNvPicPr>
          <p:nvPr/>
        </p:nvPicPr>
        <p:blipFill>
          <a:blip r:embed="rId2">
            <a:alphaModFix amt="70000"/>
          </a:blip>
          <a:stretch>
            <a:fillRect/>
          </a:stretch>
        </p:blipFill>
        <p:spPr>
          <a:xfrm>
            <a:off x="2338705" y="981567"/>
            <a:ext cx="3420600" cy="1968461"/>
          </a:xfrm>
          <a:prstGeom prst="rect">
            <a:avLst/>
          </a:prstGeom>
        </p:spPr>
      </p:pic>
      <p:pic>
        <p:nvPicPr>
          <p:cNvPr id="5" name="Google Shape;195;p18">
            <a:extLst>
              <a:ext uri="{FF2B5EF4-FFF2-40B4-BE49-F238E27FC236}">
                <a16:creationId xmlns:a16="http://schemas.microsoft.com/office/drawing/2014/main" id="{5096A0EB-B6BD-0F8C-3095-F742AE11D94D}"/>
              </a:ext>
            </a:extLst>
          </p:cNvPr>
          <p:cNvPicPr preferRelativeResize="0"/>
          <p:nvPr/>
        </p:nvPicPr>
        <p:blipFill rotWithShape="1">
          <a:blip r:embed="rId3">
            <a:alphaModFix amt="70000"/>
          </a:blip>
          <a:srcRect/>
          <a:stretch/>
        </p:blipFill>
        <p:spPr>
          <a:xfrm>
            <a:off x="6105162" y="981568"/>
            <a:ext cx="3420600" cy="1968461"/>
          </a:xfrm>
          <a:prstGeom prst="rect">
            <a:avLst/>
          </a:prstGeom>
        </p:spPr>
      </p:pic>
      <p:pic>
        <p:nvPicPr>
          <p:cNvPr id="6" name="Google Shape;202;p19">
            <a:extLst>
              <a:ext uri="{FF2B5EF4-FFF2-40B4-BE49-F238E27FC236}">
                <a16:creationId xmlns:a16="http://schemas.microsoft.com/office/drawing/2014/main" id="{59E50275-86C1-DD90-0FC9-2AF48689D601}"/>
              </a:ext>
            </a:extLst>
          </p:cNvPr>
          <p:cNvPicPr preferRelativeResize="0">
            <a:picLocks/>
          </p:cNvPicPr>
          <p:nvPr/>
        </p:nvPicPr>
        <p:blipFill rotWithShape="1">
          <a:blip r:embed="rId4">
            <a:alphaModFix amt="70000"/>
          </a:blip>
          <a:srcRect/>
          <a:stretch/>
        </p:blipFill>
        <p:spPr>
          <a:xfrm>
            <a:off x="2338705" y="3746539"/>
            <a:ext cx="3420600" cy="1957575"/>
          </a:xfrm>
          <a:prstGeom prst="rect">
            <a:avLst/>
          </a:prstGeom>
        </p:spPr>
      </p:pic>
      <p:pic>
        <p:nvPicPr>
          <p:cNvPr id="7" name="Google Shape;209;p20">
            <a:extLst>
              <a:ext uri="{FF2B5EF4-FFF2-40B4-BE49-F238E27FC236}">
                <a16:creationId xmlns:a16="http://schemas.microsoft.com/office/drawing/2014/main" id="{C73E17C3-7992-FBCE-853E-2E8B92203ECD}"/>
              </a:ext>
            </a:extLst>
          </p:cNvPr>
          <p:cNvPicPr preferRelativeResize="0">
            <a:picLocks/>
          </p:cNvPicPr>
          <p:nvPr/>
        </p:nvPicPr>
        <p:blipFill rotWithShape="1">
          <a:blip r:embed="rId5">
            <a:alphaModFix amt="70000"/>
          </a:blip>
          <a:srcRect/>
          <a:stretch/>
        </p:blipFill>
        <p:spPr>
          <a:xfrm>
            <a:off x="6105162" y="3746539"/>
            <a:ext cx="3420600" cy="1957575"/>
          </a:xfrm>
          <a:prstGeom prst="rect">
            <a:avLst/>
          </a:prstGeom>
        </p:spPr>
      </p:pic>
      <p:pic>
        <p:nvPicPr>
          <p:cNvPr id="8" name="Immagine 7">
            <a:extLst>
              <a:ext uri="{FF2B5EF4-FFF2-40B4-BE49-F238E27FC236}">
                <a16:creationId xmlns:a16="http://schemas.microsoft.com/office/drawing/2014/main" id="{81C607B8-C2FC-599B-A314-E649984AA7B6}"/>
              </a:ext>
            </a:extLst>
          </p:cNvPr>
          <p:cNvPicPr>
            <a:picLocks noChangeAspect="1"/>
          </p:cNvPicPr>
          <p:nvPr/>
        </p:nvPicPr>
        <p:blipFill>
          <a:blip r:embed="rId6">
            <a:alphaModFix amt="50000"/>
          </a:blip>
          <a:stretch>
            <a:fillRect/>
          </a:stretch>
        </p:blipFill>
        <p:spPr>
          <a:xfrm>
            <a:off x="2195066" y="217714"/>
            <a:ext cx="9264559" cy="6422571"/>
          </a:xfrm>
          <a:prstGeom prst="rect">
            <a:avLst/>
          </a:prstGeom>
        </p:spPr>
      </p:pic>
    </p:spTree>
    <p:extLst>
      <p:ext uri="{BB962C8B-B14F-4D97-AF65-F5344CB8AC3E}">
        <p14:creationId xmlns:p14="http://schemas.microsoft.com/office/powerpoint/2010/main" val="127921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6BA8BC-027F-93F4-6B40-B8883DB4561F}"/>
              </a:ext>
            </a:extLst>
          </p:cNvPr>
          <p:cNvSpPr>
            <a:spLocks noGrp="1"/>
          </p:cNvSpPr>
          <p:nvPr>
            <p:ph type="title"/>
          </p:nvPr>
        </p:nvSpPr>
        <p:spPr/>
        <p:txBody>
          <a:bodyPr/>
          <a:lstStyle/>
          <a:p>
            <a:pPr algn="ctr"/>
            <a:r>
              <a:rPr lang="it-IT" dirty="0"/>
              <a:t>Analisi di reti tra # Post e Immagini – esperimenti con Data Analyst</a:t>
            </a:r>
            <a:endParaRPr lang="en-GB" dirty="0"/>
          </a:p>
        </p:txBody>
      </p:sp>
      <p:pic>
        <p:nvPicPr>
          <p:cNvPr id="5" name="Immagine 4" descr="Immagine che contiene schizzo, disegno, invertebrato, echinoderma&#10;&#10;Descrizione generata automaticamente">
            <a:extLst>
              <a:ext uri="{FF2B5EF4-FFF2-40B4-BE49-F238E27FC236}">
                <a16:creationId xmlns:a16="http://schemas.microsoft.com/office/drawing/2014/main" id="{436E66FA-28BB-99C1-F6B8-2359262BE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778" y="1561147"/>
            <a:ext cx="4979022" cy="5061268"/>
          </a:xfrm>
          <a:prstGeom prst="rect">
            <a:avLst/>
          </a:prstGeom>
        </p:spPr>
      </p:pic>
      <p:pic>
        <p:nvPicPr>
          <p:cNvPr id="8" name="Immagine 7" descr="Immagine che contiene modello, arte, cerchio, Simmetria&#10;&#10;Descrizione generata automaticamente">
            <a:extLst>
              <a:ext uri="{FF2B5EF4-FFF2-40B4-BE49-F238E27FC236}">
                <a16:creationId xmlns:a16="http://schemas.microsoft.com/office/drawing/2014/main" id="{10432A48-3D56-31C7-7F01-6BA01EAD3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05" y="1706137"/>
            <a:ext cx="5048826" cy="5151863"/>
          </a:xfrm>
          <a:prstGeom prst="rect">
            <a:avLst/>
          </a:prstGeom>
        </p:spPr>
      </p:pic>
    </p:spTree>
    <p:extLst>
      <p:ext uri="{BB962C8B-B14F-4D97-AF65-F5344CB8AC3E}">
        <p14:creationId xmlns:p14="http://schemas.microsoft.com/office/powerpoint/2010/main" val="46978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6BA8BC-027F-93F4-6B40-B8883DB4561F}"/>
              </a:ext>
            </a:extLst>
          </p:cNvPr>
          <p:cNvSpPr>
            <a:spLocks noGrp="1"/>
          </p:cNvSpPr>
          <p:nvPr>
            <p:ph type="title"/>
          </p:nvPr>
        </p:nvSpPr>
        <p:spPr/>
        <p:txBody>
          <a:bodyPr/>
          <a:lstStyle/>
          <a:p>
            <a:pPr algn="ctr"/>
            <a:r>
              <a:rPr lang="it-IT" dirty="0"/>
              <a:t>Analisi di reti tra # Post e Immagini – esperimenti con Data Analyst</a:t>
            </a:r>
            <a:endParaRPr lang="en-GB" dirty="0"/>
          </a:p>
        </p:txBody>
      </p:sp>
      <p:pic>
        <p:nvPicPr>
          <p:cNvPr id="4" name="Immagine 3" descr="Immagine che contiene testo, diagramma, linea, mappa&#10;&#10;Descrizione generata automaticamente">
            <a:extLst>
              <a:ext uri="{FF2B5EF4-FFF2-40B4-BE49-F238E27FC236}">
                <a16:creationId xmlns:a16="http://schemas.microsoft.com/office/drawing/2014/main" id="{0DF18E8C-9130-B838-DAA2-1614E9E0A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87" y="1625583"/>
            <a:ext cx="5048826" cy="5151863"/>
          </a:xfrm>
          <a:prstGeom prst="rect">
            <a:avLst/>
          </a:prstGeom>
        </p:spPr>
      </p:pic>
      <p:pic>
        <p:nvPicPr>
          <p:cNvPr id="7" name="Immagine 6">
            <a:extLst>
              <a:ext uri="{FF2B5EF4-FFF2-40B4-BE49-F238E27FC236}">
                <a16:creationId xmlns:a16="http://schemas.microsoft.com/office/drawing/2014/main" id="{527AB29C-D859-35AD-A9D8-21F800DED438}"/>
              </a:ext>
            </a:extLst>
          </p:cNvPr>
          <p:cNvPicPr>
            <a:picLocks noChangeAspect="1"/>
          </p:cNvPicPr>
          <p:nvPr/>
        </p:nvPicPr>
        <p:blipFill>
          <a:blip r:embed="rId3"/>
          <a:stretch>
            <a:fillRect/>
          </a:stretch>
        </p:blipFill>
        <p:spPr>
          <a:xfrm>
            <a:off x="5991513" y="1625583"/>
            <a:ext cx="4960043" cy="5061268"/>
          </a:xfrm>
          <a:prstGeom prst="rect">
            <a:avLst/>
          </a:prstGeom>
        </p:spPr>
      </p:pic>
    </p:spTree>
    <p:extLst>
      <p:ext uri="{BB962C8B-B14F-4D97-AF65-F5344CB8AC3E}">
        <p14:creationId xmlns:p14="http://schemas.microsoft.com/office/powerpoint/2010/main" val="2208706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81A60-AB19-7FB1-DCA9-65B868786C87}"/>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#iorestoacasa</a:t>
            </a:r>
            <a:br>
              <a:rPr lang="it-IT" sz="3200" dirty="0">
                <a:latin typeface="Verdana" panose="020B0604030504040204" pitchFamily="34" charset="0"/>
                <a:ea typeface="Verdana" panose="020B0604030504040204" pitchFamily="34" charset="0"/>
              </a:rPr>
            </a:br>
            <a:r>
              <a:rPr lang="it-IT" sz="2000" dirty="0">
                <a:effectLst/>
                <a:latin typeface="Verdana" panose="020B0604030504040204" pitchFamily="34" charset="0"/>
                <a:ea typeface="Verdana" panose="020B0604030504040204" pitchFamily="34" charset="0"/>
                <a:cs typeface="Aptos" panose="020B0004020202020204" pitchFamily="34" charset="0"/>
              </a:rPr>
              <a:t>contenuto dei post e le funzioni manifeste associate all'hashtag #iorestoacasa</a:t>
            </a:r>
            <a:br>
              <a:rPr lang="it-IT" sz="2000" dirty="0">
                <a:effectLst/>
                <a:latin typeface="Verdana" panose="020B0604030504040204" pitchFamily="34" charset="0"/>
                <a:ea typeface="Verdana" panose="020B0604030504040204" pitchFamily="34" charset="0"/>
                <a:cs typeface="Aptos" panose="020B0004020202020204" pitchFamily="34" charset="0"/>
              </a:rPr>
            </a:br>
            <a:r>
              <a:rPr lang="it-IT" sz="2000" dirty="0">
                <a:effectLst/>
                <a:latin typeface="Verdana" panose="020B0604030504040204" pitchFamily="34" charset="0"/>
                <a:ea typeface="Verdana" panose="020B0604030504040204" pitchFamily="34" charset="0"/>
                <a:cs typeface="Aptos" panose="020B0004020202020204" pitchFamily="34" charset="0"/>
              </a:rPr>
              <a:t>con Claude di </a:t>
            </a:r>
            <a:r>
              <a:rPr lang="it-IT" sz="2000" dirty="0" err="1">
                <a:effectLst/>
                <a:latin typeface="Verdana" panose="020B0604030504040204" pitchFamily="34" charset="0"/>
                <a:ea typeface="Verdana" panose="020B0604030504040204" pitchFamily="34" charset="0"/>
                <a:cs typeface="Aptos" panose="020B0004020202020204" pitchFamily="34" charset="0"/>
              </a:rPr>
              <a:t>Anthropic</a:t>
            </a:r>
            <a:endParaRPr lang="en-GB" sz="2000" dirty="0">
              <a:latin typeface="Verdana" panose="020B0604030504040204" pitchFamily="34" charset="0"/>
              <a:ea typeface="Verdana" panose="020B0604030504040204" pitchFamily="34" charset="0"/>
            </a:endParaRPr>
          </a:p>
        </p:txBody>
      </p:sp>
      <p:pic>
        <p:nvPicPr>
          <p:cNvPr id="7" name="Immagine 6" descr="Immagine che contiene diagramma, linea, schermata, testo">
            <a:extLst>
              <a:ext uri="{FF2B5EF4-FFF2-40B4-BE49-F238E27FC236}">
                <a16:creationId xmlns:a16="http://schemas.microsoft.com/office/drawing/2014/main" id="{FCC73436-A9B8-D4B1-C509-E848A728E173}"/>
              </a:ext>
            </a:extLst>
          </p:cNvPr>
          <p:cNvPicPr>
            <a:picLocks noChangeAspect="1"/>
          </p:cNvPicPr>
          <p:nvPr/>
        </p:nvPicPr>
        <p:blipFill>
          <a:blip r:embed="rId2">
            <a:extLst>
              <a:ext uri="{28A0092B-C50C-407E-A947-70E740481C1C}">
                <a14:useLocalDpi xmlns:a14="http://schemas.microsoft.com/office/drawing/2010/main" val="0"/>
              </a:ext>
            </a:extLst>
          </a:blip>
          <a:srcRect t="26509" b="25396"/>
          <a:stretch/>
        </p:blipFill>
        <p:spPr>
          <a:xfrm>
            <a:off x="0" y="2383971"/>
            <a:ext cx="12192000" cy="3298372"/>
          </a:xfrm>
          <a:prstGeom prst="rect">
            <a:avLst/>
          </a:prstGeom>
        </p:spPr>
      </p:pic>
    </p:spTree>
    <p:extLst>
      <p:ext uri="{BB962C8B-B14F-4D97-AF65-F5344CB8AC3E}">
        <p14:creationId xmlns:p14="http://schemas.microsoft.com/office/powerpoint/2010/main" val="13929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A539B9-4228-7BEB-8401-3DA0900FB955}"/>
              </a:ext>
            </a:extLst>
          </p:cNvPr>
          <p:cNvSpPr>
            <a:spLocks noGrp="1"/>
          </p:cNvSpPr>
          <p:nvPr>
            <p:ph type="title"/>
          </p:nvPr>
        </p:nvSpPr>
        <p:spPr>
          <a:xfrm>
            <a:off x="838200" y="36958"/>
            <a:ext cx="10515600" cy="1325563"/>
          </a:xfrm>
        </p:spPr>
        <p:txBody>
          <a:bodyPr/>
          <a:lstStyle/>
          <a:p>
            <a:pPr algn="ctr"/>
            <a:r>
              <a:rPr lang="it-IT" sz="3200" dirty="0">
                <a:latin typeface="Verdana" panose="020B0604030504040204" pitchFamily="34" charset="0"/>
                <a:ea typeface="Verdana" panose="020B0604030504040204" pitchFamily="34" charset="0"/>
              </a:rPr>
              <a:t>#iorestoacasa</a:t>
            </a:r>
            <a:br>
              <a:rPr lang="it-IT" sz="4400" dirty="0">
                <a:latin typeface="Verdana" panose="020B0604030504040204" pitchFamily="34" charset="0"/>
                <a:ea typeface="Verdana" panose="020B0604030504040204" pitchFamily="34" charset="0"/>
              </a:rPr>
            </a:br>
            <a:r>
              <a:rPr lang="it-IT" sz="2000" dirty="0">
                <a:latin typeface="Verdana" panose="020B0604030504040204" pitchFamily="34" charset="0"/>
                <a:ea typeface="Verdana" panose="020B0604030504040204" pitchFamily="34" charset="0"/>
              </a:rPr>
              <a:t>gli hashtag legati a #iorestoacasa legati alle funzioni manifeste</a:t>
            </a:r>
            <a:endParaRPr lang="en-GB" sz="2000" dirty="0">
              <a:latin typeface="Verdana" panose="020B0604030504040204" pitchFamily="34" charset="0"/>
              <a:ea typeface="Verdana" panose="020B0604030504040204" pitchFamily="34" charset="0"/>
            </a:endParaRPr>
          </a:p>
        </p:txBody>
      </p:sp>
      <p:pic>
        <p:nvPicPr>
          <p:cNvPr id="4" name="Immagine 3">
            <a:extLst>
              <a:ext uri="{FF2B5EF4-FFF2-40B4-BE49-F238E27FC236}">
                <a16:creationId xmlns:a16="http://schemas.microsoft.com/office/drawing/2014/main" id="{1CD197D2-FF1B-74D2-69AE-0433458A9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749" y="1362521"/>
            <a:ext cx="10006502" cy="5395118"/>
          </a:xfrm>
          <a:prstGeom prst="rect">
            <a:avLst/>
          </a:prstGeom>
        </p:spPr>
      </p:pic>
    </p:spTree>
    <p:extLst>
      <p:ext uri="{BB962C8B-B14F-4D97-AF65-F5344CB8AC3E}">
        <p14:creationId xmlns:p14="http://schemas.microsoft.com/office/powerpoint/2010/main" val="3099889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669757-DB5A-A910-B459-87C9880DA0FD}"/>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Conclusioni: immagine ideale</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0CD864B0-C574-06F1-1064-099E618DDFF5}"/>
              </a:ext>
            </a:extLst>
          </p:cNvPr>
          <p:cNvSpPr>
            <a:spLocks noGrp="1"/>
          </p:cNvSpPr>
          <p:nvPr>
            <p:ph idx="1"/>
          </p:nvPr>
        </p:nvSpPr>
        <p:spPr/>
        <p:txBody>
          <a:bodyPr>
            <a:normAutofit fontScale="92500"/>
          </a:bodyPr>
          <a:lstStyle/>
          <a:p>
            <a:pPr marL="0" indent="0" algn="just">
              <a:lnSpc>
                <a:spcPts val="3200"/>
              </a:lnSpc>
              <a:spcBef>
                <a:spcPts val="0"/>
              </a:spcBef>
              <a:buNone/>
            </a:pPr>
            <a:r>
              <a:rPr lang="it-IT" sz="2200" kern="100" dirty="0">
                <a:latin typeface="Verdana" panose="020B0604030504040204" pitchFamily="34" charset="0"/>
                <a:ea typeface="Verdana" panose="020B0604030504040204" pitchFamily="34" charset="0"/>
                <a:cs typeface="Times New Roman" panose="02020603050405020304" pitchFamily="18" charset="0"/>
              </a:rPr>
              <a:t>Filtri visivi e abbigliamento: strumenti per la costruzione di un'immagine ideale.</a:t>
            </a:r>
          </a:p>
          <a:p>
            <a:pPr marL="0" indent="0" algn="just">
              <a:lnSpc>
                <a:spcPts val="3200"/>
              </a:lnSpc>
              <a:spcBef>
                <a:spcPts val="0"/>
              </a:spcBef>
              <a:buNone/>
            </a:pPr>
            <a:r>
              <a:rPr lang="it-IT" sz="2200" kern="100" dirty="0">
                <a:latin typeface="Verdana" panose="020B0604030504040204" pitchFamily="34" charset="0"/>
                <a:ea typeface="Verdana" panose="020B0604030504040204" pitchFamily="34" charset="0"/>
                <a:cs typeface="Times New Roman" panose="02020603050405020304" pitchFamily="18" charset="0"/>
              </a:rPr>
              <a:t>In tutti gli hashtag analizzati, i post che presentano un filtraggio consistente (come nel caso di #beautiful e #instagood) e un'espressione facciale tendono a raccogliere più interazioni, segnalando una forte relazione tra la cura estetica personale e il coinvolgimento del pubblico.</a:t>
            </a:r>
          </a:p>
          <a:p>
            <a:pPr marL="0" indent="0" algn="just">
              <a:lnSpc>
                <a:spcPts val="3200"/>
              </a:lnSpc>
              <a:spcBef>
                <a:spcPts val="0"/>
              </a:spcBef>
              <a:buNone/>
            </a:pPr>
            <a:endParaRPr lang="en-GB" sz="2200" kern="100" dirty="0">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3200"/>
              </a:lnSpc>
              <a:spcBef>
                <a:spcPts val="0"/>
              </a:spcBef>
              <a:buNone/>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Gli hashtag legati alla quarantena (es. #iorestoacasa, #quarantine):</a:t>
            </a:r>
          </a:p>
          <a:p>
            <a:pPr marL="0" indent="0" algn="just">
              <a:lnSpc>
                <a:spcPts val="3200"/>
              </a:lnSpc>
              <a:spcBef>
                <a:spcPts val="0"/>
              </a:spcBef>
              <a:buNone/>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uso di immagini più intime e personali, abbigliamento è meno determinante.</a:t>
            </a:r>
          </a:p>
          <a:p>
            <a:pPr marL="0" indent="0" algn="just">
              <a:lnSpc>
                <a:spcPts val="3200"/>
              </a:lnSpc>
              <a:spcBef>
                <a:spcPts val="0"/>
              </a:spcBef>
              <a:buNone/>
            </a:pPr>
            <a:endParaRPr lang="it-IT" sz="22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3200"/>
              </a:lnSpc>
              <a:spcBef>
                <a:spcPts val="0"/>
              </a:spcBef>
              <a:buNone/>
            </a:pPr>
            <a:r>
              <a:rPr lang="it-IT" sz="2200" b="1" u="sng" kern="100" dirty="0">
                <a:latin typeface="Verdana" panose="020B0604030504040204" pitchFamily="34" charset="0"/>
                <a:ea typeface="Verdana" panose="020B0604030504040204" pitchFamily="34" charset="0"/>
                <a:cs typeface="Times New Roman" panose="02020603050405020304" pitchFamily="18" charset="0"/>
              </a:rPr>
              <a:t>A</a:t>
            </a:r>
            <a:r>
              <a:rPr lang="it-IT" sz="2200" b="1" u="sng" kern="100" dirty="0">
                <a:effectLst/>
                <a:latin typeface="Verdana" panose="020B0604030504040204" pitchFamily="34" charset="0"/>
                <a:ea typeface="Verdana" panose="020B0604030504040204" pitchFamily="34" charset="0"/>
                <a:cs typeface="Times New Roman" panose="02020603050405020304" pitchFamily="18" charset="0"/>
              </a:rPr>
              <a:t>ttenzione a rappresentare una versione curata anche della vita privata</a:t>
            </a:r>
            <a:endParaRPr lang="en-GB" sz="2200" b="1" u="sng"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454244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F994DA-92A2-8F3A-DC45-F9BE5FBEFB4B}"/>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Conclusioni: bisogno di apparire</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e validazione sociale</a:t>
            </a:r>
            <a:endParaRPr lang="en-GB" sz="3200" dirty="0"/>
          </a:p>
        </p:txBody>
      </p:sp>
      <p:sp>
        <p:nvSpPr>
          <p:cNvPr id="3" name="Segnaposto contenuto 2">
            <a:extLst>
              <a:ext uri="{FF2B5EF4-FFF2-40B4-BE49-F238E27FC236}">
                <a16:creationId xmlns:a16="http://schemas.microsoft.com/office/drawing/2014/main" id="{25D4CD5C-3931-A28E-9582-9B0C8A8DC82D}"/>
              </a:ext>
            </a:extLst>
          </p:cNvPr>
          <p:cNvSpPr>
            <a:spLocks noGrp="1"/>
          </p:cNvSpPr>
          <p:nvPr>
            <p:ph idx="1"/>
          </p:nvPr>
        </p:nvSpPr>
        <p:spPr/>
        <p:txBody>
          <a:bodyPr>
            <a:normAutofit/>
          </a:bodyPr>
          <a:lstStyle/>
          <a:p>
            <a:pPr marL="0" indent="0" algn="just">
              <a:lnSpc>
                <a:spcPct val="100000"/>
              </a:lnSpc>
              <a:buNone/>
            </a:pPr>
            <a:r>
              <a:rPr lang="it-IT" dirty="0"/>
              <a:t>Il numero di follower non ha una correlazione forte con le interazioni: la qualità e presentazione del contenuto fa la differenza</a:t>
            </a:r>
          </a:p>
          <a:p>
            <a:pPr marL="0" indent="0" algn="just">
              <a:buNone/>
            </a:pPr>
            <a:r>
              <a:rPr lang="it-IT" dirty="0"/>
              <a:t>Infatti i post con funzioni manifeste di «invidia e aspirazione», specialmente legati a hashtag come #instagood e #beautiful, raccolgono meno interazioni rispetto a quelli che offrono contenuti con un messaggio latente o implicito:</a:t>
            </a:r>
          </a:p>
          <a:p>
            <a:pPr marL="0" indent="0" algn="just">
              <a:buNone/>
            </a:pPr>
            <a:r>
              <a:rPr lang="it-IT" dirty="0"/>
              <a:t>questo suggerisce che il pubblico risponde meglio a contenuti che lasciano più spazio all'interpretazione e non sono percepiti come eccessivamente "promozionali"</a:t>
            </a:r>
          </a:p>
          <a:p>
            <a:endParaRPr lang="en-GB" dirty="0"/>
          </a:p>
        </p:txBody>
      </p:sp>
    </p:spTree>
    <p:extLst>
      <p:ext uri="{BB962C8B-B14F-4D97-AF65-F5344CB8AC3E}">
        <p14:creationId xmlns:p14="http://schemas.microsoft.com/office/powerpoint/2010/main" val="1807455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5F3E03-2E64-02B6-6D2B-077D26876F5C}"/>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Conclusioni:</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Consumo Estetico e Aspirazionale</a:t>
            </a:r>
            <a:endParaRPr lang="en-GB" sz="3200" dirty="0"/>
          </a:p>
        </p:txBody>
      </p:sp>
      <p:sp>
        <p:nvSpPr>
          <p:cNvPr id="3" name="Segnaposto contenuto 2">
            <a:extLst>
              <a:ext uri="{FF2B5EF4-FFF2-40B4-BE49-F238E27FC236}">
                <a16:creationId xmlns:a16="http://schemas.microsoft.com/office/drawing/2014/main" id="{94BB65BF-7792-FB6D-0D71-16BEB1B27EB1}"/>
              </a:ext>
            </a:extLst>
          </p:cNvPr>
          <p:cNvSpPr>
            <a:spLocks noGrp="1"/>
          </p:cNvSpPr>
          <p:nvPr>
            <p:ph idx="1"/>
          </p:nvPr>
        </p:nvSpPr>
        <p:spPr>
          <a:xfrm>
            <a:off x="838200" y="1690688"/>
            <a:ext cx="10515600" cy="4802187"/>
          </a:xfrm>
        </p:spPr>
        <p:txBody>
          <a:bodyPr>
            <a:normAutofit fontScale="70000" lnSpcReduction="20000"/>
          </a:bodyPr>
          <a:lstStyle/>
          <a:p>
            <a:pPr marL="0" indent="0" algn="just">
              <a:lnSpc>
                <a:spcPts val="3200"/>
              </a:lnSpc>
              <a:spcBef>
                <a:spcPts val="0"/>
              </a:spcBef>
              <a:buNone/>
            </a:pPr>
            <a:r>
              <a:rPr lang="it-IT" dirty="0">
                <a:latin typeface="Verdana" panose="020B0604030504040204" pitchFamily="34" charset="0"/>
                <a:ea typeface="Verdana" panose="020B0604030504040204" pitchFamily="34" charset="0"/>
              </a:rPr>
              <a:t>I post legati a hashtag come #instagood e #beautiful promuovono uno stile di consumo aspirazionale.</a:t>
            </a:r>
          </a:p>
          <a:p>
            <a:pPr marL="0" indent="0" algn="just">
              <a:lnSpc>
                <a:spcPts val="3200"/>
              </a:lnSpc>
              <a:spcBef>
                <a:spcPts val="0"/>
              </a:spcBef>
              <a:buNone/>
            </a:pPr>
            <a:r>
              <a:rPr lang="it-IT" dirty="0">
                <a:latin typeface="Verdana" panose="020B0604030504040204" pitchFamily="34" charset="0"/>
                <a:ea typeface="Verdana" panose="020B0604030504040204" pitchFamily="34" charset="0"/>
              </a:rPr>
              <a:t>Le immagini mostrano una costruzione estetica perfetta che sembrano voler indurre sentimenti di desiderio o invidia.</a:t>
            </a:r>
          </a:p>
          <a:p>
            <a:pPr marL="0" indent="0" algn="just">
              <a:lnSpc>
                <a:spcPts val="3200"/>
              </a:lnSpc>
              <a:spcBef>
                <a:spcPts val="0"/>
              </a:spcBef>
              <a:buNone/>
            </a:pPr>
            <a:r>
              <a:rPr lang="it-IT" dirty="0">
                <a:latin typeface="Verdana" panose="020B0604030504040204" pitchFamily="34" charset="0"/>
                <a:ea typeface="Verdana" panose="020B0604030504040204" pitchFamily="34" charset="0"/>
              </a:rPr>
              <a:t>Le analisi delle interazioni mostrano che i contenuti con un filtraggio minimo e un'attenzione al corpo ottengono meno engagement, suggerendo che il pubblico risponde meglio a immagini fortemente curate e filtrate.</a:t>
            </a:r>
          </a:p>
          <a:p>
            <a:pPr marL="0" indent="0" algn="just">
              <a:lnSpc>
                <a:spcPts val="3200"/>
              </a:lnSpc>
              <a:spcBef>
                <a:spcPts val="0"/>
              </a:spcBef>
              <a:buNone/>
            </a:pPr>
            <a:r>
              <a:rPr lang="it-IT" dirty="0">
                <a:latin typeface="Verdana" panose="020B0604030504040204" pitchFamily="34" charset="0"/>
                <a:ea typeface="Verdana" panose="020B0604030504040204" pitchFamily="34" charset="0"/>
              </a:rPr>
              <a:t>Nei post relativi agli hashtag come #covid19 e #iorestoacasa, invece, l'elemento del consumo diventa meno legato all'estetica e più all'esperienza vissuta, con un incremento di contenuti che enfatizzano il benessere emotivo o sociale, piuttosto che il semplice consumo estetico</a:t>
            </a:r>
          </a:p>
          <a:p>
            <a:endParaRPr lang="en-GB" dirty="0"/>
          </a:p>
        </p:txBody>
      </p:sp>
    </p:spTree>
    <p:extLst>
      <p:ext uri="{BB962C8B-B14F-4D97-AF65-F5344CB8AC3E}">
        <p14:creationId xmlns:p14="http://schemas.microsoft.com/office/powerpoint/2010/main" val="173018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530DE1-3FE8-66A0-615F-A8943EE45CD5}"/>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Ricerca IUSVE (</a:t>
            </a:r>
            <a:r>
              <a:rPr lang="it-IT" sz="3200">
                <a:latin typeface="Verdana" panose="020B0604030504040204" pitchFamily="34" charset="0"/>
                <a:ea typeface="Verdana" panose="020B0604030504040204" pitchFamily="34" charset="0"/>
              </a:rPr>
              <a:t>finanziatore) - </a:t>
            </a:r>
            <a:r>
              <a:rPr lang="it-IT" sz="3200" dirty="0">
                <a:latin typeface="Verdana" panose="020B0604030504040204" pitchFamily="34" charset="0"/>
                <a:ea typeface="Verdana" panose="020B0604030504040204" pitchFamily="34" charset="0"/>
              </a:rPr>
              <a:t>UNITE</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F8D85FD1-71B3-F5B5-BAE1-5281946DC19E}"/>
              </a:ext>
            </a:extLst>
          </p:cNvPr>
          <p:cNvSpPr>
            <a:spLocks noGrp="1"/>
          </p:cNvSpPr>
          <p:nvPr>
            <p:ph idx="1"/>
          </p:nvPr>
        </p:nvSpPr>
        <p:spPr>
          <a:xfrm>
            <a:off x="838200" y="1690688"/>
            <a:ext cx="10515600" cy="4821888"/>
          </a:xfrm>
        </p:spPr>
        <p:txBody>
          <a:bodyPr>
            <a:normAutofit fontScale="47500" lnSpcReduction="20000"/>
          </a:bodyPr>
          <a:lstStyle/>
          <a:p>
            <a:pPr marL="0" indent="0" algn="just">
              <a:lnSpc>
                <a:spcPts val="3600"/>
              </a:lnSpc>
              <a:spcBef>
                <a:spcPts val="0"/>
              </a:spcBef>
              <a:buNone/>
            </a:pPr>
            <a:r>
              <a:rPr lang="it-IT" sz="5900" dirty="0">
                <a:latin typeface="Verdana" panose="020B0604030504040204" pitchFamily="34" charset="0"/>
                <a:ea typeface="Verdana" panose="020B0604030504040204" pitchFamily="34" charset="0"/>
                <a:cs typeface="Verdana"/>
                <a:sym typeface="Verdana"/>
              </a:rPr>
              <a:t>«Estetizzazione e spettacolarizzazione del quotidiano nei social network durante il lockdown:</a:t>
            </a:r>
          </a:p>
          <a:p>
            <a:pPr marL="0" indent="0" algn="just">
              <a:lnSpc>
                <a:spcPts val="3600"/>
              </a:lnSpc>
              <a:spcBef>
                <a:spcPts val="0"/>
              </a:spcBef>
              <a:buNone/>
            </a:pPr>
            <a:r>
              <a:rPr lang="it-IT" sz="5900" dirty="0">
                <a:latin typeface="Verdana" panose="020B0604030504040204" pitchFamily="34" charset="0"/>
                <a:ea typeface="Verdana" panose="020B0604030504040204" pitchFamily="34" charset="0"/>
                <a:cs typeface="Verdana"/>
                <a:sym typeface="Verdana"/>
              </a:rPr>
              <a:t>pratiche emergenti di narcisismo come espressione di sé e impatto sui modelli di costruzione identitaria»</a:t>
            </a:r>
          </a:p>
          <a:p>
            <a:pPr marL="0" indent="0" algn="just">
              <a:lnSpc>
                <a:spcPts val="3600"/>
              </a:lnSpc>
              <a:spcBef>
                <a:spcPts val="0"/>
              </a:spcBef>
              <a:buNone/>
            </a:pPr>
            <a:endParaRPr lang="it-IT" sz="5900" dirty="0">
              <a:latin typeface="Verdana" panose="020B0604030504040204" pitchFamily="34" charset="0"/>
              <a:ea typeface="Verdana" panose="020B0604030504040204" pitchFamily="34" charset="0"/>
              <a:cs typeface="Verdana"/>
              <a:sym typeface="Verdana"/>
            </a:endParaRPr>
          </a:p>
          <a:p>
            <a:pPr marL="0" indent="0" algn="just">
              <a:lnSpc>
                <a:spcPts val="3600"/>
              </a:lnSpc>
              <a:spcBef>
                <a:spcPts val="0"/>
              </a:spcBef>
              <a:buNone/>
            </a:pPr>
            <a:r>
              <a:rPr lang="it-IT" sz="5900" b="0" i="0" dirty="0">
                <a:solidFill>
                  <a:srgbClr val="000000"/>
                </a:solidFill>
                <a:latin typeface="Verdana" panose="020B0604030504040204" pitchFamily="34" charset="0"/>
                <a:ea typeface="Verdana" panose="020B0604030504040204" pitchFamily="34" charset="0"/>
                <a:cs typeface="Verdana"/>
                <a:sym typeface="Verdana"/>
              </a:rPr>
              <a:t>La finalità è riscontrare o meno la presenza di stilemi condivisi e ricorrenti o peculiari ma significativi per l’impatto sull’ecosistema digitale, osservando i contenuti prodotti in chiave psicologica e sociologica, validando l’eventuale presenza di atteggiamenti narcisistici</a:t>
            </a:r>
            <a:endParaRPr lang="it-IT" dirty="0">
              <a:latin typeface="Verdana"/>
              <a:ea typeface="Verdana"/>
              <a:cs typeface="Verdana"/>
              <a:sym typeface="Verdana"/>
            </a:endParaRPr>
          </a:p>
        </p:txBody>
      </p:sp>
    </p:spTree>
    <p:extLst>
      <p:ext uri="{BB962C8B-B14F-4D97-AF65-F5344CB8AC3E}">
        <p14:creationId xmlns:p14="http://schemas.microsoft.com/office/powerpoint/2010/main" val="46974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18667A-F7C9-BEFF-DC91-3222AC7873AD}"/>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Conclusioni: dalle reti semantiche</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DE8AECF9-69D0-4530-901F-0CA0012BC9C0}"/>
              </a:ext>
            </a:extLst>
          </p:cNvPr>
          <p:cNvSpPr>
            <a:spLocks noGrp="1"/>
          </p:cNvSpPr>
          <p:nvPr>
            <p:ph idx="1"/>
          </p:nvPr>
        </p:nvSpPr>
        <p:spPr>
          <a:xfrm>
            <a:off x="838200" y="1447800"/>
            <a:ext cx="10515600" cy="5279571"/>
          </a:xfrm>
        </p:spPr>
        <p:txBody>
          <a:bodyPr>
            <a:normAutofit fontScale="77500" lnSpcReduction="20000"/>
          </a:bodyPr>
          <a:lstStyle/>
          <a:p>
            <a:pPr marL="0" indent="0" algn="just">
              <a:lnSpc>
                <a:spcPts val="3400"/>
              </a:lnSpc>
              <a:spcBef>
                <a:spcPts val="0"/>
              </a:spcBef>
              <a:buFontTx/>
              <a:buChar char="-"/>
            </a:pPr>
            <a:r>
              <a:rPr lang="it-IT" kern="100" dirty="0">
                <a:effectLst/>
                <a:latin typeface="Verdana" panose="020B0604030504040204" pitchFamily="34" charset="0"/>
                <a:ea typeface="Verdana" panose="020B0604030504040204" pitchFamily="34" charset="0"/>
                <a:cs typeface="Times New Roman" panose="02020603050405020304" pitchFamily="18" charset="0"/>
              </a:rPr>
              <a:t>La rete semantica degli hashtag pandemici (es. #covid, #covid19) riflette temi come solidarietà, resilienza, e speranza. Parole ricorrenti includono "Andrà tutto bene", "Insieme ce la faremo".</a:t>
            </a:r>
            <a:endParaRPr lang="en-GB" kern="100" dirty="0">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3400"/>
              </a:lnSpc>
              <a:spcBef>
                <a:spcPts val="0"/>
              </a:spcBef>
              <a:buFontTx/>
              <a:buChar char="-"/>
            </a:pPr>
            <a:r>
              <a:rPr lang="it-IT" kern="100" dirty="0">
                <a:effectLst/>
                <a:latin typeface="Verdana" panose="020B0604030504040204" pitchFamily="34" charset="0"/>
                <a:ea typeface="Verdana" panose="020B0604030504040204" pitchFamily="34" charset="0"/>
                <a:cs typeface="Times New Roman" panose="02020603050405020304" pitchFamily="18" charset="0"/>
              </a:rPr>
              <a:t>Le funzioni manifeste legate a questi hashtag includono:</a:t>
            </a:r>
            <a:endParaRPr lang="en-GB" kern="100" dirty="0">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3400"/>
              </a:lnSpc>
              <a:spcBef>
                <a:spcPts val="0"/>
              </a:spcBef>
              <a:buFontTx/>
              <a:buChar char="-"/>
            </a:pPr>
            <a:r>
              <a:rPr lang="it-IT" kern="100" dirty="0">
                <a:effectLst/>
                <a:latin typeface="Verdana" panose="020B0604030504040204" pitchFamily="34" charset="0"/>
                <a:ea typeface="Verdana" panose="020B0604030504040204" pitchFamily="34" charset="0"/>
                <a:cs typeface="Times New Roman" panose="02020603050405020304" pitchFamily="18" charset="0"/>
              </a:rPr>
              <a:t>Ispirazione: Messaggi di resilienza e positività</a:t>
            </a:r>
          </a:p>
          <a:p>
            <a:pPr marL="0" indent="0" algn="just">
              <a:lnSpc>
                <a:spcPts val="3400"/>
              </a:lnSpc>
              <a:spcBef>
                <a:spcPts val="0"/>
              </a:spcBef>
              <a:buFontTx/>
              <a:buChar char="-"/>
            </a:pPr>
            <a:r>
              <a:rPr lang="it-IT" kern="100" dirty="0">
                <a:effectLst/>
                <a:latin typeface="Verdana" panose="020B0604030504040204" pitchFamily="34" charset="0"/>
                <a:ea typeface="Verdana" panose="020B0604030504040204" pitchFamily="34" charset="0"/>
                <a:cs typeface="Times New Roman" panose="02020603050405020304" pitchFamily="18" charset="0"/>
              </a:rPr>
              <a:t>Comunità: Senso di responsabilità collettiva (es. </a:t>
            </a:r>
            <a:r>
              <a:rPr lang="en-GB" kern="100" dirty="0">
                <a:effectLst/>
                <a:latin typeface="Verdana" panose="020B0604030504040204" pitchFamily="34" charset="0"/>
                <a:ea typeface="Verdana" panose="020B0604030504040204" pitchFamily="34" charset="0"/>
                <a:cs typeface="Times New Roman" panose="02020603050405020304" pitchFamily="18" charset="0"/>
              </a:rPr>
              <a:t>#iorestoacasa, #distantimauniti)</a:t>
            </a:r>
          </a:p>
          <a:p>
            <a:pPr marL="0" indent="0" algn="just">
              <a:lnSpc>
                <a:spcPts val="3400"/>
              </a:lnSpc>
              <a:spcBef>
                <a:spcPts val="0"/>
              </a:spcBef>
              <a:buFontTx/>
              <a:buChar char="-"/>
            </a:pPr>
            <a:r>
              <a:rPr lang="it-IT" kern="100" dirty="0">
                <a:effectLst/>
                <a:latin typeface="Verdana" panose="020B0604030504040204" pitchFamily="34" charset="0"/>
                <a:ea typeface="Verdana" panose="020B0604030504040204" pitchFamily="34" charset="0"/>
                <a:cs typeface="Times New Roman" panose="02020603050405020304" pitchFamily="18" charset="0"/>
              </a:rPr>
              <a:t>Invidia/Aspirazione: Mostra l'adattamento durante il lockdown, con focus su fitness, hobby e spazi domestici</a:t>
            </a:r>
          </a:p>
          <a:p>
            <a:pPr marL="0" indent="0" algn="just">
              <a:lnSpc>
                <a:spcPts val="3400"/>
              </a:lnSpc>
              <a:spcBef>
                <a:spcPts val="0"/>
              </a:spcBef>
              <a:buFontTx/>
              <a:buChar char="-"/>
            </a:pPr>
            <a:r>
              <a:rPr lang="it-IT" dirty="0">
                <a:latin typeface="Verdana" panose="020B0604030504040204" pitchFamily="34" charset="0"/>
                <a:ea typeface="Verdana" panose="020B0604030504040204" pitchFamily="34" charset="0"/>
              </a:rPr>
              <a:t>I post legati a #instagood continuano a promuovere uno stile di consumo aspirazionale, mostrando immagini di moda, bellezza e lifestyle idealizzato.</a:t>
            </a:r>
            <a:endParaRPr lang="en-GB"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20205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B1442F-1934-2D53-4D75-64D2F9EB3092}"/>
              </a:ext>
            </a:extLst>
          </p:cNvPr>
          <p:cNvSpPr>
            <a:spLocks noGrp="1"/>
          </p:cNvSpPr>
          <p:nvPr>
            <p:ph type="title"/>
          </p:nvPr>
        </p:nvSpPr>
        <p:spPr>
          <a:xfrm>
            <a:off x="838200" y="75518"/>
            <a:ext cx="10515600" cy="1325563"/>
          </a:xfrm>
        </p:spPr>
        <p:txBody>
          <a:bodyPr>
            <a:normAutofit/>
          </a:bodyPr>
          <a:lstStyle/>
          <a:p>
            <a:pPr algn="ctr"/>
            <a:r>
              <a:rPr lang="it-IT" sz="3200" dirty="0">
                <a:latin typeface="Verdana" panose="020B0604030504040204" pitchFamily="34" charset="0"/>
                <a:ea typeface="Verdana" panose="020B0604030504040204" pitchFamily="34" charset="0"/>
              </a:rPr>
              <a:t>#covid: scopri gli intrusi</a:t>
            </a:r>
            <a:endParaRPr lang="en-GB" sz="3200" dirty="0">
              <a:latin typeface="Verdana" panose="020B0604030504040204" pitchFamily="34" charset="0"/>
              <a:ea typeface="Verdana" panose="020B0604030504040204" pitchFamily="34" charset="0"/>
            </a:endParaRPr>
          </a:p>
        </p:txBody>
      </p:sp>
      <p:pic>
        <p:nvPicPr>
          <p:cNvPr id="5" name="Segnaposto contenuto 4" descr="Immagine che contiene Viso umano, persona, occhiali, vestiti&#10;&#10;Descrizione generata automaticamente">
            <a:extLst>
              <a:ext uri="{FF2B5EF4-FFF2-40B4-BE49-F238E27FC236}">
                <a16:creationId xmlns:a16="http://schemas.microsoft.com/office/drawing/2014/main" id="{C026A054-7D72-33A7-1F7E-C804A2560B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422" y="1401079"/>
            <a:ext cx="1494518" cy="1494518"/>
          </a:xfrm>
        </p:spPr>
      </p:pic>
      <p:pic>
        <p:nvPicPr>
          <p:cNvPr id="7" name="Immagine 6" descr="Immagine che contiene persona, interno, vestiti, muro&#10;&#10;Descrizione generata automaticamente">
            <a:extLst>
              <a:ext uri="{FF2B5EF4-FFF2-40B4-BE49-F238E27FC236}">
                <a16:creationId xmlns:a16="http://schemas.microsoft.com/office/drawing/2014/main" id="{4ABBAAFD-CDF2-6DF0-7579-F77EADC3A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161" y="1401079"/>
            <a:ext cx="1930716" cy="1494517"/>
          </a:xfrm>
          <a:prstGeom prst="rect">
            <a:avLst/>
          </a:prstGeom>
        </p:spPr>
      </p:pic>
      <p:pic>
        <p:nvPicPr>
          <p:cNvPr id="9" name="Immagine 8" descr="Immagine che contiene persona, Viso umano, vestiti, Accessorio di moda&#10;&#10;Descrizione generata automaticamente">
            <a:extLst>
              <a:ext uri="{FF2B5EF4-FFF2-40B4-BE49-F238E27FC236}">
                <a16:creationId xmlns:a16="http://schemas.microsoft.com/office/drawing/2014/main" id="{E42F610A-98CF-D4C5-1FF7-168D9EA71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8876" y="1401079"/>
            <a:ext cx="1494517" cy="1494517"/>
          </a:xfrm>
          <a:prstGeom prst="rect">
            <a:avLst/>
          </a:prstGeom>
        </p:spPr>
      </p:pic>
      <p:pic>
        <p:nvPicPr>
          <p:cNvPr id="11" name="Immagine 10" descr="Immagine che contiene medico, assistenza sanitaria, Attrezzature mediche, interno&#10;&#10;Descrizione generata automaticamente">
            <a:extLst>
              <a:ext uri="{FF2B5EF4-FFF2-40B4-BE49-F238E27FC236}">
                <a16:creationId xmlns:a16="http://schemas.microsoft.com/office/drawing/2014/main" id="{62EC0EFF-D66F-E02F-A8A2-BB439A742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4751" y="1401079"/>
            <a:ext cx="1195615" cy="1494519"/>
          </a:xfrm>
          <a:prstGeom prst="rect">
            <a:avLst/>
          </a:prstGeom>
        </p:spPr>
      </p:pic>
      <p:pic>
        <p:nvPicPr>
          <p:cNvPr id="13" name="Immagine 12" descr="Immagine che contiene erba, aria aperta, nuvola, cielo&#10;&#10;Descrizione generata automaticamente">
            <a:extLst>
              <a:ext uri="{FF2B5EF4-FFF2-40B4-BE49-F238E27FC236}">
                <a16:creationId xmlns:a16="http://schemas.microsoft.com/office/drawing/2014/main" id="{305191FB-ECA5-47BF-5BE5-53B41A60A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7365" y="1401079"/>
            <a:ext cx="1195615" cy="1494519"/>
          </a:xfrm>
          <a:prstGeom prst="rect">
            <a:avLst/>
          </a:prstGeom>
        </p:spPr>
      </p:pic>
      <p:pic>
        <p:nvPicPr>
          <p:cNvPr id="15" name="Immagine 14" descr="Immagine che contiene persona, albero, aria aperta, Capelli lunghi&#10;&#10;Descrizione generata automaticamente">
            <a:extLst>
              <a:ext uri="{FF2B5EF4-FFF2-40B4-BE49-F238E27FC236}">
                <a16:creationId xmlns:a16="http://schemas.microsoft.com/office/drawing/2014/main" id="{50CBB22B-D4B0-CCF8-ACA1-0FD07A02F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474" y="3429000"/>
            <a:ext cx="2244893" cy="1494517"/>
          </a:xfrm>
          <a:prstGeom prst="rect">
            <a:avLst/>
          </a:prstGeom>
        </p:spPr>
      </p:pic>
      <p:pic>
        <p:nvPicPr>
          <p:cNvPr id="17" name="Immagine 16" descr="Immagine che contiene interno, persona, vestiti, muro&#10;&#10;Descrizione generata automaticamente">
            <a:extLst>
              <a:ext uri="{FF2B5EF4-FFF2-40B4-BE49-F238E27FC236}">
                <a16:creationId xmlns:a16="http://schemas.microsoft.com/office/drawing/2014/main" id="{81B01994-3365-1A1F-AD46-6D8921786F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3093" y="3484337"/>
            <a:ext cx="1175657" cy="1469571"/>
          </a:xfrm>
          <a:prstGeom prst="rect">
            <a:avLst/>
          </a:prstGeom>
        </p:spPr>
      </p:pic>
      <p:pic>
        <p:nvPicPr>
          <p:cNvPr id="19" name="Immagine 18" descr="Immagine che contiene calzature, persona, vestiti, edificio&#10;&#10;Descrizione generata automaticamente">
            <a:extLst>
              <a:ext uri="{FF2B5EF4-FFF2-40B4-BE49-F238E27FC236}">
                <a16:creationId xmlns:a16="http://schemas.microsoft.com/office/drawing/2014/main" id="{29C6AB2D-2254-105A-21BB-D43F849E13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6931" y="3495722"/>
            <a:ext cx="1175657" cy="1470660"/>
          </a:xfrm>
          <a:prstGeom prst="rect">
            <a:avLst/>
          </a:prstGeom>
        </p:spPr>
      </p:pic>
      <p:pic>
        <p:nvPicPr>
          <p:cNvPr id="21" name="Immagine 20" descr="Immagine che contiene persona, Viso umano, vestiti, Capelli lunghi&#10;&#10;Descrizione generata automaticamente">
            <a:extLst>
              <a:ext uri="{FF2B5EF4-FFF2-40B4-BE49-F238E27FC236}">
                <a16:creationId xmlns:a16="http://schemas.microsoft.com/office/drawing/2014/main" id="{1A6FEA40-0C71-8F54-DE85-16284D8F64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3293" y="3471865"/>
            <a:ext cx="1195616" cy="1494520"/>
          </a:xfrm>
          <a:prstGeom prst="rect">
            <a:avLst/>
          </a:prstGeom>
        </p:spPr>
      </p:pic>
      <p:pic>
        <p:nvPicPr>
          <p:cNvPr id="23" name="Immagine 22" descr="Immagine che contiene Viso umano, interno, vestiti, Attrezzature mediche&#10;&#10;Descrizione generata automaticamente">
            <a:extLst>
              <a:ext uri="{FF2B5EF4-FFF2-40B4-BE49-F238E27FC236}">
                <a16:creationId xmlns:a16="http://schemas.microsoft.com/office/drawing/2014/main" id="{F34190E8-7405-E586-3428-F993226F44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4365" y="3471865"/>
            <a:ext cx="1398681" cy="1494517"/>
          </a:xfrm>
          <a:prstGeom prst="rect">
            <a:avLst/>
          </a:prstGeom>
        </p:spPr>
      </p:pic>
      <p:pic>
        <p:nvPicPr>
          <p:cNvPr id="25" name="Immagine 24" descr="Immagine che contiene persona, testo, vestiti, Viso umano&#10;&#10;Descrizione generata automaticamente">
            <a:extLst>
              <a:ext uri="{FF2B5EF4-FFF2-40B4-BE49-F238E27FC236}">
                <a16:creationId xmlns:a16="http://schemas.microsoft.com/office/drawing/2014/main" id="{DA7C4A92-D4C7-9200-7469-8A2094A673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4301" y="5204731"/>
            <a:ext cx="1992690" cy="1494517"/>
          </a:xfrm>
          <a:prstGeom prst="rect">
            <a:avLst/>
          </a:prstGeom>
        </p:spPr>
      </p:pic>
      <p:pic>
        <p:nvPicPr>
          <p:cNvPr id="27" name="Immagine 26" descr="Immagine che contiene muro, persona, interno, modello&#10;&#10;Descrizione generata automaticamente">
            <a:extLst>
              <a:ext uri="{FF2B5EF4-FFF2-40B4-BE49-F238E27FC236}">
                <a16:creationId xmlns:a16="http://schemas.microsoft.com/office/drawing/2014/main" id="{066D997F-405A-6B51-27D0-AC7EADD10B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2367" y="5229677"/>
            <a:ext cx="1175657" cy="1469571"/>
          </a:xfrm>
          <a:prstGeom prst="rect">
            <a:avLst/>
          </a:prstGeom>
        </p:spPr>
      </p:pic>
      <p:pic>
        <p:nvPicPr>
          <p:cNvPr id="28" name="Immagine 27">
            <a:extLst>
              <a:ext uri="{FF2B5EF4-FFF2-40B4-BE49-F238E27FC236}">
                <a16:creationId xmlns:a16="http://schemas.microsoft.com/office/drawing/2014/main" id="{778232F6-82F9-54AD-3BEC-59B35317A67D}"/>
              </a:ext>
            </a:extLst>
          </p:cNvPr>
          <p:cNvPicPr>
            <a:picLocks noChangeAspect="1"/>
          </p:cNvPicPr>
          <p:nvPr/>
        </p:nvPicPr>
        <p:blipFill>
          <a:blip r:embed="rId14"/>
          <a:stretch>
            <a:fillRect/>
          </a:stretch>
        </p:blipFill>
        <p:spPr>
          <a:xfrm>
            <a:off x="5304022" y="5229677"/>
            <a:ext cx="1992690" cy="1494517"/>
          </a:xfrm>
          <a:prstGeom prst="rect">
            <a:avLst/>
          </a:prstGeom>
        </p:spPr>
      </p:pic>
      <p:pic>
        <p:nvPicPr>
          <p:cNvPr id="30" name="Immagine 29" descr="Immagine che contiene persona, vestiti, Petto, stomaco&#10;&#10;Descrizione generata automaticamente">
            <a:extLst>
              <a:ext uri="{FF2B5EF4-FFF2-40B4-BE49-F238E27FC236}">
                <a16:creationId xmlns:a16="http://schemas.microsoft.com/office/drawing/2014/main" id="{6563CF59-3C48-77FC-B252-9D60BCF808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2710" y="5254622"/>
            <a:ext cx="1175657" cy="1469572"/>
          </a:xfrm>
          <a:prstGeom prst="rect">
            <a:avLst/>
          </a:prstGeom>
        </p:spPr>
      </p:pic>
      <p:pic>
        <p:nvPicPr>
          <p:cNvPr id="32" name="Immagine 31" descr="Immagine che contiene scena, stanza, Attrezzature mediche, medico&#10;&#10;Descrizione generata automaticamente">
            <a:extLst>
              <a:ext uri="{FF2B5EF4-FFF2-40B4-BE49-F238E27FC236}">
                <a16:creationId xmlns:a16="http://schemas.microsoft.com/office/drawing/2014/main" id="{56B589E9-4245-DE96-4749-4826FAE17E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24365" y="5254622"/>
            <a:ext cx="1469573" cy="1469573"/>
          </a:xfrm>
          <a:prstGeom prst="rect">
            <a:avLst/>
          </a:prstGeom>
        </p:spPr>
      </p:pic>
    </p:spTree>
    <p:extLst>
      <p:ext uri="{BB962C8B-B14F-4D97-AF65-F5344CB8AC3E}">
        <p14:creationId xmlns:p14="http://schemas.microsoft.com/office/powerpoint/2010/main" val="3138838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8F1B6B-847E-59F2-7435-BB18DCC5A79F}"/>
              </a:ext>
            </a:extLst>
          </p:cNvPr>
          <p:cNvSpPr>
            <a:spLocks noGrp="1"/>
          </p:cNvSpPr>
          <p:nvPr>
            <p:ph type="title"/>
          </p:nvPr>
        </p:nvSpPr>
        <p:spPr/>
        <p:txBody>
          <a:bodyPr/>
          <a:lstStyle/>
          <a:p>
            <a:pPr algn="ctr"/>
            <a:r>
              <a:rPr lang="it-IT" dirty="0"/>
              <a:t>Riferimenti</a:t>
            </a:r>
            <a:endParaRPr lang="en-GB" dirty="0"/>
          </a:p>
        </p:txBody>
      </p:sp>
      <p:sp>
        <p:nvSpPr>
          <p:cNvPr id="4" name="Rectangle 1">
            <a:extLst>
              <a:ext uri="{FF2B5EF4-FFF2-40B4-BE49-F238E27FC236}">
                <a16:creationId xmlns:a16="http://schemas.microsoft.com/office/drawing/2014/main" id="{B90A8875-82E9-9EBF-C988-EE53A0951B73}"/>
              </a:ext>
            </a:extLst>
          </p:cNvPr>
          <p:cNvSpPr>
            <a:spLocks noGrp="1" noChangeArrowheads="1"/>
          </p:cNvSpPr>
          <p:nvPr>
            <p:ph idx="1"/>
          </p:nvPr>
        </p:nvSpPr>
        <p:spPr bwMode="auto">
          <a:xfrm>
            <a:off x="838200" y="1568381"/>
            <a:ext cx="10837127" cy="48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just">
              <a:lnSpc>
                <a:spcPts val="2160"/>
              </a:lnSpc>
              <a:spcBef>
                <a:spcPts val="0"/>
              </a:spcBef>
              <a:buFont typeface="Aptos" panose="020B0004020202020204" pitchFamily="34" charset="0"/>
              <a:buChar char="−"/>
            </a:pPr>
            <a:r>
              <a:rPr lang="it-IT" sz="1800" kern="100" dirty="0" err="1">
                <a:effectLst/>
                <a:latin typeface="Verdana" panose="020B0604030504040204" pitchFamily="34" charset="0"/>
                <a:ea typeface="Verdana" panose="020B0604030504040204" pitchFamily="34" charset="0"/>
                <a:cs typeface="Times New Roman" panose="02020603050405020304" pitchFamily="18" charset="0"/>
              </a:rPr>
              <a:t>Bichi</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R., Introini, M. G., &amp; Pasqualini, M. (2020).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Pandemia e comunicazione: Nuove forme di socialità online</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Milano, Italia: Vita e Pensiero.</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Boccia Artieri, G., Gemini, L., Pasquali, F., Carlo, S., Farci, M., &amp; Pedroni, M. (2017).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Fenomenologia dei social network. Presenza, relazioni e consumi mediali degli italiani online</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a:t>
            </a:r>
            <a:r>
              <a:rPr lang="en-US" sz="1800" kern="100" dirty="0">
                <a:effectLst/>
                <a:latin typeface="Verdana" panose="020B0604030504040204" pitchFamily="34" charset="0"/>
                <a:ea typeface="Verdana" panose="020B0604030504040204" pitchFamily="34" charset="0"/>
                <a:cs typeface="Times New Roman" panose="02020603050405020304" pitchFamily="18" charset="0"/>
              </a:rPr>
              <a:t>Milano, Italia: </a:t>
            </a:r>
            <a:r>
              <a:rPr lang="en-US" sz="1800" kern="100" dirty="0" err="1">
                <a:effectLst/>
                <a:latin typeface="Verdana" panose="020B0604030504040204" pitchFamily="34" charset="0"/>
                <a:ea typeface="Verdana" panose="020B0604030504040204" pitchFamily="34" charset="0"/>
                <a:cs typeface="Times New Roman" panose="02020603050405020304" pitchFamily="18" charset="0"/>
              </a:rPr>
              <a:t>Guerini</a:t>
            </a:r>
            <a:r>
              <a:rPr lang="en-US" sz="1800" kern="100" dirty="0">
                <a:effectLst/>
                <a:latin typeface="Verdana" panose="020B0604030504040204" pitchFamily="34" charset="0"/>
                <a:ea typeface="Verdana" panose="020B0604030504040204" pitchFamily="34" charset="0"/>
                <a:cs typeface="Times New Roman" panose="02020603050405020304" pitchFamily="18" charset="0"/>
              </a:rPr>
              <a:t> e </a:t>
            </a:r>
            <a:r>
              <a:rPr lang="en-US" sz="1800" kern="100" dirty="0" err="1">
                <a:effectLst/>
                <a:latin typeface="Verdana" panose="020B0604030504040204" pitchFamily="34" charset="0"/>
                <a:ea typeface="Verdana" panose="020B0604030504040204" pitchFamily="34" charset="0"/>
                <a:cs typeface="Times New Roman" panose="02020603050405020304" pitchFamily="18" charset="0"/>
              </a:rPr>
              <a:t>Associati</a:t>
            </a:r>
            <a:r>
              <a:rPr lang="en-US" sz="1800" kern="100" dirty="0">
                <a:effectLst/>
                <a:latin typeface="Verdana" panose="020B0604030504040204" pitchFamily="34" charset="0"/>
                <a:ea typeface="Verdana" panose="020B0604030504040204" pitchFamily="34" charset="0"/>
                <a:cs typeface="Times New Roman" panose="02020603050405020304" pitchFamily="18" charset="0"/>
              </a:rPr>
              <a:t>.</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Cesareo, V., &amp; Vaccarini, I. (2012).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L’era del narcisismo</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Milano, Italia: FrancoAngeli.</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Codeluppi, V. (2007).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La vetrinizzazione sociale: Il processo di spettacolarizzazione degli individui e della società</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Torino, Italia: Bollati Boringhieri.</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Codeluppi, V. (2015).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Mi metto in vetrina: Selfie, Facebook, Apple, Hello Kitty, Renzi e altre vetrinizzazioni</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Milano-Udine, Italia: Mimesis Edizioni.</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Colonna, V. (2020).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Sempre connessi: La trasformazione del tempo durante il lockdown</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Milano, Italia: FrancoAngeli.</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Lasch, C. (1981).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La cultura del narcisismo. L’individuo in fuga dal sociale in un’età di disillusioni collettive</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New York, NY: Norton.</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Lowen, A. (1985).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Narcisismo: la negazione del vero Sé</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a:t>
            </a:r>
            <a:r>
              <a:rPr lang="en-US" sz="1800" kern="100" dirty="0">
                <a:effectLst/>
                <a:latin typeface="Verdana" panose="020B0604030504040204" pitchFamily="34" charset="0"/>
                <a:ea typeface="Verdana" panose="020B0604030504040204" pitchFamily="34" charset="0"/>
                <a:cs typeface="Times New Roman" panose="02020603050405020304" pitchFamily="18" charset="0"/>
              </a:rPr>
              <a:t>New York, NY: Collier Books.</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ts val="2160"/>
              </a:lnSpc>
              <a:spcBef>
                <a:spcPts val="0"/>
              </a:spcBef>
              <a:buFont typeface="Aptos" panose="020B0004020202020204" pitchFamily="34" charset="0"/>
              <a:buChar char="−"/>
            </a:pP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Strizzolo, N. (2020). </a:t>
            </a:r>
            <a:r>
              <a:rPr lang="it-IT" sz="1800" i="1" kern="100" dirty="0">
                <a:effectLst/>
                <a:latin typeface="Verdana" panose="020B0604030504040204" pitchFamily="34" charset="0"/>
                <a:ea typeface="Verdana" panose="020B0604030504040204" pitchFamily="34" charset="0"/>
                <a:cs typeface="Times New Roman" panose="02020603050405020304" pitchFamily="18" charset="0"/>
              </a:rPr>
              <a:t>Narcisismo 2.0? Tra cultura, comunicazione e web society</a:t>
            </a:r>
            <a:r>
              <a:rPr lang="it-IT" sz="1800" kern="100" dirty="0">
                <a:effectLst/>
                <a:latin typeface="Verdana" panose="020B0604030504040204" pitchFamily="34" charset="0"/>
                <a:ea typeface="Verdana" panose="020B0604030504040204" pitchFamily="34" charset="0"/>
                <a:cs typeface="Times New Roman" panose="02020603050405020304" pitchFamily="18" charset="0"/>
              </a:rPr>
              <a:t>. Fisciano, Italia: Università di Salerno.</a:t>
            </a:r>
            <a:endParaRPr lang="en-GB" sz="18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4335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D4DCD2-D0B5-55DC-FC26-61E0C58F6B1E}"/>
              </a:ext>
            </a:extLst>
          </p:cNvPr>
          <p:cNvSpPr>
            <a:spLocks noGrp="1"/>
          </p:cNvSpPr>
          <p:nvPr>
            <p:ph type="title"/>
          </p:nvPr>
        </p:nvSpPr>
        <p:spPr>
          <a:xfrm>
            <a:off x="2416366" y="-646734"/>
            <a:ext cx="7359267" cy="1616203"/>
          </a:xfrm>
        </p:spPr>
        <p:txBody>
          <a:bodyPr vert="horz" lIns="91440" tIns="45720" rIns="91440" bIns="45720" rtlCol="0" anchor="b">
            <a:normAutofit/>
          </a:bodyPr>
          <a:lstStyle/>
          <a:p>
            <a:pPr algn="ctr"/>
            <a:r>
              <a:rPr lang="en-US" sz="3200" kern="1200" dirty="0">
                <a:solidFill>
                  <a:schemeClr val="tx1"/>
                </a:solidFill>
                <a:latin typeface="Verdana" panose="020B0604030504040204" pitchFamily="34" charset="0"/>
                <a:ea typeface="Verdana" panose="020B0604030504040204" pitchFamily="34" charset="0"/>
                <a:sym typeface="Verdana"/>
              </a:rPr>
              <a:t>«</a:t>
            </a:r>
            <a:r>
              <a:rPr lang="en-US" sz="3200" kern="1200" dirty="0" err="1">
                <a:solidFill>
                  <a:schemeClr val="tx1"/>
                </a:solidFill>
                <a:latin typeface="Verdana" panose="020B0604030504040204" pitchFamily="34" charset="0"/>
                <a:ea typeface="Verdana" panose="020B0604030504040204" pitchFamily="34" charset="0"/>
                <a:sym typeface="Verdana"/>
              </a:rPr>
              <a:t>Narcisismo</a:t>
            </a:r>
            <a:r>
              <a:rPr lang="en-US" sz="3200" kern="1200" dirty="0">
                <a:solidFill>
                  <a:schemeClr val="tx1"/>
                </a:solidFill>
                <a:latin typeface="Verdana" panose="020B0604030504040204" pitchFamily="34" charset="0"/>
                <a:ea typeface="Verdana" panose="020B0604030504040204" pitchFamily="34" charset="0"/>
                <a:sym typeface="Verdana"/>
              </a:rPr>
              <a:t>»: </a:t>
            </a:r>
            <a:r>
              <a:rPr lang="en-US" sz="3200" kern="1200" dirty="0" err="1">
                <a:solidFill>
                  <a:schemeClr val="tx1"/>
                </a:solidFill>
                <a:latin typeface="Verdana" panose="020B0604030504040204" pitchFamily="34" charset="0"/>
                <a:ea typeface="Verdana" panose="020B0604030504040204" pitchFamily="34" charset="0"/>
                <a:sym typeface="Verdana"/>
              </a:rPr>
              <a:t>termine</a:t>
            </a:r>
            <a:r>
              <a:rPr lang="en-US" sz="3200" kern="1200" dirty="0">
                <a:solidFill>
                  <a:schemeClr val="tx1"/>
                </a:solidFill>
                <a:latin typeface="Verdana" panose="020B0604030504040204" pitchFamily="34" charset="0"/>
                <a:ea typeface="Verdana" panose="020B0604030504040204" pitchFamily="34" charset="0"/>
              </a:rPr>
              <a:t> </a:t>
            </a:r>
            <a:r>
              <a:rPr lang="en-US" sz="3200" kern="1200" dirty="0" err="1">
                <a:solidFill>
                  <a:schemeClr val="tx1"/>
                </a:solidFill>
                <a:latin typeface="Verdana" panose="020B0604030504040204" pitchFamily="34" charset="0"/>
                <a:ea typeface="Verdana" panose="020B0604030504040204" pitchFamily="34" charset="0"/>
              </a:rPr>
              <a:t>connettore</a:t>
            </a:r>
            <a:endParaRPr lang="en-US" sz="3200" kern="1200" dirty="0">
              <a:solidFill>
                <a:schemeClr val="tx1"/>
              </a:solidFill>
              <a:latin typeface="Verdana" panose="020B0604030504040204" pitchFamily="34" charset="0"/>
              <a:ea typeface="Verdana" panose="020B0604030504040204" pitchFamily="34" charset="0"/>
            </a:endParaRPr>
          </a:p>
        </p:txBody>
      </p:sp>
      <p:sp>
        <p:nvSpPr>
          <p:cNvPr id="7" name="CasellaDiTesto 6">
            <a:extLst>
              <a:ext uri="{FF2B5EF4-FFF2-40B4-BE49-F238E27FC236}">
                <a16:creationId xmlns:a16="http://schemas.microsoft.com/office/drawing/2014/main" id="{97DA1F7F-2E0F-ED90-3733-4E9764472537}"/>
              </a:ext>
            </a:extLst>
          </p:cNvPr>
          <p:cNvSpPr txBox="1"/>
          <p:nvPr/>
        </p:nvSpPr>
        <p:spPr>
          <a:xfrm>
            <a:off x="100361" y="1178804"/>
            <a:ext cx="5753868" cy="5453349"/>
          </a:xfrm>
          <a:prstGeom prst="rect">
            <a:avLst/>
          </a:prstGeom>
        </p:spPr>
        <p:txBody>
          <a:bodyPr vert="horz" lIns="91440" tIns="45720" rIns="91440" bIns="45720" rtlCol="0" anchor="t">
            <a:noAutofit/>
          </a:bodyPr>
          <a:lstStyle/>
          <a:p>
            <a:pPr lvl="0" algn="just">
              <a:lnSpc>
                <a:spcPts val="2700"/>
              </a:lnSpc>
              <a:spcBef>
                <a:spcPts val="0"/>
              </a:spcBef>
              <a:spcAft>
                <a:spcPts val="0"/>
              </a:spcAft>
              <a:buClr>
                <a:schemeClr val="dk1"/>
              </a:buClr>
              <a:buSzPct val="100000"/>
              <a:buFontTx/>
              <a:buChar char="-"/>
            </a:pPr>
            <a:r>
              <a:rPr lang="en-US" sz="2100" dirty="0">
                <a:latin typeface="Verdana" panose="020B0604030504040204" pitchFamily="34" charset="0"/>
                <a:ea typeface="Verdana" panose="020B0604030504040204" pitchFamily="34" charset="0"/>
                <a:sym typeface="Verdana"/>
              </a:rPr>
              <a:t>Mito </a:t>
            </a:r>
            <a:r>
              <a:rPr lang="en-US" sz="2100" dirty="0" err="1">
                <a:latin typeface="Verdana" panose="020B0604030504040204" pitchFamily="34" charset="0"/>
                <a:ea typeface="Verdana" panose="020B0604030504040204" pitchFamily="34" charset="0"/>
                <a:sym typeface="Verdana"/>
              </a:rPr>
              <a:t>greco</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Metamorfosi</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Ovidio</a:t>
            </a:r>
            <a:endParaRPr lang="en-US" sz="2100" dirty="0">
              <a:latin typeface="Verdana" panose="020B0604030504040204" pitchFamily="34" charset="0"/>
              <a:ea typeface="Verdana" panose="020B0604030504040204" pitchFamily="34" charset="0"/>
              <a:sym typeface="Verdana"/>
            </a:endParaRPr>
          </a:p>
          <a:p>
            <a:pPr lvl="0" algn="just">
              <a:lnSpc>
                <a:spcPts val="2700"/>
              </a:lnSpc>
              <a:spcBef>
                <a:spcPts val="0"/>
              </a:spcBef>
              <a:spcAft>
                <a:spcPts val="0"/>
              </a:spcAft>
              <a:buClr>
                <a:schemeClr val="dk1"/>
              </a:buClr>
              <a:buSzPct val="100000"/>
              <a:buFontTx/>
              <a:buChar char="-"/>
            </a:pPr>
            <a:r>
              <a:rPr lang="en-US" sz="2100" dirty="0" err="1">
                <a:latin typeface="Verdana" panose="020B0604030504040204" pitchFamily="34" charset="0"/>
                <a:ea typeface="Verdana" panose="020B0604030504040204" pitchFamily="34" charset="0"/>
                <a:sym typeface="Verdana"/>
              </a:rPr>
              <a:t>Psicologia</a:t>
            </a:r>
            <a:r>
              <a:rPr lang="en-US" sz="2100" dirty="0">
                <a:latin typeface="Verdana" panose="020B0604030504040204" pitchFamily="34" charset="0"/>
                <a:ea typeface="Verdana" panose="020B0604030504040204" pitchFamily="34" charset="0"/>
                <a:sym typeface="Verdana"/>
              </a:rPr>
              <a:t>: </a:t>
            </a:r>
            <a:r>
              <a:rPr lang="en-US" sz="2100" b="0" i="0" u="none" strike="noStrike" dirty="0">
                <a:latin typeface="Verdana" panose="020B0604030504040204" pitchFamily="34" charset="0"/>
                <a:ea typeface="Verdana" panose="020B0604030504040204" pitchFamily="34" charset="0"/>
                <a:sym typeface="Verdana"/>
              </a:rPr>
              <a:t>Paul </a:t>
            </a:r>
            <a:r>
              <a:rPr lang="en-US" sz="2100" b="0" i="0" u="none" strike="noStrike" dirty="0" err="1">
                <a:latin typeface="Verdana" panose="020B0604030504040204" pitchFamily="34" charset="0"/>
                <a:ea typeface="Verdana" panose="020B0604030504040204" pitchFamily="34" charset="0"/>
                <a:sym typeface="Verdana"/>
              </a:rPr>
              <a:t>Näcke</a:t>
            </a:r>
            <a:r>
              <a:rPr lang="en-US" sz="2100" dirty="0">
                <a:latin typeface="Verdana" panose="020B0604030504040204" pitchFamily="34" charset="0"/>
                <a:ea typeface="Verdana" panose="020B0604030504040204" pitchFamily="34" charset="0"/>
                <a:sym typeface="Verdana"/>
              </a:rPr>
              <a:t>, </a:t>
            </a:r>
            <a:r>
              <a:rPr lang="en-US" sz="2100" b="0" i="0" u="none" strike="noStrike" dirty="0">
                <a:latin typeface="Verdana" panose="020B0604030504040204" pitchFamily="34" charset="0"/>
                <a:ea typeface="Verdana" panose="020B0604030504040204" pitchFamily="34" charset="0"/>
                <a:sym typeface="Verdana"/>
              </a:rPr>
              <a:t>Havelock Ellis, focus </a:t>
            </a:r>
            <a:r>
              <a:rPr lang="en-US" sz="2100" b="0" i="0" u="none" strike="noStrike" dirty="0" err="1">
                <a:latin typeface="Verdana" panose="020B0604030504040204" pitchFamily="34" charset="0"/>
                <a:ea typeface="Verdana" panose="020B0604030504040204" pitchFamily="34" charset="0"/>
                <a:sym typeface="Verdana"/>
              </a:rPr>
              <a:t>autoerotismo</a:t>
            </a:r>
            <a:endParaRPr lang="en-US" sz="2100" b="0" i="0" u="none" strike="noStrike" dirty="0">
              <a:latin typeface="Verdana" panose="020B0604030504040204" pitchFamily="34" charset="0"/>
              <a:ea typeface="Verdana" panose="020B0604030504040204" pitchFamily="34" charset="0"/>
              <a:sym typeface="Verdana"/>
            </a:endParaRPr>
          </a:p>
          <a:p>
            <a:pPr lvl="0" algn="just">
              <a:lnSpc>
                <a:spcPts val="2700"/>
              </a:lnSpc>
              <a:spcBef>
                <a:spcPts val="0"/>
              </a:spcBef>
              <a:spcAft>
                <a:spcPts val="0"/>
              </a:spcAft>
              <a:buClr>
                <a:schemeClr val="dk1"/>
              </a:buClr>
              <a:buSzPct val="100000"/>
              <a:buFontTx/>
              <a:buChar char="-"/>
            </a:pPr>
            <a:r>
              <a:rPr lang="en-US" sz="2100" dirty="0" err="1">
                <a:latin typeface="Verdana" panose="020B0604030504040204" pitchFamily="34" charset="0"/>
                <a:ea typeface="Verdana" panose="020B0604030504040204" pitchFamily="34" charset="0"/>
                <a:sym typeface="Verdana"/>
              </a:rPr>
              <a:t>Psicanalisi</a:t>
            </a:r>
            <a:r>
              <a:rPr lang="en-US" sz="2100" dirty="0">
                <a:latin typeface="Verdana" panose="020B0604030504040204" pitchFamily="34" charset="0"/>
                <a:ea typeface="Verdana" panose="020B0604030504040204" pitchFamily="34" charset="0"/>
                <a:sym typeface="Verdana"/>
              </a:rPr>
              <a:t>: </a:t>
            </a:r>
            <a:r>
              <a:rPr lang="en-US" sz="2100" b="0" i="0" u="none" strike="noStrike" dirty="0">
                <a:latin typeface="Verdana" panose="020B0604030504040204" pitchFamily="34" charset="0"/>
                <a:ea typeface="Verdana" panose="020B0604030504040204" pitchFamily="34" charset="0"/>
                <a:sym typeface="Verdana"/>
              </a:rPr>
              <a:t>Isidor </a:t>
            </a:r>
            <a:r>
              <a:rPr lang="en-US" sz="2100" b="0" i="0" u="none" strike="noStrike" dirty="0" err="1">
                <a:latin typeface="Verdana" panose="020B0604030504040204" pitchFamily="34" charset="0"/>
                <a:ea typeface="Verdana" panose="020B0604030504040204" pitchFamily="34" charset="0"/>
                <a:sym typeface="Verdana"/>
              </a:rPr>
              <a:t>Sadger</a:t>
            </a:r>
            <a:r>
              <a:rPr lang="en-US" sz="2100" dirty="0">
                <a:latin typeface="Verdana" panose="020B0604030504040204" pitchFamily="34" charset="0"/>
                <a:ea typeface="Verdana" panose="020B0604030504040204" pitchFamily="34" charset="0"/>
                <a:sym typeface="Verdana"/>
              </a:rPr>
              <a:t> </a:t>
            </a:r>
            <a:r>
              <a:rPr lang="en-US" sz="2100" dirty="0">
                <a:latin typeface="Verdana" panose="020B0604030504040204" pitchFamily="34" charset="0"/>
                <a:ea typeface="Verdana" panose="020B0604030504040204" pitchFamily="34" charset="0"/>
                <a:sym typeface="Wingdings" panose="05000000000000000000" pitchFamily="2" charset="2"/>
              </a:rPr>
              <a:t></a:t>
            </a:r>
            <a:r>
              <a:rPr lang="en-US" sz="2100" b="0" i="0" u="none" strike="noStrike" dirty="0">
                <a:latin typeface="Verdana" panose="020B0604030504040204" pitchFamily="34" charset="0"/>
                <a:ea typeface="Verdana" panose="020B0604030504040204" pitchFamily="34" charset="0"/>
                <a:sym typeface="Verdana"/>
              </a:rPr>
              <a:t> Sigmund Freud</a:t>
            </a:r>
          </a:p>
          <a:p>
            <a:pPr lvl="0" algn="just">
              <a:lnSpc>
                <a:spcPts val="2700"/>
              </a:lnSpc>
              <a:spcBef>
                <a:spcPts val="0"/>
              </a:spcBef>
              <a:spcAft>
                <a:spcPts val="0"/>
              </a:spcAft>
              <a:buClr>
                <a:schemeClr val="dk1"/>
              </a:buClr>
              <a:buSzPct val="100000"/>
              <a:buFontTx/>
              <a:buChar char="-"/>
            </a:pPr>
            <a:r>
              <a:rPr lang="en-US" sz="2100" dirty="0" err="1">
                <a:latin typeface="Verdana" panose="020B0604030504040204" pitchFamily="34" charset="0"/>
                <a:ea typeface="Verdana" panose="020B0604030504040204" pitchFamily="34" charset="0"/>
                <a:sym typeface="Verdana"/>
              </a:rPr>
              <a:t>Psicoteraputa</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Lowen</a:t>
            </a:r>
            <a:r>
              <a:rPr lang="en-US" sz="2100" dirty="0">
                <a:latin typeface="Verdana" panose="020B0604030504040204" pitchFamily="34" charset="0"/>
                <a:ea typeface="Verdana" panose="020B0604030504040204" pitchFamily="34" charset="0"/>
                <a:sym typeface="Verdana"/>
              </a:rPr>
              <a:t> </a:t>
            </a:r>
            <a:r>
              <a:rPr lang="en-US" sz="2100" dirty="0">
                <a:latin typeface="Verdana" panose="020B0604030504040204" pitchFamily="34" charset="0"/>
                <a:ea typeface="Verdana" panose="020B0604030504040204" pitchFamily="34" charset="0"/>
                <a:sym typeface="Wingdings" panose="05000000000000000000" pitchFamily="2" charset="2"/>
              </a:rPr>
              <a:t></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cultura</a:t>
            </a:r>
            <a:r>
              <a:rPr lang="en-US" sz="2100" dirty="0">
                <a:latin typeface="Verdana" panose="020B0604030504040204" pitchFamily="34" charset="0"/>
                <a:ea typeface="Verdana" panose="020B0604030504040204" pitchFamily="34" charset="0"/>
                <a:sym typeface="Verdana"/>
              </a:rPr>
              <a:t> di fine 900</a:t>
            </a:r>
          </a:p>
          <a:p>
            <a:pPr lvl="0" algn="just">
              <a:lnSpc>
                <a:spcPts val="2700"/>
              </a:lnSpc>
              <a:spcBef>
                <a:spcPts val="0"/>
              </a:spcBef>
              <a:spcAft>
                <a:spcPts val="0"/>
              </a:spcAft>
              <a:buClr>
                <a:schemeClr val="dk1"/>
              </a:buClr>
              <a:buSzPct val="100000"/>
              <a:buFontTx/>
              <a:buChar char="-"/>
            </a:pPr>
            <a:r>
              <a:rPr lang="en-US" sz="2100" dirty="0">
                <a:latin typeface="Verdana" panose="020B0604030504040204" pitchFamily="34" charset="0"/>
                <a:ea typeface="Verdana" panose="020B0604030504040204" pitchFamily="34" charset="0"/>
                <a:sym typeface="Verdana"/>
              </a:rPr>
              <a:t>Cristopher </a:t>
            </a:r>
            <a:r>
              <a:rPr lang="en-US" sz="2100" dirty="0" err="1">
                <a:latin typeface="Verdana" panose="020B0604030504040204" pitchFamily="34" charset="0"/>
                <a:ea typeface="Verdana" panose="020B0604030504040204" pitchFamily="34" charset="0"/>
                <a:sym typeface="Verdana"/>
              </a:rPr>
              <a:t>Lasch</a:t>
            </a:r>
            <a:r>
              <a:rPr lang="en-US" sz="2100" dirty="0">
                <a:latin typeface="Verdana" panose="020B0604030504040204" pitchFamily="34" charset="0"/>
                <a:ea typeface="Verdana" panose="020B0604030504040204" pitchFamily="34" charset="0"/>
                <a:sym typeface="Verdana"/>
              </a:rPr>
              <a:t> </a:t>
            </a:r>
            <a:r>
              <a:rPr lang="en-US" sz="2100" dirty="0">
                <a:latin typeface="Verdana" panose="020B0604030504040204" pitchFamily="34" charset="0"/>
                <a:ea typeface="Verdana" panose="020B0604030504040204" pitchFamily="34" charset="0"/>
                <a:sym typeface="Wingdings" panose="05000000000000000000" pitchFamily="2" charset="2"/>
              </a:rPr>
              <a:t></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Sociologia</a:t>
            </a:r>
            <a:endParaRPr lang="en-US" sz="2100" dirty="0">
              <a:latin typeface="Verdana" panose="020B0604030504040204" pitchFamily="34" charset="0"/>
              <a:ea typeface="Verdana" panose="020B0604030504040204" pitchFamily="34" charset="0"/>
              <a:sym typeface="Verdana"/>
            </a:endParaRPr>
          </a:p>
          <a:p>
            <a:pPr lvl="0" algn="just">
              <a:lnSpc>
                <a:spcPts val="2700"/>
              </a:lnSpc>
              <a:spcBef>
                <a:spcPts val="0"/>
              </a:spcBef>
              <a:spcAft>
                <a:spcPts val="0"/>
              </a:spcAft>
              <a:buClr>
                <a:schemeClr val="dk1"/>
              </a:buClr>
              <a:buSzPct val="100000"/>
              <a:buFontTx/>
              <a:buChar char="-"/>
            </a:pPr>
            <a:r>
              <a:rPr lang="en-US" sz="2100" dirty="0">
                <a:latin typeface="Verdana" panose="020B0604030504040204" pitchFamily="34" charset="0"/>
                <a:ea typeface="Verdana" panose="020B0604030504040204" pitchFamily="34" charset="0"/>
                <a:sym typeface="Verdana"/>
              </a:rPr>
              <a:t>XXI </a:t>
            </a:r>
            <a:r>
              <a:rPr lang="en-US" sz="2100" dirty="0" err="1">
                <a:latin typeface="Verdana" panose="020B0604030504040204" pitchFamily="34" charset="0"/>
                <a:ea typeface="Verdana" panose="020B0604030504040204" pitchFamily="34" charset="0"/>
                <a:sym typeface="Verdana"/>
              </a:rPr>
              <a:t>Secolo</a:t>
            </a:r>
            <a:r>
              <a:rPr lang="en-US" sz="2100" dirty="0">
                <a:latin typeface="Verdana" panose="020B0604030504040204" pitchFamily="34" charset="0"/>
                <a:ea typeface="Verdana" panose="020B0604030504040204" pitchFamily="34" charset="0"/>
                <a:sym typeface="Verdana"/>
              </a:rPr>
              <a:t>: Cesareo – </a:t>
            </a:r>
            <a:r>
              <a:rPr lang="en-US" sz="2100" dirty="0" err="1">
                <a:latin typeface="Verdana" panose="020B0604030504040204" pitchFamily="34" charset="0"/>
                <a:ea typeface="Verdana" panose="020B0604030504040204" pitchFamily="34" charset="0"/>
                <a:sym typeface="Verdana"/>
              </a:rPr>
              <a:t>Vaccarini</a:t>
            </a:r>
            <a:endParaRPr lang="en-US" sz="2100" dirty="0">
              <a:latin typeface="Verdana" panose="020B0604030504040204" pitchFamily="34" charset="0"/>
              <a:ea typeface="Verdana" panose="020B0604030504040204" pitchFamily="34" charset="0"/>
              <a:sym typeface="Verdana"/>
            </a:endParaRPr>
          </a:p>
          <a:p>
            <a:pPr lvl="0" algn="just">
              <a:lnSpc>
                <a:spcPts val="2700"/>
              </a:lnSpc>
              <a:spcBef>
                <a:spcPts val="0"/>
              </a:spcBef>
              <a:spcAft>
                <a:spcPts val="0"/>
              </a:spcAft>
              <a:buClr>
                <a:schemeClr val="dk1"/>
              </a:buClr>
              <a:buSzPct val="100000"/>
              <a:buFontTx/>
              <a:buChar char="-"/>
            </a:pPr>
            <a:r>
              <a:rPr lang="en-US" sz="2100" dirty="0">
                <a:latin typeface="Verdana" panose="020B0604030504040204" pitchFamily="34" charset="0"/>
                <a:ea typeface="Verdana" panose="020B0604030504040204" pitchFamily="34" charset="0"/>
                <a:sym typeface="Verdana"/>
              </a:rPr>
              <a:t>Web, </a:t>
            </a:r>
            <a:r>
              <a:rPr lang="en-US" sz="2100" dirty="0" err="1">
                <a:latin typeface="Verdana" panose="020B0604030504040204" pitchFamily="34" charset="0"/>
                <a:ea typeface="Verdana" panose="020B0604030504040204" pitchFamily="34" charset="0"/>
                <a:sym typeface="Verdana"/>
              </a:rPr>
              <a:t>Politica</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Neoliberalismo</a:t>
            </a:r>
            <a:endParaRPr lang="en-US" sz="2100" dirty="0">
              <a:latin typeface="Verdana" panose="020B0604030504040204" pitchFamily="34" charset="0"/>
              <a:ea typeface="Verdana" panose="020B0604030504040204" pitchFamily="34" charset="0"/>
              <a:sym typeface="Verdana"/>
            </a:endParaRPr>
          </a:p>
          <a:p>
            <a:pPr lvl="0" algn="just">
              <a:lnSpc>
                <a:spcPts val="2700"/>
              </a:lnSpc>
              <a:spcBef>
                <a:spcPts val="0"/>
              </a:spcBef>
              <a:spcAft>
                <a:spcPts val="0"/>
              </a:spcAft>
              <a:buClr>
                <a:schemeClr val="dk1"/>
              </a:buClr>
              <a:buSzPct val="100000"/>
              <a:buFontTx/>
              <a:buChar char="-"/>
            </a:pPr>
            <a:r>
              <a:rPr lang="en-US" sz="2100" dirty="0" err="1">
                <a:latin typeface="Verdana" panose="020B0604030504040204" pitchFamily="34" charset="0"/>
                <a:ea typeface="Verdana" panose="020B0604030504040204" pitchFamily="34" charset="0"/>
                <a:sym typeface="Verdana"/>
              </a:rPr>
              <a:t>Linguaggio</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Comune</a:t>
            </a:r>
            <a:endParaRPr lang="en-US" sz="2100" dirty="0">
              <a:latin typeface="Verdana" panose="020B0604030504040204" pitchFamily="34" charset="0"/>
              <a:ea typeface="Verdana" panose="020B0604030504040204" pitchFamily="34" charset="0"/>
              <a:sym typeface="Verdana"/>
            </a:endParaRPr>
          </a:p>
          <a:p>
            <a:pPr lvl="0" algn="just">
              <a:lnSpc>
                <a:spcPts val="2700"/>
              </a:lnSpc>
              <a:spcBef>
                <a:spcPts val="0"/>
              </a:spcBef>
              <a:spcAft>
                <a:spcPts val="0"/>
              </a:spcAft>
              <a:buClr>
                <a:schemeClr val="dk1"/>
              </a:buClr>
              <a:buSzPct val="100000"/>
              <a:buFontTx/>
              <a:buChar char="-"/>
            </a:pPr>
            <a:r>
              <a:rPr lang="en-US" sz="2100" dirty="0" err="1">
                <a:latin typeface="Verdana" panose="020B0604030504040204" pitchFamily="34" charset="0"/>
                <a:ea typeface="Verdana" panose="020B0604030504040204" pitchFamily="34" charset="0"/>
                <a:sym typeface="Verdana"/>
              </a:rPr>
              <a:t>Filosofia-Sociologia</a:t>
            </a:r>
            <a:r>
              <a:rPr lang="en-US" sz="2100" dirty="0">
                <a:latin typeface="Verdana" panose="020B0604030504040204" pitchFamily="34" charset="0"/>
                <a:ea typeface="Verdana" panose="020B0604030504040204" pitchFamily="34" charset="0"/>
                <a:sym typeface="Verdana"/>
              </a:rPr>
              <a:t>: Narciso come </a:t>
            </a:r>
            <a:r>
              <a:rPr lang="en-US" sz="2100" dirty="0" err="1">
                <a:latin typeface="Verdana" panose="020B0604030504040204" pitchFamily="34" charset="0"/>
                <a:ea typeface="Verdana" panose="020B0604030504040204" pitchFamily="34" charset="0"/>
                <a:sym typeface="Verdana"/>
              </a:rPr>
              <a:t>mito</a:t>
            </a:r>
            <a:r>
              <a:rPr lang="en-US" sz="2100" dirty="0">
                <a:latin typeface="Verdana" panose="020B0604030504040204" pitchFamily="34" charset="0"/>
                <a:ea typeface="Verdana" panose="020B0604030504040204" pitchFamily="34" charset="0"/>
                <a:sym typeface="Verdana"/>
              </a:rPr>
              <a:t> liquid</a:t>
            </a:r>
          </a:p>
          <a:p>
            <a:pPr lvl="0" algn="just">
              <a:lnSpc>
                <a:spcPts val="2700"/>
              </a:lnSpc>
              <a:spcBef>
                <a:spcPts val="0"/>
              </a:spcBef>
              <a:spcAft>
                <a:spcPts val="0"/>
              </a:spcAft>
              <a:buClr>
                <a:schemeClr val="dk1"/>
              </a:buClr>
              <a:buSzPct val="100000"/>
              <a:buFontTx/>
              <a:buChar char="-"/>
            </a:pPr>
            <a:r>
              <a:rPr lang="en-US" sz="2100" dirty="0">
                <a:latin typeface="Verdana" panose="020B0604030504040204" pitchFamily="34" charset="0"/>
                <a:ea typeface="Verdana" panose="020B0604030504040204" pitchFamily="34" charset="0"/>
                <a:sym typeface="Verdana"/>
              </a:rPr>
              <a:t>Post-</a:t>
            </a:r>
            <a:r>
              <a:rPr lang="en-US" sz="2100" dirty="0" err="1">
                <a:latin typeface="Verdana" panose="020B0604030504040204" pitchFamily="34" charset="0"/>
                <a:ea typeface="Verdana" panose="020B0604030504040204" pitchFamily="34" charset="0"/>
                <a:sym typeface="Verdana"/>
              </a:rPr>
              <a:t>Narcisismo</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i</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figli</a:t>
            </a:r>
            <a:r>
              <a:rPr lang="en-US" sz="2100" dirty="0">
                <a:latin typeface="Verdana" panose="020B0604030504040204" pitchFamily="34" charset="0"/>
                <a:ea typeface="Verdana" panose="020B0604030504040204" pitchFamily="34" charset="0"/>
                <a:sym typeface="Verdana"/>
              </a:rPr>
              <a:t> di </a:t>
            </a:r>
            <a:r>
              <a:rPr lang="en-US" sz="2100" dirty="0" err="1">
                <a:latin typeface="Verdana" panose="020B0604030504040204" pitchFamily="34" charset="0"/>
                <a:ea typeface="Verdana" panose="020B0604030504040204" pitchFamily="34" charset="0"/>
                <a:sym typeface="Verdana"/>
              </a:rPr>
              <a:t>una</a:t>
            </a:r>
            <a:r>
              <a:rPr lang="en-US" sz="2100" dirty="0">
                <a:latin typeface="Verdana" panose="020B0604030504040204" pitchFamily="34" charset="0"/>
                <a:ea typeface="Verdana" panose="020B0604030504040204" pitchFamily="34" charset="0"/>
                <a:sym typeface="Verdana"/>
              </a:rPr>
              <a:t> </a:t>
            </a:r>
            <a:r>
              <a:rPr lang="en-US" sz="2100" dirty="0" err="1">
                <a:latin typeface="Verdana" panose="020B0604030504040204" pitchFamily="34" charset="0"/>
                <a:ea typeface="Verdana" panose="020B0604030504040204" pitchFamily="34" charset="0"/>
                <a:sym typeface="Verdana"/>
              </a:rPr>
              <a:t>generazione</a:t>
            </a:r>
            <a:r>
              <a:rPr lang="en-US" sz="2100" dirty="0">
                <a:latin typeface="Verdana" panose="020B0604030504040204" pitchFamily="34" charset="0"/>
                <a:ea typeface="Verdana" panose="020B0604030504040204" pitchFamily="34" charset="0"/>
                <a:sym typeface="Verdana"/>
              </a:rPr>
              <a:t> di </a:t>
            </a:r>
            <a:r>
              <a:rPr lang="en-US" sz="2100" dirty="0" err="1">
                <a:latin typeface="Verdana" panose="020B0604030504040204" pitchFamily="34" charset="0"/>
                <a:ea typeface="Verdana" panose="020B0604030504040204" pitchFamily="34" charset="0"/>
                <a:sym typeface="Verdana"/>
              </a:rPr>
              <a:t>narcisisti</a:t>
            </a:r>
            <a:endParaRPr lang="en-US" sz="2100" dirty="0">
              <a:latin typeface="Verdana" panose="020B0604030504040204" pitchFamily="34" charset="0"/>
              <a:ea typeface="Verdana" panose="020B0604030504040204" pitchFamily="34" charset="0"/>
              <a:sym typeface="Verdana"/>
            </a:endParaRPr>
          </a:p>
        </p:txBody>
      </p:sp>
      <p:grpSp>
        <p:nvGrpSpPr>
          <p:cNvPr id="2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magine 8" descr="Immagine che contiene testo, Biglietto Post-it, diagramma, linea">
            <a:extLst>
              <a:ext uri="{FF2B5EF4-FFF2-40B4-BE49-F238E27FC236}">
                <a16:creationId xmlns:a16="http://schemas.microsoft.com/office/drawing/2014/main" id="{BB285E8C-6FB6-FC91-3F97-C6B8A8FC80B4}"/>
              </a:ext>
            </a:extLst>
          </p:cNvPr>
          <p:cNvPicPr>
            <a:picLocks noChangeAspect="1"/>
          </p:cNvPicPr>
          <p:nvPr/>
        </p:nvPicPr>
        <p:blipFill>
          <a:blip r:embed="rId3">
            <a:extLst>
              <a:ext uri="{28A0092B-C50C-407E-A947-70E740481C1C}">
                <a14:useLocalDpi xmlns:a14="http://schemas.microsoft.com/office/drawing/2010/main" val="0"/>
              </a:ext>
            </a:extLst>
          </a:blip>
          <a:srcRect l="16356" r="16959"/>
          <a:stretch/>
        </p:blipFill>
        <p:spPr>
          <a:xfrm>
            <a:off x="5859455" y="1178804"/>
            <a:ext cx="6203957" cy="5233012"/>
          </a:xfrm>
          <a:prstGeom prst="rect">
            <a:avLst/>
          </a:prstGeom>
        </p:spPr>
      </p:pic>
    </p:spTree>
    <p:extLst>
      <p:ext uri="{BB962C8B-B14F-4D97-AF65-F5344CB8AC3E}">
        <p14:creationId xmlns:p14="http://schemas.microsoft.com/office/powerpoint/2010/main" val="51214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Validità transdisciplinare</a:t>
            </a:r>
            <a:endParaRPr sz="3200" dirty="0">
              <a:latin typeface="Verdana"/>
              <a:ea typeface="Verdana"/>
              <a:cs typeface="Verdana"/>
              <a:sym typeface="Verdana"/>
            </a:endParaRPr>
          </a:p>
        </p:txBody>
      </p:sp>
      <p:sp>
        <p:nvSpPr>
          <p:cNvPr id="113" name="Google Shape;113;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2400"/>
              <a:buNone/>
            </a:pPr>
            <a:r>
              <a:rPr lang="it-IT" sz="2400" dirty="0">
                <a:latin typeface="Verdana"/>
                <a:ea typeface="Verdana"/>
                <a:cs typeface="Verdana"/>
                <a:sym typeface="Verdana"/>
              </a:rPr>
              <a:t>L</a:t>
            </a:r>
            <a:r>
              <a:rPr lang="it-IT" sz="2400" b="0" i="0" u="none" strike="noStrike" dirty="0">
                <a:latin typeface="Verdana"/>
                <a:ea typeface="Verdana"/>
                <a:cs typeface="Verdana"/>
                <a:sym typeface="Verdana"/>
              </a:rPr>
              <a:t>a validità di uno strumento ha tre aspetti:</a:t>
            </a:r>
            <a:endParaRPr dirty="0"/>
          </a:p>
          <a:p>
            <a:pPr marL="342900" lvl="0" indent="-342900" algn="just" rtl="0">
              <a:lnSpc>
                <a:spcPct val="150000"/>
              </a:lnSpc>
              <a:spcBef>
                <a:spcPts val="0"/>
              </a:spcBef>
              <a:spcAft>
                <a:spcPts val="0"/>
              </a:spcAft>
              <a:buClr>
                <a:schemeClr val="dk1"/>
              </a:buClr>
              <a:buSzPts val="2400"/>
              <a:buFont typeface="Calibri"/>
              <a:buAutoNum type="arabicPeriod"/>
            </a:pPr>
            <a:r>
              <a:rPr lang="it-IT" sz="2400" b="0" i="0" u="none" strike="noStrike" dirty="0">
                <a:latin typeface="Verdana"/>
                <a:ea typeface="Verdana"/>
                <a:cs typeface="Verdana"/>
                <a:sym typeface="Verdana"/>
              </a:rPr>
              <a:t>interna tra gli item che rilevano le stesse dimensioni</a:t>
            </a:r>
            <a:endParaRPr dirty="0"/>
          </a:p>
          <a:p>
            <a:pPr marL="342900" lvl="0" indent="-342900" algn="just" rtl="0">
              <a:lnSpc>
                <a:spcPct val="150000"/>
              </a:lnSpc>
              <a:spcBef>
                <a:spcPts val="0"/>
              </a:spcBef>
              <a:spcAft>
                <a:spcPts val="0"/>
              </a:spcAft>
              <a:buClr>
                <a:schemeClr val="dk1"/>
              </a:buClr>
              <a:buSzPts val="2400"/>
              <a:buFont typeface="Calibri"/>
              <a:buAutoNum type="arabicPeriod"/>
            </a:pPr>
            <a:r>
              <a:rPr lang="it-IT" sz="2400" b="0" i="0" u="none" strike="noStrike" dirty="0">
                <a:latin typeface="Verdana"/>
                <a:ea typeface="Verdana"/>
                <a:cs typeface="Verdana"/>
                <a:sym typeface="Verdana"/>
              </a:rPr>
              <a:t>esterna, con altri strumenti</a:t>
            </a:r>
            <a:endParaRPr dirty="0"/>
          </a:p>
          <a:p>
            <a:pPr marL="342900" lvl="0" indent="-342900" algn="just" rtl="0">
              <a:lnSpc>
                <a:spcPct val="150000"/>
              </a:lnSpc>
              <a:spcBef>
                <a:spcPts val="0"/>
              </a:spcBef>
              <a:spcAft>
                <a:spcPts val="0"/>
              </a:spcAft>
              <a:buClr>
                <a:schemeClr val="dk1"/>
              </a:buClr>
              <a:buSzPts val="2400"/>
              <a:buFont typeface="Calibri"/>
              <a:buAutoNum type="arabicPeriod"/>
            </a:pPr>
            <a:r>
              <a:rPr lang="it-IT" sz="2400" dirty="0">
                <a:latin typeface="Verdana"/>
                <a:ea typeface="Verdana"/>
                <a:cs typeface="Verdana"/>
                <a:sym typeface="Verdana"/>
              </a:rPr>
              <a:t>Concettuale: verso il concetto che si vuole rilevare</a:t>
            </a:r>
            <a:endParaRPr dirty="0"/>
          </a:p>
          <a:p>
            <a:pPr marL="0" lvl="0" indent="0" algn="just" rtl="0">
              <a:lnSpc>
                <a:spcPct val="150000"/>
              </a:lnSpc>
              <a:spcBef>
                <a:spcPts val="0"/>
              </a:spcBef>
              <a:spcAft>
                <a:spcPts val="0"/>
              </a:spcAft>
              <a:buClr>
                <a:schemeClr val="dk1"/>
              </a:buClr>
              <a:buSzPts val="2400"/>
              <a:buNone/>
            </a:pPr>
            <a:endParaRPr sz="2400" b="0" i="0" u="none" strike="noStrike" dirty="0">
              <a:latin typeface="Verdana"/>
              <a:ea typeface="Verdana"/>
              <a:cs typeface="Verdana"/>
              <a:sym typeface="Verdana"/>
            </a:endParaRPr>
          </a:p>
          <a:p>
            <a:pPr marL="0" lvl="0" indent="0" algn="just" rtl="0">
              <a:lnSpc>
                <a:spcPct val="150000"/>
              </a:lnSpc>
              <a:spcBef>
                <a:spcPts val="0"/>
              </a:spcBef>
              <a:spcAft>
                <a:spcPts val="0"/>
              </a:spcAft>
              <a:buClr>
                <a:schemeClr val="dk1"/>
              </a:buClr>
              <a:buSzPts val="2400"/>
              <a:buNone/>
            </a:pPr>
            <a:r>
              <a:rPr lang="it-IT" sz="2400" dirty="0">
                <a:latin typeface="Verdana"/>
                <a:ea typeface="Verdana"/>
                <a:cs typeface="Verdana"/>
                <a:sym typeface="Verdana"/>
              </a:rPr>
              <a:t>4. validità transdisciplinare tra la sociologia, che ha introdotto il termine dalla psicologia, e con questa, per un ritorno di confronto sul suo utilizzo ed evoluzione nelle scienze sociali</a:t>
            </a:r>
            <a:endParaRPr sz="2400" dirty="0">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39AADB-6683-C846-78F5-8CA81D7792E4}"/>
              </a:ext>
            </a:extLst>
          </p:cNvPr>
          <p:cNvSpPr>
            <a:spLocks noGrp="1"/>
          </p:cNvSpPr>
          <p:nvPr>
            <p:ph type="title"/>
          </p:nvPr>
        </p:nvSpPr>
        <p:spPr>
          <a:xfrm>
            <a:off x="838200" y="0"/>
            <a:ext cx="10515600" cy="1325563"/>
          </a:xfrm>
        </p:spPr>
        <p:txBody>
          <a:bodyPr>
            <a:normAutofit fontScale="90000"/>
          </a:bodyPr>
          <a:lstStyle/>
          <a:p>
            <a:pPr algn="ctr"/>
            <a:r>
              <a:rPr lang="it-IT" sz="3200" dirty="0">
                <a:latin typeface="Verdana" panose="020B0604030504040204" pitchFamily="34" charset="0"/>
                <a:ea typeface="Verdana" panose="020B0604030504040204" pitchFamily="34" charset="0"/>
              </a:rPr>
              <a:t>Passi precedenti (2019):</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 «</a:t>
            </a:r>
            <a:r>
              <a:rPr lang="it-IT" sz="3200" i="1" kern="100" dirty="0">
                <a:effectLst/>
                <a:latin typeface="Verdana" panose="020B0604030504040204" pitchFamily="34" charset="0"/>
                <a:ea typeface="Verdana" panose="020B0604030504040204" pitchFamily="34" charset="0"/>
                <a:cs typeface="Times New Roman" panose="02020603050405020304" pitchFamily="18" charset="0"/>
              </a:rPr>
              <a:t>Narcisismo 2.0?</a:t>
            </a:r>
            <a:br>
              <a:rPr lang="it-IT" sz="3200" i="1" kern="100" dirty="0">
                <a:effectLst/>
                <a:latin typeface="Verdana" panose="020B0604030504040204" pitchFamily="34" charset="0"/>
                <a:ea typeface="Verdana" panose="020B0604030504040204" pitchFamily="34" charset="0"/>
                <a:cs typeface="Times New Roman" panose="02020603050405020304" pitchFamily="18" charset="0"/>
              </a:rPr>
            </a:br>
            <a:r>
              <a:rPr lang="it-IT" sz="3200" i="1" kern="100" dirty="0">
                <a:effectLst/>
                <a:latin typeface="Verdana" panose="020B0604030504040204" pitchFamily="34" charset="0"/>
                <a:ea typeface="Verdana" panose="020B0604030504040204" pitchFamily="34" charset="0"/>
                <a:cs typeface="Times New Roman" panose="02020603050405020304" pitchFamily="18" charset="0"/>
              </a:rPr>
              <a:t>Tra cultura, comunicazione e web society»</a:t>
            </a:r>
            <a:endParaRPr lang="en-GB" sz="3200" dirty="0">
              <a:latin typeface="Verdana" panose="020B0604030504040204" pitchFamily="34" charset="0"/>
              <a:ea typeface="Verdana" panose="020B0604030504040204" pitchFamily="34" charset="0"/>
            </a:endParaRPr>
          </a:p>
        </p:txBody>
      </p:sp>
      <p:sp>
        <p:nvSpPr>
          <p:cNvPr id="3" name="Segnaposto contenuto 2">
            <a:extLst>
              <a:ext uri="{FF2B5EF4-FFF2-40B4-BE49-F238E27FC236}">
                <a16:creationId xmlns:a16="http://schemas.microsoft.com/office/drawing/2014/main" id="{F9B29C21-1CD6-6BB1-3526-72D4AA5F9247}"/>
              </a:ext>
            </a:extLst>
          </p:cNvPr>
          <p:cNvSpPr>
            <a:spLocks noGrp="1"/>
          </p:cNvSpPr>
          <p:nvPr>
            <p:ph idx="1"/>
          </p:nvPr>
        </p:nvSpPr>
        <p:spPr>
          <a:xfrm>
            <a:off x="838200" y="1487277"/>
            <a:ext cx="10515600" cy="5155894"/>
          </a:xfrm>
        </p:spPr>
        <p:txBody>
          <a:bodyPr>
            <a:noAutofit/>
          </a:bodyPr>
          <a:lstStyle/>
          <a:p>
            <a:pPr marL="0" lvl="0" indent="0" algn="just">
              <a:lnSpc>
                <a:spcPts val="2400"/>
              </a:lnSpc>
              <a:spcBef>
                <a:spcPts val="0"/>
              </a:spcBef>
              <a:buFont typeface="Verdana" panose="020B0604030504040204" pitchFamily="34" charset="0"/>
              <a:buChar char="-"/>
              <a:tabLst>
                <a:tab pos="457200" algn="l"/>
              </a:tabLst>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Letteratura scientifica: «Narcisismo» frequenza crescente in riferimento a temi sociali</a:t>
            </a:r>
            <a:endParaRPr lang="en-GB" sz="2200" kern="100" dirty="0">
              <a:effectLst/>
              <a:latin typeface="Verdana" panose="020B0604030504040204" pitchFamily="34" charset="0"/>
              <a:ea typeface="Verdana" panose="020B0604030504040204" pitchFamily="34" charset="0"/>
              <a:cs typeface="Times New Roman" panose="02020603050405020304" pitchFamily="18" charset="0"/>
            </a:endParaRPr>
          </a:p>
          <a:p>
            <a:pPr marL="0" lvl="0" indent="0" algn="just">
              <a:lnSpc>
                <a:spcPts val="2400"/>
              </a:lnSpc>
              <a:spcBef>
                <a:spcPts val="0"/>
              </a:spcBef>
              <a:buFont typeface="Verdana" panose="020B0604030504040204" pitchFamily="34" charset="0"/>
              <a:buChar char="-"/>
              <a:tabLst>
                <a:tab pos="457200" algn="l"/>
              </a:tabLst>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Ridimensionamento in ambito clinico</a:t>
            </a:r>
            <a:endParaRPr lang="en-GB" sz="2200" kern="100" dirty="0">
              <a:effectLst/>
              <a:latin typeface="Verdana" panose="020B0604030504040204" pitchFamily="34" charset="0"/>
              <a:ea typeface="Verdana" panose="020B0604030504040204" pitchFamily="34" charset="0"/>
              <a:cs typeface="Times New Roman" panose="02020603050405020304" pitchFamily="18" charset="0"/>
            </a:endParaRPr>
          </a:p>
          <a:p>
            <a:pPr marL="0" lvl="0" indent="0" algn="just">
              <a:lnSpc>
                <a:spcPts val="2400"/>
              </a:lnSpc>
              <a:spcBef>
                <a:spcPts val="0"/>
              </a:spcBef>
              <a:buFont typeface="+mj-lt"/>
              <a:buAutoNum type="arabicPeriod"/>
              <a:tabLst>
                <a:tab pos="457200" algn="l"/>
              </a:tabLst>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l’innalzamento dei valori psicometrici nella popolazione (come per l’individualismo): devianti livelli precedentemente estremi e considerati patologici, per cui in linea con le riflessioni di Lasch e di Cesareo (cultura/era del n.)</a:t>
            </a:r>
            <a:endParaRPr lang="en-GB" sz="2200" kern="100" dirty="0">
              <a:effectLst/>
              <a:latin typeface="Verdana" panose="020B0604030504040204" pitchFamily="34" charset="0"/>
              <a:ea typeface="Verdana" panose="020B0604030504040204" pitchFamily="34" charset="0"/>
              <a:cs typeface="Times New Roman" panose="02020603050405020304" pitchFamily="18" charset="0"/>
            </a:endParaRPr>
          </a:p>
          <a:p>
            <a:pPr marL="0" lvl="0" indent="0" algn="just">
              <a:lnSpc>
                <a:spcPts val="2400"/>
              </a:lnSpc>
              <a:spcBef>
                <a:spcPts val="0"/>
              </a:spcBef>
              <a:buFont typeface="+mj-lt"/>
              <a:buAutoNum type="arabicPeriod"/>
              <a:tabLst>
                <a:tab pos="457200" algn="l"/>
              </a:tabLst>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bisogno di ammirazione: modelli rappresentativi di una società nei quali i bisogni vengono alimentati dal marketing </a:t>
            </a:r>
            <a:r>
              <a:rPr lang="it-IT" sz="2200" kern="100" dirty="0">
                <a:effectLst/>
                <a:latin typeface="Verdana" panose="020B0604030504040204" pitchFamily="34" charset="0"/>
                <a:ea typeface="Verdana" panose="020B0604030504040204" pitchFamily="34" charset="0"/>
                <a:cs typeface="Times New Roman" panose="02020603050405020304" pitchFamily="18" charset="0"/>
                <a:sym typeface="Wingdings" panose="05000000000000000000" pitchFamily="2" charset="2"/>
              </a:rPr>
              <a:t> </a:t>
            </a: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forme di pratiche di consumo esibizionista</a:t>
            </a:r>
            <a:r>
              <a:rPr lang="it-IT" sz="2200" kern="100" dirty="0">
                <a:latin typeface="Verdana" panose="020B0604030504040204" pitchFamily="34" charset="0"/>
                <a:ea typeface="Verdana" panose="020B0604030504040204" pitchFamily="34" charset="0"/>
                <a:cs typeface="Times New Roman" panose="02020603050405020304" pitchFamily="18" charset="0"/>
              </a:rPr>
              <a:t> </a:t>
            </a:r>
            <a:r>
              <a:rPr lang="it-IT" sz="2200" kern="100" dirty="0">
                <a:effectLst/>
                <a:latin typeface="Verdana" panose="020B0604030504040204" pitchFamily="34" charset="0"/>
                <a:ea typeface="Verdana" panose="020B0604030504040204" pitchFamily="34" charset="0"/>
                <a:cs typeface="Times New Roman" panose="02020603050405020304" pitchFamily="18" charset="0"/>
                <a:sym typeface="Wingdings" panose="05000000000000000000" pitchFamily="2" charset="2"/>
              </a:rPr>
              <a:t></a:t>
            </a: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passaggio dal voyerismo del pubblico al loro esibizionismo in pratiche che includono momenti e forme di consumo (il piacere massimo dell’acquisto è quello di condividere nei social il primo utilizzo del prodotto).</a:t>
            </a:r>
          </a:p>
          <a:p>
            <a:pPr marL="0" lvl="0" indent="0" algn="just">
              <a:lnSpc>
                <a:spcPts val="2400"/>
              </a:lnSpc>
              <a:spcBef>
                <a:spcPts val="0"/>
              </a:spcBef>
              <a:buNone/>
              <a:tabLst>
                <a:tab pos="457200" algn="l"/>
              </a:tabLst>
            </a:pPr>
            <a:r>
              <a:rPr lang="it-IT" sz="2200" kern="100" dirty="0">
                <a:effectLst/>
                <a:latin typeface="Verdana" panose="020B0604030504040204" pitchFamily="34" charset="0"/>
                <a:ea typeface="Verdana" panose="020B0604030504040204" pitchFamily="34" charset="0"/>
                <a:cs typeface="Times New Roman" panose="02020603050405020304" pitchFamily="18" charset="0"/>
              </a:rPr>
              <a:t>Più recentemente anche la sociologia: le diverse forme di esposizione ed esibizione del sé espressione di narcisismo oppure indotte dal neoliberalismo che trova ambiente favorevole nei social all’autopromozione attraverso i selfie?</a:t>
            </a:r>
            <a:endParaRPr lang="en-GB" sz="22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23487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837 foto di </a:t>
            </a:r>
            <a:r>
              <a:rPr lang="it-IT" sz="3200" dirty="0" err="1">
                <a:latin typeface="Verdana"/>
                <a:ea typeface="Verdana"/>
                <a:cs typeface="Verdana"/>
                <a:sym typeface="Verdana"/>
              </a:rPr>
              <a:t>instagram</a:t>
            </a:r>
            <a:r>
              <a:rPr lang="it-IT" sz="3200" dirty="0">
                <a:latin typeface="Verdana"/>
                <a:ea typeface="Verdana"/>
                <a:cs typeface="Verdana"/>
                <a:sym typeface="Verdana"/>
              </a:rPr>
              <a:t> durante il lockdown</a:t>
            </a:r>
            <a:endParaRPr sz="3200" dirty="0">
              <a:latin typeface="Verdana"/>
              <a:ea typeface="Verdana"/>
              <a:cs typeface="Verdana"/>
              <a:sym typeface="Verdana"/>
            </a:endParaRPr>
          </a:p>
        </p:txBody>
      </p:sp>
      <p:sp>
        <p:nvSpPr>
          <p:cNvPr id="131" name="Google Shape;131;p8"/>
          <p:cNvSpPr txBox="1">
            <a:spLocks noGrp="1"/>
          </p:cNvSpPr>
          <p:nvPr>
            <p:ph type="body" idx="1"/>
          </p:nvPr>
        </p:nvSpPr>
        <p:spPr>
          <a:xfrm>
            <a:off x="838200" y="1167789"/>
            <a:ext cx="10515600" cy="5343180"/>
          </a:xfrm>
          <a:prstGeom prst="rect">
            <a:avLst/>
          </a:prstGeom>
          <a:noFill/>
          <a:ln>
            <a:noFill/>
          </a:ln>
        </p:spPr>
        <p:txBody>
          <a:bodyPr spcFirstLastPara="1" wrap="square" lIns="91425" tIns="45700" rIns="91425" bIns="45700" anchor="t" anchorCtr="0">
            <a:noAutofit/>
          </a:bodyPr>
          <a:lstStyle/>
          <a:p>
            <a:pPr marL="0" lvl="0" indent="0" algn="just" rtl="0">
              <a:lnSpc>
                <a:spcPts val="3120"/>
              </a:lnSpc>
              <a:spcBef>
                <a:spcPts val="0"/>
              </a:spcBef>
              <a:spcAft>
                <a:spcPts val="0"/>
              </a:spcAft>
              <a:buClr>
                <a:srgbClr val="000000"/>
              </a:buClr>
              <a:buSzPts val="2000"/>
              <a:buFont typeface="Verdana"/>
              <a:buChar char="-"/>
            </a:pP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Il narcisismo: &lt;funzionale, risorsa che motiva al superamento di sfide e momenti critici, generando fiducia in sé stesso e sicurezza</a:t>
            </a:r>
            <a:endParaRPr lang="it-IT" sz="2200" dirty="0">
              <a:latin typeface="Verdana" panose="020B0604030504040204" pitchFamily="34" charset="0"/>
              <a:ea typeface="Verdana" panose="020B0604030504040204" pitchFamily="34" charset="0"/>
              <a:sym typeface="Verdana"/>
            </a:endParaRPr>
          </a:p>
          <a:p>
            <a:pPr marL="0" lvl="0" indent="0" algn="just" rtl="0">
              <a:lnSpc>
                <a:spcPts val="3120"/>
              </a:lnSpc>
              <a:spcBef>
                <a:spcPts val="0"/>
              </a:spcBef>
              <a:spcAft>
                <a:spcPts val="0"/>
              </a:spcAft>
              <a:buClr>
                <a:srgbClr val="000000"/>
              </a:buClr>
              <a:buSzPts val="2000"/>
              <a:buNone/>
            </a:pP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		&lt; disfunzionale, deborda in un’immagine di sé grandiosa che allontana il soggetto dalla realtà, di sé, degli altri come persone, ridotti a strumenti, e della situazione</a:t>
            </a:r>
            <a:endParaRPr sz="2200" dirty="0">
              <a:latin typeface="Verdana" panose="020B0604030504040204" pitchFamily="34" charset="0"/>
              <a:ea typeface="Verdana" panose="020B0604030504040204" pitchFamily="34" charset="0"/>
            </a:endParaRPr>
          </a:p>
          <a:p>
            <a:pPr marL="0" lvl="0" indent="0" algn="just" rtl="0">
              <a:lnSpc>
                <a:spcPts val="3120"/>
              </a:lnSpc>
              <a:spcBef>
                <a:spcPts val="0"/>
              </a:spcBef>
              <a:spcAft>
                <a:spcPts val="0"/>
              </a:spcAft>
              <a:buClr>
                <a:srgbClr val="000000"/>
              </a:buClr>
              <a:buSzPts val="2000"/>
              <a:buFont typeface="Verdana"/>
              <a:buChar char="-"/>
            </a:pP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Il lockdown, situazione di isolamento estremo: spartiacque tra queste due forme di narcisismo</a:t>
            </a:r>
            <a:endParaRPr sz="2200" dirty="0">
              <a:latin typeface="Verdana" panose="020B0604030504040204" pitchFamily="34" charset="0"/>
              <a:ea typeface="Verdana" panose="020B0604030504040204" pitchFamily="34" charset="0"/>
            </a:endParaRPr>
          </a:p>
          <a:p>
            <a:pPr marL="0" lvl="0" indent="0" algn="just" rtl="0">
              <a:lnSpc>
                <a:spcPts val="3120"/>
              </a:lnSpc>
              <a:spcBef>
                <a:spcPts val="0"/>
              </a:spcBef>
              <a:spcAft>
                <a:spcPts val="0"/>
              </a:spcAft>
              <a:buClr>
                <a:srgbClr val="000000"/>
              </a:buClr>
              <a:buSzPts val="2000"/>
              <a:buFont typeface="Verdana"/>
              <a:buChar char="-"/>
            </a:pP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Ha implementato, se non incentivato, forme di comunicazione digitale che nell’isolamento si sono espletate in selfie che rilevavano la vita che i soggetti si erano ricostruiti – o simulavano – dentro le mura domestiche o comunque nelle restrizioni imposte, per cui con una selezione di quello che ritenevano necessario se non imprescindibile avere o rappresentare di avere</a:t>
            </a:r>
            <a:endParaRPr sz="2200" dirty="0">
              <a:latin typeface="Verdana" panose="020B0604030504040204" pitchFamily="34" charset="0"/>
              <a:ea typeface="Verdana" panose="020B0604030504040204" pitchFamily="34" charset="0"/>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Estrazione delle unità di analisi</a:t>
            </a:r>
            <a:endParaRPr sz="3200" dirty="0">
              <a:latin typeface="Verdana"/>
              <a:ea typeface="Verdana"/>
              <a:cs typeface="Verdana"/>
              <a:sym typeface="Verdana"/>
            </a:endParaRPr>
          </a:p>
        </p:txBody>
      </p:sp>
      <p:sp>
        <p:nvSpPr>
          <p:cNvPr id="137" name="Google Shape;137;p9"/>
          <p:cNvSpPr txBox="1">
            <a:spLocks noGrp="1"/>
          </p:cNvSpPr>
          <p:nvPr>
            <p:ph type="body" idx="1"/>
          </p:nvPr>
        </p:nvSpPr>
        <p:spPr>
          <a:xfrm>
            <a:off x="838200" y="1117599"/>
            <a:ext cx="10515600" cy="5547605"/>
          </a:xfrm>
          <a:prstGeom prst="rect">
            <a:avLst/>
          </a:prstGeom>
          <a:noFill/>
          <a:ln>
            <a:noFill/>
          </a:ln>
        </p:spPr>
        <p:txBody>
          <a:bodyPr spcFirstLastPara="1" wrap="square" lIns="91425" tIns="45700" rIns="91425" bIns="45700" anchor="t" anchorCtr="0">
            <a:noAutofit/>
          </a:bodyPr>
          <a:lstStyle/>
          <a:p>
            <a:pPr marL="0" lvl="0" indent="0" algn="just" rtl="0">
              <a:lnSpc>
                <a:spcPts val="2800"/>
              </a:lnSpc>
              <a:spcBef>
                <a:spcPts val="0"/>
              </a:spcBef>
              <a:spcAft>
                <a:spcPts val="0"/>
              </a:spcAft>
              <a:buClr>
                <a:srgbClr val="000000"/>
              </a:buClr>
              <a:buSzPts val="2000"/>
              <a:buFont typeface="Verdana"/>
              <a:buChar char="-"/>
            </a:pPr>
            <a:r>
              <a:rPr lang="it-IT" sz="2200" dirty="0">
                <a:solidFill>
                  <a:srgbClr val="000000"/>
                </a:solidFill>
                <a:latin typeface="Verdana" panose="020B0604030504040204" pitchFamily="34" charset="0"/>
                <a:ea typeface="Verdana" panose="020B0604030504040204" pitchFamily="34" charset="0"/>
                <a:cs typeface="Verdana"/>
                <a:sym typeface="Verdana"/>
              </a:rPr>
              <a:t>P</a:t>
            </a: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iattaforma </a:t>
            </a:r>
            <a:r>
              <a:rPr lang="it-IT" sz="2200" b="0" i="0" u="none" strike="noStrike" dirty="0" err="1">
                <a:solidFill>
                  <a:srgbClr val="000000"/>
                </a:solidFill>
                <a:latin typeface="Verdana" panose="020B0604030504040204" pitchFamily="34" charset="0"/>
                <a:ea typeface="Verdana" panose="020B0604030504040204" pitchFamily="34" charset="0"/>
                <a:cs typeface="Verdana"/>
                <a:sym typeface="Verdana"/>
              </a:rPr>
              <a:t>Crowdtangle</a:t>
            </a: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 di proprietà di Meta</a:t>
            </a:r>
            <a:endParaRPr sz="2200" dirty="0">
              <a:latin typeface="Verdana" panose="020B0604030504040204" pitchFamily="34" charset="0"/>
              <a:ea typeface="Verdana" panose="020B0604030504040204" pitchFamily="34" charset="0"/>
            </a:endParaRPr>
          </a:p>
          <a:p>
            <a:pPr marL="0" lvl="0" indent="0" algn="just" rtl="0">
              <a:lnSpc>
                <a:spcPts val="2800"/>
              </a:lnSpc>
              <a:spcBef>
                <a:spcPts val="0"/>
              </a:spcBef>
              <a:spcAft>
                <a:spcPts val="0"/>
              </a:spcAft>
              <a:buClr>
                <a:srgbClr val="000000"/>
              </a:buClr>
              <a:buSzPts val="2000"/>
              <a:buFont typeface="Verdana"/>
              <a:buChar char="-"/>
            </a:pPr>
            <a:r>
              <a:rPr lang="it-IT" sz="2200" dirty="0">
                <a:solidFill>
                  <a:srgbClr val="000000"/>
                </a:solidFill>
                <a:latin typeface="Verdana" panose="020B0604030504040204" pitchFamily="34" charset="0"/>
                <a:ea typeface="Verdana" panose="020B0604030504040204" pitchFamily="34" charset="0"/>
                <a:cs typeface="Verdana"/>
                <a:sym typeface="Verdana"/>
              </a:rPr>
              <a:t>I</a:t>
            </a: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solati i 12 #hashtag più utilizzati per l’anno 2020 a livello mondiale prossimi al tema dell’isolamento e della pandemia oltre a quelli potenzialmente più esibizionisti (#beautuful, #instagood) isolando solo i contenuti prodotti in lingua italiana</a:t>
            </a:r>
            <a:endParaRPr sz="2200" dirty="0">
              <a:latin typeface="Verdana" panose="020B0604030504040204" pitchFamily="34" charset="0"/>
              <a:ea typeface="Verdana" panose="020B0604030504040204" pitchFamily="34" charset="0"/>
            </a:endParaRPr>
          </a:p>
          <a:p>
            <a:pPr marL="0" lvl="0" indent="0" algn="just" rtl="0">
              <a:lnSpc>
                <a:spcPts val="2800"/>
              </a:lnSpc>
              <a:spcBef>
                <a:spcPts val="0"/>
              </a:spcBef>
              <a:spcAft>
                <a:spcPts val="0"/>
              </a:spcAft>
              <a:buClr>
                <a:srgbClr val="000000"/>
              </a:buClr>
              <a:buSzPts val="2000"/>
              <a:buFont typeface="Verdana"/>
              <a:buChar char="-"/>
            </a:pPr>
            <a:r>
              <a:rPr lang="it-IT" sz="2200" dirty="0">
                <a:solidFill>
                  <a:srgbClr val="000000"/>
                </a:solidFill>
                <a:latin typeface="Verdana" panose="020B0604030504040204" pitchFamily="34" charset="0"/>
                <a:ea typeface="Verdana" panose="020B0604030504040204" pitchFamily="34" charset="0"/>
                <a:cs typeface="Verdana"/>
                <a:sym typeface="Verdana"/>
              </a:rPr>
              <a:t>A</a:t>
            </a: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ggiunti i due promossi durante il primo lockdown ed esclusivamente italiani(#celafaremo, #andratuttobene) oltre alle versioni italiane di quelli internazionali (#iorestoacasa, #iostoacasa)</a:t>
            </a:r>
            <a:endParaRPr sz="2200" dirty="0">
              <a:latin typeface="Verdana" panose="020B0604030504040204" pitchFamily="34" charset="0"/>
              <a:ea typeface="Verdana" panose="020B0604030504040204" pitchFamily="34" charset="0"/>
            </a:endParaRPr>
          </a:p>
          <a:p>
            <a:pPr marL="0" lvl="0" indent="0" algn="just" rtl="0">
              <a:lnSpc>
                <a:spcPts val="2800"/>
              </a:lnSpc>
              <a:spcBef>
                <a:spcPts val="0"/>
              </a:spcBef>
              <a:spcAft>
                <a:spcPts val="0"/>
              </a:spcAft>
              <a:buClr>
                <a:srgbClr val="000000"/>
              </a:buClr>
              <a:buSzPts val="2000"/>
              <a:buFont typeface="Verdana"/>
              <a:buChar char="-"/>
            </a:pP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Inizialmente circa 170.000 casi</a:t>
            </a:r>
            <a:endParaRPr sz="2200" dirty="0">
              <a:latin typeface="Verdana" panose="020B0604030504040204" pitchFamily="34" charset="0"/>
              <a:ea typeface="Verdana" panose="020B0604030504040204" pitchFamily="34" charset="0"/>
            </a:endParaRPr>
          </a:p>
          <a:p>
            <a:pPr marL="0" lvl="0" indent="0" algn="just" rtl="0">
              <a:lnSpc>
                <a:spcPts val="2800"/>
              </a:lnSpc>
              <a:spcBef>
                <a:spcPts val="0"/>
              </a:spcBef>
              <a:spcAft>
                <a:spcPts val="0"/>
              </a:spcAft>
              <a:buClr>
                <a:srgbClr val="000000"/>
              </a:buClr>
              <a:buSzPts val="2000"/>
              <a:buFont typeface="Verdana"/>
              <a:buChar char="-"/>
            </a:pPr>
            <a:r>
              <a:rPr lang="it-IT" sz="2200" dirty="0">
                <a:solidFill>
                  <a:srgbClr val="000000"/>
                </a:solidFill>
                <a:latin typeface="Verdana" panose="020B0604030504040204" pitchFamily="34" charset="0"/>
                <a:ea typeface="Verdana" panose="020B0604030504040204" pitchFamily="34" charset="0"/>
                <a:cs typeface="Verdana"/>
                <a:sym typeface="Verdana"/>
              </a:rPr>
              <a:t>D</a:t>
            </a: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istribuzione a coda lunga in termini di engagement: dopo un numero di contenuti ad altissima interazione (&gt;10.000), fascia intermedia di </a:t>
            </a:r>
            <a:r>
              <a:rPr lang="it-IT" sz="2200" b="0" i="0" u="none" strike="noStrike" dirty="0" err="1">
                <a:solidFill>
                  <a:srgbClr val="000000"/>
                </a:solidFill>
                <a:latin typeface="Verdana" panose="020B0604030504040204" pitchFamily="34" charset="0"/>
                <a:ea typeface="Verdana" panose="020B0604030504040204" pitchFamily="34" charset="0"/>
                <a:cs typeface="Verdana"/>
                <a:sym typeface="Verdana"/>
              </a:rPr>
              <a:t>content</a:t>
            </a:r>
            <a:r>
              <a:rPr lang="it-IT" sz="2200" b="0" i="0" u="none" strike="noStrike" dirty="0">
                <a:solidFill>
                  <a:srgbClr val="000000"/>
                </a:solidFill>
                <a:latin typeface="Verdana" panose="020B0604030504040204" pitchFamily="34" charset="0"/>
                <a:ea typeface="Verdana" panose="020B0604030504040204" pitchFamily="34" charset="0"/>
                <a:cs typeface="Verdana"/>
                <a:sym typeface="Verdana"/>
              </a:rPr>
              <a:t> creator non ancora famosi o consolidati che si posizionavano nella fascia dalle 10.000 alle 1000 interazioni, al di sotto di quella soglia iniziava una coda lunga di contenuti che non si avvicinavano all’impatto di quelli ‘professionali’</a:t>
            </a:r>
            <a:endParaRPr sz="2200" dirty="0">
              <a:latin typeface="Verdana" panose="020B0604030504040204" pitchFamily="34" charset="0"/>
              <a:ea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0D58CFE-D212-A584-B9C0-21AAC4369F41}"/>
              </a:ext>
            </a:extLst>
          </p:cNvPr>
          <p:cNvPicPr>
            <a:picLocks noChangeAspect="1"/>
          </p:cNvPicPr>
          <p:nvPr/>
        </p:nvPicPr>
        <p:blipFill>
          <a:blip r:embed="rId2"/>
          <a:stretch>
            <a:fillRect/>
          </a:stretch>
        </p:blipFill>
        <p:spPr>
          <a:xfrm>
            <a:off x="1259595" y="242371"/>
            <a:ext cx="9672809" cy="6356733"/>
          </a:xfrm>
          <a:prstGeom prst="rect">
            <a:avLst/>
          </a:prstGeom>
        </p:spPr>
      </p:pic>
    </p:spTree>
    <p:extLst>
      <p:ext uri="{BB962C8B-B14F-4D97-AF65-F5344CB8AC3E}">
        <p14:creationId xmlns:p14="http://schemas.microsoft.com/office/powerpoint/2010/main" val="5451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7FE63244-364F-E0E5-04B9-56D6987340E2}"/>
              </a:ext>
            </a:extLst>
          </p:cNvPr>
          <p:cNvGraphicFramePr>
            <a:graphicFrameLocks noGrp="1"/>
          </p:cNvGraphicFramePr>
          <p:nvPr/>
        </p:nvGraphicFramePr>
        <p:xfrm>
          <a:off x="937352" y="324703"/>
          <a:ext cx="10515604" cy="698656"/>
        </p:xfrm>
        <a:graphic>
          <a:graphicData uri="http://schemas.openxmlformats.org/drawingml/2006/table">
            <a:tbl>
              <a:tblPr>
                <a:tableStyleId>{5C22544A-7EE6-4342-B048-85BDC9FD1C3A}</a:tableStyleId>
              </a:tblPr>
              <a:tblGrid>
                <a:gridCol w="667657">
                  <a:extLst>
                    <a:ext uri="{9D8B030D-6E8A-4147-A177-3AD203B41FA5}">
                      <a16:colId xmlns:a16="http://schemas.microsoft.com/office/drawing/2014/main" val="2705752800"/>
                    </a:ext>
                  </a:extLst>
                </a:gridCol>
                <a:gridCol w="810727">
                  <a:extLst>
                    <a:ext uri="{9D8B030D-6E8A-4147-A177-3AD203B41FA5}">
                      <a16:colId xmlns:a16="http://schemas.microsoft.com/office/drawing/2014/main" val="930621293"/>
                    </a:ext>
                  </a:extLst>
                </a:gridCol>
                <a:gridCol w="810727">
                  <a:extLst>
                    <a:ext uri="{9D8B030D-6E8A-4147-A177-3AD203B41FA5}">
                      <a16:colId xmlns:a16="http://schemas.microsoft.com/office/drawing/2014/main" val="2648519780"/>
                    </a:ext>
                  </a:extLst>
                </a:gridCol>
                <a:gridCol w="810727">
                  <a:extLst>
                    <a:ext uri="{9D8B030D-6E8A-4147-A177-3AD203B41FA5}">
                      <a16:colId xmlns:a16="http://schemas.microsoft.com/office/drawing/2014/main" val="2390022801"/>
                    </a:ext>
                  </a:extLst>
                </a:gridCol>
                <a:gridCol w="810727">
                  <a:extLst>
                    <a:ext uri="{9D8B030D-6E8A-4147-A177-3AD203B41FA5}">
                      <a16:colId xmlns:a16="http://schemas.microsoft.com/office/drawing/2014/main" val="3730457933"/>
                    </a:ext>
                  </a:extLst>
                </a:gridCol>
                <a:gridCol w="810727">
                  <a:extLst>
                    <a:ext uri="{9D8B030D-6E8A-4147-A177-3AD203B41FA5}">
                      <a16:colId xmlns:a16="http://schemas.microsoft.com/office/drawing/2014/main" val="1261748481"/>
                    </a:ext>
                  </a:extLst>
                </a:gridCol>
                <a:gridCol w="810727">
                  <a:extLst>
                    <a:ext uri="{9D8B030D-6E8A-4147-A177-3AD203B41FA5}">
                      <a16:colId xmlns:a16="http://schemas.microsoft.com/office/drawing/2014/main" val="3823573440"/>
                    </a:ext>
                  </a:extLst>
                </a:gridCol>
                <a:gridCol w="810727">
                  <a:extLst>
                    <a:ext uri="{9D8B030D-6E8A-4147-A177-3AD203B41FA5}">
                      <a16:colId xmlns:a16="http://schemas.microsoft.com/office/drawing/2014/main" val="1730570137"/>
                    </a:ext>
                  </a:extLst>
                </a:gridCol>
                <a:gridCol w="810727">
                  <a:extLst>
                    <a:ext uri="{9D8B030D-6E8A-4147-A177-3AD203B41FA5}">
                      <a16:colId xmlns:a16="http://schemas.microsoft.com/office/drawing/2014/main" val="1645764477"/>
                    </a:ext>
                  </a:extLst>
                </a:gridCol>
                <a:gridCol w="810727">
                  <a:extLst>
                    <a:ext uri="{9D8B030D-6E8A-4147-A177-3AD203B41FA5}">
                      <a16:colId xmlns:a16="http://schemas.microsoft.com/office/drawing/2014/main" val="3403291407"/>
                    </a:ext>
                  </a:extLst>
                </a:gridCol>
                <a:gridCol w="2551404">
                  <a:extLst>
                    <a:ext uri="{9D8B030D-6E8A-4147-A177-3AD203B41FA5}">
                      <a16:colId xmlns:a16="http://schemas.microsoft.com/office/drawing/2014/main" val="2864472874"/>
                    </a:ext>
                  </a:extLst>
                </a:gridCol>
              </a:tblGrid>
              <a:tr h="349328">
                <a:tc>
                  <a:txBody>
                    <a:bodyPr/>
                    <a:lstStyle/>
                    <a:p>
                      <a:pPr algn="l" fontAlgn="b"/>
                      <a:r>
                        <a:rPr lang="en-GB" sz="1100" u="none" strike="noStrike">
                          <a:effectLst/>
                        </a:rPr>
                        <a:t>Caso</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Account</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User Name</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Followers at Posting</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Post Created Date</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Post Created Time</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Type</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Total Interactions</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Likes</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Comments</a:t>
                      </a:r>
                      <a:endParaRPr lang="en-GB" sz="1100" b="1" i="0" u="none" strike="noStrike">
                        <a:solidFill>
                          <a:srgbClr val="FFFFFF"/>
                        </a:solidFill>
                        <a:effectLst/>
                        <a:latin typeface="Calibri" panose="020F0502020204030204" pitchFamily="34" charset="0"/>
                      </a:endParaRPr>
                    </a:p>
                  </a:txBody>
                  <a:tcPr marL="5961" marR="5961" marT="5961" marB="0" anchor="b"/>
                </a:tc>
                <a:tc>
                  <a:txBody>
                    <a:bodyPr/>
                    <a:lstStyle/>
                    <a:p>
                      <a:pPr algn="l" fontAlgn="b"/>
                      <a:r>
                        <a:rPr lang="en-GB" sz="1100" u="none" strike="noStrike">
                          <a:effectLst/>
                        </a:rPr>
                        <a:t>URL</a:t>
                      </a:r>
                      <a:endParaRPr lang="en-GB" sz="1100" b="1" i="0" u="none" strike="noStrike">
                        <a:solidFill>
                          <a:srgbClr val="FFFFFF"/>
                        </a:solidFill>
                        <a:effectLst/>
                        <a:latin typeface="Calibri" panose="020F0502020204030204" pitchFamily="34" charset="0"/>
                      </a:endParaRPr>
                    </a:p>
                  </a:txBody>
                  <a:tcPr marL="5961" marR="5961" marT="5961" marB="0" anchor="b"/>
                </a:tc>
                <a:extLst>
                  <a:ext uri="{0D108BD9-81ED-4DB2-BD59-A6C34878D82A}">
                    <a16:rowId xmlns:a16="http://schemas.microsoft.com/office/drawing/2014/main" val="1131073938"/>
                  </a:ext>
                </a:extLst>
              </a:tr>
              <a:tr h="349328">
                <a:tc>
                  <a:txBody>
                    <a:bodyPr/>
                    <a:lstStyle/>
                    <a:p>
                      <a:pPr algn="l" fontAlgn="b"/>
                      <a:r>
                        <a:rPr lang="en-GB" sz="1100" u="none" strike="noStrike">
                          <a:effectLst/>
                        </a:rPr>
                        <a:t>F1</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l" fontAlgn="b"/>
                      <a:r>
                        <a:rPr lang="en-GB" sz="1000" u="none" strike="noStrike">
                          <a:effectLst/>
                        </a:rPr>
                        <a:t>𝓢𝓽𝓮𝓯𝔂_𝓑</a:t>
                      </a:r>
                      <a:endParaRPr lang="en-GB" sz="1000" b="0" i="0" u="none" strike="noStrike">
                        <a:solidFill>
                          <a:srgbClr val="000000"/>
                        </a:solidFill>
                        <a:effectLst/>
                        <a:latin typeface="-apple-system"/>
                      </a:endParaRPr>
                    </a:p>
                  </a:txBody>
                  <a:tcPr marL="5961" marR="5961" marT="5961" marB="0" anchor="b"/>
                </a:tc>
                <a:tc>
                  <a:txBody>
                    <a:bodyPr/>
                    <a:lstStyle/>
                    <a:p>
                      <a:pPr algn="l" fontAlgn="b"/>
                      <a:r>
                        <a:rPr lang="en-GB" sz="1100" u="none" strike="noStrike">
                          <a:effectLst/>
                        </a:rPr>
                        <a:t>stefy_b__</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r" fontAlgn="b"/>
                      <a:r>
                        <a:rPr lang="en-GB" sz="1100" u="none" strike="noStrike">
                          <a:effectLst/>
                        </a:rPr>
                        <a:t>150789</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r" fontAlgn="b"/>
                      <a:r>
                        <a:rPr lang="en-GB" sz="1100" u="none" strike="noStrike">
                          <a:effectLst/>
                        </a:rPr>
                        <a:t>30/03/20</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r" fontAlgn="b"/>
                      <a:r>
                        <a:rPr lang="en-GB" sz="1100" u="none" strike="noStrike">
                          <a:effectLst/>
                        </a:rPr>
                        <a:t>18:38:10</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l" fontAlgn="b"/>
                      <a:r>
                        <a:rPr lang="en-GB" sz="1100" u="none" strike="noStrike" dirty="0">
                          <a:effectLst/>
                        </a:rPr>
                        <a:t>Album</a:t>
                      </a:r>
                      <a:endParaRPr lang="en-GB" sz="1100" b="0" i="0" u="none" strike="noStrike" dirty="0">
                        <a:solidFill>
                          <a:srgbClr val="000000"/>
                        </a:solidFill>
                        <a:effectLst/>
                        <a:latin typeface="Calibri" panose="020F0502020204030204" pitchFamily="34" charset="0"/>
                      </a:endParaRPr>
                    </a:p>
                  </a:txBody>
                  <a:tcPr marL="5961" marR="5961" marT="5961" marB="0" anchor="b"/>
                </a:tc>
                <a:tc>
                  <a:txBody>
                    <a:bodyPr/>
                    <a:lstStyle/>
                    <a:p>
                      <a:pPr algn="r" fontAlgn="b"/>
                      <a:r>
                        <a:rPr lang="en-GB" sz="1100" u="none" strike="noStrike">
                          <a:effectLst/>
                        </a:rPr>
                        <a:t>9.673</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r" fontAlgn="b"/>
                      <a:r>
                        <a:rPr lang="en-GB" sz="1100" u="none" strike="noStrike">
                          <a:effectLst/>
                        </a:rPr>
                        <a:t>8968</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r" fontAlgn="b"/>
                      <a:r>
                        <a:rPr lang="en-GB" sz="1100" u="none" strike="noStrike">
                          <a:effectLst/>
                        </a:rPr>
                        <a:t>705</a:t>
                      </a:r>
                      <a:endParaRPr lang="en-GB" sz="1100" b="0" i="0" u="none" strike="noStrike">
                        <a:solidFill>
                          <a:srgbClr val="000000"/>
                        </a:solidFill>
                        <a:effectLst/>
                        <a:latin typeface="Calibri" panose="020F0502020204030204" pitchFamily="34" charset="0"/>
                      </a:endParaRPr>
                    </a:p>
                  </a:txBody>
                  <a:tcPr marL="5961" marR="5961" marT="5961" marB="0" anchor="b"/>
                </a:tc>
                <a:tc>
                  <a:txBody>
                    <a:bodyPr/>
                    <a:lstStyle/>
                    <a:p>
                      <a:pPr algn="l" fontAlgn="b"/>
                      <a:r>
                        <a:rPr lang="en-GB" sz="1100" u="sng" strike="noStrike" dirty="0">
                          <a:effectLst/>
                          <a:hlinkClick r:id="rId2"/>
                        </a:rPr>
                        <a:t>https://www.instagram.com/p/B-XWFR1o9xZ/</a:t>
                      </a:r>
                      <a:endParaRPr lang="en-GB" sz="1100" b="0" i="0" u="sng" strike="noStrike" dirty="0">
                        <a:solidFill>
                          <a:srgbClr val="000000"/>
                        </a:solidFill>
                        <a:effectLst/>
                        <a:latin typeface="Calibri" panose="020F0502020204030204" pitchFamily="34" charset="0"/>
                      </a:endParaRPr>
                    </a:p>
                  </a:txBody>
                  <a:tcPr marL="5961" marR="5961" marT="5961" marB="0" anchor="b"/>
                </a:tc>
                <a:extLst>
                  <a:ext uri="{0D108BD9-81ED-4DB2-BD59-A6C34878D82A}">
                    <a16:rowId xmlns:a16="http://schemas.microsoft.com/office/drawing/2014/main" val="2956486031"/>
                  </a:ext>
                </a:extLst>
              </a:tr>
            </a:tbl>
          </a:graphicData>
        </a:graphic>
      </p:graphicFrame>
      <p:graphicFrame>
        <p:nvGraphicFramePr>
          <p:cNvPr id="3" name="Tabella 2">
            <a:extLst>
              <a:ext uri="{FF2B5EF4-FFF2-40B4-BE49-F238E27FC236}">
                <a16:creationId xmlns:a16="http://schemas.microsoft.com/office/drawing/2014/main" id="{BE6E832D-CA73-E300-5CBD-789D7113D471}"/>
              </a:ext>
            </a:extLst>
          </p:cNvPr>
          <p:cNvGraphicFramePr>
            <a:graphicFrameLocks noGrp="1"/>
          </p:cNvGraphicFramePr>
          <p:nvPr/>
        </p:nvGraphicFramePr>
        <p:xfrm>
          <a:off x="1628662" y="1296052"/>
          <a:ext cx="9132984" cy="867410"/>
        </p:xfrm>
        <a:graphic>
          <a:graphicData uri="http://schemas.openxmlformats.org/drawingml/2006/table">
            <a:tbl>
              <a:tblPr>
                <a:tableStyleId>{5C22544A-7EE6-4342-B048-85BDC9FD1C3A}</a:tableStyleId>
              </a:tblPr>
              <a:tblGrid>
                <a:gridCol w="4651231">
                  <a:extLst>
                    <a:ext uri="{9D8B030D-6E8A-4147-A177-3AD203B41FA5}">
                      <a16:colId xmlns:a16="http://schemas.microsoft.com/office/drawing/2014/main" val="3781221267"/>
                    </a:ext>
                  </a:extLst>
                </a:gridCol>
                <a:gridCol w="1280501">
                  <a:extLst>
                    <a:ext uri="{9D8B030D-6E8A-4147-A177-3AD203B41FA5}">
                      <a16:colId xmlns:a16="http://schemas.microsoft.com/office/drawing/2014/main" val="2526682796"/>
                    </a:ext>
                  </a:extLst>
                </a:gridCol>
                <a:gridCol w="3201252">
                  <a:extLst>
                    <a:ext uri="{9D8B030D-6E8A-4147-A177-3AD203B41FA5}">
                      <a16:colId xmlns:a16="http://schemas.microsoft.com/office/drawing/2014/main" val="546756340"/>
                    </a:ext>
                  </a:extLst>
                </a:gridCol>
              </a:tblGrid>
              <a:tr h="190500">
                <a:tc>
                  <a:txBody>
                    <a:bodyPr/>
                    <a:lstStyle/>
                    <a:p>
                      <a:pPr algn="l" fontAlgn="ctr"/>
                      <a:r>
                        <a:rPr lang="en-GB" sz="1200" u="none" strike="noStrike">
                          <a:effectLst/>
                        </a:rPr>
                        <a:t>Description</a:t>
                      </a:r>
                      <a:endParaRPr lang="en-GB" sz="1200" b="1" i="0" u="none" strike="noStrike">
                        <a:solidFill>
                          <a:srgbClr val="FFFFFF"/>
                        </a:solidFill>
                        <a:effectLst/>
                        <a:latin typeface="Calibri" panose="020F0502020204030204" pitchFamily="34" charset="0"/>
                      </a:endParaRPr>
                    </a:p>
                  </a:txBody>
                  <a:tcPr marL="6350" marR="6350" marT="6350" marB="0" anchor="ctr"/>
                </a:tc>
                <a:tc>
                  <a:txBody>
                    <a:bodyPr/>
                    <a:lstStyle/>
                    <a:p>
                      <a:pPr algn="l" fontAlgn="b"/>
                      <a:r>
                        <a:rPr lang="en-GB" sz="1200" u="none" strike="noStrike">
                          <a:effectLst/>
                        </a:rPr>
                        <a:t>Hashtag primari</a:t>
                      </a:r>
                      <a:endParaRPr lang="en-GB" sz="1200" b="1" i="0" u="none" strike="noStrike">
                        <a:solidFill>
                          <a:srgbClr val="FFFFFF"/>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hashtag</a:t>
                      </a:r>
                      <a:endParaRPr lang="en-GB" sz="1200" b="1" i="0" u="none" strike="noStrike">
                        <a:solidFill>
                          <a:srgbClr val="FFFFFF"/>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50767649"/>
                  </a:ext>
                </a:extLst>
              </a:tr>
              <a:tr h="190500">
                <a:tc>
                  <a:txBody>
                    <a:bodyPr/>
                    <a:lstStyle/>
                    <a:p>
                      <a:pPr algn="l" fontAlgn="b"/>
                      <a:r>
                        <a:rPr lang="it-IT" sz="1200" u="none" strike="noStrike" dirty="0">
                          <a:effectLst/>
                        </a:rPr>
                        <a:t>Buona sera amici ♥️L’unico vero errore è quello dal quale non impariamo nulla 😗😗😗 🌈</a:t>
                      </a:r>
                      <a:endParaRPr lang="it-IT"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100" u="sng" strike="noStrike" dirty="0">
                          <a:effectLst/>
                          <a:hlinkClick r:id="rId3"/>
                        </a:rPr>
                        <a:t>#iorestoacasa</a:t>
                      </a:r>
                      <a:endParaRPr lang="en-GB" sz="1100" b="0" i="0" u="sng" strike="noStrike" dirty="0">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dirty="0">
                          <a:effectLst/>
                          <a:hlinkClick r:id="rId4"/>
                        </a:rPr>
                        <a:t> #andratuttobene #vicinimalontani #love #instagram #selfietime #fotoitaliane #igers #igersnapoli #igersitalia #followers #likeforfollow #likeforlikes #solocosebelle #</a:t>
                      </a:r>
                      <a:endParaRPr lang="en-GB" sz="1100" b="0" i="0" u="sng" strike="noStrike" dirty="0">
                        <a:solidFill>
                          <a:srgbClr val="000000"/>
                        </a:solidFill>
                        <a:effectLst/>
                        <a:latin typeface="-apple-system"/>
                      </a:endParaRPr>
                    </a:p>
                  </a:txBody>
                  <a:tcPr marL="6350" marR="6350" marT="6350" marB="0" anchor="b"/>
                </a:tc>
                <a:extLst>
                  <a:ext uri="{0D108BD9-81ED-4DB2-BD59-A6C34878D82A}">
                    <a16:rowId xmlns:a16="http://schemas.microsoft.com/office/drawing/2014/main" val="2484579153"/>
                  </a:ext>
                </a:extLst>
              </a:tr>
            </a:tbl>
          </a:graphicData>
        </a:graphic>
      </p:graphicFrame>
      <p:graphicFrame>
        <p:nvGraphicFramePr>
          <p:cNvPr id="4" name="Tabella 3">
            <a:extLst>
              <a:ext uri="{FF2B5EF4-FFF2-40B4-BE49-F238E27FC236}">
                <a16:creationId xmlns:a16="http://schemas.microsoft.com/office/drawing/2014/main" id="{4328A320-52CC-E992-D444-E6E86A71753C}"/>
              </a:ext>
            </a:extLst>
          </p:cNvPr>
          <p:cNvGraphicFramePr>
            <a:graphicFrameLocks noGrp="1"/>
          </p:cNvGraphicFramePr>
          <p:nvPr/>
        </p:nvGraphicFramePr>
        <p:xfrm>
          <a:off x="2372454" y="2452066"/>
          <a:ext cx="7645400" cy="713740"/>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244819556"/>
                    </a:ext>
                  </a:extLst>
                </a:gridCol>
                <a:gridCol w="1193800">
                  <a:extLst>
                    <a:ext uri="{9D8B030D-6E8A-4147-A177-3AD203B41FA5}">
                      <a16:colId xmlns:a16="http://schemas.microsoft.com/office/drawing/2014/main" val="2849510213"/>
                    </a:ext>
                  </a:extLst>
                </a:gridCol>
                <a:gridCol w="1016000">
                  <a:extLst>
                    <a:ext uri="{9D8B030D-6E8A-4147-A177-3AD203B41FA5}">
                      <a16:colId xmlns:a16="http://schemas.microsoft.com/office/drawing/2014/main" val="154818011"/>
                    </a:ext>
                  </a:extLst>
                </a:gridCol>
                <a:gridCol w="1663700">
                  <a:extLst>
                    <a:ext uri="{9D8B030D-6E8A-4147-A177-3AD203B41FA5}">
                      <a16:colId xmlns:a16="http://schemas.microsoft.com/office/drawing/2014/main" val="830427986"/>
                    </a:ext>
                  </a:extLst>
                </a:gridCol>
                <a:gridCol w="850900">
                  <a:extLst>
                    <a:ext uri="{9D8B030D-6E8A-4147-A177-3AD203B41FA5}">
                      <a16:colId xmlns:a16="http://schemas.microsoft.com/office/drawing/2014/main" val="1867859723"/>
                    </a:ext>
                  </a:extLst>
                </a:gridCol>
                <a:gridCol w="1092200">
                  <a:extLst>
                    <a:ext uri="{9D8B030D-6E8A-4147-A177-3AD203B41FA5}">
                      <a16:colId xmlns:a16="http://schemas.microsoft.com/office/drawing/2014/main" val="648671462"/>
                    </a:ext>
                  </a:extLst>
                </a:gridCol>
              </a:tblGrid>
              <a:tr h="190500">
                <a:tc>
                  <a:txBody>
                    <a:bodyPr/>
                    <a:lstStyle/>
                    <a:p>
                      <a:pPr algn="l" fontAlgn="b"/>
                      <a:r>
                        <a:rPr lang="it-IT" sz="1100" u="none" strike="noStrike">
                          <a:effectLst/>
                        </a:rPr>
                        <a:t>Soggetto principale della costruzione del contenuto</a:t>
                      </a:r>
                      <a:endParaRPr lang="it-IT"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Ripresa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Localizzazione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Oggetti</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Contenuto</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Schema narrativo</a:t>
                      </a:r>
                      <a:endParaRPr lang="en-GB" sz="11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144362407"/>
                  </a:ext>
                </a:extLst>
              </a:tr>
              <a:tr h="190500">
                <a:tc>
                  <a:txBody>
                    <a:bodyPr/>
                    <a:lstStyle/>
                    <a:p>
                      <a:pPr algn="l" fontAlgn="b"/>
                      <a:r>
                        <a:rPr lang="en-GB" sz="1200" u="none" strike="noStrike">
                          <a:effectLst/>
                        </a:rPr>
                        <a:t>Persona</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Obiettivo</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Interno</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Contestuali (camera da letto)</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Aspirazione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Frammento</a:t>
                      </a:r>
                      <a:endParaRPr lang="en-GB"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38593285"/>
                  </a:ext>
                </a:extLst>
              </a:tr>
            </a:tbl>
          </a:graphicData>
        </a:graphic>
      </p:graphicFrame>
      <p:graphicFrame>
        <p:nvGraphicFramePr>
          <p:cNvPr id="6" name="Tabella 5">
            <a:extLst>
              <a:ext uri="{FF2B5EF4-FFF2-40B4-BE49-F238E27FC236}">
                <a16:creationId xmlns:a16="http://schemas.microsoft.com/office/drawing/2014/main" id="{888C5049-6F7F-80C0-22C3-78A3E4FB9C8F}"/>
              </a:ext>
            </a:extLst>
          </p:cNvPr>
          <p:cNvGraphicFramePr>
            <a:graphicFrameLocks noGrp="1"/>
          </p:cNvGraphicFramePr>
          <p:nvPr/>
        </p:nvGraphicFramePr>
        <p:xfrm>
          <a:off x="2679700" y="3596493"/>
          <a:ext cx="6832600" cy="713740"/>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2474521926"/>
                    </a:ext>
                  </a:extLst>
                </a:gridCol>
                <a:gridCol w="939800">
                  <a:extLst>
                    <a:ext uri="{9D8B030D-6E8A-4147-A177-3AD203B41FA5}">
                      <a16:colId xmlns:a16="http://schemas.microsoft.com/office/drawing/2014/main" val="4038443956"/>
                    </a:ext>
                  </a:extLst>
                </a:gridCol>
                <a:gridCol w="1143000">
                  <a:extLst>
                    <a:ext uri="{9D8B030D-6E8A-4147-A177-3AD203B41FA5}">
                      <a16:colId xmlns:a16="http://schemas.microsoft.com/office/drawing/2014/main" val="2338912430"/>
                    </a:ext>
                  </a:extLst>
                </a:gridCol>
                <a:gridCol w="787400">
                  <a:extLst>
                    <a:ext uri="{9D8B030D-6E8A-4147-A177-3AD203B41FA5}">
                      <a16:colId xmlns:a16="http://schemas.microsoft.com/office/drawing/2014/main" val="3972820445"/>
                    </a:ext>
                  </a:extLst>
                </a:gridCol>
                <a:gridCol w="800100">
                  <a:extLst>
                    <a:ext uri="{9D8B030D-6E8A-4147-A177-3AD203B41FA5}">
                      <a16:colId xmlns:a16="http://schemas.microsoft.com/office/drawing/2014/main" val="2962120355"/>
                    </a:ext>
                  </a:extLst>
                </a:gridCol>
                <a:gridCol w="711200">
                  <a:extLst>
                    <a:ext uri="{9D8B030D-6E8A-4147-A177-3AD203B41FA5}">
                      <a16:colId xmlns:a16="http://schemas.microsoft.com/office/drawing/2014/main" val="1049614815"/>
                    </a:ext>
                  </a:extLst>
                </a:gridCol>
                <a:gridCol w="1016000">
                  <a:extLst>
                    <a:ext uri="{9D8B030D-6E8A-4147-A177-3AD203B41FA5}">
                      <a16:colId xmlns:a16="http://schemas.microsoft.com/office/drawing/2014/main" val="266271643"/>
                    </a:ext>
                  </a:extLst>
                </a:gridCol>
              </a:tblGrid>
              <a:tr h="190500">
                <a:tc>
                  <a:txBody>
                    <a:bodyPr/>
                    <a:lstStyle/>
                    <a:p>
                      <a:pPr algn="l" fontAlgn="b"/>
                      <a:r>
                        <a:rPr lang="en-GB" sz="1100" u="none" strike="noStrike">
                          <a:effectLst/>
                        </a:rPr>
                        <a:t>Richiami culturali</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Apertura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Iconografia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Cromia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Illuminazione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Filtraggio immagine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Corporeità</a:t>
                      </a:r>
                      <a:endParaRPr lang="en-GB" sz="11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756079014"/>
                  </a:ext>
                </a:extLst>
              </a:tr>
              <a:tr h="190500">
                <a:tc>
                  <a:txBody>
                    <a:bodyPr/>
                    <a:lstStyle/>
                    <a:p>
                      <a:pPr algn="l" fontAlgn="b"/>
                      <a:r>
                        <a:rPr lang="en-GB" sz="1200" u="none" strike="noStrike">
                          <a:effectLst/>
                        </a:rPr>
                        <a:t>Immaginario (sensualità)</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Pratica privata</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Minimalismo</a:t>
                      </a:r>
                      <a:endParaRPr lang="en-GB"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Giustapposta</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Luce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Minimale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Viso</a:t>
                      </a:r>
                      <a:r>
                        <a:rPr lang="en-GB" sz="1200" u="none" strike="noStrike" dirty="0">
                          <a:effectLst/>
                        </a:rPr>
                        <a:t> + </a:t>
                      </a:r>
                      <a:r>
                        <a:rPr lang="en-GB" sz="1200" u="none" strike="noStrike" dirty="0" err="1">
                          <a:effectLst/>
                        </a:rPr>
                        <a:t>corpo</a:t>
                      </a:r>
                      <a:endParaRPr lang="en-GB"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36370008"/>
                  </a:ext>
                </a:extLst>
              </a:tr>
            </a:tbl>
          </a:graphicData>
        </a:graphic>
      </p:graphicFrame>
      <p:graphicFrame>
        <p:nvGraphicFramePr>
          <p:cNvPr id="7" name="Tabella 6">
            <a:extLst>
              <a:ext uri="{FF2B5EF4-FFF2-40B4-BE49-F238E27FC236}">
                <a16:creationId xmlns:a16="http://schemas.microsoft.com/office/drawing/2014/main" id="{46937947-FE4D-671D-DB28-6376C5CF86F3}"/>
              </a:ext>
            </a:extLst>
          </p:cNvPr>
          <p:cNvGraphicFramePr>
            <a:graphicFrameLocks noGrp="1"/>
          </p:cNvGraphicFramePr>
          <p:nvPr/>
        </p:nvGraphicFramePr>
        <p:xfrm>
          <a:off x="2679700" y="4747349"/>
          <a:ext cx="6832600" cy="713740"/>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391629680"/>
                    </a:ext>
                  </a:extLst>
                </a:gridCol>
                <a:gridCol w="939800">
                  <a:extLst>
                    <a:ext uri="{9D8B030D-6E8A-4147-A177-3AD203B41FA5}">
                      <a16:colId xmlns:a16="http://schemas.microsoft.com/office/drawing/2014/main" val="3530157544"/>
                    </a:ext>
                  </a:extLst>
                </a:gridCol>
                <a:gridCol w="1143000">
                  <a:extLst>
                    <a:ext uri="{9D8B030D-6E8A-4147-A177-3AD203B41FA5}">
                      <a16:colId xmlns:a16="http://schemas.microsoft.com/office/drawing/2014/main" val="882877738"/>
                    </a:ext>
                  </a:extLst>
                </a:gridCol>
                <a:gridCol w="787400">
                  <a:extLst>
                    <a:ext uri="{9D8B030D-6E8A-4147-A177-3AD203B41FA5}">
                      <a16:colId xmlns:a16="http://schemas.microsoft.com/office/drawing/2014/main" val="2573079358"/>
                    </a:ext>
                  </a:extLst>
                </a:gridCol>
                <a:gridCol w="800100">
                  <a:extLst>
                    <a:ext uri="{9D8B030D-6E8A-4147-A177-3AD203B41FA5}">
                      <a16:colId xmlns:a16="http://schemas.microsoft.com/office/drawing/2014/main" val="3261769122"/>
                    </a:ext>
                  </a:extLst>
                </a:gridCol>
                <a:gridCol w="711200">
                  <a:extLst>
                    <a:ext uri="{9D8B030D-6E8A-4147-A177-3AD203B41FA5}">
                      <a16:colId xmlns:a16="http://schemas.microsoft.com/office/drawing/2014/main" val="2328080018"/>
                    </a:ext>
                  </a:extLst>
                </a:gridCol>
                <a:gridCol w="1016000">
                  <a:extLst>
                    <a:ext uri="{9D8B030D-6E8A-4147-A177-3AD203B41FA5}">
                      <a16:colId xmlns:a16="http://schemas.microsoft.com/office/drawing/2014/main" val="3045761125"/>
                    </a:ext>
                  </a:extLst>
                </a:gridCol>
              </a:tblGrid>
              <a:tr h="190500">
                <a:tc>
                  <a:txBody>
                    <a:bodyPr/>
                    <a:lstStyle/>
                    <a:p>
                      <a:pPr algn="l" fontAlgn="b"/>
                      <a:r>
                        <a:rPr lang="en-GB" sz="1100" u="none" strike="noStrike">
                          <a:effectLst/>
                        </a:rPr>
                        <a:t>Richiami culturali</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Apertura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Iconografia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Cromia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Illuminazione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Filtraggio immagine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Corporeità</a:t>
                      </a:r>
                      <a:endParaRPr lang="en-GB" sz="11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205329721"/>
                  </a:ext>
                </a:extLst>
              </a:tr>
              <a:tr h="190500">
                <a:tc>
                  <a:txBody>
                    <a:bodyPr/>
                    <a:lstStyle/>
                    <a:p>
                      <a:pPr algn="l" fontAlgn="b"/>
                      <a:r>
                        <a:rPr lang="en-GB" sz="1200" u="none" strike="noStrike">
                          <a:effectLst/>
                        </a:rPr>
                        <a:t>Immaginario (sensualità)</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Pratica privata</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Minimalismo</a:t>
                      </a:r>
                      <a:endParaRPr lang="en-GB"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Giustapposta</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Luce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Minimale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Viso</a:t>
                      </a:r>
                      <a:r>
                        <a:rPr lang="en-GB" sz="1200" u="none" strike="noStrike" dirty="0">
                          <a:effectLst/>
                        </a:rPr>
                        <a:t> + </a:t>
                      </a:r>
                      <a:r>
                        <a:rPr lang="en-GB" sz="1200" u="none" strike="noStrike" dirty="0" err="1">
                          <a:effectLst/>
                        </a:rPr>
                        <a:t>corpo</a:t>
                      </a:r>
                      <a:endParaRPr lang="en-GB"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96003149"/>
                  </a:ext>
                </a:extLst>
              </a:tr>
            </a:tbl>
          </a:graphicData>
        </a:graphic>
      </p:graphicFrame>
      <p:graphicFrame>
        <p:nvGraphicFramePr>
          <p:cNvPr id="8" name="Tabella 7">
            <a:extLst>
              <a:ext uri="{FF2B5EF4-FFF2-40B4-BE49-F238E27FC236}">
                <a16:creationId xmlns:a16="http://schemas.microsoft.com/office/drawing/2014/main" id="{179E1A14-1485-D895-7FD9-F7DA1CA54ACB}"/>
              </a:ext>
            </a:extLst>
          </p:cNvPr>
          <p:cNvGraphicFramePr>
            <a:graphicFrameLocks noGrp="1"/>
          </p:cNvGraphicFramePr>
          <p:nvPr/>
        </p:nvGraphicFramePr>
        <p:xfrm>
          <a:off x="2679700" y="5817748"/>
          <a:ext cx="6832600" cy="713740"/>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2240246021"/>
                    </a:ext>
                  </a:extLst>
                </a:gridCol>
                <a:gridCol w="939800">
                  <a:extLst>
                    <a:ext uri="{9D8B030D-6E8A-4147-A177-3AD203B41FA5}">
                      <a16:colId xmlns:a16="http://schemas.microsoft.com/office/drawing/2014/main" val="316438760"/>
                    </a:ext>
                  </a:extLst>
                </a:gridCol>
                <a:gridCol w="1143000">
                  <a:extLst>
                    <a:ext uri="{9D8B030D-6E8A-4147-A177-3AD203B41FA5}">
                      <a16:colId xmlns:a16="http://schemas.microsoft.com/office/drawing/2014/main" val="281172993"/>
                    </a:ext>
                  </a:extLst>
                </a:gridCol>
                <a:gridCol w="787400">
                  <a:extLst>
                    <a:ext uri="{9D8B030D-6E8A-4147-A177-3AD203B41FA5}">
                      <a16:colId xmlns:a16="http://schemas.microsoft.com/office/drawing/2014/main" val="3972403445"/>
                    </a:ext>
                  </a:extLst>
                </a:gridCol>
                <a:gridCol w="800100">
                  <a:extLst>
                    <a:ext uri="{9D8B030D-6E8A-4147-A177-3AD203B41FA5}">
                      <a16:colId xmlns:a16="http://schemas.microsoft.com/office/drawing/2014/main" val="1217015296"/>
                    </a:ext>
                  </a:extLst>
                </a:gridCol>
                <a:gridCol w="711200">
                  <a:extLst>
                    <a:ext uri="{9D8B030D-6E8A-4147-A177-3AD203B41FA5}">
                      <a16:colId xmlns:a16="http://schemas.microsoft.com/office/drawing/2014/main" val="4070131546"/>
                    </a:ext>
                  </a:extLst>
                </a:gridCol>
                <a:gridCol w="1016000">
                  <a:extLst>
                    <a:ext uri="{9D8B030D-6E8A-4147-A177-3AD203B41FA5}">
                      <a16:colId xmlns:a16="http://schemas.microsoft.com/office/drawing/2014/main" val="1451824519"/>
                    </a:ext>
                  </a:extLst>
                </a:gridCol>
              </a:tblGrid>
              <a:tr h="190500">
                <a:tc>
                  <a:txBody>
                    <a:bodyPr/>
                    <a:lstStyle/>
                    <a:p>
                      <a:pPr algn="l" fontAlgn="b"/>
                      <a:r>
                        <a:rPr lang="en-GB" sz="1100" u="none" strike="noStrike">
                          <a:effectLst/>
                        </a:rPr>
                        <a:t>Richiami culturali</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Apertura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Iconografia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Cromia</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Illuminazione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Filtraggio immagine</a:t>
                      </a:r>
                      <a:endParaRPr lang="en-GB"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GB" sz="1100" u="none" strike="noStrike">
                          <a:effectLst/>
                        </a:rPr>
                        <a:t>Corporeità</a:t>
                      </a:r>
                      <a:endParaRPr lang="en-GB" sz="11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584054712"/>
                  </a:ext>
                </a:extLst>
              </a:tr>
              <a:tr h="190500">
                <a:tc>
                  <a:txBody>
                    <a:bodyPr/>
                    <a:lstStyle/>
                    <a:p>
                      <a:pPr algn="l" fontAlgn="b"/>
                      <a:r>
                        <a:rPr lang="en-GB" sz="1200" u="none" strike="noStrike">
                          <a:effectLst/>
                        </a:rPr>
                        <a:t>Immaginario (sensualità)</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Pratica privata</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Minimalismo</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Giustapposta</a:t>
                      </a:r>
                      <a:endParaRPr lang="en-GB"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Luce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a:effectLst/>
                        </a:rPr>
                        <a:t>Minimale</a:t>
                      </a:r>
                      <a:endParaRPr lang="en-GB" sz="12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200" u="none" strike="noStrike" dirty="0" err="1">
                          <a:effectLst/>
                        </a:rPr>
                        <a:t>Viso</a:t>
                      </a:r>
                      <a:r>
                        <a:rPr lang="en-GB" sz="1200" u="none" strike="noStrike" dirty="0">
                          <a:effectLst/>
                        </a:rPr>
                        <a:t> + </a:t>
                      </a:r>
                      <a:r>
                        <a:rPr lang="en-GB" sz="1200" u="none" strike="noStrike" dirty="0" err="1">
                          <a:effectLst/>
                        </a:rPr>
                        <a:t>corpo</a:t>
                      </a:r>
                      <a:endParaRPr lang="en-GB"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90416352"/>
                  </a:ext>
                </a:extLst>
              </a:tr>
            </a:tbl>
          </a:graphicData>
        </a:graphic>
      </p:graphicFrame>
    </p:spTree>
    <p:extLst>
      <p:ext uri="{BB962C8B-B14F-4D97-AF65-F5344CB8AC3E}">
        <p14:creationId xmlns:p14="http://schemas.microsoft.com/office/powerpoint/2010/main" val="3637967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1232</TotalTime>
  <Words>1704</Words>
  <Application>Microsoft Office PowerPoint</Application>
  <PresentationFormat>Widescreen</PresentationFormat>
  <Paragraphs>180</Paragraphs>
  <Slides>22</Slides>
  <Notes>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22</vt:i4>
      </vt:variant>
    </vt:vector>
  </HeadingPairs>
  <TitlesOfParts>
    <vt:vector size="30" baseType="lpstr">
      <vt:lpstr>-apple-system</vt:lpstr>
      <vt:lpstr>Aptos</vt:lpstr>
      <vt:lpstr>Aptos Display</vt:lpstr>
      <vt:lpstr>Arial</vt:lpstr>
      <vt:lpstr>Calibri</vt:lpstr>
      <vt:lpstr>Dreaming Outloud Script Pro</vt:lpstr>
      <vt:lpstr>Verdana</vt:lpstr>
      <vt:lpstr>Tema di Office</vt:lpstr>
      <vt:lpstr>Presentazione standard di PowerPoint</vt:lpstr>
      <vt:lpstr>Ricerca IUSVE (finanziatore) - UNITE</vt:lpstr>
      <vt:lpstr>«Narcisismo»: termine connettore</vt:lpstr>
      <vt:lpstr>Validità transdisciplinare</vt:lpstr>
      <vt:lpstr>Passi precedenti (2019):  «Narcisismo 2.0? Tra cultura, comunicazione e web society»</vt:lpstr>
      <vt:lpstr>837 foto di instagram durante il lockdown</vt:lpstr>
      <vt:lpstr>Estrazione delle unità di analisi</vt:lpstr>
      <vt:lpstr>Presentazione standard di PowerPoint</vt:lpstr>
      <vt:lpstr>Presentazione standard di PowerPoint</vt:lpstr>
      <vt:lpstr>Presentazione standard di PowerPoint</vt:lpstr>
      <vt:lpstr>Schema socio-semiotico</vt:lpstr>
      <vt:lpstr>Presentazione standard di PowerPoint</vt:lpstr>
      <vt:lpstr>Analisi di reti tra # Post e Immagini – esperimenti con Data Analyst</vt:lpstr>
      <vt:lpstr>Analisi di reti tra # Post e Immagini – esperimenti con Data Analyst</vt:lpstr>
      <vt:lpstr>#iorestoacasa contenuto dei post e le funzioni manifeste associate all'hashtag #iorestoacasa con Claude di Anthropic</vt:lpstr>
      <vt:lpstr>#iorestoacasa gli hashtag legati a #iorestoacasa legati alle funzioni manifeste</vt:lpstr>
      <vt:lpstr>Conclusioni: immagine ideale</vt:lpstr>
      <vt:lpstr>Conclusioni: bisogno di apparire e validazione sociale</vt:lpstr>
      <vt:lpstr>Conclusioni: Consumo Estetico e Aspirazionale</vt:lpstr>
      <vt:lpstr>Conclusioni: dalle reti semantiche</vt:lpstr>
      <vt:lpstr>#covid: scopri gli intrusi</vt:lpstr>
      <vt:lpstr>Riferimenti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nicola strizzolo</dc:creator>
  <cp:lastModifiedBy>nicola strizzolo</cp:lastModifiedBy>
  <cp:revision>13</cp:revision>
  <dcterms:created xsi:type="dcterms:W3CDTF">2024-09-18T10:00:47Z</dcterms:created>
  <dcterms:modified xsi:type="dcterms:W3CDTF">2026-03-26T12:31:37Z</dcterms:modified>
</cp:coreProperties>
</file>