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9"/>
  </p:notesMasterIdLst>
  <p:sldIdLst>
    <p:sldId id="256" r:id="rId5"/>
    <p:sldId id="317" r:id="rId6"/>
    <p:sldId id="272" r:id="rId7"/>
    <p:sldId id="257" r:id="rId8"/>
    <p:sldId id="298" r:id="rId9"/>
    <p:sldId id="258" r:id="rId10"/>
    <p:sldId id="314" r:id="rId11"/>
    <p:sldId id="315" r:id="rId12"/>
    <p:sldId id="316" r:id="rId13"/>
    <p:sldId id="259" r:id="rId14"/>
    <p:sldId id="260" r:id="rId15"/>
    <p:sldId id="261" r:id="rId16"/>
    <p:sldId id="262" r:id="rId17"/>
    <p:sldId id="294" r:id="rId18"/>
    <p:sldId id="295" r:id="rId19"/>
    <p:sldId id="296" r:id="rId20"/>
    <p:sldId id="297" r:id="rId21"/>
    <p:sldId id="273" r:id="rId22"/>
    <p:sldId id="299" r:id="rId23"/>
    <p:sldId id="313" r:id="rId24"/>
    <p:sldId id="310" r:id="rId25"/>
    <p:sldId id="311" r:id="rId26"/>
    <p:sldId id="304" r:id="rId27"/>
    <p:sldId id="275" r:id="rId28"/>
    <p:sldId id="263" r:id="rId29"/>
    <p:sldId id="300" r:id="rId30"/>
    <p:sldId id="312" r:id="rId31"/>
    <p:sldId id="309" r:id="rId32"/>
    <p:sldId id="276" r:id="rId33"/>
    <p:sldId id="308" r:id="rId34"/>
    <p:sldId id="277" r:id="rId35"/>
    <p:sldId id="301" r:id="rId36"/>
    <p:sldId id="291" r:id="rId37"/>
    <p:sldId id="302" r:id="rId38"/>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80"/>
    <p:restoredTop sz="92296"/>
  </p:normalViewPr>
  <p:slideViewPr>
    <p:cSldViewPr>
      <p:cViewPr varScale="1">
        <p:scale>
          <a:sx n="105" d="100"/>
          <a:sy n="105" d="100"/>
        </p:scale>
        <p:origin x="192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F7BE44-AF04-A741-BDE6-3CD0F74903E2}" type="datetimeFigureOut">
              <a:rPr lang="it-IT" smtClean="0"/>
              <a:t>03/03/2026</a:t>
            </a:fld>
            <a:endParaRPr lang="it-IT"/>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1EDA20-11DC-1241-80AC-113BCDA8ACF4}" type="slidenum">
              <a:rPr lang="it-IT" smtClean="0"/>
              <a:t>‹N›</a:t>
            </a:fld>
            <a:endParaRPr lang="it-IT"/>
          </a:p>
        </p:txBody>
      </p:sp>
    </p:spTree>
    <p:extLst>
      <p:ext uri="{BB962C8B-B14F-4D97-AF65-F5344CB8AC3E}">
        <p14:creationId xmlns:p14="http://schemas.microsoft.com/office/powerpoint/2010/main" val="1479283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lvl1pPr>
              <a:defRPr/>
            </a:lvl1pPr>
          </a:lstStyle>
          <a:p>
            <a:pPr>
              <a:defRPr/>
            </a:pPr>
            <a:fld id="{23DD3690-5FE6-4ECE-AA64-7795DB5431BD}" type="datetimeFigureOut">
              <a:rPr lang="it-IT"/>
              <a:pPr>
                <a:defRPr/>
              </a:pPr>
              <a:t>03/03/2026</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65ED4F4A-90B3-4DFE-AAE8-93F6DF643F46}"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569BCD31-BB5B-4EA1-8BA2-B896ED2ABF67}" type="datetimeFigureOut">
              <a:rPr lang="it-IT"/>
              <a:pPr>
                <a:defRPr/>
              </a:pPr>
              <a:t>03/03/2026</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271A19F8-D4E2-4CA7-82BE-44747F38871E}"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5160BD0E-22D2-4027-B60B-AF7945F43EAD}" type="datetimeFigureOut">
              <a:rPr lang="it-IT"/>
              <a:pPr>
                <a:defRPr/>
              </a:pPr>
              <a:t>03/03/2026</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7C845AC4-AA74-47F2-8968-09C8EEBD49EC}"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C1BC51BF-E694-4D32-BC9E-1174806B6991}" type="datetimeFigureOut">
              <a:rPr lang="it-IT"/>
              <a:pPr>
                <a:defRPr/>
              </a:pPr>
              <a:t>03/03/2026</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A02CAB6F-4DFE-41E6-8975-F4232025D0BF}"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C56065A4-7B6E-4B28-AA88-3E8A7D8105C7}" type="datetimeFigureOut">
              <a:rPr lang="it-IT"/>
              <a:pPr>
                <a:defRPr/>
              </a:pPr>
              <a:t>03/03/2026</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455E0141-5D70-429C-93B7-623C5C51A38D}"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p:cNvSpPr>
            <a:spLocks noGrp="1"/>
          </p:cNvSpPr>
          <p:nvPr>
            <p:ph type="dt" sz="half" idx="10"/>
          </p:nvPr>
        </p:nvSpPr>
        <p:spPr/>
        <p:txBody>
          <a:bodyPr/>
          <a:lstStyle>
            <a:lvl1pPr>
              <a:defRPr/>
            </a:lvl1pPr>
          </a:lstStyle>
          <a:p>
            <a:pPr>
              <a:defRPr/>
            </a:pPr>
            <a:fld id="{B80C17F2-A571-45E0-9BCA-9F939896C136}" type="datetimeFigureOut">
              <a:rPr lang="it-IT"/>
              <a:pPr>
                <a:defRPr/>
              </a:pPr>
              <a:t>03/03/2026</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6375A38E-A1D5-43B7-854E-D5A8D8602E5E}"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p:cNvSpPr>
            <a:spLocks noGrp="1"/>
          </p:cNvSpPr>
          <p:nvPr>
            <p:ph type="dt" sz="half" idx="10"/>
          </p:nvPr>
        </p:nvSpPr>
        <p:spPr/>
        <p:txBody>
          <a:bodyPr/>
          <a:lstStyle>
            <a:lvl1pPr>
              <a:defRPr/>
            </a:lvl1pPr>
          </a:lstStyle>
          <a:p>
            <a:pPr>
              <a:defRPr/>
            </a:pPr>
            <a:fld id="{CE9D446B-D909-4495-89CD-83698A2FE488}" type="datetimeFigureOut">
              <a:rPr lang="it-IT"/>
              <a:pPr>
                <a:defRPr/>
              </a:pPr>
              <a:t>03/03/2026</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F7BEAF96-D0A4-4AA9-A511-0283A24DBBAD}"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3"/>
          <p:cNvSpPr>
            <a:spLocks noGrp="1"/>
          </p:cNvSpPr>
          <p:nvPr>
            <p:ph type="dt" sz="half" idx="10"/>
          </p:nvPr>
        </p:nvSpPr>
        <p:spPr/>
        <p:txBody>
          <a:bodyPr/>
          <a:lstStyle>
            <a:lvl1pPr>
              <a:defRPr/>
            </a:lvl1pPr>
          </a:lstStyle>
          <a:p>
            <a:pPr>
              <a:defRPr/>
            </a:pPr>
            <a:fld id="{114EDE74-996E-41FB-9B73-34250EF4B3F5}" type="datetimeFigureOut">
              <a:rPr lang="it-IT"/>
              <a:pPr>
                <a:defRPr/>
              </a:pPr>
              <a:t>03/03/2026</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3830BB4C-8727-4563-ADE8-E6BA2598895E}"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A6337859-9B0B-4D70-BF1E-393D016A06AC}" type="datetimeFigureOut">
              <a:rPr lang="it-IT"/>
              <a:pPr>
                <a:defRPr/>
              </a:pPr>
              <a:t>03/03/2026</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444451D8-1038-43FA-8C75-99D8D5640078}"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C715A2FE-939A-476F-801D-F3CF1FF39DC0}" type="datetimeFigureOut">
              <a:rPr lang="it-IT"/>
              <a:pPr>
                <a:defRPr/>
              </a:pPr>
              <a:t>03/03/2026</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944DF6AE-8900-416C-A0E2-A08A6DD0CC05}"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BE012041-C8BF-4FD6-B718-D5EA56887105}" type="datetimeFigureOut">
              <a:rPr lang="it-IT"/>
              <a:pPr>
                <a:defRPr/>
              </a:pPr>
              <a:t>03/03/2026</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15AD3166-3FAF-4376-9AED-E5DD00B65A3A}"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lo stile del titolo</a:t>
            </a:r>
          </a:p>
        </p:txBody>
      </p:sp>
      <p:sp>
        <p:nvSpPr>
          <p:cNvPr id="1027"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91621CC1-F12A-444D-858B-2266EFA0C9C4}" type="datetimeFigureOut">
              <a:rPr lang="it-IT"/>
              <a:pPr>
                <a:defRPr/>
              </a:pPr>
              <a:t>03/03/2026</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DF238283-F400-4B0C-BBB0-370D9CE9D0EC}"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olo 1"/>
          <p:cNvSpPr>
            <a:spLocks noGrp="1"/>
          </p:cNvSpPr>
          <p:nvPr>
            <p:ph type="ctrTitle"/>
          </p:nvPr>
        </p:nvSpPr>
        <p:spPr>
          <a:xfrm>
            <a:off x="487836" y="4559523"/>
            <a:ext cx="8176104" cy="1236440"/>
          </a:xfrm>
          <a:noFill/>
        </p:spPr>
        <p:txBody>
          <a:bodyPr>
            <a:normAutofit/>
          </a:bodyPr>
          <a:lstStyle/>
          <a:p>
            <a:pPr eaLnBrk="1" hangingPunct="1">
              <a:lnSpc>
                <a:spcPct val="90000"/>
              </a:lnSpc>
            </a:pPr>
            <a:r>
              <a:rPr lang="it-IT" sz="3600" dirty="0">
                <a:solidFill>
                  <a:schemeClr val="accent1"/>
                </a:solidFill>
                <a:latin typeface="Verdana" panose="020B0604030504040204" pitchFamily="34" charset="0"/>
                <a:ea typeface="Verdana" panose="020B0604030504040204" pitchFamily="34" charset="0"/>
                <a:cs typeface="Verdana" panose="020B0604030504040204" pitchFamily="34" charset="0"/>
              </a:rPr>
              <a:t>ELEMENTI DI COMUNICAZIONE</a:t>
            </a:r>
            <a:br>
              <a:rPr lang="it-IT" sz="3600" dirty="0">
                <a:solidFill>
                  <a:schemeClr val="accent1"/>
                </a:solidFill>
                <a:latin typeface="Verdana" panose="020B0604030504040204" pitchFamily="34" charset="0"/>
                <a:ea typeface="Verdana" panose="020B0604030504040204" pitchFamily="34" charset="0"/>
                <a:cs typeface="Verdana" panose="020B0604030504040204" pitchFamily="34" charset="0"/>
              </a:rPr>
            </a:br>
            <a:r>
              <a:rPr lang="it-IT" sz="3200" dirty="0">
                <a:solidFill>
                  <a:schemeClr val="accent1"/>
                </a:solidFill>
                <a:latin typeface="Verdana" panose="020B0604030504040204" pitchFamily="34" charset="0"/>
                <a:ea typeface="Verdana" panose="020B0604030504040204" pitchFamily="34" charset="0"/>
                <a:cs typeface="Verdana" panose="020B0604030504040204" pitchFamily="34" charset="0"/>
              </a:rPr>
              <a:t>prima parte</a:t>
            </a:r>
          </a:p>
        </p:txBody>
      </p:sp>
      <p:sp>
        <p:nvSpPr>
          <p:cNvPr id="3" name="Sottotitolo 2"/>
          <p:cNvSpPr>
            <a:spLocks noGrp="1"/>
          </p:cNvSpPr>
          <p:nvPr>
            <p:ph type="subTitle" idx="1"/>
          </p:nvPr>
        </p:nvSpPr>
        <p:spPr>
          <a:xfrm>
            <a:off x="487836" y="5795963"/>
            <a:ext cx="8176104" cy="560388"/>
          </a:xfrm>
          <a:noFill/>
        </p:spPr>
        <p:txBody>
          <a:bodyPr rtlCol="0">
            <a:normAutofit fontScale="92500" lnSpcReduction="20000"/>
          </a:bodyPr>
          <a:lstStyle/>
          <a:p>
            <a:pPr eaLnBrk="1" fontAlgn="auto" hangingPunct="1">
              <a:lnSpc>
                <a:spcPct val="90000"/>
              </a:lnSpc>
              <a:spcAft>
                <a:spcPts val="0"/>
              </a:spcAft>
              <a:buFont typeface="Arial" pitchFamily="34" charset="0"/>
              <a:buNone/>
              <a:defRPr/>
            </a:pPr>
            <a:r>
              <a:rPr lang="it-IT" sz="2000" dirty="0">
                <a:latin typeface="Verdana" panose="020B0604030504040204" pitchFamily="34" charset="0"/>
                <a:ea typeface="Verdana" panose="020B0604030504040204" pitchFamily="34" charset="0"/>
              </a:rPr>
              <a:t>STRUTTURA</a:t>
            </a:r>
          </a:p>
          <a:p>
            <a:pPr eaLnBrk="1" fontAlgn="auto" hangingPunct="1">
              <a:lnSpc>
                <a:spcPct val="90000"/>
              </a:lnSpc>
              <a:spcAft>
                <a:spcPts val="0"/>
              </a:spcAft>
              <a:buFont typeface="Arial" pitchFamily="34" charset="0"/>
              <a:buNone/>
              <a:defRPr/>
            </a:pPr>
            <a:r>
              <a:rPr lang="it-IT" sz="2000" dirty="0">
                <a:latin typeface="Verdana" panose="020B0604030504040204" pitchFamily="34" charset="0"/>
                <a:ea typeface="Verdana" panose="020B0604030504040204" pitchFamily="34" charset="0"/>
              </a:rPr>
              <a:t>CONCETTI BASE</a:t>
            </a:r>
          </a:p>
          <a:p>
            <a:pPr eaLnBrk="1" fontAlgn="auto" hangingPunct="1">
              <a:lnSpc>
                <a:spcPct val="90000"/>
              </a:lnSpc>
              <a:spcAft>
                <a:spcPts val="0"/>
              </a:spcAft>
              <a:buFont typeface="Arial" pitchFamily="34" charset="0"/>
              <a:buNone/>
              <a:defRPr/>
            </a:pPr>
            <a:endParaRPr lang="it-IT" sz="1500" dirty="0"/>
          </a:p>
        </p:txBody>
      </p:sp>
      <p:pic>
        <p:nvPicPr>
          <p:cNvPr id="4" name="Immagine 3">
            <a:extLst>
              <a:ext uri="{FF2B5EF4-FFF2-40B4-BE49-F238E27FC236}">
                <a16:creationId xmlns:a16="http://schemas.microsoft.com/office/drawing/2014/main" id="{1C9FB474-7599-0A97-D1E6-977FD756FC3F}"/>
              </a:ext>
            </a:extLst>
          </p:cNvPr>
          <p:cNvPicPr>
            <a:picLocks noChangeAspect="1"/>
          </p:cNvPicPr>
          <p:nvPr/>
        </p:nvPicPr>
        <p:blipFill rotWithShape="1">
          <a:blip r:embed="rId2"/>
          <a:srcRect b="1876"/>
          <a:stretch/>
        </p:blipFill>
        <p:spPr>
          <a:xfrm>
            <a:off x="20" y="-52551"/>
            <a:ext cx="9143979" cy="4239482"/>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Tm="270182"/>
    </mc:Choice>
    <mc:Fallback xmlns="">
      <p:transition spd="slow" advTm="270182"/>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1"/>
          <p:cNvPicPr>
            <a:picLocks noChangeAspect="1" noChangeArrowheads="1"/>
          </p:cNvPicPr>
          <p:nvPr/>
        </p:nvPicPr>
        <p:blipFill>
          <a:blip r:embed="rId2" cstate="print"/>
          <a:srcRect/>
          <a:stretch>
            <a:fillRect/>
          </a:stretch>
        </p:blipFill>
        <p:spPr bwMode="auto">
          <a:xfrm>
            <a:off x="1979712" y="1420786"/>
            <a:ext cx="4998679" cy="2193298"/>
          </a:xfrm>
          <a:prstGeom prst="rect">
            <a:avLst/>
          </a:prstGeom>
          <a:noFill/>
          <a:ln w="9525">
            <a:noFill/>
            <a:miter lim="800000"/>
            <a:headEnd/>
            <a:tailEnd/>
          </a:ln>
        </p:spPr>
      </p:pic>
      <p:sp>
        <p:nvSpPr>
          <p:cNvPr id="6147" name="CasellaDiTesto 3"/>
          <p:cNvSpPr txBox="1">
            <a:spLocks noChangeArrowheads="1"/>
          </p:cNvSpPr>
          <p:nvPr/>
        </p:nvSpPr>
        <p:spPr bwMode="auto">
          <a:xfrm>
            <a:off x="971600" y="4149080"/>
            <a:ext cx="7848600" cy="2862322"/>
          </a:xfrm>
          <a:prstGeom prst="rect">
            <a:avLst/>
          </a:prstGeom>
          <a:noFill/>
          <a:ln w="9525">
            <a:noFill/>
            <a:miter lim="800000"/>
            <a:headEnd/>
            <a:tailEnd/>
          </a:ln>
        </p:spPr>
        <p:txBody>
          <a:bodyPr>
            <a:spAutoFit/>
          </a:bodyPr>
          <a:lstStyle/>
          <a:p>
            <a:r>
              <a:rPr lang="it-IT" sz="2600" dirty="0">
                <a:latin typeface="Verdana" panose="020B0604030504040204" pitchFamily="34" charset="0"/>
                <a:ea typeface="Verdana" panose="020B0604030504040204" pitchFamily="34" charset="0"/>
                <a:cs typeface="Verdana" panose="020B0604030504040204" pitchFamily="34" charset="0"/>
              </a:rPr>
              <a:t>   FORMA </a:t>
            </a:r>
            <a:r>
              <a:rPr lang="it-IT" sz="2600" dirty="0">
                <a:latin typeface="Verdana" panose="020B0604030504040204" pitchFamily="34" charset="0"/>
                <a:ea typeface="Verdana" panose="020B0604030504040204" pitchFamily="34" charset="0"/>
                <a:cs typeface="Verdana" panose="020B0604030504040204" pitchFamily="34" charset="0"/>
                <a:sym typeface="Wingdings" pitchFamily="2" charset="2"/>
              </a:rPr>
              <a:t> EMOZIONI</a:t>
            </a:r>
          </a:p>
          <a:p>
            <a:endParaRPr lang="it-IT" sz="2400" dirty="0">
              <a:latin typeface="Verdana" panose="020B0604030504040204" pitchFamily="34" charset="0"/>
              <a:ea typeface="Verdana" panose="020B0604030504040204" pitchFamily="34" charset="0"/>
              <a:cs typeface="Verdana" panose="020B0604030504040204" pitchFamily="34" charset="0"/>
              <a:sym typeface="Wingdings" pitchFamily="2" charset="2"/>
            </a:endParaRPr>
          </a:p>
          <a:p>
            <a:r>
              <a:rPr lang="it-IT" sz="2400" dirty="0">
                <a:latin typeface="Verdana" panose="020B0604030504040204" pitchFamily="34" charset="0"/>
                <a:ea typeface="Verdana" panose="020B0604030504040204" pitchFamily="34" charset="0"/>
                <a:cs typeface="Verdana" panose="020B0604030504040204" pitchFamily="34" charset="0"/>
                <a:sym typeface="Wingdings" pitchFamily="2" charset="2"/>
              </a:rPr>
              <a:t>					    </a:t>
            </a:r>
            <a:r>
              <a:rPr lang="it-IT" sz="2600" dirty="0">
                <a:latin typeface="Verdana" panose="020B0604030504040204" pitchFamily="34" charset="0"/>
                <a:ea typeface="Verdana" panose="020B0604030504040204" pitchFamily="34" charset="0"/>
                <a:cs typeface="Verdana" panose="020B0604030504040204" pitchFamily="34" charset="0"/>
                <a:sym typeface="Wingdings" pitchFamily="2" charset="2"/>
              </a:rPr>
              <a:t>AZIONE</a:t>
            </a:r>
          </a:p>
          <a:p>
            <a:endParaRPr lang="it-IT" sz="2400" dirty="0">
              <a:latin typeface="Verdana" panose="020B0604030504040204" pitchFamily="34" charset="0"/>
              <a:ea typeface="Verdana" panose="020B0604030504040204" pitchFamily="34" charset="0"/>
              <a:cs typeface="Verdana" panose="020B0604030504040204" pitchFamily="34" charset="0"/>
              <a:sym typeface="Wingdings" pitchFamily="2" charset="2"/>
            </a:endParaRPr>
          </a:p>
          <a:p>
            <a:r>
              <a:rPr lang="it-IT" sz="2600" dirty="0">
                <a:latin typeface="Verdana" panose="020B0604030504040204" pitchFamily="34" charset="0"/>
                <a:ea typeface="Verdana" panose="020B0604030504040204" pitchFamily="34" charset="0"/>
                <a:cs typeface="Verdana" panose="020B0604030504040204" pitchFamily="34" charset="0"/>
                <a:sym typeface="Wingdings" pitchFamily="2" charset="2"/>
              </a:rPr>
              <a:t>CONTENUTO  RAGIONE</a:t>
            </a:r>
          </a:p>
          <a:p>
            <a:endParaRPr lang="it-IT" dirty="0">
              <a:latin typeface="Calibri" pitchFamily="34" charset="0"/>
              <a:sym typeface="Wingdings" pitchFamily="2" charset="2"/>
            </a:endParaRPr>
          </a:p>
          <a:p>
            <a:endParaRPr lang="it-IT" dirty="0">
              <a:latin typeface="Calibri" pitchFamily="34" charset="0"/>
              <a:sym typeface="Wingdings" pitchFamily="2" charset="2"/>
            </a:endParaRPr>
          </a:p>
          <a:p>
            <a:endParaRPr lang="it-IT" dirty="0">
              <a:latin typeface="Calibri" pitchFamily="34" charset="0"/>
            </a:endParaRPr>
          </a:p>
        </p:txBody>
      </p:sp>
      <p:cxnSp>
        <p:nvCxnSpPr>
          <p:cNvPr id="12" name="Connettore 2 11"/>
          <p:cNvCxnSpPr/>
          <p:nvPr/>
        </p:nvCxnSpPr>
        <p:spPr>
          <a:xfrm flipV="1">
            <a:off x="5004048" y="5184347"/>
            <a:ext cx="1008063" cy="504825"/>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3" name="Connettore 2 12"/>
          <p:cNvCxnSpPr/>
          <p:nvPr/>
        </p:nvCxnSpPr>
        <p:spPr>
          <a:xfrm>
            <a:off x="5076056" y="4396939"/>
            <a:ext cx="1079500" cy="504825"/>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6" name="CasellaDiTesto 3"/>
          <p:cNvSpPr txBox="1">
            <a:spLocks noChangeArrowheads="1"/>
          </p:cNvSpPr>
          <p:nvPr/>
        </p:nvSpPr>
        <p:spPr bwMode="auto">
          <a:xfrm>
            <a:off x="1655762" y="548680"/>
            <a:ext cx="5903913" cy="584775"/>
          </a:xfrm>
          <a:prstGeom prst="rect">
            <a:avLst/>
          </a:prstGeom>
          <a:noFill/>
          <a:ln w="9525">
            <a:noFill/>
            <a:miter lim="800000"/>
            <a:headEnd/>
            <a:tailEnd/>
          </a:ln>
        </p:spPr>
        <p:txBody>
          <a:bodyPr>
            <a:spAutoFit/>
          </a:bodyPr>
          <a:lstStyle/>
          <a:p>
            <a:pPr algn="ctr"/>
            <a:r>
              <a:rPr lang="it-IT" sz="3200" dirty="0">
                <a:solidFill>
                  <a:srgbClr val="002060"/>
                </a:solidFill>
                <a:latin typeface="Verdana" pitchFamily="34" charset="0"/>
              </a:rPr>
              <a:t>Forma / Contenuto</a:t>
            </a:r>
          </a:p>
        </p:txBody>
      </p:sp>
    </p:spTree>
  </p:cSld>
  <p:clrMapOvr>
    <a:masterClrMapping/>
  </p:clrMapOvr>
  <mc:AlternateContent xmlns:mc="http://schemas.openxmlformats.org/markup-compatibility/2006" xmlns:p14="http://schemas.microsoft.com/office/powerpoint/2010/main">
    <mc:Choice Requires="p14">
      <p:transition spd="slow" p14:dur="2000" advTm="2059"/>
    </mc:Choice>
    <mc:Fallback xmlns="">
      <p:transition spd="slow" advTm="2059"/>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cstate="print"/>
          <a:srcRect/>
          <a:stretch>
            <a:fillRect/>
          </a:stretch>
        </p:blipFill>
        <p:spPr bwMode="auto">
          <a:xfrm>
            <a:off x="1187624" y="1412776"/>
            <a:ext cx="6940190" cy="4536504"/>
          </a:xfrm>
          <a:prstGeom prst="rect">
            <a:avLst/>
          </a:prstGeom>
          <a:noFill/>
          <a:ln w="9525">
            <a:noFill/>
            <a:miter lim="800000"/>
            <a:headEnd/>
            <a:tailEnd/>
          </a:ln>
        </p:spPr>
      </p:pic>
      <p:sp>
        <p:nvSpPr>
          <p:cNvPr id="3" name="CasellaDiTesto 3"/>
          <p:cNvSpPr txBox="1">
            <a:spLocks noChangeArrowheads="1"/>
          </p:cNvSpPr>
          <p:nvPr/>
        </p:nvSpPr>
        <p:spPr bwMode="auto">
          <a:xfrm>
            <a:off x="1917352" y="548680"/>
            <a:ext cx="5903913" cy="584775"/>
          </a:xfrm>
          <a:prstGeom prst="rect">
            <a:avLst/>
          </a:prstGeom>
          <a:noFill/>
          <a:ln w="9525">
            <a:noFill/>
            <a:miter lim="800000"/>
            <a:headEnd/>
            <a:tailEnd/>
          </a:ln>
        </p:spPr>
        <p:txBody>
          <a:bodyPr>
            <a:spAutoFit/>
          </a:bodyPr>
          <a:lstStyle/>
          <a:p>
            <a:pPr algn="ctr"/>
            <a:r>
              <a:rPr lang="it-IT" sz="3200" dirty="0">
                <a:solidFill>
                  <a:srgbClr val="002060"/>
                </a:solidFill>
                <a:latin typeface="Verdana" pitchFamily="34" charset="0"/>
              </a:rPr>
              <a:t>Ragione vs Emozione</a:t>
            </a:r>
          </a:p>
        </p:txBody>
      </p:sp>
    </p:spTree>
  </p:cSld>
  <p:clrMapOvr>
    <a:masterClrMapping/>
  </p:clrMapOvr>
  <mc:AlternateContent xmlns:mc="http://schemas.openxmlformats.org/markup-compatibility/2006" xmlns:p14="http://schemas.microsoft.com/office/powerpoint/2010/main">
    <mc:Choice Requires="p14">
      <p:transition spd="slow" p14:dur="2000" advTm="2447"/>
    </mc:Choice>
    <mc:Fallback xmlns="">
      <p:transition spd="slow" advTm="2447"/>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e 1"/>
          <p:cNvSpPr/>
          <p:nvPr/>
        </p:nvSpPr>
        <p:spPr>
          <a:xfrm>
            <a:off x="1039389" y="2960687"/>
            <a:ext cx="1323459" cy="128119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a:p>
        </p:txBody>
      </p:sp>
      <p:sp>
        <p:nvSpPr>
          <p:cNvPr id="3" name="Rettangolo 2"/>
          <p:cNvSpPr/>
          <p:nvPr/>
        </p:nvSpPr>
        <p:spPr>
          <a:xfrm>
            <a:off x="1259632" y="3140968"/>
            <a:ext cx="796945" cy="923330"/>
          </a:xfrm>
          <a:prstGeom prst="rect">
            <a:avLst/>
          </a:prstGeom>
          <a:noFill/>
        </p:spPr>
        <p:txBody>
          <a:bodyPr wrap="square">
            <a:spAutoFit/>
          </a:bodyPr>
          <a:lstStyle/>
          <a:p>
            <a:pPr algn="ctr" fontAlgn="auto">
              <a:spcBef>
                <a:spcPts val="0"/>
              </a:spcBef>
              <a:spcAft>
                <a:spcPts val="0"/>
              </a:spcAft>
              <a:defRPr/>
            </a:pPr>
            <a:r>
              <a:rPr lang="it-IT"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mn-lt"/>
                <a:cs typeface="+mn-cs"/>
              </a:rPr>
              <a:t>A</a:t>
            </a:r>
          </a:p>
        </p:txBody>
      </p:sp>
      <p:sp>
        <p:nvSpPr>
          <p:cNvPr id="8196" name="CasellaDiTesto 3"/>
          <p:cNvSpPr txBox="1">
            <a:spLocks noChangeArrowheads="1"/>
          </p:cNvSpPr>
          <p:nvPr/>
        </p:nvSpPr>
        <p:spPr bwMode="auto">
          <a:xfrm>
            <a:off x="2771800" y="692696"/>
            <a:ext cx="6264275" cy="5820183"/>
          </a:xfrm>
          <a:prstGeom prst="rect">
            <a:avLst/>
          </a:prstGeom>
          <a:noFill/>
          <a:ln w="9525">
            <a:noFill/>
            <a:miter lim="800000"/>
            <a:headEnd/>
            <a:tailEnd/>
          </a:ln>
        </p:spPr>
        <p:txBody>
          <a:bodyPr>
            <a:spAutoFit/>
          </a:bodyPr>
          <a:lstStyle/>
          <a:p>
            <a:endParaRPr lang="it-IT" dirty="0">
              <a:latin typeface="Calibri" pitchFamily="34" charset="0"/>
            </a:endParaRPr>
          </a:p>
          <a:p>
            <a:endParaRPr lang="it-IT" dirty="0">
              <a:latin typeface="Calibri" pitchFamily="34" charset="0"/>
            </a:endParaRPr>
          </a:p>
          <a:p>
            <a:pPr marL="285750" indent="-285750" algn="just">
              <a:lnSpc>
                <a:spcPct val="150000"/>
              </a:lnSpc>
              <a:buFontTx/>
              <a:buChar char="-"/>
            </a:pPr>
            <a:r>
              <a:rPr lang="it-IT" sz="2600" dirty="0">
                <a:latin typeface="Verdana" charset="0"/>
                <a:ea typeface="Verdana" charset="0"/>
                <a:cs typeface="Verdana" charset="0"/>
                <a:sym typeface="Wingdings"/>
              </a:rPr>
              <a:t>Interazione</a:t>
            </a:r>
          </a:p>
          <a:p>
            <a:pPr marL="285750" indent="-285750" algn="just">
              <a:lnSpc>
                <a:spcPct val="150000"/>
              </a:lnSpc>
              <a:buFontTx/>
              <a:buChar char="-"/>
            </a:pPr>
            <a:r>
              <a:rPr lang="it-IT" sz="2600" dirty="0">
                <a:latin typeface="Verdana" charset="0"/>
                <a:ea typeface="Verdana" charset="0"/>
                <a:cs typeface="Verdana" charset="0"/>
                <a:sym typeface="Wingdings"/>
              </a:rPr>
              <a:t>Esprimere un giudizio</a:t>
            </a:r>
          </a:p>
          <a:p>
            <a:pPr marL="285750" indent="-285750" algn="just">
              <a:lnSpc>
                <a:spcPct val="150000"/>
              </a:lnSpc>
              <a:buFontTx/>
              <a:buChar char="-"/>
            </a:pPr>
            <a:r>
              <a:rPr lang="it-IT" sz="2600" dirty="0">
                <a:latin typeface="Verdana" charset="0"/>
                <a:ea typeface="Verdana" charset="0"/>
                <a:cs typeface="Verdana" charset="0"/>
                <a:sym typeface="Wingdings"/>
              </a:rPr>
              <a:t>Fare un acquisto</a:t>
            </a:r>
          </a:p>
          <a:p>
            <a:pPr marL="285750" indent="-285750" algn="just">
              <a:lnSpc>
                <a:spcPct val="150000"/>
              </a:lnSpc>
              <a:buFontTx/>
              <a:buChar char="-"/>
            </a:pPr>
            <a:r>
              <a:rPr lang="it-IT" sz="2600" dirty="0">
                <a:latin typeface="Verdana" charset="0"/>
                <a:ea typeface="Verdana" charset="0"/>
                <a:cs typeface="Verdana" charset="0"/>
                <a:sym typeface="Wingdings"/>
              </a:rPr>
              <a:t>Votare</a:t>
            </a:r>
          </a:p>
          <a:p>
            <a:pPr marL="285750" indent="-285750" algn="just">
              <a:lnSpc>
                <a:spcPct val="150000"/>
              </a:lnSpc>
              <a:buFontTx/>
              <a:buChar char="-"/>
            </a:pPr>
            <a:r>
              <a:rPr lang="it-IT" sz="2600" dirty="0">
                <a:latin typeface="Verdana" charset="0"/>
                <a:ea typeface="Verdana" charset="0"/>
                <a:cs typeface="Verdana" charset="0"/>
                <a:sym typeface="Wingdings"/>
              </a:rPr>
              <a:t>Iscriversi, tesserarsi a</a:t>
            </a:r>
          </a:p>
          <a:p>
            <a:pPr marL="285750" indent="-285750" algn="just">
              <a:lnSpc>
                <a:spcPct val="150000"/>
              </a:lnSpc>
              <a:buFontTx/>
              <a:buChar char="-"/>
            </a:pPr>
            <a:r>
              <a:rPr lang="it-IT" sz="2600" dirty="0">
                <a:latin typeface="Verdana" charset="0"/>
                <a:ea typeface="Verdana" charset="0"/>
                <a:cs typeface="Verdana" charset="0"/>
                <a:sym typeface="Wingdings"/>
              </a:rPr>
              <a:t>Ricordarsi</a:t>
            </a:r>
          </a:p>
          <a:p>
            <a:pPr marL="285750" indent="-285750" algn="just">
              <a:lnSpc>
                <a:spcPct val="150000"/>
              </a:lnSpc>
              <a:buFontTx/>
              <a:buChar char="-"/>
            </a:pPr>
            <a:r>
              <a:rPr lang="it-IT" sz="2600" dirty="0">
                <a:latin typeface="Verdana" charset="0"/>
                <a:ea typeface="Verdana" charset="0"/>
                <a:cs typeface="Verdana" charset="0"/>
                <a:sym typeface="Wingdings"/>
              </a:rPr>
              <a:t>Intervenire</a:t>
            </a:r>
          </a:p>
          <a:p>
            <a:pPr marL="285750" indent="-285750" algn="just">
              <a:lnSpc>
                <a:spcPct val="150000"/>
              </a:lnSpc>
              <a:buFontTx/>
              <a:buChar char="-"/>
            </a:pPr>
            <a:r>
              <a:rPr lang="it-IT" sz="2600" dirty="0">
                <a:latin typeface="Verdana" charset="0"/>
                <a:ea typeface="Verdana" charset="0"/>
                <a:cs typeface="Verdana" charset="0"/>
                <a:sym typeface="Wingdings"/>
              </a:rPr>
              <a:t>…</a:t>
            </a:r>
            <a:endParaRPr lang="it-IT" sz="2600" dirty="0">
              <a:latin typeface="Verdana" charset="0"/>
              <a:ea typeface="Verdana" charset="0"/>
              <a:cs typeface="Verdana" charset="0"/>
            </a:endParaRPr>
          </a:p>
          <a:p>
            <a:pPr>
              <a:lnSpc>
                <a:spcPct val="150000"/>
              </a:lnSpc>
            </a:pPr>
            <a:endParaRPr lang="it-IT" dirty="0">
              <a:latin typeface="Calibri" pitchFamily="34" charset="0"/>
            </a:endParaRPr>
          </a:p>
        </p:txBody>
      </p:sp>
      <p:sp>
        <p:nvSpPr>
          <p:cNvPr id="7" name="CasellaDiTesto 3"/>
          <p:cNvSpPr txBox="1">
            <a:spLocks noChangeArrowheads="1"/>
          </p:cNvSpPr>
          <p:nvPr/>
        </p:nvSpPr>
        <p:spPr bwMode="auto">
          <a:xfrm>
            <a:off x="1917352" y="548680"/>
            <a:ext cx="5903913" cy="584775"/>
          </a:xfrm>
          <a:prstGeom prst="rect">
            <a:avLst/>
          </a:prstGeom>
          <a:noFill/>
          <a:ln w="9525">
            <a:noFill/>
            <a:miter lim="800000"/>
            <a:headEnd/>
            <a:tailEnd/>
          </a:ln>
        </p:spPr>
        <p:txBody>
          <a:bodyPr>
            <a:spAutoFit/>
          </a:bodyPr>
          <a:lstStyle/>
          <a:p>
            <a:pPr algn="ctr"/>
            <a:r>
              <a:rPr lang="it-IT" sz="3200" dirty="0">
                <a:solidFill>
                  <a:srgbClr val="002060"/>
                </a:solidFill>
                <a:latin typeface="Verdana" pitchFamily="34" charset="0"/>
              </a:rPr>
              <a:t>Azione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olo 1"/>
          <p:cNvSpPr>
            <a:spLocks noGrp="1"/>
          </p:cNvSpPr>
          <p:nvPr>
            <p:ph type="title"/>
          </p:nvPr>
        </p:nvSpPr>
        <p:spPr>
          <a:xfrm>
            <a:off x="457200" y="274638"/>
            <a:ext cx="8229600" cy="1143000"/>
          </a:xfrm>
        </p:spPr>
        <p:txBody>
          <a:bodyPr/>
          <a:lstStyle/>
          <a:p>
            <a:pPr eaLnBrk="1" hangingPunct="1"/>
            <a:r>
              <a:rPr lang="it-IT" sz="3200" dirty="0">
                <a:solidFill>
                  <a:srgbClr val="002060"/>
                </a:solidFill>
                <a:latin typeface="Verdana" pitchFamily="34" charset="0"/>
                <a:ea typeface="+mn-ea"/>
                <a:cs typeface="Arial" charset="0"/>
              </a:rPr>
              <a:t>Comunicazione:</a:t>
            </a:r>
            <a:br>
              <a:rPr lang="it-IT" sz="3200" dirty="0">
                <a:solidFill>
                  <a:srgbClr val="002060"/>
                </a:solidFill>
                <a:latin typeface="Verdana" pitchFamily="34" charset="0"/>
                <a:ea typeface="+mn-ea"/>
                <a:cs typeface="Arial" charset="0"/>
              </a:rPr>
            </a:br>
            <a:r>
              <a:rPr lang="it-IT" sz="3200" dirty="0">
                <a:solidFill>
                  <a:srgbClr val="002060"/>
                </a:solidFill>
                <a:latin typeface="Verdana" pitchFamily="34" charset="0"/>
                <a:ea typeface="+mn-ea"/>
                <a:cs typeface="Arial" charset="0"/>
              </a:rPr>
              <a:t>8 concetti base (+1)</a:t>
            </a:r>
          </a:p>
        </p:txBody>
      </p:sp>
      <p:sp>
        <p:nvSpPr>
          <p:cNvPr id="3" name="Segnaposto contenuto 2"/>
          <p:cNvSpPr>
            <a:spLocks noGrp="1"/>
          </p:cNvSpPr>
          <p:nvPr>
            <p:ph idx="1"/>
          </p:nvPr>
        </p:nvSpPr>
        <p:spPr/>
        <p:txBody>
          <a:bodyPr rtlCol="0">
            <a:normAutofit/>
          </a:bodyPr>
          <a:lstStyle/>
          <a:p>
            <a:pPr marL="0" indent="0" algn="just" eaLnBrk="1" fontAlgn="auto" hangingPunct="1">
              <a:lnSpc>
                <a:spcPct val="160000"/>
              </a:lnSpc>
              <a:spcAft>
                <a:spcPts val="0"/>
              </a:spcAft>
              <a:buNone/>
              <a:defRPr/>
            </a:pPr>
            <a:r>
              <a:rPr lang="it-IT" i="1" dirty="0">
                <a:latin typeface="Verdana" pitchFamily="34" charset="0"/>
                <a:ea typeface="Verdana" pitchFamily="34" charset="0"/>
                <a:cs typeface="Verdana" pitchFamily="34" charset="0"/>
              </a:rPr>
              <a:t>Comunicazione come contatto (connessione):</a:t>
            </a:r>
          </a:p>
          <a:p>
            <a:pPr marL="0" indent="0" algn="just" eaLnBrk="1" fontAlgn="auto" hangingPunct="1">
              <a:lnSpc>
                <a:spcPct val="160000"/>
              </a:lnSpc>
              <a:spcAft>
                <a:spcPts val="0"/>
              </a:spcAft>
              <a:buNone/>
              <a:defRPr/>
            </a:pPr>
            <a:r>
              <a:rPr lang="it-IT" dirty="0">
                <a:latin typeface="Verdana" pitchFamily="34" charset="0"/>
                <a:ea typeface="Verdana" pitchFamily="34" charset="0"/>
                <a:cs typeface="Verdana" pitchFamily="34" charset="0"/>
              </a:rPr>
              <a:t>le vie ed i mezzi di comunicazione sono possibilità di contaminazioni culturali e di partecipazione</a:t>
            </a:r>
          </a:p>
          <a:p>
            <a:pPr eaLnBrk="1" fontAlgn="auto" hangingPunct="1">
              <a:spcAft>
                <a:spcPts val="0"/>
              </a:spcAft>
              <a:buFont typeface="Arial" pitchFamily="34" charset="0"/>
              <a:buChar char="•"/>
              <a:defRPr/>
            </a:pPr>
            <a:endParaRPr lang="it-IT" dirty="0"/>
          </a:p>
        </p:txBody>
      </p:sp>
      <p:sp>
        <p:nvSpPr>
          <p:cNvPr id="2" name="Rettangolo 1">
            <a:extLst>
              <a:ext uri="{FF2B5EF4-FFF2-40B4-BE49-F238E27FC236}">
                <a16:creationId xmlns:a16="http://schemas.microsoft.com/office/drawing/2014/main" id="{6467F377-4C75-C149-B36C-BFF944CF999B}"/>
              </a:ext>
            </a:extLst>
          </p:cNvPr>
          <p:cNvSpPr/>
          <p:nvPr/>
        </p:nvSpPr>
        <p:spPr>
          <a:xfrm>
            <a:off x="683568" y="274638"/>
            <a:ext cx="609462" cy="584775"/>
          </a:xfrm>
          <a:prstGeom prst="rect">
            <a:avLst/>
          </a:prstGeom>
        </p:spPr>
        <p:txBody>
          <a:bodyPr wrap="none">
            <a:spAutoFit/>
          </a:bodyPr>
          <a:lstStyle/>
          <a:p>
            <a:r>
              <a:rPr lang="it-IT" sz="3200" dirty="0">
                <a:solidFill>
                  <a:srgbClr val="002060"/>
                </a:solidFill>
                <a:latin typeface="Verdana" pitchFamily="34" charset="0"/>
              </a:rPr>
              <a:t>1°</a:t>
            </a:r>
            <a:endParaRPr lang="it-IT" sz="3200" dirty="0"/>
          </a:p>
        </p:txBody>
      </p:sp>
    </p:spTree>
  </p:cSld>
  <p:clrMapOvr>
    <a:masterClrMapping/>
  </p:clrMapOvr>
  <mc:AlternateContent xmlns:mc="http://schemas.openxmlformats.org/markup-compatibility/2006" xmlns:p14="http://schemas.microsoft.com/office/powerpoint/2010/main">
    <mc:Choice Requires="p14">
      <p:transition spd="slow" p14:dur="2000" advTm="102"/>
    </mc:Choice>
    <mc:Fallback xmlns="">
      <p:transition spd="slow" advTm="102"/>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olo 1"/>
          <p:cNvSpPr>
            <a:spLocks noGrp="1"/>
          </p:cNvSpPr>
          <p:nvPr>
            <p:ph type="title"/>
          </p:nvPr>
        </p:nvSpPr>
        <p:spPr/>
        <p:txBody>
          <a:bodyPr>
            <a:noAutofit/>
          </a:bodyPr>
          <a:lstStyle/>
          <a:p>
            <a:pPr eaLnBrk="1" hangingPunct="1"/>
            <a:r>
              <a:rPr lang="it-IT" altLang="it-IT" sz="3200" dirty="0">
                <a:solidFill>
                  <a:srgbClr val="002060"/>
                </a:solidFill>
                <a:latin typeface="Verdana" pitchFamily="34" charset="0"/>
                <a:ea typeface="+mn-ea"/>
                <a:cs typeface="Arial" charset="0"/>
              </a:rPr>
              <a:t>Connessione come</a:t>
            </a:r>
            <a:br>
              <a:rPr lang="it-IT" altLang="it-IT" sz="3200" dirty="0">
                <a:solidFill>
                  <a:srgbClr val="002060"/>
                </a:solidFill>
                <a:latin typeface="Verdana" pitchFamily="34" charset="0"/>
                <a:ea typeface="+mn-ea"/>
                <a:cs typeface="Arial" charset="0"/>
              </a:rPr>
            </a:br>
            <a:r>
              <a:rPr lang="it-IT" altLang="it-IT" sz="3200" dirty="0">
                <a:solidFill>
                  <a:srgbClr val="002060"/>
                </a:solidFill>
                <a:latin typeface="Verdana" pitchFamily="34" charset="0"/>
                <a:ea typeface="+mn-ea"/>
                <a:cs typeface="Arial" charset="0"/>
              </a:rPr>
              <a:t>Interpenetrazione - Interdipendenza globale</a:t>
            </a:r>
          </a:p>
        </p:txBody>
      </p:sp>
      <p:sp>
        <p:nvSpPr>
          <p:cNvPr id="5" name="Segnaposto contenuto 4"/>
          <p:cNvSpPr>
            <a:spLocks noGrp="1"/>
          </p:cNvSpPr>
          <p:nvPr>
            <p:ph idx="1"/>
          </p:nvPr>
        </p:nvSpPr>
        <p:spPr>
          <a:xfrm>
            <a:off x="457200" y="1600200"/>
            <a:ext cx="8229600" cy="4983162"/>
          </a:xfrm>
        </p:spPr>
        <p:txBody>
          <a:bodyPr rtlCol="0">
            <a:normAutofit fontScale="62500" lnSpcReduction="20000"/>
          </a:bodyPr>
          <a:lstStyle/>
          <a:p>
            <a:pPr algn="just">
              <a:buNone/>
              <a:defRPr/>
            </a:pPr>
            <a:r>
              <a:rPr lang="it-IT" sz="4400" dirty="0">
                <a:latin typeface="Verdana" pitchFamily="34" charset="0"/>
                <a:ea typeface="Verdana" pitchFamily="34" charset="0"/>
                <a:cs typeface="Verdana" pitchFamily="34" charset="0"/>
              </a:rPr>
              <a:t>Nella storia dell’umanità connessioni tra</a:t>
            </a:r>
          </a:p>
          <a:p>
            <a:pPr algn="just">
              <a:lnSpc>
                <a:spcPct val="140000"/>
              </a:lnSpc>
              <a:buFont typeface="Calibri" pitchFamily="34" charset="0"/>
              <a:buChar char="₋"/>
              <a:defRPr/>
            </a:pPr>
            <a:r>
              <a:rPr lang="it-IT" sz="4400" dirty="0">
                <a:latin typeface="Verdana" pitchFamily="34" charset="0"/>
                <a:ea typeface="Verdana" pitchFamily="34" charset="0"/>
                <a:cs typeface="Verdana" pitchFamily="34" charset="0"/>
              </a:rPr>
              <a:t>nuove vie</a:t>
            </a:r>
          </a:p>
          <a:p>
            <a:pPr algn="just">
              <a:lnSpc>
                <a:spcPct val="140000"/>
              </a:lnSpc>
              <a:buFont typeface="Calibri" pitchFamily="34" charset="0"/>
              <a:buChar char="₋"/>
              <a:defRPr/>
            </a:pPr>
            <a:r>
              <a:rPr lang="it-IT" sz="4400" dirty="0">
                <a:latin typeface="Verdana" pitchFamily="34" charset="0"/>
                <a:ea typeface="Verdana" pitchFamily="34" charset="0"/>
                <a:cs typeface="Verdana" pitchFamily="34" charset="0"/>
              </a:rPr>
              <a:t>nuovi mezzi di comunicazione</a:t>
            </a:r>
          </a:p>
          <a:p>
            <a:pPr algn="just">
              <a:lnSpc>
                <a:spcPct val="140000"/>
              </a:lnSpc>
              <a:buFont typeface="Calibri" pitchFamily="34" charset="0"/>
              <a:buChar char="₋"/>
              <a:defRPr/>
            </a:pPr>
            <a:r>
              <a:rPr lang="it-IT" sz="4400" dirty="0">
                <a:latin typeface="Verdana" pitchFamily="34" charset="0"/>
                <a:ea typeface="Verdana" pitchFamily="34" charset="0"/>
                <a:cs typeface="Verdana" pitchFamily="34" charset="0"/>
              </a:rPr>
              <a:t>mutamenti delle condizioni produttive</a:t>
            </a:r>
          </a:p>
          <a:p>
            <a:pPr algn="just">
              <a:lnSpc>
                <a:spcPct val="140000"/>
              </a:lnSpc>
              <a:buFont typeface="Calibri" pitchFamily="34" charset="0"/>
              <a:buChar char="₋"/>
              <a:defRPr/>
            </a:pPr>
            <a:r>
              <a:rPr lang="it-IT" sz="4400" dirty="0">
                <a:latin typeface="Verdana" pitchFamily="34" charset="0"/>
                <a:ea typeface="Verdana" pitchFamily="34" charset="0"/>
                <a:cs typeface="Verdana" pitchFamily="34" charset="0"/>
              </a:rPr>
              <a:t>evoluzioni nelle tecnologie dei servizi</a:t>
            </a:r>
          </a:p>
          <a:p>
            <a:pPr algn="just">
              <a:lnSpc>
                <a:spcPct val="140000"/>
              </a:lnSpc>
              <a:buFont typeface="Calibri" pitchFamily="34" charset="0"/>
              <a:buChar char="₋"/>
              <a:defRPr/>
            </a:pPr>
            <a:r>
              <a:rPr lang="it-IT" sz="4400" dirty="0">
                <a:latin typeface="Verdana" pitchFamily="34" charset="0"/>
                <a:ea typeface="Verdana" pitchFamily="34" charset="0"/>
                <a:cs typeface="Verdana" pitchFamily="34" charset="0"/>
              </a:rPr>
              <a:t>adozione di nuovi codici</a:t>
            </a:r>
          </a:p>
          <a:p>
            <a:pPr algn="just">
              <a:lnSpc>
                <a:spcPct val="140000"/>
              </a:lnSpc>
              <a:buFont typeface="Calibri" pitchFamily="34" charset="0"/>
              <a:buChar char="₋"/>
              <a:defRPr/>
            </a:pPr>
            <a:r>
              <a:rPr lang="it-IT" sz="4400" dirty="0">
                <a:latin typeface="Verdana" pitchFamily="34" charset="0"/>
                <a:ea typeface="Verdana" pitchFamily="34" charset="0"/>
                <a:cs typeface="Verdana" pitchFamily="34" charset="0"/>
              </a:rPr>
              <a:t>cambiamenti politici</a:t>
            </a:r>
          </a:p>
          <a:p>
            <a:pPr algn="just">
              <a:lnSpc>
                <a:spcPct val="140000"/>
              </a:lnSpc>
              <a:buFont typeface="Calibri" pitchFamily="34" charset="0"/>
              <a:buChar char="₋"/>
              <a:defRPr/>
            </a:pPr>
            <a:r>
              <a:rPr lang="it-IT" sz="4400" dirty="0">
                <a:latin typeface="Verdana" pitchFamily="34" charset="0"/>
                <a:ea typeface="Verdana" pitchFamily="34" charset="0"/>
                <a:cs typeface="Verdana" pitchFamily="34" charset="0"/>
              </a:rPr>
              <a:t>cambiamenti culturali</a:t>
            </a:r>
          </a:p>
          <a:p>
            <a:pPr>
              <a:buFont typeface="Arial" panose="020B0604020202020204" pitchFamily="34" charset="0"/>
              <a:buChar char="•"/>
              <a:defRPr/>
            </a:pPr>
            <a:endParaRPr lang="it-IT" dirty="0"/>
          </a:p>
        </p:txBody>
      </p:sp>
    </p:spTree>
    <p:extLst>
      <p:ext uri="{BB962C8B-B14F-4D97-AF65-F5344CB8AC3E}">
        <p14:creationId xmlns:p14="http://schemas.microsoft.com/office/powerpoint/2010/main" val="2405255475"/>
      </p:ext>
    </p:extLst>
  </p:cSld>
  <p:clrMapOvr>
    <a:masterClrMapping/>
  </p:clrMapOvr>
  <mc:AlternateContent xmlns:mc="http://schemas.openxmlformats.org/markup-compatibility/2006" xmlns:p14="http://schemas.microsoft.com/office/powerpoint/2010/main">
    <mc:Choice Requires="p14">
      <p:transition spd="slow" p14:dur="2000" advTm="3353"/>
    </mc:Choice>
    <mc:Fallback xmlns="">
      <p:transition spd="slow" advTm="3353"/>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olo 1"/>
          <p:cNvSpPr>
            <a:spLocks noGrp="1"/>
          </p:cNvSpPr>
          <p:nvPr>
            <p:ph type="title"/>
          </p:nvPr>
        </p:nvSpPr>
        <p:spPr/>
        <p:txBody>
          <a:bodyPr>
            <a:normAutofit/>
          </a:bodyPr>
          <a:lstStyle/>
          <a:p>
            <a:pPr eaLnBrk="1" hangingPunct="1"/>
            <a:r>
              <a:rPr lang="it-IT" altLang="it-IT" sz="3200" dirty="0">
                <a:solidFill>
                  <a:srgbClr val="002060"/>
                </a:solidFill>
                <a:latin typeface="Verdana" pitchFamily="34" charset="0"/>
                <a:ea typeface="+mn-ea"/>
                <a:cs typeface="Arial" charset="0"/>
              </a:rPr>
              <a:t>Es. Torchio a caratteri mobili</a:t>
            </a:r>
          </a:p>
        </p:txBody>
      </p:sp>
      <p:sp>
        <p:nvSpPr>
          <p:cNvPr id="3" name="Segnaposto contenuto 2"/>
          <p:cNvSpPr>
            <a:spLocks noGrp="1"/>
          </p:cNvSpPr>
          <p:nvPr>
            <p:ph idx="1"/>
          </p:nvPr>
        </p:nvSpPr>
        <p:spPr>
          <a:xfrm>
            <a:off x="457200" y="1417638"/>
            <a:ext cx="8229600" cy="5165724"/>
          </a:xfrm>
        </p:spPr>
        <p:txBody>
          <a:bodyPr rtlCol="0">
            <a:noAutofit/>
          </a:bodyPr>
          <a:lstStyle/>
          <a:p>
            <a:pPr algn="just">
              <a:lnSpc>
                <a:spcPct val="150000"/>
              </a:lnSpc>
              <a:buFont typeface="Calibri" pitchFamily="34" charset="0"/>
              <a:buChar char="₋"/>
              <a:defRPr/>
            </a:pPr>
            <a:r>
              <a:rPr lang="it-IT" sz="2600" dirty="0">
                <a:latin typeface="Verdana" pitchFamily="34" charset="0"/>
                <a:ea typeface="Verdana" pitchFamily="34" charset="0"/>
                <a:cs typeface="Verdana" pitchFamily="34" charset="0"/>
              </a:rPr>
              <a:t>Premesse tecniche indispensabili</a:t>
            </a:r>
          </a:p>
          <a:p>
            <a:pPr algn="just">
              <a:lnSpc>
                <a:spcPct val="150000"/>
              </a:lnSpc>
              <a:buFont typeface="Calibri" pitchFamily="34" charset="0"/>
              <a:buChar char="₋"/>
              <a:defRPr/>
            </a:pPr>
            <a:r>
              <a:rPr lang="it-IT" sz="2600" dirty="0">
                <a:latin typeface="Verdana" pitchFamily="34" charset="0"/>
                <a:ea typeface="Verdana" pitchFamily="34" charset="0"/>
                <a:cs typeface="Verdana" pitchFamily="34" charset="0"/>
              </a:rPr>
              <a:t>Invenzione del torchio tipografico e dei caratteri mobili</a:t>
            </a:r>
          </a:p>
          <a:p>
            <a:pPr algn="just">
              <a:lnSpc>
                <a:spcPct val="150000"/>
              </a:lnSpc>
              <a:buFont typeface="Calibri" pitchFamily="34" charset="0"/>
              <a:buChar char="₋"/>
              <a:defRPr/>
            </a:pPr>
            <a:r>
              <a:rPr lang="it-IT" sz="2600" dirty="0">
                <a:latin typeface="Verdana" pitchFamily="34" charset="0"/>
                <a:ea typeface="Verdana" pitchFamily="34" charset="0"/>
                <a:cs typeface="Verdana" pitchFamily="34" charset="0"/>
              </a:rPr>
              <a:t>Conseguenze diffusione della stampa </a:t>
            </a:r>
          </a:p>
          <a:p>
            <a:pPr algn="just">
              <a:lnSpc>
                <a:spcPct val="150000"/>
              </a:lnSpc>
              <a:buFont typeface="Calibri" pitchFamily="34" charset="0"/>
              <a:buChar char="₋"/>
              <a:defRPr/>
            </a:pPr>
            <a:r>
              <a:rPr lang="it-IT" sz="2600" dirty="0">
                <a:latin typeface="Verdana" pitchFamily="34" charset="0"/>
                <a:ea typeface="Verdana" pitchFamily="34" charset="0"/>
                <a:cs typeface="Verdana" pitchFamily="34" charset="0"/>
              </a:rPr>
              <a:t>Religiose</a:t>
            </a:r>
          </a:p>
          <a:p>
            <a:pPr algn="just">
              <a:lnSpc>
                <a:spcPct val="150000"/>
              </a:lnSpc>
              <a:buFont typeface="Calibri" pitchFamily="34" charset="0"/>
              <a:buChar char="₋"/>
              <a:defRPr/>
            </a:pPr>
            <a:r>
              <a:rPr lang="it-IT" sz="2600" dirty="0">
                <a:latin typeface="Verdana" pitchFamily="34" charset="0"/>
                <a:ea typeface="Verdana" pitchFamily="34" charset="0"/>
                <a:cs typeface="Verdana" pitchFamily="34" charset="0"/>
              </a:rPr>
              <a:t>Politiche</a:t>
            </a:r>
          </a:p>
          <a:p>
            <a:pPr algn="just">
              <a:lnSpc>
                <a:spcPct val="150000"/>
              </a:lnSpc>
              <a:buFont typeface="Calibri" pitchFamily="34" charset="0"/>
              <a:buChar char="₋"/>
              <a:defRPr/>
            </a:pPr>
            <a:r>
              <a:rPr lang="it-IT" sz="2600" dirty="0">
                <a:latin typeface="Verdana" pitchFamily="34" charset="0"/>
                <a:ea typeface="Verdana" pitchFamily="34" charset="0"/>
                <a:cs typeface="Verdana" pitchFamily="34" charset="0"/>
              </a:rPr>
              <a:t>Culturali </a:t>
            </a:r>
          </a:p>
          <a:p>
            <a:pPr algn="just">
              <a:lnSpc>
                <a:spcPct val="150000"/>
              </a:lnSpc>
              <a:buFont typeface="Calibri" pitchFamily="34" charset="0"/>
              <a:buChar char="₋"/>
              <a:defRPr/>
            </a:pPr>
            <a:r>
              <a:rPr lang="it-IT" sz="2600" dirty="0">
                <a:latin typeface="Verdana" pitchFamily="34" charset="0"/>
                <a:ea typeface="Verdana" pitchFamily="34" charset="0"/>
                <a:cs typeface="Verdana" pitchFamily="34" charset="0"/>
              </a:rPr>
              <a:t>Rinascimento e Riforma protestante</a:t>
            </a:r>
          </a:p>
        </p:txBody>
      </p:sp>
    </p:spTree>
    <p:extLst>
      <p:ext uri="{BB962C8B-B14F-4D97-AF65-F5344CB8AC3E}">
        <p14:creationId xmlns:p14="http://schemas.microsoft.com/office/powerpoint/2010/main" val="3986718501"/>
      </p:ext>
    </p:extLst>
  </p:cSld>
  <p:clrMapOvr>
    <a:masterClrMapping/>
  </p:clrMapOvr>
  <mc:AlternateContent xmlns:mc="http://schemas.openxmlformats.org/markup-compatibility/2006" xmlns:p14="http://schemas.microsoft.com/office/powerpoint/2010/main">
    <mc:Choice Requires="p14">
      <p:transition spd="slow" p14:dur="2000" advTm="76"/>
    </mc:Choice>
    <mc:Fallback xmlns="">
      <p:transition spd="slow" advTm="76"/>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olo 1"/>
          <p:cNvSpPr>
            <a:spLocks noGrp="1"/>
          </p:cNvSpPr>
          <p:nvPr>
            <p:ph type="title"/>
          </p:nvPr>
        </p:nvSpPr>
        <p:spPr/>
        <p:txBody>
          <a:bodyPr>
            <a:normAutofit/>
          </a:bodyPr>
          <a:lstStyle/>
          <a:p>
            <a:pPr eaLnBrk="1" hangingPunct="1"/>
            <a:r>
              <a:rPr lang="it-IT" altLang="it-IT" sz="3200" dirty="0">
                <a:solidFill>
                  <a:srgbClr val="002060"/>
                </a:solidFill>
                <a:latin typeface="Verdana" pitchFamily="34" charset="0"/>
                <a:ea typeface="+mn-ea"/>
                <a:cs typeface="Arial" charset="0"/>
              </a:rPr>
              <a:t>I nuovi media</a:t>
            </a:r>
          </a:p>
        </p:txBody>
      </p:sp>
      <p:sp>
        <p:nvSpPr>
          <p:cNvPr id="41987" name="Segnaposto contenuto 2"/>
          <p:cNvSpPr>
            <a:spLocks noGrp="1"/>
          </p:cNvSpPr>
          <p:nvPr>
            <p:ph idx="1"/>
          </p:nvPr>
        </p:nvSpPr>
        <p:spPr>
          <a:xfrm>
            <a:off x="323528" y="1166018"/>
            <a:ext cx="8229600" cy="4525963"/>
          </a:xfrm>
        </p:spPr>
        <p:txBody>
          <a:bodyPr/>
          <a:lstStyle/>
          <a:p>
            <a:pPr algn="just" eaLnBrk="1" hangingPunct="1">
              <a:lnSpc>
                <a:spcPts val="3200"/>
              </a:lnSpc>
              <a:buFont typeface="Verdana" charset="0"/>
              <a:buChar char="-"/>
            </a:pPr>
            <a:r>
              <a:rPr lang="it-IT" altLang="it-IT" sz="2500" dirty="0">
                <a:latin typeface="Verdana" charset="0"/>
                <a:ea typeface="Verdana" charset="0"/>
                <a:cs typeface="Verdana" charset="0"/>
              </a:rPr>
              <a:t>estensioni, protesi (Mc Luhan 1964)</a:t>
            </a:r>
          </a:p>
          <a:p>
            <a:pPr algn="just" eaLnBrk="1" hangingPunct="1">
              <a:lnSpc>
                <a:spcPts val="3200"/>
              </a:lnSpc>
              <a:buFont typeface="Verdana" charset="0"/>
              <a:buChar char="-"/>
            </a:pPr>
            <a:r>
              <a:rPr lang="it-IT" altLang="it-IT" sz="2500" dirty="0">
                <a:latin typeface="Verdana" charset="0"/>
                <a:ea typeface="Verdana" charset="0"/>
                <a:cs typeface="Verdana" charset="0"/>
              </a:rPr>
              <a:t>uso collettivo, intelligenza collettiva (Levy 1996)</a:t>
            </a:r>
          </a:p>
          <a:p>
            <a:pPr algn="just" eaLnBrk="1" hangingPunct="1">
              <a:lnSpc>
                <a:spcPts val="3200"/>
              </a:lnSpc>
              <a:buFont typeface="Verdana" charset="0"/>
              <a:buChar char="-"/>
            </a:pPr>
            <a:r>
              <a:rPr lang="it-IT" altLang="it-IT" sz="2500" dirty="0">
                <a:latin typeface="Verdana" charset="0"/>
                <a:ea typeface="Verdana" charset="0"/>
                <a:cs typeface="Verdana" charset="0"/>
              </a:rPr>
              <a:t>connettivi (De </a:t>
            </a:r>
            <a:r>
              <a:rPr lang="it-IT" altLang="it-IT" sz="2500" dirty="0" err="1">
                <a:latin typeface="Verdana" charset="0"/>
                <a:ea typeface="Verdana" charset="0"/>
                <a:cs typeface="Verdana" charset="0"/>
              </a:rPr>
              <a:t>Kerkove</a:t>
            </a:r>
            <a:r>
              <a:rPr lang="it-IT" altLang="it-IT" sz="2500" dirty="0">
                <a:latin typeface="Verdana" charset="0"/>
                <a:ea typeface="Verdana" charset="0"/>
                <a:cs typeface="Verdana" charset="0"/>
              </a:rPr>
              <a:t> 2000)</a:t>
            </a:r>
          </a:p>
          <a:p>
            <a:pPr algn="just" eaLnBrk="1" hangingPunct="1">
              <a:lnSpc>
                <a:spcPts val="3200"/>
              </a:lnSpc>
              <a:buFont typeface="Verdana" charset="0"/>
              <a:buChar char="-"/>
            </a:pPr>
            <a:r>
              <a:rPr lang="it-IT" altLang="it-IT" sz="2500" dirty="0">
                <a:latin typeface="Verdana" charset="0"/>
                <a:ea typeface="Verdana" charset="0"/>
                <a:cs typeface="Verdana" charset="0"/>
              </a:rPr>
              <a:t>partecipativi (Monaci, Scifo 2009)</a:t>
            </a:r>
          </a:p>
          <a:p>
            <a:pPr algn="just" eaLnBrk="1" hangingPunct="1">
              <a:lnSpc>
                <a:spcPts val="3200"/>
              </a:lnSpc>
              <a:buFont typeface="Verdana" charset="0"/>
              <a:buChar char="-"/>
            </a:pPr>
            <a:r>
              <a:rPr lang="it-IT" altLang="it-IT" sz="2500" dirty="0">
                <a:latin typeface="Verdana" charset="0"/>
                <a:ea typeface="Verdana" charset="0"/>
                <a:cs typeface="Verdana" charset="0"/>
              </a:rPr>
              <a:t>organizzativo (Rivoltella 2003)</a:t>
            </a:r>
          </a:p>
          <a:p>
            <a:pPr algn="just" eaLnBrk="1" hangingPunct="1">
              <a:lnSpc>
                <a:spcPts val="3200"/>
              </a:lnSpc>
              <a:buFont typeface="Verdana" charset="0"/>
              <a:buChar char="-"/>
            </a:pPr>
            <a:r>
              <a:rPr lang="it-IT" altLang="it-IT" sz="2500" dirty="0">
                <a:latin typeface="Verdana" charset="0"/>
                <a:ea typeface="Verdana" charset="0"/>
                <a:cs typeface="Verdana" charset="0"/>
              </a:rPr>
              <a:t>convergenti (cultura della convergenza – Jenkins 2006)</a:t>
            </a:r>
          </a:p>
          <a:p>
            <a:pPr algn="just" eaLnBrk="1" hangingPunct="1">
              <a:lnSpc>
                <a:spcPts val="3200"/>
              </a:lnSpc>
              <a:buFont typeface="Verdana" charset="0"/>
              <a:buChar char="-"/>
            </a:pPr>
            <a:r>
              <a:rPr lang="it-IT" altLang="it-IT" sz="2500" dirty="0">
                <a:latin typeface="Verdana" charset="0"/>
                <a:ea typeface="Verdana" charset="0"/>
                <a:cs typeface="Verdana" charset="0"/>
              </a:rPr>
              <a:t>Software culture (</a:t>
            </a:r>
            <a:r>
              <a:rPr lang="it-IT" altLang="it-IT" sz="2500" dirty="0" err="1">
                <a:latin typeface="Verdana" charset="0"/>
                <a:ea typeface="Verdana" charset="0"/>
                <a:cs typeface="Verdana" charset="0"/>
              </a:rPr>
              <a:t>Manovich</a:t>
            </a:r>
            <a:r>
              <a:rPr lang="it-IT" altLang="it-IT" sz="2500" dirty="0">
                <a:latin typeface="Verdana" charset="0"/>
                <a:ea typeface="Verdana" charset="0"/>
                <a:cs typeface="Verdana" charset="0"/>
              </a:rPr>
              <a:t> 2010)</a:t>
            </a:r>
          </a:p>
          <a:p>
            <a:pPr algn="just" eaLnBrk="1" hangingPunct="1">
              <a:lnSpc>
                <a:spcPts val="3200"/>
              </a:lnSpc>
              <a:buFont typeface="Verdana" charset="0"/>
              <a:buChar char="-"/>
            </a:pPr>
            <a:r>
              <a:rPr lang="it-IT" altLang="it-IT" sz="2500" dirty="0">
                <a:latin typeface="Verdana" charset="0"/>
                <a:ea typeface="Verdana" charset="0"/>
                <a:cs typeface="Verdana" charset="0"/>
              </a:rPr>
              <a:t>Web society (la relazione diventa connessione Costantino 2015)</a:t>
            </a:r>
          </a:p>
          <a:p>
            <a:pPr algn="just" eaLnBrk="1" hangingPunct="1">
              <a:lnSpc>
                <a:spcPts val="3200"/>
              </a:lnSpc>
              <a:buFont typeface="Verdana" charset="0"/>
              <a:buChar char="-"/>
            </a:pPr>
            <a:r>
              <a:rPr lang="it-IT" altLang="it-IT" sz="2500" dirty="0">
                <a:latin typeface="Verdana" charset="0"/>
                <a:ea typeface="Verdana" charset="0"/>
                <a:cs typeface="Verdana" charset="0"/>
              </a:rPr>
              <a:t>Social Society (Strizzolo, 2019)</a:t>
            </a:r>
            <a:endParaRPr lang="it-IT" altLang="it-IT" sz="2500" dirty="0"/>
          </a:p>
        </p:txBody>
      </p:sp>
    </p:spTree>
    <p:extLst>
      <p:ext uri="{BB962C8B-B14F-4D97-AF65-F5344CB8AC3E}">
        <p14:creationId xmlns:p14="http://schemas.microsoft.com/office/powerpoint/2010/main" val="462297920"/>
      </p:ext>
    </p:extLst>
  </p:cSld>
  <p:clrMapOvr>
    <a:masterClrMapping/>
  </p:clrMapOvr>
  <mc:AlternateContent xmlns:mc="http://schemas.openxmlformats.org/markup-compatibility/2006" xmlns:p14="http://schemas.microsoft.com/office/powerpoint/2010/main">
    <mc:Choice Requires="p14">
      <p:transition spd="slow" p14:dur="2000" advTm="103"/>
    </mc:Choice>
    <mc:Fallback xmlns="">
      <p:transition spd="slow" advTm="103"/>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olo 1"/>
          <p:cNvSpPr>
            <a:spLocks noGrp="1"/>
          </p:cNvSpPr>
          <p:nvPr>
            <p:ph type="title"/>
          </p:nvPr>
        </p:nvSpPr>
        <p:spPr/>
        <p:txBody>
          <a:bodyPr/>
          <a:lstStyle/>
          <a:p>
            <a:pPr eaLnBrk="1" hangingPunct="1"/>
            <a:r>
              <a:rPr lang="it-IT" sz="3200" dirty="0">
                <a:solidFill>
                  <a:srgbClr val="002060"/>
                </a:solidFill>
                <a:latin typeface="Verdana" pitchFamily="34" charset="0"/>
                <a:ea typeface="+mn-ea"/>
                <a:cs typeface="Arial" charset="0"/>
              </a:rPr>
              <a:t>Comunicazione:</a:t>
            </a:r>
            <a:br>
              <a:rPr lang="it-IT" sz="3200" dirty="0">
                <a:solidFill>
                  <a:srgbClr val="002060"/>
                </a:solidFill>
                <a:latin typeface="Verdana" pitchFamily="34" charset="0"/>
                <a:ea typeface="+mn-ea"/>
                <a:cs typeface="Arial" charset="0"/>
              </a:rPr>
            </a:br>
            <a:r>
              <a:rPr lang="it-IT" sz="3200" dirty="0">
                <a:solidFill>
                  <a:srgbClr val="002060"/>
                </a:solidFill>
                <a:latin typeface="Verdana" pitchFamily="34" charset="0"/>
                <a:ea typeface="+mn-ea"/>
                <a:cs typeface="Arial" charset="0"/>
              </a:rPr>
              <a:t>8 concetti base (+1)</a:t>
            </a:r>
          </a:p>
        </p:txBody>
      </p:sp>
      <p:sp>
        <p:nvSpPr>
          <p:cNvPr id="3" name="Segnaposto contenuto 2"/>
          <p:cNvSpPr>
            <a:spLocks noGrp="1"/>
          </p:cNvSpPr>
          <p:nvPr>
            <p:ph idx="1"/>
          </p:nvPr>
        </p:nvSpPr>
        <p:spPr>
          <a:xfrm>
            <a:off x="457200" y="1844824"/>
            <a:ext cx="8229600" cy="4525963"/>
          </a:xfrm>
        </p:spPr>
        <p:txBody>
          <a:bodyPr rtlCol="0">
            <a:normAutofit fontScale="92500" lnSpcReduction="10000"/>
          </a:bodyPr>
          <a:lstStyle/>
          <a:p>
            <a:pPr marL="0" indent="0" algn="just" eaLnBrk="1" fontAlgn="auto" hangingPunct="1">
              <a:lnSpc>
                <a:spcPct val="160000"/>
              </a:lnSpc>
              <a:spcAft>
                <a:spcPts val="0"/>
              </a:spcAft>
              <a:buNone/>
              <a:defRPr/>
            </a:pPr>
            <a:r>
              <a:rPr lang="it-IT" sz="3300" i="1" dirty="0">
                <a:latin typeface="Verdana" pitchFamily="34" charset="0"/>
                <a:ea typeface="Verdana" pitchFamily="34" charset="0"/>
                <a:cs typeface="Verdana" pitchFamily="34" charset="0"/>
              </a:rPr>
              <a:t>Comunicazione come trasferimento di risorse e influenza (</a:t>
            </a:r>
            <a:r>
              <a:rPr lang="it-IT" sz="3300" dirty="0">
                <a:latin typeface="Verdana" pitchFamily="34" charset="0"/>
                <a:ea typeface="Verdana" pitchFamily="34" charset="0"/>
                <a:cs typeface="Verdana" pitchFamily="34" charset="0"/>
              </a:rPr>
              <a:t>approccio comportamentista) allo stimolo informativo A conseguirebbe nel destinatario il comportamento B</a:t>
            </a:r>
          </a:p>
          <a:p>
            <a:pPr marL="0" indent="0" algn="just" eaLnBrk="1" fontAlgn="auto" hangingPunct="1">
              <a:lnSpc>
                <a:spcPct val="160000"/>
              </a:lnSpc>
              <a:spcAft>
                <a:spcPts val="0"/>
              </a:spcAft>
              <a:buNone/>
              <a:defRPr/>
            </a:pPr>
            <a:r>
              <a:rPr lang="it-IT" sz="3300" dirty="0">
                <a:latin typeface="Verdana" pitchFamily="34" charset="0"/>
                <a:ea typeface="Verdana" pitchFamily="34" charset="0"/>
                <a:cs typeface="Verdana" pitchFamily="34" charset="0"/>
                <a:sym typeface="Wingdings" pitchFamily="2" charset="2"/>
              </a:rPr>
              <a:t> FORME DI POTERE</a:t>
            </a:r>
            <a:endParaRPr lang="it-IT" sz="3300" dirty="0">
              <a:latin typeface="Verdana" pitchFamily="34" charset="0"/>
              <a:ea typeface="Verdana" pitchFamily="34" charset="0"/>
              <a:cs typeface="Verdana" pitchFamily="34" charset="0"/>
            </a:endParaRPr>
          </a:p>
          <a:p>
            <a:pPr marL="514350" indent="-514350" eaLnBrk="1" fontAlgn="auto" hangingPunct="1">
              <a:spcAft>
                <a:spcPts val="0"/>
              </a:spcAft>
              <a:buFont typeface="+mj-lt"/>
              <a:buAutoNum type="arabicPeriod"/>
              <a:defRPr/>
            </a:pPr>
            <a:endParaRPr lang="it-IT" dirty="0">
              <a:latin typeface="Verdana" pitchFamily="34" charset="0"/>
              <a:ea typeface="Verdana" pitchFamily="34" charset="0"/>
              <a:cs typeface="Verdana" pitchFamily="34" charset="0"/>
            </a:endParaRPr>
          </a:p>
          <a:p>
            <a:pPr eaLnBrk="1" fontAlgn="auto" hangingPunct="1">
              <a:spcAft>
                <a:spcPts val="0"/>
              </a:spcAft>
              <a:buFont typeface="Arial" pitchFamily="34" charset="0"/>
              <a:buChar char="•"/>
              <a:defRPr/>
            </a:pPr>
            <a:endParaRPr lang="it-IT" dirty="0"/>
          </a:p>
        </p:txBody>
      </p:sp>
      <p:sp>
        <p:nvSpPr>
          <p:cNvPr id="4" name="Rettangolo 3">
            <a:extLst>
              <a:ext uri="{FF2B5EF4-FFF2-40B4-BE49-F238E27FC236}">
                <a16:creationId xmlns:a16="http://schemas.microsoft.com/office/drawing/2014/main" id="{6496A0CC-6ADE-154E-9ABD-B55E1BE9A25A}"/>
              </a:ext>
            </a:extLst>
          </p:cNvPr>
          <p:cNvSpPr/>
          <p:nvPr/>
        </p:nvSpPr>
        <p:spPr>
          <a:xfrm>
            <a:off x="683568" y="274638"/>
            <a:ext cx="609462" cy="584775"/>
          </a:xfrm>
          <a:prstGeom prst="rect">
            <a:avLst/>
          </a:prstGeom>
        </p:spPr>
        <p:txBody>
          <a:bodyPr wrap="none">
            <a:spAutoFit/>
          </a:bodyPr>
          <a:lstStyle/>
          <a:p>
            <a:r>
              <a:rPr lang="it-IT" sz="3200" dirty="0">
                <a:solidFill>
                  <a:srgbClr val="002060"/>
                </a:solidFill>
                <a:latin typeface="Verdana" pitchFamily="34" charset="0"/>
              </a:rPr>
              <a:t>2°</a:t>
            </a:r>
            <a:endParaRPr lang="it-IT" sz="3200" dirty="0"/>
          </a:p>
        </p:txBody>
      </p:sp>
    </p:spTree>
    <p:extLst>
      <p:ext uri="{BB962C8B-B14F-4D97-AF65-F5344CB8AC3E}">
        <p14:creationId xmlns:p14="http://schemas.microsoft.com/office/powerpoint/2010/main" val="3910844074"/>
      </p:ext>
    </p:extLst>
  </p:cSld>
  <p:clrMapOvr>
    <a:masterClrMapping/>
  </p:clrMapOvr>
  <mc:AlternateContent xmlns:mc="http://schemas.openxmlformats.org/markup-compatibility/2006" xmlns:p14="http://schemas.microsoft.com/office/powerpoint/2010/main">
    <mc:Choice Requires="p14">
      <p:transition spd="slow" p14:dur="2000" advTm="985"/>
    </mc:Choice>
    <mc:Fallback xmlns="">
      <p:transition spd="slow" advTm="985"/>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eaLnBrk="1" hangingPunct="1"/>
            <a:r>
              <a:rPr lang="it-IT" sz="3200" dirty="0">
                <a:solidFill>
                  <a:srgbClr val="002060"/>
                </a:solidFill>
                <a:latin typeface="Verdana" pitchFamily="34" charset="0"/>
                <a:ea typeface="+mn-ea"/>
                <a:cs typeface="Arial" charset="0"/>
              </a:rPr>
              <a:t>Comunicazione:</a:t>
            </a:r>
            <a:br>
              <a:rPr lang="it-IT" sz="3200" dirty="0">
                <a:solidFill>
                  <a:srgbClr val="002060"/>
                </a:solidFill>
                <a:latin typeface="Verdana" pitchFamily="34" charset="0"/>
                <a:ea typeface="+mn-ea"/>
                <a:cs typeface="Arial" charset="0"/>
              </a:rPr>
            </a:br>
            <a:r>
              <a:rPr lang="it-IT" sz="3200" dirty="0">
                <a:solidFill>
                  <a:srgbClr val="002060"/>
                </a:solidFill>
                <a:latin typeface="Verdana" pitchFamily="34" charset="0"/>
                <a:ea typeface="+mn-ea"/>
                <a:cs typeface="Arial" charset="0"/>
              </a:rPr>
              <a:t>8 concetti base (+1)</a:t>
            </a:r>
          </a:p>
        </p:txBody>
      </p:sp>
      <p:sp>
        <p:nvSpPr>
          <p:cNvPr id="3" name="Segnaposto contenuto 2"/>
          <p:cNvSpPr>
            <a:spLocks noGrp="1"/>
          </p:cNvSpPr>
          <p:nvPr>
            <p:ph idx="1"/>
          </p:nvPr>
        </p:nvSpPr>
        <p:spPr>
          <a:xfrm>
            <a:off x="457200" y="1417638"/>
            <a:ext cx="8229600" cy="4525963"/>
          </a:xfrm>
        </p:spPr>
        <p:txBody>
          <a:bodyPr/>
          <a:lstStyle/>
          <a:p>
            <a:pPr marL="0" indent="0" algn="just" eaLnBrk="1" fontAlgn="auto" hangingPunct="1">
              <a:lnSpc>
                <a:spcPct val="150000"/>
              </a:lnSpc>
              <a:spcAft>
                <a:spcPts val="0"/>
              </a:spcAft>
              <a:buNone/>
              <a:defRPr/>
            </a:pPr>
            <a:r>
              <a:rPr lang="it-IT" sz="2000" i="1" dirty="0">
                <a:latin typeface="Verdana" pitchFamily="34" charset="0"/>
                <a:ea typeface="Verdana" pitchFamily="34" charset="0"/>
                <a:cs typeface="Verdana" pitchFamily="34" charset="0"/>
              </a:rPr>
              <a:t>Comunicazione come passaggio di informazione:</a:t>
            </a:r>
            <a:r>
              <a:rPr lang="it-IT" sz="2000" dirty="0">
                <a:latin typeface="Verdana" pitchFamily="34" charset="0"/>
                <a:ea typeface="Verdana" pitchFamily="34" charset="0"/>
                <a:cs typeface="Verdana" pitchFamily="34" charset="0"/>
              </a:rPr>
              <a:t> il valore dell’informazione è la riduzione dell’incertezza, l’obiettivo aumentare le informazioni possibili riducendo il rumore, la ridondanza e l’entropia. Come ogni passaggio da lavoro ad energia e, viceversa, implica una perdita di energia, così ogni trasformazione di dati in un messaggio e viceversa implica la perdita di informazioni. La </a:t>
            </a:r>
            <a:r>
              <a:rPr lang="it-IT" sz="2000" dirty="0" err="1">
                <a:latin typeface="Verdana" pitchFamily="34" charset="0"/>
                <a:ea typeface="Verdana" pitchFamily="34" charset="0"/>
                <a:cs typeface="Verdana" pitchFamily="34" charset="0"/>
              </a:rPr>
              <a:t>neghentropia</a:t>
            </a:r>
            <a:r>
              <a:rPr lang="it-IT" sz="2000" dirty="0">
                <a:latin typeface="Verdana" pitchFamily="34" charset="0"/>
                <a:ea typeface="Verdana" pitchFamily="34" charset="0"/>
                <a:cs typeface="Verdana" pitchFamily="34" charset="0"/>
              </a:rPr>
              <a:t> corrisponde al «valore legato alla progressiva perdita di disorganizzazione [nella composizione di un messaggio] a favore di un ordine sempre crescente» [Mazzoli 2003: 32; </a:t>
            </a:r>
            <a:r>
              <a:rPr lang="it-IT" sz="2000" dirty="0" err="1">
                <a:latin typeface="Verdana" pitchFamily="34" charset="0"/>
                <a:ea typeface="Verdana" pitchFamily="34" charset="0"/>
                <a:cs typeface="Verdana" pitchFamily="34" charset="0"/>
              </a:rPr>
              <a:t>Shannon</a:t>
            </a:r>
            <a:r>
              <a:rPr lang="it-IT" sz="2000" dirty="0">
                <a:latin typeface="Verdana" pitchFamily="34" charset="0"/>
                <a:ea typeface="Verdana" pitchFamily="34" charset="0"/>
                <a:cs typeface="Verdana" pitchFamily="34" charset="0"/>
              </a:rPr>
              <a:t>, </a:t>
            </a:r>
            <a:r>
              <a:rPr lang="it-IT" sz="2000" dirty="0" err="1">
                <a:latin typeface="Verdana" pitchFamily="34" charset="0"/>
                <a:ea typeface="Verdana" pitchFamily="34" charset="0"/>
                <a:cs typeface="Verdana" pitchFamily="34" charset="0"/>
              </a:rPr>
              <a:t>Weaver</a:t>
            </a:r>
            <a:r>
              <a:rPr lang="it-IT" sz="2000" dirty="0">
                <a:latin typeface="Verdana" pitchFamily="34" charset="0"/>
                <a:ea typeface="Verdana" pitchFamily="34" charset="0"/>
                <a:cs typeface="Verdana" pitchFamily="34" charset="0"/>
              </a:rPr>
              <a:t> 1983; Eco 1972]</a:t>
            </a:r>
          </a:p>
          <a:p>
            <a:pPr marL="514350" indent="-514350" eaLnBrk="1" fontAlgn="auto" hangingPunct="1">
              <a:spcAft>
                <a:spcPts val="0"/>
              </a:spcAft>
              <a:buFont typeface="+mj-lt"/>
              <a:buAutoNum type="arabicPeriod"/>
              <a:defRPr/>
            </a:pPr>
            <a:endParaRPr lang="it-IT" sz="2000" dirty="0">
              <a:latin typeface="Verdana" pitchFamily="34" charset="0"/>
              <a:ea typeface="Verdana" pitchFamily="34" charset="0"/>
              <a:cs typeface="Verdana" pitchFamily="34" charset="0"/>
            </a:endParaRPr>
          </a:p>
        </p:txBody>
      </p:sp>
      <p:sp>
        <p:nvSpPr>
          <p:cNvPr id="4" name="Rettangolo 3">
            <a:extLst>
              <a:ext uri="{FF2B5EF4-FFF2-40B4-BE49-F238E27FC236}">
                <a16:creationId xmlns:a16="http://schemas.microsoft.com/office/drawing/2014/main" id="{5A856333-894B-3B42-A64F-6B3B4718CAAC}"/>
              </a:ext>
            </a:extLst>
          </p:cNvPr>
          <p:cNvSpPr/>
          <p:nvPr/>
        </p:nvSpPr>
        <p:spPr>
          <a:xfrm>
            <a:off x="683568" y="274638"/>
            <a:ext cx="609462" cy="584775"/>
          </a:xfrm>
          <a:prstGeom prst="rect">
            <a:avLst/>
          </a:prstGeom>
        </p:spPr>
        <p:txBody>
          <a:bodyPr wrap="none">
            <a:spAutoFit/>
          </a:bodyPr>
          <a:lstStyle/>
          <a:p>
            <a:r>
              <a:rPr lang="it-IT" sz="3200" dirty="0">
                <a:solidFill>
                  <a:srgbClr val="002060"/>
                </a:solidFill>
                <a:latin typeface="Verdana" pitchFamily="34" charset="0"/>
              </a:rPr>
              <a:t>3°</a:t>
            </a:r>
            <a:endParaRPr lang="it-IT" sz="3200" dirty="0"/>
          </a:p>
        </p:txBody>
      </p:sp>
    </p:spTree>
    <p:extLst>
      <p:ext uri="{BB962C8B-B14F-4D97-AF65-F5344CB8AC3E}">
        <p14:creationId xmlns:p14="http://schemas.microsoft.com/office/powerpoint/2010/main" val="701902990"/>
      </p:ext>
    </p:extLst>
  </p:cSld>
  <p:clrMapOvr>
    <a:masterClrMapping/>
  </p:clrMapOvr>
  <mc:AlternateContent xmlns:mc="http://schemas.openxmlformats.org/markup-compatibility/2006" xmlns:p14="http://schemas.microsoft.com/office/powerpoint/2010/main">
    <mc:Choice Requires="p14">
      <p:transition spd="slow" p14:dur="2000" advTm="149"/>
    </mc:Choice>
    <mc:Fallback xmlns="">
      <p:transition spd="slow" advTm="149"/>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62360A-B643-ED4F-BACD-AE672B95F35D}"/>
              </a:ext>
            </a:extLst>
          </p:cNvPr>
          <p:cNvSpPr>
            <a:spLocks noGrp="1"/>
          </p:cNvSpPr>
          <p:nvPr>
            <p:ph type="title"/>
          </p:nvPr>
        </p:nvSpPr>
        <p:spPr/>
        <p:txBody>
          <a:bodyPr/>
          <a:lstStyle/>
          <a:p>
            <a:r>
              <a:rPr lang="it-IT" sz="3200" dirty="0">
                <a:solidFill>
                  <a:srgbClr val="002060"/>
                </a:solidFill>
                <a:latin typeface="Verdana" panose="020B0604030504040204" pitchFamily="34" charset="0"/>
                <a:ea typeface="Verdana" panose="020B0604030504040204" pitchFamily="34" charset="0"/>
                <a:cs typeface="Verdana" panose="020B0604030504040204" pitchFamily="34" charset="0"/>
              </a:rPr>
              <a:t>3° Tradotto in pratica</a:t>
            </a:r>
          </a:p>
        </p:txBody>
      </p:sp>
      <p:sp>
        <p:nvSpPr>
          <p:cNvPr id="3" name="Segnaposto contenuto 2">
            <a:extLst>
              <a:ext uri="{FF2B5EF4-FFF2-40B4-BE49-F238E27FC236}">
                <a16:creationId xmlns:a16="http://schemas.microsoft.com/office/drawing/2014/main" id="{C2EEEA9C-8CF2-5A46-8BCB-43AE28D2935E}"/>
              </a:ext>
            </a:extLst>
          </p:cNvPr>
          <p:cNvSpPr>
            <a:spLocks noGrp="1"/>
          </p:cNvSpPr>
          <p:nvPr>
            <p:ph idx="1"/>
          </p:nvPr>
        </p:nvSpPr>
        <p:spPr>
          <a:xfrm>
            <a:off x="457200" y="1435352"/>
            <a:ext cx="8363272" cy="4525963"/>
          </a:xfrm>
        </p:spPr>
        <p:txBody>
          <a:bodyPr/>
          <a:lstStyle/>
          <a:p>
            <a:pPr algn="just">
              <a:lnSpc>
                <a:spcPct val="150000"/>
              </a:lnSpc>
              <a:buFontTx/>
              <a:buChar char="-"/>
            </a:pPr>
            <a:r>
              <a:rPr lang="it-IT" sz="2500" dirty="0">
                <a:latin typeface="Verdana" panose="020B0604030504040204" pitchFamily="34" charset="0"/>
                <a:ea typeface="Verdana" panose="020B0604030504040204" pitchFamily="34" charset="0"/>
                <a:cs typeface="Verdana" panose="020B0604030504040204" pitchFamily="34" charset="0"/>
              </a:rPr>
              <a:t>Se vogliamo informare non dobbiamo confondere</a:t>
            </a:r>
          </a:p>
          <a:p>
            <a:pPr algn="just">
              <a:lnSpc>
                <a:spcPct val="150000"/>
              </a:lnSpc>
              <a:buFontTx/>
              <a:buChar char="-"/>
            </a:pPr>
            <a:r>
              <a:rPr lang="it-IT" sz="2500" dirty="0">
                <a:latin typeface="Verdana" panose="020B0604030504040204" pitchFamily="34" charset="0"/>
                <a:ea typeface="Verdana" panose="020B0604030504040204" pitchFamily="34" charset="0"/>
                <a:cs typeface="Verdana" panose="020B0604030504040204" pitchFamily="34" charset="0"/>
              </a:rPr>
              <a:t>Informazioni chiare</a:t>
            </a:r>
          </a:p>
          <a:p>
            <a:pPr algn="just">
              <a:lnSpc>
                <a:spcPct val="150000"/>
              </a:lnSpc>
              <a:buFontTx/>
              <a:buChar char="-"/>
            </a:pPr>
            <a:r>
              <a:rPr lang="it-IT" sz="2500" dirty="0">
                <a:latin typeface="Verdana" panose="020B0604030504040204" pitchFamily="34" charset="0"/>
                <a:ea typeface="Verdana" panose="020B0604030504040204" pitchFamily="34" charset="0"/>
                <a:cs typeface="Verdana" panose="020B0604030504040204" pitchFamily="34" charset="0"/>
              </a:rPr>
              <a:t>Ordinate</a:t>
            </a:r>
          </a:p>
          <a:p>
            <a:pPr algn="just">
              <a:lnSpc>
                <a:spcPct val="150000"/>
              </a:lnSpc>
              <a:buFontTx/>
              <a:buChar char="-"/>
            </a:pPr>
            <a:r>
              <a:rPr lang="it-IT" sz="2500" dirty="0">
                <a:latin typeface="Verdana" panose="020B0604030504040204" pitchFamily="34" charset="0"/>
                <a:ea typeface="Verdana" panose="020B0604030504040204" pitchFamily="34" charset="0"/>
                <a:cs typeface="Verdana" panose="020B0604030504040204" pitchFamily="34" charset="0"/>
              </a:rPr>
              <a:t>Coerenti (non contradditorie) e non opache </a:t>
            </a:r>
            <a:r>
              <a:rPr lang="it-IT" sz="2500" dirty="0">
                <a:latin typeface="Verdana" panose="020B0604030504040204" pitchFamily="34" charset="0"/>
                <a:ea typeface="Verdana" panose="020B0604030504040204" pitchFamily="34" charset="0"/>
                <a:cs typeface="Verdana" panose="020B0604030504040204" pitchFamily="34" charset="0"/>
                <a:sym typeface="Wingdings" pitchFamily="2" charset="2"/>
              </a:rPr>
              <a:t> FIDUCIA</a:t>
            </a:r>
          </a:p>
          <a:p>
            <a:pPr algn="just">
              <a:lnSpc>
                <a:spcPct val="150000"/>
              </a:lnSpc>
              <a:buFontTx/>
              <a:buChar char="-"/>
            </a:pPr>
            <a:r>
              <a:rPr lang="it-IT" sz="2500" dirty="0">
                <a:latin typeface="Verdana" panose="020B0604030504040204" pitchFamily="34" charset="0"/>
                <a:ea typeface="Verdana" panose="020B0604030504040204" pitchFamily="34" charset="0"/>
                <a:cs typeface="Verdana" panose="020B0604030504040204" pitchFamily="34" charset="0"/>
                <a:sym typeface="Wingdings" pitchFamily="2" charset="2"/>
              </a:rPr>
              <a:t>Ridurre il rumore</a:t>
            </a:r>
          </a:p>
          <a:p>
            <a:pPr algn="just">
              <a:lnSpc>
                <a:spcPct val="150000"/>
              </a:lnSpc>
              <a:buFontTx/>
              <a:buChar char="-"/>
            </a:pPr>
            <a:r>
              <a:rPr lang="it-IT" sz="2500" dirty="0">
                <a:latin typeface="Verdana" panose="020B0604030504040204" pitchFamily="34" charset="0"/>
                <a:ea typeface="Verdana" panose="020B0604030504040204" pitchFamily="34" charset="0"/>
                <a:cs typeface="Verdana" panose="020B0604030504040204" pitchFamily="34" charset="0"/>
                <a:sym typeface="Wingdings" pitchFamily="2" charset="2"/>
              </a:rPr>
              <a:t>Formalmente efficienti (non dispersione risorse)</a:t>
            </a:r>
            <a:endParaRPr lang="it-IT" sz="25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539259744"/>
      </p:ext>
    </p:extLst>
  </p:cSld>
  <p:clrMapOvr>
    <a:masterClrMapping/>
  </p:clrMapOvr>
  <mc:AlternateContent xmlns:mc="http://schemas.openxmlformats.org/markup-compatibility/2006" xmlns:p14="http://schemas.microsoft.com/office/powerpoint/2010/main">
    <mc:Choice Requires="p14">
      <p:transition spd="slow" p14:dur="2000" advTm="474"/>
    </mc:Choice>
    <mc:Fallback xmlns="">
      <p:transition spd="slow" advTm="474"/>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1873A859-894B-3593-A3F3-BE7DC5485C2C}"/>
              </a:ext>
            </a:extLst>
          </p:cNvPr>
          <p:cNvSpPr>
            <a:spLocks noGrp="1"/>
          </p:cNvSpPr>
          <p:nvPr>
            <p:ph type="title"/>
          </p:nvPr>
        </p:nvSpPr>
        <p:spPr>
          <a:xfrm>
            <a:off x="429369" y="238539"/>
            <a:ext cx="8263890" cy="1434415"/>
          </a:xfrm>
        </p:spPr>
        <p:txBody>
          <a:bodyPr anchor="b">
            <a:normAutofit/>
          </a:bodyPr>
          <a:lstStyle/>
          <a:p>
            <a:pPr>
              <a:lnSpc>
                <a:spcPct val="90000"/>
              </a:lnSpc>
            </a:pPr>
            <a:r>
              <a:rPr lang="it-IT" sz="4700" dirty="0">
                <a:latin typeface="Verdana" pitchFamily="34" charset="0"/>
                <a:ea typeface="+mn-ea"/>
                <a:cs typeface="Arial" charset="0"/>
              </a:rPr>
              <a:t>Stat rosa pristina nomine,</a:t>
            </a:r>
            <a:br>
              <a:rPr lang="it-IT" sz="4700" dirty="0">
                <a:latin typeface="Verdana" pitchFamily="34" charset="0"/>
                <a:ea typeface="+mn-ea"/>
                <a:cs typeface="Arial" charset="0"/>
              </a:rPr>
            </a:br>
            <a:r>
              <a:rPr lang="it-IT" sz="4700" dirty="0">
                <a:latin typeface="Verdana" pitchFamily="34" charset="0"/>
                <a:ea typeface="+mn-ea"/>
                <a:cs typeface="Arial" charset="0"/>
              </a:rPr>
              <a:t>nomina nuda </a:t>
            </a:r>
            <a:r>
              <a:rPr lang="it-IT" sz="4700" dirty="0" err="1">
                <a:latin typeface="Verdana" pitchFamily="34" charset="0"/>
                <a:ea typeface="+mn-ea"/>
                <a:cs typeface="Arial" charset="0"/>
              </a:rPr>
              <a:t>tenemus</a:t>
            </a:r>
            <a:endParaRPr lang="en-GB" sz="4700" dirty="0">
              <a:latin typeface="Verdana" pitchFamily="34" charset="0"/>
              <a:ea typeface="+mn-ea"/>
              <a:cs typeface="Arial" charset="0"/>
            </a:endParaRPr>
          </a:p>
        </p:txBody>
      </p:sp>
      <p:sp>
        <p:nvSpPr>
          <p:cNvPr id="2057"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9369" y="1681544"/>
            <a:ext cx="8229600" cy="18288"/>
          </a:xfrm>
          <a:custGeom>
            <a:avLst/>
            <a:gdLst>
              <a:gd name="connsiteX0" fmla="*/ 0 w 8229600"/>
              <a:gd name="connsiteY0" fmla="*/ 0 h 18288"/>
              <a:gd name="connsiteX1" fmla="*/ 521208 w 8229600"/>
              <a:gd name="connsiteY1" fmla="*/ 0 h 18288"/>
              <a:gd name="connsiteX2" fmla="*/ 1371600 w 8229600"/>
              <a:gd name="connsiteY2" fmla="*/ 0 h 18288"/>
              <a:gd name="connsiteX3" fmla="*/ 2221992 w 8229600"/>
              <a:gd name="connsiteY3" fmla="*/ 0 h 18288"/>
              <a:gd name="connsiteX4" fmla="*/ 3072384 w 8229600"/>
              <a:gd name="connsiteY4" fmla="*/ 0 h 18288"/>
              <a:gd name="connsiteX5" fmla="*/ 3511296 w 8229600"/>
              <a:gd name="connsiteY5" fmla="*/ 0 h 18288"/>
              <a:gd name="connsiteX6" fmla="*/ 4114800 w 8229600"/>
              <a:gd name="connsiteY6" fmla="*/ 0 h 18288"/>
              <a:gd name="connsiteX7" fmla="*/ 4553712 w 8229600"/>
              <a:gd name="connsiteY7" fmla="*/ 0 h 18288"/>
              <a:gd name="connsiteX8" fmla="*/ 5239512 w 8229600"/>
              <a:gd name="connsiteY8" fmla="*/ 0 h 18288"/>
              <a:gd name="connsiteX9" fmla="*/ 5843016 w 8229600"/>
              <a:gd name="connsiteY9" fmla="*/ 0 h 18288"/>
              <a:gd name="connsiteX10" fmla="*/ 6611112 w 8229600"/>
              <a:gd name="connsiteY10" fmla="*/ 0 h 18288"/>
              <a:gd name="connsiteX11" fmla="*/ 7461504 w 8229600"/>
              <a:gd name="connsiteY11" fmla="*/ 0 h 18288"/>
              <a:gd name="connsiteX12" fmla="*/ 8229600 w 8229600"/>
              <a:gd name="connsiteY12" fmla="*/ 0 h 18288"/>
              <a:gd name="connsiteX13" fmla="*/ 8229600 w 8229600"/>
              <a:gd name="connsiteY13" fmla="*/ 18288 h 18288"/>
              <a:gd name="connsiteX14" fmla="*/ 7461504 w 8229600"/>
              <a:gd name="connsiteY14" fmla="*/ 18288 h 18288"/>
              <a:gd name="connsiteX15" fmla="*/ 6940296 w 8229600"/>
              <a:gd name="connsiteY15" fmla="*/ 18288 h 18288"/>
              <a:gd name="connsiteX16" fmla="*/ 6419088 w 8229600"/>
              <a:gd name="connsiteY16" fmla="*/ 18288 h 18288"/>
              <a:gd name="connsiteX17" fmla="*/ 5650992 w 8229600"/>
              <a:gd name="connsiteY17" fmla="*/ 18288 h 18288"/>
              <a:gd name="connsiteX18" fmla="*/ 5129784 w 8229600"/>
              <a:gd name="connsiteY18" fmla="*/ 18288 h 18288"/>
              <a:gd name="connsiteX19" fmla="*/ 4690872 w 8229600"/>
              <a:gd name="connsiteY19" fmla="*/ 18288 h 18288"/>
              <a:gd name="connsiteX20" fmla="*/ 4087368 w 8229600"/>
              <a:gd name="connsiteY20" fmla="*/ 18288 h 18288"/>
              <a:gd name="connsiteX21" fmla="*/ 3401568 w 8229600"/>
              <a:gd name="connsiteY21" fmla="*/ 18288 h 18288"/>
              <a:gd name="connsiteX22" fmla="*/ 2798064 w 8229600"/>
              <a:gd name="connsiteY22" fmla="*/ 18288 h 18288"/>
              <a:gd name="connsiteX23" fmla="*/ 2276856 w 8229600"/>
              <a:gd name="connsiteY23" fmla="*/ 18288 h 18288"/>
              <a:gd name="connsiteX24" fmla="*/ 1426464 w 8229600"/>
              <a:gd name="connsiteY24" fmla="*/ 18288 h 18288"/>
              <a:gd name="connsiteX25" fmla="*/ 740664 w 8229600"/>
              <a:gd name="connsiteY25" fmla="*/ 18288 h 18288"/>
              <a:gd name="connsiteX26" fmla="*/ 0 w 8229600"/>
              <a:gd name="connsiteY26" fmla="*/ 18288 h 18288"/>
              <a:gd name="connsiteX27" fmla="*/ 0 w 8229600"/>
              <a:gd name="connsiteY27" fmla="*/ 0 h 18288"/>
              <a:gd name="connsiteX0" fmla="*/ 0 w 8229600"/>
              <a:gd name="connsiteY0" fmla="*/ 0 h 18288"/>
              <a:gd name="connsiteX1" fmla="*/ 521208 w 8229600"/>
              <a:gd name="connsiteY1" fmla="*/ 0 h 18288"/>
              <a:gd name="connsiteX2" fmla="*/ 960120 w 8229600"/>
              <a:gd name="connsiteY2" fmla="*/ 0 h 18288"/>
              <a:gd name="connsiteX3" fmla="*/ 1481328 w 8229600"/>
              <a:gd name="connsiteY3" fmla="*/ 0 h 18288"/>
              <a:gd name="connsiteX4" fmla="*/ 2167128 w 8229600"/>
              <a:gd name="connsiteY4" fmla="*/ 0 h 18288"/>
              <a:gd name="connsiteX5" fmla="*/ 2935224 w 8229600"/>
              <a:gd name="connsiteY5" fmla="*/ 0 h 18288"/>
              <a:gd name="connsiteX6" fmla="*/ 3785616 w 8229600"/>
              <a:gd name="connsiteY6" fmla="*/ 0 h 18288"/>
              <a:gd name="connsiteX7" fmla="*/ 4636008 w 8229600"/>
              <a:gd name="connsiteY7" fmla="*/ 0 h 18288"/>
              <a:gd name="connsiteX8" fmla="*/ 5239512 w 8229600"/>
              <a:gd name="connsiteY8" fmla="*/ 0 h 18288"/>
              <a:gd name="connsiteX9" fmla="*/ 6007608 w 8229600"/>
              <a:gd name="connsiteY9" fmla="*/ 0 h 18288"/>
              <a:gd name="connsiteX10" fmla="*/ 6693408 w 8229600"/>
              <a:gd name="connsiteY10" fmla="*/ 0 h 18288"/>
              <a:gd name="connsiteX11" fmla="*/ 7296912 w 8229600"/>
              <a:gd name="connsiteY11" fmla="*/ 0 h 18288"/>
              <a:gd name="connsiteX12" fmla="*/ 8229600 w 8229600"/>
              <a:gd name="connsiteY12" fmla="*/ 0 h 18288"/>
              <a:gd name="connsiteX13" fmla="*/ 8229600 w 8229600"/>
              <a:gd name="connsiteY13" fmla="*/ 18288 h 18288"/>
              <a:gd name="connsiteX14" fmla="*/ 7626096 w 8229600"/>
              <a:gd name="connsiteY14" fmla="*/ 18288 h 18288"/>
              <a:gd name="connsiteX15" fmla="*/ 7022592 w 8229600"/>
              <a:gd name="connsiteY15" fmla="*/ 18288 h 18288"/>
              <a:gd name="connsiteX16" fmla="*/ 6172200 w 8229600"/>
              <a:gd name="connsiteY16" fmla="*/ 18288 h 18288"/>
              <a:gd name="connsiteX17" fmla="*/ 5650992 w 8229600"/>
              <a:gd name="connsiteY17" fmla="*/ 18288 h 18288"/>
              <a:gd name="connsiteX18" fmla="*/ 4882896 w 8229600"/>
              <a:gd name="connsiteY18" fmla="*/ 18288 h 18288"/>
              <a:gd name="connsiteX19" fmla="*/ 4443984 w 8229600"/>
              <a:gd name="connsiteY19" fmla="*/ 18288 h 18288"/>
              <a:gd name="connsiteX20" fmla="*/ 3758184 w 8229600"/>
              <a:gd name="connsiteY20" fmla="*/ 18288 h 18288"/>
              <a:gd name="connsiteX21" fmla="*/ 3236976 w 8229600"/>
              <a:gd name="connsiteY21" fmla="*/ 18288 h 18288"/>
              <a:gd name="connsiteX22" fmla="*/ 2386584 w 8229600"/>
              <a:gd name="connsiteY22" fmla="*/ 18288 h 18288"/>
              <a:gd name="connsiteX23" fmla="*/ 1947672 w 8229600"/>
              <a:gd name="connsiteY23" fmla="*/ 18288 h 18288"/>
              <a:gd name="connsiteX24" fmla="*/ 1261872 w 8229600"/>
              <a:gd name="connsiteY24" fmla="*/ 18288 h 18288"/>
              <a:gd name="connsiteX25" fmla="*/ 822960 w 8229600"/>
              <a:gd name="connsiteY25" fmla="*/ 18288 h 18288"/>
              <a:gd name="connsiteX26" fmla="*/ 0 w 8229600"/>
              <a:gd name="connsiteY26" fmla="*/ 18288 h 18288"/>
              <a:gd name="connsiteX27" fmla="*/ 0 w 8229600"/>
              <a:gd name="connsiteY2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29600" h="18288" fill="none" extrusionOk="0">
                <a:moveTo>
                  <a:pt x="0" y="0"/>
                </a:moveTo>
                <a:cubicBezTo>
                  <a:pt x="215278" y="6969"/>
                  <a:pt x="340572" y="21894"/>
                  <a:pt x="521208" y="0"/>
                </a:cubicBezTo>
                <a:cubicBezTo>
                  <a:pt x="745939" y="29643"/>
                  <a:pt x="1127486" y="-40512"/>
                  <a:pt x="1371600" y="0"/>
                </a:cubicBezTo>
                <a:cubicBezTo>
                  <a:pt x="1567490" y="28416"/>
                  <a:pt x="1945702" y="13075"/>
                  <a:pt x="2221992" y="0"/>
                </a:cubicBezTo>
                <a:cubicBezTo>
                  <a:pt x="2446218" y="-17340"/>
                  <a:pt x="2853686" y="-7924"/>
                  <a:pt x="3072384" y="0"/>
                </a:cubicBezTo>
                <a:cubicBezTo>
                  <a:pt x="3286960" y="20656"/>
                  <a:pt x="3324417" y="20174"/>
                  <a:pt x="3511296" y="0"/>
                </a:cubicBezTo>
                <a:cubicBezTo>
                  <a:pt x="3710690" y="-39182"/>
                  <a:pt x="3945457" y="-64074"/>
                  <a:pt x="4114800" y="0"/>
                </a:cubicBezTo>
                <a:cubicBezTo>
                  <a:pt x="4336079" y="28138"/>
                  <a:pt x="4420759" y="12117"/>
                  <a:pt x="4553712" y="0"/>
                </a:cubicBezTo>
                <a:cubicBezTo>
                  <a:pt x="4688252" y="-2224"/>
                  <a:pt x="5047430" y="19664"/>
                  <a:pt x="5239512" y="0"/>
                </a:cubicBezTo>
                <a:cubicBezTo>
                  <a:pt x="5424392" y="-49610"/>
                  <a:pt x="5708717" y="13540"/>
                  <a:pt x="5843016" y="0"/>
                </a:cubicBezTo>
                <a:cubicBezTo>
                  <a:pt x="6005788" y="32949"/>
                  <a:pt x="6198255" y="37080"/>
                  <a:pt x="6611112" y="0"/>
                </a:cubicBezTo>
                <a:cubicBezTo>
                  <a:pt x="6954152" y="635"/>
                  <a:pt x="7244390" y="18057"/>
                  <a:pt x="7461504" y="0"/>
                </a:cubicBezTo>
                <a:cubicBezTo>
                  <a:pt x="7693790" y="9882"/>
                  <a:pt x="7984486" y="17646"/>
                  <a:pt x="8229600" y="0"/>
                </a:cubicBezTo>
                <a:cubicBezTo>
                  <a:pt x="8228428" y="6016"/>
                  <a:pt x="8229853" y="9684"/>
                  <a:pt x="8229600" y="18288"/>
                </a:cubicBezTo>
                <a:cubicBezTo>
                  <a:pt x="7945777" y="19945"/>
                  <a:pt x="7812308" y="-8511"/>
                  <a:pt x="7461504" y="18288"/>
                </a:cubicBezTo>
                <a:cubicBezTo>
                  <a:pt x="7129391" y="53185"/>
                  <a:pt x="7087333" y="41906"/>
                  <a:pt x="6940296" y="18288"/>
                </a:cubicBezTo>
                <a:cubicBezTo>
                  <a:pt x="6810862" y="-23020"/>
                  <a:pt x="6701312" y="19361"/>
                  <a:pt x="6419088" y="18288"/>
                </a:cubicBezTo>
                <a:cubicBezTo>
                  <a:pt x="6152777" y="18855"/>
                  <a:pt x="5868611" y="48802"/>
                  <a:pt x="5650992" y="18288"/>
                </a:cubicBezTo>
                <a:cubicBezTo>
                  <a:pt x="5439747" y="15250"/>
                  <a:pt x="5334901" y="-1044"/>
                  <a:pt x="5129784" y="18288"/>
                </a:cubicBezTo>
                <a:cubicBezTo>
                  <a:pt x="4955906" y="40458"/>
                  <a:pt x="4793216" y="33888"/>
                  <a:pt x="4690872" y="18288"/>
                </a:cubicBezTo>
                <a:cubicBezTo>
                  <a:pt x="4552374" y="31087"/>
                  <a:pt x="4318742" y="6248"/>
                  <a:pt x="4087368" y="18288"/>
                </a:cubicBezTo>
                <a:cubicBezTo>
                  <a:pt x="3849418" y="32625"/>
                  <a:pt x="3751577" y="29688"/>
                  <a:pt x="3401568" y="18288"/>
                </a:cubicBezTo>
                <a:cubicBezTo>
                  <a:pt x="3067953" y="20409"/>
                  <a:pt x="3012425" y="26879"/>
                  <a:pt x="2798064" y="18288"/>
                </a:cubicBezTo>
                <a:cubicBezTo>
                  <a:pt x="2565154" y="16520"/>
                  <a:pt x="2426719" y="-31794"/>
                  <a:pt x="2276856" y="18288"/>
                </a:cubicBezTo>
                <a:cubicBezTo>
                  <a:pt x="2090980" y="4382"/>
                  <a:pt x="1702030" y="-8180"/>
                  <a:pt x="1426464" y="18288"/>
                </a:cubicBezTo>
                <a:cubicBezTo>
                  <a:pt x="1104481" y="69643"/>
                  <a:pt x="985013" y="-7690"/>
                  <a:pt x="740664" y="18288"/>
                </a:cubicBezTo>
                <a:cubicBezTo>
                  <a:pt x="507391" y="41643"/>
                  <a:pt x="191740" y="-11654"/>
                  <a:pt x="0" y="18288"/>
                </a:cubicBezTo>
                <a:cubicBezTo>
                  <a:pt x="714" y="9707"/>
                  <a:pt x="1025" y="3120"/>
                  <a:pt x="0" y="0"/>
                </a:cubicBezTo>
                <a:close/>
              </a:path>
              <a:path w="8229600" h="18288" stroke="0" extrusionOk="0">
                <a:moveTo>
                  <a:pt x="0" y="0"/>
                </a:moveTo>
                <a:cubicBezTo>
                  <a:pt x="270709" y="-27213"/>
                  <a:pt x="397128" y="23656"/>
                  <a:pt x="521208" y="0"/>
                </a:cubicBezTo>
                <a:cubicBezTo>
                  <a:pt x="631319" y="-5947"/>
                  <a:pt x="842157" y="28261"/>
                  <a:pt x="960120" y="0"/>
                </a:cubicBezTo>
                <a:cubicBezTo>
                  <a:pt x="1077930" y="6549"/>
                  <a:pt x="1318669" y="-15893"/>
                  <a:pt x="1481328" y="0"/>
                </a:cubicBezTo>
                <a:cubicBezTo>
                  <a:pt x="1659104" y="-21090"/>
                  <a:pt x="1870243" y="69945"/>
                  <a:pt x="2167128" y="0"/>
                </a:cubicBezTo>
                <a:cubicBezTo>
                  <a:pt x="2460684" y="-5519"/>
                  <a:pt x="2753885" y="-62993"/>
                  <a:pt x="2935224" y="0"/>
                </a:cubicBezTo>
                <a:cubicBezTo>
                  <a:pt x="3115119" y="56580"/>
                  <a:pt x="3535280" y="40687"/>
                  <a:pt x="3785616" y="0"/>
                </a:cubicBezTo>
                <a:cubicBezTo>
                  <a:pt x="4057881" y="25645"/>
                  <a:pt x="4308335" y="-2666"/>
                  <a:pt x="4636008" y="0"/>
                </a:cubicBezTo>
                <a:cubicBezTo>
                  <a:pt x="4987152" y="19805"/>
                  <a:pt x="5025979" y="14149"/>
                  <a:pt x="5239512" y="0"/>
                </a:cubicBezTo>
                <a:cubicBezTo>
                  <a:pt x="5437586" y="211"/>
                  <a:pt x="5752721" y="5618"/>
                  <a:pt x="6007608" y="0"/>
                </a:cubicBezTo>
                <a:cubicBezTo>
                  <a:pt x="6280137" y="-5132"/>
                  <a:pt x="6386079" y="-21510"/>
                  <a:pt x="6693408" y="0"/>
                </a:cubicBezTo>
                <a:cubicBezTo>
                  <a:pt x="6986580" y="4991"/>
                  <a:pt x="7015252" y="-18088"/>
                  <a:pt x="7296912" y="0"/>
                </a:cubicBezTo>
                <a:cubicBezTo>
                  <a:pt x="7569796" y="10390"/>
                  <a:pt x="7895472" y="71473"/>
                  <a:pt x="8229600" y="0"/>
                </a:cubicBezTo>
                <a:cubicBezTo>
                  <a:pt x="8230227" y="7450"/>
                  <a:pt x="8228885" y="11999"/>
                  <a:pt x="8229600" y="18288"/>
                </a:cubicBezTo>
                <a:cubicBezTo>
                  <a:pt x="8094333" y="-5252"/>
                  <a:pt x="7850928" y="37448"/>
                  <a:pt x="7626096" y="18288"/>
                </a:cubicBezTo>
                <a:cubicBezTo>
                  <a:pt x="7448378" y="-569"/>
                  <a:pt x="7315174" y="-1844"/>
                  <a:pt x="7022592" y="18288"/>
                </a:cubicBezTo>
                <a:cubicBezTo>
                  <a:pt x="6686163" y="50499"/>
                  <a:pt x="6352629" y="23510"/>
                  <a:pt x="6172200" y="18288"/>
                </a:cubicBezTo>
                <a:cubicBezTo>
                  <a:pt x="6015590" y="42345"/>
                  <a:pt x="5770309" y="21278"/>
                  <a:pt x="5650992" y="18288"/>
                </a:cubicBezTo>
                <a:cubicBezTo>
                  <a:pt x="5483975" y="12092"/>
                  <a:pt x="5165324" y="68948"/>
                  <a:pt x="4882896" y="18288"/>
                </a:cubicBezTo>
                <a:cubicBezTo>
                  <a:pt x="4568934" y="7053"/>
                  <a:pt x="4556334" y="27676"/>
                  <a:pt x="4443984" y="18288"/>
                </a:cubicBezTo>
                <a:cubicBezTo>
                  <a:pt x="4320775" y="10576"/>
                  <a:pt x="4034988" y="-3490"/>
                  <a:pt x="3758184" y="18288"/>
                </a:cubicBezTo>
                <a:cubicBezTo>
                  <a:pt x="3445155" y="-998"/>
                  <a:pt x="3367892" y="13824"/>
                  <a:pt x="3236976" y="18288"/>
                </a:cubicBezTo>
                <a:cubicBezTo>
                  <a:pt x="3093796" y="26408"/>
                  <a:pt x="2635824" y="24132"/>
                  <a:pt x="2386584" y="18288"/>
                </a:cubicBezTo>
                <a:cubicBezTo>
                  <a:pt x="2139815" y="-3297"/>
                  <a:pt x="2105958" y="25945"/>
                  <a:pt x="1947672" y="18288"/>
                </a:cubicBezTo>
                <a:cubicBezTo>
                  <a:pt x="1801011" y="-19911"/>
                  <a:pt x="1533636" y="14646"/>
                  <a:pt x="1261872" y="18288"/>
                </a:cubicBezTo>
                <a:cubicBezTo>
                  <a:pt x="989528" y="32227"/>
                  <a:pt x="1025848" y="14685"/>
                  <a:pt x="822960" y="18288"/>
                </a:cubicBezTo>
                <a:cubicBezTo>
                  <a:pt x="653456" y="20956"/>
                  <a:pt x="304027" y="8001"/>
                  <a:pt x="0" y="18288"/>
                </a:cubicBezTo>
                <a:cubicBezTo>
                  <a:pt x="-27" y="11611"/>
                  <a:pt x="-1713" y="5475"/>
                  <a:pt x="0" y="0"/>
                </a:cubicBezTo>
                <a:close/>
              </a:path>
              <a:path w="8229600" h="18288" fill="none" stroke="0" extrusionOk="0">
                <a:moveTo>
                  <a:pt x="0" y="0"/>
                </a:moveTo>
                <a:cubicBezTo>
                  <a:pt x="205130" y="6064"/>
                  <a:pt x="324007" y="6684"/>
                  <a:pt x="521208" y="0"/>
                </a:cubicBezTo>
                <a:cubicBezTo>
                  <a:pt x="695888" y="-14632"/>
                  <a:pt x="1101879" y="6017"/>
                  <a:pt x="1371600" y="0"/>
                </a:cubicBezTo>
                <a:cubicBezTo>
                  <a:pt x="1622968" y="4691"/>
                  <a:pt x="1936552" y="-7433"/>
                  <a:pt x="2221992" y="0"/>
                </a:cubicBezTo>
                <a:cubicBezTo>
                  <a:pt x="2498663" y="51226"/>
                  <a:pt x="2885875" y="-8757"/>
                  <a:pt x="3072384" y="0"/>
                </a:cubicBezTo>
                <a:cubicBezTo>
                  <a:pt x="3288944" y="24235"/>
                  <a:pt x="3331110" y="5443"/>
                  <a:pt x="3511296" y="0"/>
                </a:cubicBezTo>
                <a:cubicBezTo>
                  <a:pt x="3687973" y="-19690"/>
                  <a:pt x="3901025" y="-20092"/>
                  <a:pt x="4114800" y="0"/>
                </a:cubicBezTo>
                <a:cubicBezTo>
                  <a:pt x="4336102" y="32988"/>
                  <a:pt x="4416982" y="-5831"/>
                  <a:pt x="4553712" y="0"/>
                </a:cubicBezTo>
                <a:cubicBezTo>
                  <a:pt x="4674310" y="-5056"/>
                  <a:pt x="5080160" y="-12181"/>
                  <a:pt x="5239512" y="0"/>
                </a:cubicBezTo>
                <a:cubicBezTo>
                  <a:pt x="5419031" y="-38513"/>
                  <a:pt x="5691629" y="2226"/>
                  <a:pt x="5843016" y="0"/>
                </a:cubicBezTo>
                <a:cubicBezTo>
                  <a:pt x="5978317" y="-40553"/>
                  <a:pt x="6314754" y="9782"/>
                  <a:pt x="6611112" y="0"/>
                </a:cubicBezTo>
                <a:cubicBezTo>
                  <a:pt x="6973004" y="-17646"/>
                  <a:pt x="7175490" y="18489"/>
                  <a:pt x="7461504" y="0"/>
                </a:cubicBezTo>
                <a:cubicBezTo>
                  <a:pt x="7746737" y="-34159"/>
                  <a:pt x="7962178" y="39853"/>
                  <a:pt x="8229600" y="0"/>
                </a:cubicBezTo>
                <a:cubicBezTo>
                  <a:pt x="8228796" y="5852"/>
                  <a:pt x="8229698" y="10429"/>
                  <a:pt x="8229600" y="18288"/>
                </a:cubicBezTo>
                <a:cubicBezTo>
                  <a:pt x="7944174" y="-29104"/>
                  <a:pt x="7795646" y="-34405"/>
                  <a:pt x="7461504" y="18288"/>
                </a:cubicBezTo>
                <a:cubicBezTo>
                  <a:pt x="7129776" y="51087"/>
                  <a:pt x="7082769" y="31446"/>
                  <a:pt x="6940296" y="18288"/>
                </a:cubicBezTo>
                <a:cubicBezTo>
                  <a:pt x="6799665" y="-15875"/>
                  <a:pt x="6652769" y="31783"/>
                  <a:pt x="6419088" y="18288"/>
                </a:cubicBezTo>
                <a:cubicBezTo>
                  <a:pt x="6143970" y="52275"/>
                  <a:pt x="5863165" y="-16531"/>
                  <a:pt x="5650992" y="18288"/>
                </a:cubicBezTo>
                <a:cubicBezTo>
                  <a:pt x="5419172" y="40606"/>
                  <a:pt x="5309448" y="-405"/>
                  <a:pt x="5129784" y="18288"/>
                </a:cubicBezTo>
                <a:cubicBezTo>
                  <a:pt x="4947928" y="26023"/>
                  <a:pt x="4795021" y="5860"/>
                  <a:pt x="4690872" y="18288"/>
                </a:cubicBezTo>
                <a:cubicBezTo>
                  <a:pt x="4564358" y="-9579"/>
                  <a:pt x="4295485" y="-25280"/>
                  <a:pt x="4087368" y="18288"/>
                </a:cubicBezTo>
                <a:cubicBezTo>
                  <a:pt x="3871704" y="40406"/>
                  <a:pt x="3732927" y="-10898"/>
                  <a:pt x="3401568" y="18288"/>
                </a:cubicBezTo>
                <a:cubicBezTo>
                  <a:pt x="3075889" y="19660"/>
                  <a:pt x="3025898" y="44400"/>
                  <a:pt x="2798064" y="18288"/>
                </a:cubicBezTo>
                <a:cubicBezTo>
                  <a:pt x="2581856" y="-20869"/>
                  <a:pt x="2428311" y="-4900"/>
                  <a:pt x="2276856" y="18288"/>
                </a:cubicBezTo>
                <a:cubicBezTo>
                  <a:pt x="2098246" y="53283"/>
                  <a:pt x="1737531" y="55959"/>
                  <a:pt x="1426464" y="18288"/>
                </a:cubicBezTo>
                <a:cubicBezTo>
                  <a:pt x="1104708" y="26489"/>
                  <a:pt x="1006595" y="15928"/>
                  <a:pt x="740664" y="18288"/>
                </a:cubicBezTo>
                <a:cubicBezTo>
                  <a:pt x="480378" y="33084"/>
                  <a:pt x="202592" y="-12357"/>
                  <a:pt x="0" y="18288"/>
                </a:cubicBezTo>
                <a:cubicBezTo>
                  <a:pt x="888" y="9601"/>
                  <a:pt x="860" y="4150"/>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 xmlns:ask="http://schemas.microsoft.com/office/drawing/2018/sketchyshapes" sd="2727557108">
                  <a:custGeom>
                    <a:avLst/>
                    <a:gdLst>
                      <a:gd name="connsiteX0" fmla="*/ 0 w 8229600"/>
                      <a:gd name="connsiteY0" fmla="*/ 0 h 18288"/>
                      <a:gd name="connsiteX1" fmla="*/ 521208 w 8229600"/>
                      <a:gd name="connsiteY1" fmla="*/ 0 h 18288"/>
                      <a:gd name="connsiteX2" fmla="*/ 1371600 w 8229600"/>
                      <a:gd name="connsiteY2" fmla="*/ 0 h 18288"/>
                      <a:gd name="connsiteX3" fmla="*/ 2221992 w 8229600"/>
                      <a:gd name="connsiteY3" fmla="*/ 0 h 18288"/>
                      <a:gd name="connsiteX4" fmla="*/ 3072384 w 8229600"/>
                      <a:gd name="connsiteY4" fmla="*/ 0 h 18288"/>
                      <a:gd name="connsiteX5" fmla="*/ 3511296 w 8229600"/>
                      <a:gd name="connsiteY5" fmla="*/ 0 h 18288"/>
                      <a:gd name="connsiteX6" fmla="*/ 4114800 w 8229600"/>
                      <a:gd name="connsiteY6" fmla="*/ 0 h 18288"/>
                      <a:gd name="connsiteX7" fmla="*/ 4553712 w 8229600"/>
                      <a:gd name="connsiteY7" fmla="*/ 0 h 18288"/>
                      <a:gd name="connsiteX8" fmla="*/ 5239512 w 8229600"/>
                      <a:gd name="connsiteY8" fmla="*/ 0 h 18288"/>
                      <a:gd name="connsiteX9" fmla="*/ 5843016 w 8229600"/>
                      <a:gd name="connsiteY9" fmla="*/ 0 h 18288"/>
                      <a:gd name="connsiteX10" fmla="*/ 6611112 w 8229600"/>
                      <a:gd name="connsiteY10" fmla="*/ 0 h 18288"/>
                      <a:gd name="connsiteX11" fmla="*/ 7461504 w 8229600"/>
                      <a:gd name="connsiteY11" fmla="*/ 0 h 18288"/>
                      <a:gd name="connsiteX12" fmla="*/ 8229600 w 8229600"/>
                      <a:gd name="connsiteY12" fmla="*/ 0 h 18288"/>
                      <a:gd name="connsiteX13" fmla="*/ 8229600 w 8229600"/>
                      <a:gd name="connsiteY13" fmla="*/ 18288 h 18288"/>
                      <a:gd name="connsiteX14" fmla="*/ 7461504 w 8229600"/>
                      <a:gd name="connsiteY14" fmla="*/ 18288 h 18288"/>
                      <a:gd name="connsiteX15" fmla="*/ 6940296 w 8229600"/>
                      <a:gd name="connsiteY15" fmla="*/ 18288 h 18288"/>
                      <a:gd name="connsiteX16" fmla="*/ 6419088 w 8229600"/>
                      <a:gd name="connsiteY16" fmla="*/ 18288 h 18288"/>
                      <a:gd name="connsiteX17" fmla="*/ 5650992 w 8229600"/>
                      <a:gd name="connsiteY17" fmla="*/ 18288 h 18288"/>
                      <a:gd name="connsiteX18" fmla="*/ 5129784 w 8229600"/>
                      <a:gd name="connsiteY18" fmla="*/ 18288 h 18288"/>
                      <a:gd name="connsiteX19" fmla="*/ 4690872 w 8229600"/>
                      <a:gd name="connsiteY19" fmla="*/ 18288 h 18288"/>
                      <a:gd name="connsiteX20" fmla="*/ 4087368 w 8229600"/>
                      <a:gd name="connsiteY20" fmla="*/ 18288 h 18288"/>
                      <a:gd name="connsiteX21" fmla="*/ 3401568 w 8229600"/>
                      <a:gd name="connsiteY21" fmla="*/ 18288 h 18288"/>
                      <a:gd name="connsiteX22" fmla="*/ 2798064 w 8229600"/>
                      <a:gd name="connsiteY22" fmla="*/ 18288 h 18288"/>
                      <a:gd name="connsiteX23" fmla="*/ 2276856 w 8229600"/>
                      <a:gd name="connsiteY23" fmla="*/ 18288 h 18288"/>
                      <a:gd name="connsiteX24" fmla="*/ 1426464 w 8229600"/>
                      <a:gd name="connsiteY24" fmla="*/ 18288 h 18288"/>
                      <a:gd name="connsiteX25" fmla="*/ 740664 w 8229600"/>
                      <a:gd name="connsiteY25" fmla="*/ 18288 h 18288"/>
                      <a:gd name="connsiteX26" fmla="*/ 0 w 8229600"/>
                      <a:gd name="connsiteY26" fmla="*/ 18288 h 18288"/>
                      <a:gd name="connsiteX27" fmla="*/ 0 w 8229600"/>
                      <a:gd name="connsiteY2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29600" h="18288" fill="none" extrusionOk="0">
                        <a:moveTo>
                          <a:pt x="0" y="0"/>
                        </a:moveTo>
                        <a:cubicBezTo>
                          <a:pt x="227594" y="-4267"/>
                          <a:pt x="329693" y="13251"/>
                          <a:pt x="521208" y="0"/>
                        </a:cubicBezTo>
                        <a:cubicBezTo>
                          <a:pt x="712723" y="-13251"/>
                          <a:pt x="1137373" y="-13618"/>
                          <a:pt x="1371600" y="0"/>
                        </a:cubicBezTo>
                        <a:cubicBezTo>
                          <a:pt x="1605827" y="13618"/>
                          <a:pt x="1975382" y="-27374"/>
                          <a:pt x="2221992" y="0"/>
                        </a:cubicBezTo>
                        <a:cubicBezTo>
                          <a:pt x="2468602" y="27374"/>
                          <a:pt x="2863316" y="-20517"/>
                          <a:pt x="3072384" y="0"/>
                        </a:cubicBezTo>
                        <a:cubicBezTo>
                          <a:pt x="3281452" y="20517"/>
                          <a:pt x="3331438" y="10793"/>
                          <a:pt x="3511296" y="0"/>
                        </a:cubicBezTo>
                        <a:cubicBezTo>
                          <a:pt x="3691154" y="-10793"/>
                          <a:pt x="3906405" y="-29737"/>
                          <a:pt x="4114800" y="0"/>
                        </a:cubicBezTo>
                        <a:cubicBezTo>
                          <a:pt x="4323195" y="29737"/>
                          <a:pt x="4428852" y="-2234"/>
                          <a:pt x="4553712" y="0"/>
                        </a:cubicBezTo>
                        <a:cubicBezTo>
                          <a:pt x="4678572" y="2234"/>
                          <a:pt x="5065629" y="29368"/>
                          <a:pt x="5239512" y="0"/>
                        </a:cubicBezTo>
                        <a:cubicBezTo>
                          <a:pt x="5413395" y="-29368"/>
                          <a:pt x="5703888" y="11839"/>
                          <a:pt x="5843016" y="0"/>
                        </a:cubicBezTo>
                        <a:cubicBezTo>
                          <a:pt x="5982144" y="-11839"/>
                          <a:pt x="6260765" y="24719"/>
                          <a:pt x="6611112" y="0"/>
                        </a:cubicBezTo>
                        <a:cubicBezTo>
                          <a:pt x="6961459" y="-24719"/>
                          <a:pt x="7228293" y="32959"/>
                          <a:pt x="7461504" y="0"/>
                        </a:cubicBezTo>
                        <a:cubicBezTo>
                          <a:pt x="7694715" y="-32959"/>
                          <a:pt x="7990029" y="-3422"/>
                          <a:pt x="8229600" y="0"/>
                        </a:cubicBezTo>
                        <a:cubicBezTo>
                          <a:pt x="8228940" y="5812"/>
                          <a:pt x="8229447" y="9773"/>
                          <a:pt x="8229600" y="18288"/>
                        </a:cubicBezTo>
                        <a:cubicBezTo>
                          <a:pt x="7940706" y="-9293"/>
                          <a:pt x="7792584" y="-16009"/>
                          <a:pt x="7461504" y="18288"/>
                        </a:cubicBezTo>
                        <a:cubicBezTo>
                          <a:pt x="7130424" y="52585"/>
                          <a:pt x="7080072" y="43845"/>
                          <a:pt x="6940296" y="18288"/>
                        </a:cubicBezTo>
                        <a:cubicBezTo>
                          <a:pt x="6800520" y="-7269"/>
                          <a:pt x="6672872" y="26671"/>
                          <a:pt x="6419088" y="18288"/>
                        </a:cubicBezTo>
                        <a:cubicBezTo>
                          <a:pt x="6165304" y="9905"/>
                          <a:pt x="5869721" y="4987"/>
                          <a:pt x="5650992" y="18288"/>
                        </a:cubicBezTo>
                        <a:cubicBezTo>
                          <a:pt x="5432263" y="31589"/>
                          <a:pt x="5308310" y="3023"/>
                          <a:pt x="5129784" y="18288"/>
                        </a:cubicBezTo>
                        <a:cubicBezTo>
                          <a:pt x="4951258" y="33553"/>
                          <a:pt x="4799696" y="15357"/>
                          <a:pt x="4690872" y="18288"/>
                        </a:cubicBezTo>
                        <a:cubicBezTo>
                          <a:pt x="4582048" y="21219"/>
                          <a:pt x="4311124" y="-7836"/>
                          <a:pt x="4087368" y="18288"/>
                        </a:cubicBezTo>
                        <a:cubicBezTo>
                          <a:pt x="3863612" y="44412"/>
                          <a:pt x="3730288" y="13374"/>
                          <a:pt x="3401568" y="18288"/>
                        </a:cubicBezTo>
                        <a:cubicBezTo>
                          <a:pt x="3072848" y="23202"/>
                          <a:pt x="3020684" y="32425"/>
                          <a:pt x="2798064" y="18288"/>
                        </a:cubicBezTo>
                        <a:cubicBezTo>
                          <a:pt x="2575444" y="4151"/>
                          <a:pt x="2440915" y="-7352"/>
                          <a:pt x="2276856" y="18288"/>
                        </a:cubicBezTo>
                        <a:cubicBezTo>
                          <a:pt x="2112797" y="43928"/>
                          <a:pt x="1726502" y="-9560"/>
                          <a:pt x="1426464" y="18288"/>
                        </a:cubicBezTo>
                        <a:cubicBezTo>
                          <a:pt x="1126426" y="46136"/>
                          <a:pt x="992925" y="21016"/>
                          <a:pt x="740664" y="18288"/>
                        </a:cubicBezTo>
                        <a:cubicBezTo>
                          <a:pt x="488403" y="15560"/>
                          <a:pt x="195650" y="-16061"/>
                          <a:pt x="0" y="18288"/>
                        </a:cubicBezTo>
                        <a:cubicBezTo>
                          <a:pt x="348" y="9455"/>
                          <a:pt x="654" y="3983"/>
                          <a:pt x="0" y="0"/>
                        </a:cubicBezTo>
                        <a:close/>
                      </a:path>
                      <a:path w="8229600" h="18288" stroke="0" extrusionOk="0">
                        <a:moveTo>
                          <a:pt x="0" y="0"/>
                        </a:moveTo>
                        <a:cubicBezTo>
                          <a:pt x="259263" y="-9445"/>
                          <a:pt x="404731" y="4427"/>
                          <a:pt x="521208" y="0"/>
                        </a:cubicBezTo>
                        <a:cubicBezTo>
                          <a:pt x="637685" y="-4427"/>
                          <a:pt x="839187" y="564"/>
                          <a:pt x="960120" y="0"/>
                        </a:cubicBezTo>
                        <a:cubicBezTo>
                          <a:pt x="1081053" y="-564"/>
                          <a:pt x="1313469" y="-16481"/>
                          <a:pt x="1481328" y="0"/>
                        </a:cubicBezTo>
                        <a:cubicBezTo>
                          <a:pt x="1649187" y="16481"/>
                          <a:pt x="1885247" y="26161"/>
                          <a:pt x="2167128" y="0"/>
                        </a:cubicBezTo>
                        <a:cubicBezTo>
                          <a:pt x="2449009" y="-26161"/>
                          <a:pt x="2761875" y="-22202"/>
                          <a:pt x="2935224" y="0"/>
                        </a:cubicBezTo>
                        <a:cubicBezTo>
                          <a:pt x="3108573" y="22202"/>
                          <a:pt x="3540687" y="-2863"/>
                          <a:pt x="3785616" y="0"/>
                        </a:cubicBezTo>
                        <a:cubicBezTo>
                          <a:pt x="4030545" y="2863"/>
                          <a:pt x="4280774" y="-12442"/>
                          <a:pt x="4636008" y="0"/>
                        </a:cubicBezTo>
                        <a:cubicBezTo>
                          <a:pt x="4991242" y="12442"/>
                          <a:pt x="5025483" y="16914"/>
                          <a:pt x="5239512" y="0"/>
                        </a:cubicBezTo>
                        <a:cubicBezTo>
                          <a:pt x="5453541" y="-16914"/>
                          <a:pt x="5754008" y="16592"/>
                          <a:pt x="6007608" y="0"/>
                        </a:cubicBezTo>
                        <a:cubicBezTo>
                          <a:pt x="6261208" y="-16592"/>
                          <a:pt x="6407957" y="-11909"/>
                          <a:pt x="6693408" y="0"/>
                        </a:cubicBezTo>
                        <a:cubicBezTo>
                          <a:pt x="6978859" y="11909"/>
                          <a:pt x="7015437" y="-20890"/>
                          <a:pt x="7296912" y="0"/>
                        </a:cubicBezTo>
                        <a:cubicBezTo>
                          <a:pt x="7578387" y="20890"/>
                          <a:pt x="7859622" y="46406"/>
                          <a:pt x="8229600" y="0"/>
                        </a:cubicBezTo>
                        <a:cubicBezTo>
                          <a:pt x="8230508" y="6337"/>
                          <a:pt x="8228722" y="11778"/>
                          <a:pt x="8229600" y="18288"/>
                        </a:cubicBezTo>
                        <a:cubicBezTo>
                          <a:pt x="8075287" y="35054"/>
                          <a:pt x="7821366" y="21850"/>
                          <a:pt x="7626096" y="18288"/>
                        </a:cubicBezTo>
                        <a:cubicBezTo>
                          <a:pt x="7430826" y="14726"/>
                          <a:pt x="7320004" y="-9669"/>
                          <a:pt x="7022592" y="18288"/>
                        </a:cubicBezTo>
                        <a:cubicBezTo>
                          <a:pt x="6725180" y="46245"/>
                          <a:pt x="6348804" y="-14025"/>
                          <a:pt x="6172200" y="18288"/>
                        </a:cubicBezTo>
                        <a:cubicBezTo>
                          <a:pt x="5995596" y="50601"/>
                          <a:pt x="5788102" y="22890"/>
                          <a:pt x="5650992" y="18288"/>
                        </a:cubicBezTo>
                        <a:cubicBezTo>
                          <a:pt x="5513882" y="13686"/>
                          <a:pt x="5198399" y="29121"/>
                          <a:pt x="4882896" y="18288"/>
                        </a:cubicBezTo>
                        <a:cubicBezTo>
                          <a:pt x="4567393" y="7455"/>
                          <a:pt x="4557008" y="26965"/>
                          <a:pt x="4443984" y="18288"/>
                        </a:cubicBezTo>
                        <a:cubicBezTo>
                          <a:pt x="4330960" y="9611"/>
                          <a:pt x="4061674" y="28891"/>
                          <a:pt x="3758184" y="18288"/>
                        </a:cubicBezTo>
                        <a:cubicBezTo>
                          <a:pt x="3454694" y="7685"/>
                          <a:pt x="3380392" y="19119"/>
                          <a:pt x="3236976" y="18288"/>
                        </a:cubicBezTo>
                        <a:cubicBezTo>
                          <a:pt x="3093560" y="17457"/>
                          <a:pt x="2632116" y="37607"/>
                          <a:pt x="2386584" y="18288"/>
                        </a:cubicBezTo>
                        <a:cubicBezTo>
                          <a:pt x="2141052" y="-1031"/>
                          <a:pt x="2110884" y="28777"/>
                          <a:pt x="1947672" y="18288"/>
                        </a:cubicBezTo>
                        <a:cubicBezTo>
                          <a:pt x="1784460" y="7799"/>
                          <a:pt x="1535467" y="461"/>
                          <a:pt x="1261872" y="18288"/>
                        </a:cubicBezTo>
                        <a:cubicBezTo>
                          <a:pt x="988277" y="36115"/>
                          <a:pt x="1021096" y="10375"/>
                          <a:pt x="822960" y="18288"/>
                        </a:cubicBezTo>
                        <a:cubicBezTo>
                          <a:pt x="624824" y="26201"/>
                          <a:pt x="298309" y="1283"/>
                          <a:pt x="0" y="18288"/>
                        </a:cubicBezTo>
                        <a:cubicBezTo>
                          <a:pt x="-633" y="12278"/>
                          <a:pt x="-757" y="586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a:extLst>
              <a:ext uri="{FF2B5EF4-FFF2-40B4-BE49-F238E27FC236}">
                <a16:creationId xmlns:a16="http://schemas.microsoft.com/office/drawing/2014/main" id="{F3CE7B50-5797-930E-2CF0-0FD6DF338731}"/>
              </a:ext>
            </a:extLst>
          </p:cNvPr>
          <p:cNvSpPr>
            <a:spLocks noGrp="1"/>
          </p:cNvSpPr>
          <p:nvPr>
            <p:ph idx="1"/>
          </p:nvPr>
        </p:nvSpPr>
        <p:spPr>
          <a:xfrm>
            <a:off x="429369" y="2071316"/>
            <a:ext cx="5035164" cy="4119172"/>
          </a:xfrm>
        </p:spPr>
        <p:txBody>
          <a:bodyPr anchor="t">
            <a:normAutofit/>
          </a:bodyPr>
          <a:lstStyle/>
          <a:p>
            <a:pPr marL="0" indent="0">
              <a:lnSpc>
                <a:spcPct val="90000"/>
              </a:lnSpc>
              <a:spcBef>
                <a:spcPts val="0"/>
              </a:spcBef>
              <a:spcAft>
                <a:spcPts val="600"/>
              </a:spcAft>
              <a:buNone/>
            </a:pPr>
            <a:r>
              <a:rPr lang="it-IT" sz="1900" dirty="0">
                <a:effectLst/>
                <a:latin typeface="Verdana" panose="020B0604030504040204" pitchFamily="34" charset="0"/>
                <a:ea typeface="Verdana" panose="020B0604030504040204" pitchFamily="34" charset="0"/>
                <a:cs typeface="Times New Roman" panose="02020603050405020304" pitchFamily="18" charset="0"/>
              </a:rPr>
              <a:t>Raymond Williams, </a:t>
            </a:r>
            <a:r>
              <a:rPr lang="it-IT" sz="1900" i="1" dirty="0">
                <a:effectLst/>
                <a:latin typeface="Verdana" panose="020B0604030504040204" pitchFamily="34" charset="0"/>
                <a:ea typeface="Verdana" panose="020B0604030504040204" pitchFamily="34" charset="0"/>
                <a:cs typeface="Simoncini Garamond Std"/>
              </a:rPr>
              <a:t>Comunicazione (</a:t>
            </a:r>
            <a:r>
              <a:rPr lang="it-IT" sz="1900" dirty="0">
                <a:effectLst/>
                <a:latin typeface="Verdana" panose="020B0604030504040204" pitchFamily="34" charset="0"/>
                <a:ea typeface="Verdana" panose="020B0604030504040204" pitchFamily="34" charset="0"/>
                <a:cs typeface="Simoncini Garamond Std"/>
              </a:rPr>
              <a:t>1976):</a:t>
            </a:r>
          </a:p>
          <a:p>
            <a:pPr marL="0" indent="0">
              <a:lnSpc>
                <a:spcPct val="90000"/>
              </a:lnSpc>
              <a:spcBef>
                <a:spcPts val="0"/>
              </a:spcBef>
              <a:spcAft>
                <a:spcPts val="600"/>
              </a:spcAft>
              <a:buNone/>
            </a:pPr>
            <a:r>
              <a:rPr lang="it-IT" sz="1900" dirty="0">
                <a:effectLst/>
                <a:latin typeface="Verdana" panose="020B0604030504040204" pitchFamily="34" charset="0"/>
                <a:ea typeface="Verdana" panose="020B0604030504040204" pitchFamily="34" charset="0"/>
                <a:cs typeface="Simoncini Garamond Std"/>
              </a:rPr>
              <a:t>l’</a:t>
            </a:r>
            <a:r>
              <a:rPr lang="it-IT" sz="1900" i="1" dirty="0">
                <a:effectLst/>
                <a:latin typeface="Verdana" panose="020B0604030504040204" pitchFamily="34" charset="0"/>
                <a:ea typeface="Verdana" panose="020B0604030504040204" pitchFamily="34" charset="0"/>
                <a:cs typeface="Simoncini Garamond Std"/>
              </a:rPr>
              <a:t>atto </a:t>
            </a:r>
            <a:r>
              <a:rPr lang="it-IT" sz="1900" dirty="0">
                <a:effectLst/>
                <a:latin typeface="Verdana" panose="020B0604030504040204" pitchFamily="34" charset="0"/>
                <a:ea typeface="Verdana" panose="020B0604030504040204" pitchFamily="34" charset="0"/>
                <a:cs typeface="Simoncini Garamond Std"/>
              </a:rPr>
              <a:t>del comunicare (mettere in comune o trasmettere), il </a:t>
            </a:r>
            <a:r>
              <a:rPr lang="it-IT" sz="1900" i="1" dirty="0">
                <a:effectLst/>
                <a:latin typeface="Verdana" panose="020B0604030504040204" pitchFamily="34" charset="0"/>
                <a:ea typeface="Verdana" panose="020B0604030504040204" pitchFamily="34" charset="0"/>
                <a:cs typeface="Simoncini Garamond Std"/>
              </a:rPr>
              <a:t>contenuto </a:t>
            </a:r>
            <a:r>
              <a:rPr lang="it-IT" sz="1900" dirty="0">
                <a:effectLst/>
                <a:latin typeface="Verdana" panose="020B0604030504040204" pitchFamily="34" charset="0"/>
                <a:ea typeface="Verdana" panose="020B0604030504040204" pitchFamily="34" charset="0"/>
                <a:cs typeface="Simoncini Garamond Std"/>
              </a:rPr>
              <a:t>che viene messo in comune o trasmesso, poi, più di recente, i cosiddetti «mezzi di comunicazione, intesi come mezzi di trasporto di merci e persone»</a:t>
            </a:r>
          </a:p>
          <a:p>
            <a:pPr marL="0" indent="0">
              <a:lnSpc>
                <a:spcPct val="90000"/>
              </a:lnSpc>
              <a:spcBef>
                <a:spcPts val="0"/>
              </a:spcBef>
              <a:spcAft>
                <a:spcPts val="600"/>
              </a:spcAft>
              <a:buNone/>
            </a:pPr>
            <a:r>
              <a:rPr lang="it-IT" sz="1900" dirty="0">
                <a:latin typeface="Verdana" panose="020B0604030504040204" pitchFamily="34" charset="0"/>
                <a:ea typeface="Verdana" panose="020B0604030504040204" pitchFamily="34" charset="0"/>
                <a:cs typeface="Simoncini Garamond Std"/>
              </a:rPr>
              <a:t>…</a:t>
            </a:r>
          </a:p>
          <a:p>
            <a:pPr marL="0" indent="0">
              <a:lnSpc>
                <a:spcPct val="90000"/>
              </a:lnSpc>
              <a:spcBef>
                <a:spcPts val="0"/>
              </a:spcBef>
              <a:spcAft>
                <a:spcPts val="600"/>
              </a:spcAft>
              <a:buNone/>
            </a:pPr>
            <a:r>
              <a:rPr lang="it-IT" sz="1900" dirty="0">
                <a:effectLst/>
                <a:latin typeface="Verdana" panose="020B0604030504040204" pitchFamily="34" charset="0"/>
                <a:ea typeface="Verdana" panose="020B0604030504040204" pitchFamily="34" charset="0"/>
                <a:cs typeface="Simoncini Garamond Std"/>
              </a:rPr>
              <a:t>«infrastrutture e organizzazioni che si occupano di confezionare e condivi­dere messaggi (media)»</a:t>
            </a:r>
          </a:p>
          <a:p>
            <a:pPr marL="0" indent="0">
              <a:lnSpc>
                <a:spcPct val="90000"/>
              </a:lnSpc>
              <a:spcBef>
                <a:spcPts val="0"/>
              </a:spcBef>
              <a:spcAft>
                <a:spcPts val="600"/>
              </a:spcAft>
              <a:buNone/>
            </a:pPr>
            <a:r>
              <a:rPr lang="it-IT" sz="1900" dirty="0">
                <a:latin typeface="Verdana" panose="020B0604030504040204" pitchFamily="34" charset="0"/>
                <a:ea typeface="Verdana" panose="020B0604030504040204" pitchFamily="34" charset="0"/>
              </a:rPr>
              <a:t>Pag. 3 Boccia Artieri, Colombo, Gili</a:t>
            </a:r>
            <a:endParaRPr lang="en-GB" sz="1900" dirty="0">
              <a:latin typeface="Verdana" panose="020B0604030504040204" pitchFamily="34" charset="0"/>
              <a:ea typeface="Verdana" panose="020B0604030504040204" pitchFamily="34" charset="0"/>
            </a:endParaRPr>
          </a:p>
        </p:txBody>
      </p:sp>
      <p:pic>
        <p:nvPicPr>
          <p:cNvPr id="2050" name="Picture 2" descr="Immagine che contiene edificio, esterni, persona, copricapo&#10;&#10;Descrizione generata automaticamente">
            <a:extLst>
              <a:ext uri="{FF2B5EF4-FFF2-40B4-BE49-F238E27FC236}">
                <a16:creationId xmlns:a16="http://schemas.microsoft.com/office/drawing/2014/main" id="{78EE7E76-945D-CE7D-8B4C-E3380679057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8035" r="27049" b="1"/>
          <a:stretch/>
        </p:blipFill>
        <p:spPr bwMode="auto">
          <a:xfrm>
            <a:off x="5756743" y="2093976"/>
            <a:ext cx="2955798"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8916434"/>
      </p:ext>
    </p:extLst>
  </p:cSld>
  <p:clrMapOvr>
    <a:masterClrMapping/>
  </p:clrMapOvr>
  <mc:AlternateContent xmlns:mc="http://schemas.openxmlformats.org/markup-compatibility/2006" xmlns:p14="http://schemas.microsoft.com/office/powerpoint/2010/main">
    <mc:Choice Requires="p14">
      <p:transition spd="slow" p14:dur="2000" advTm="123909"/>
    </mc:Choice>
    <mc:Fallback xmlns="">
      <p:transition spd="slow" advTm="123909"/>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235257-4FD1-9B66-5C0C-8A7998112433}"/>
              </a:ext>
            </a:extLst>
          </p:cNvPr>
          <p:cNvSpPr>
            <a:spLocks noGrp="1"/>
          </p:cNvSpPr>
          <p:nvPr>
            <p:ph type="title"/>
          </p:nvPr>
        </p:nvSpPr>
        <p:spPr/>
        <p:txBody>
          <a:bodyPr/>
          <a:lstStyle/>
          <a:p>
            <a:r>
              <a:rPr lang="it-IT" sz="3200" dirty="0">
                <a:solidFill>
                  <a:srgbClr val="002060"/>
                </a:solidFill>
                <a:latin typeface="Verdana" panose="020B0604030504040204" pitchFamily="34" charset="0"/>
                <a:ea typeface="Verdana" panose="020B0604030504040204" pitchFamily="34" charset="0"/>
              </a:rPr>
              <a:t>Diversi livelli di comunicazione</a:t>
            </a:r>
            <a:endParaRPr lang="en-GB" sz="3200" dirty="0">
              <a:solidFill>
                <a:srgbClr val="002060"/>
              </a:solidFill>
              <a:latin typeface="Verdana" panose="020B0604030504040204" pitchFamily="34" charset="0"/>
              <a:ea typeface="Verdana" panose="020B0604030504040204" pitchFamily="34" charset="0"/>
            </a:endParaRPr>
          </a:p>
        </p:txBody>
      </p:sp>
      <p:sp>
        <p:nvSpPr>
          <p:cNvPr id="3" name="Segnaposto contenuto 2">
            <a:extLst>
              <a:ext uri="{FF2B5EF4-FFF2-40B4-BE49-F238E27FC236}">
                <a16:creationId xmlns:a16="http://schemas.microsoft.com/office/drawing/2014/main" id="{9664703C-F47B-18CA-CCAE-A87FFE49F0D2}"/>
              </a:ext>
            </a:extLst>
          </p:cNvPr>
          <p:cNvSpPr>
            <a:spLocks noGrp="1"/>
          </p:cNvSpPr>
          <p:nvPr>
            <p:ph idx="1"/>
          </p:nvPr>
        </p:nvSpPr>
        <p:spPr>
          <a:xfrm>
            <a:off x="435055" y="1268760"/>
            <a:ext cx="8229600" cy="4525963"/>
          </a:xfrm>
        </p:spPr>
        <p:txBody>
          <a:bodyPr/>
          <a:lstStyle/>
          <a:p>
            <a:pPr marL="0" indent="0" algn="just">
              <a:lnSpc>
                <a:spcPct val="150000"/>
              </a:lnSpc>
              <a:spcBef>
                <a:spcPts val="0"/>
              </a:spcBef>
              <a:spcAft>
                <a:spcPts val="0"/>
              </a:spcAft>
              <a:buNone/>
            </a:pPr>
            <a:r>
              <a:rPr lang="it-IT" sz="2000" dirty="0">
                <a:effectLst/>
                <a:latin typeface="Verdana" panose="020B0604030504040204" pitchFamily="34" charset="0"/>
                <a:ea typeface="Verdana" panose="020B0604030504040204" pitchFamily="34" charset="0"/>
                <a:cs typeface="Times New Roman" panose="02020603050405020304" pitchFamily="18" charset="0"/>
              </a:rPr>
              <a:t>Ma come lo stesso Weaver (1953) chiarisce, la teoria matematica della comunicazione fa riferimento a uno dei livelli in cui possiamo osservare la comunicazione, e precisamente al livello tecnico, da lui definito livello A, che cerca di rispondere alla domanda: «Quanto accuratamente possono es­sere trasmessi i simboli della comunicazione?». Ma esiste anche un livello B, che risponde a un problema semantico chiedendosi: «Quanto precisamente i simboli trasmessi trasmettono il significato desiderato?»; e un livello C relativo al problema dell’efficacia che si chiede: «Quanto efficacemente il significato ricevuto influenza la condotta nel modo desiderato?» </a:t>
            </a:r>
            <a:r>
              <a:rPr lang="it-IT" sz="2000" dirty="0" err="1">
                <a:latin typeface="Verdana" panose="020B0604030504040204" pitchFamily="34" charset="0"/>
                <a:ea typeface="Verdana" panose="020B0604030504040204" pitchFamily="34" charset="0"/>
              </a:rPr>
              <a:t>Pag</a:t>
            </a:r>
            <a:r>
              <a:rPr lang="it-IT" sz="2000" dirty="0">
                <a:latin typeface="Verdana" panose="020B0604030504040204" pitchFamily="34" charset="0"/>
                <a:ea typeface="Verdana" panose="020B0604030504040204" pitchFamily="34" charset="0"/>
              </a:rPr>
              <a:t> 19 Artieri, Colombo, Gili</a:t>
            </a:r>
            <a:endParaRPr lang="en-GB" sz="2000" dirty="0">
              <a:latin typeface="Verdana" panose="020B0604030504040204" pitchFamily="34" charset="0"/>
              <a:ea typeface="Verdana" panose="020B0604030504040204" pitchFamily="34" charset="0"/>
            </a:endParaRPr>
          </a:p>
          <a:p>
            <a:pPr marL="0" indent="0" algn="just">
              <a:lnSpc>
                <a:spcPct val="107000"/>
              </a:lnSpc>
              <a:spcAft>
                <a:spcPts val="800"/>
              </a:spcAft>
              <a:buNone/>
            </a:pPr>
            <a:endParaRPr lang="it-IT" sz="2200" dirty="0">
              <a:effectLst/>
              <a:latin typeface="Verdana" panose="020B0604030504040204" pitchFamily="34" charset="0"/>
              <a:ea typeface="Verdana" panose="020B0604030504040204" pitchFamily="34" charset="0"/>
              <a:cs typeface="Times New Roman" panose="02020603050405020304" pitchFamily="18" charset="0"/>
            </a:endParaRPr>
          </a:p>
          <a:p>
            <a:pPr marL="0" indent="0" algn="just">
              <a:lnSpc>
                <a:spcPct val="107000"/>
              </a:lnSpc>
              <a:spcAft>
                <a:spcPts val="800"/>
              </a:spcAft>
              <a:buNone/>
            </a:pPr>
            <a:endParaRPr lang="en-GB" sz="2200" dirty="0">
              <a:effectLst/>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1453926621"/>
      </p:ext>
    </p:extLst>
  </p:cSld>
  <p:clrMapOvr>
    <a:masterClrMapping/>
  </p:clrMapOvr>
  <mc:AlternateContent xmlns:mc="http://schemas.openxmlformats.org/markup-compatibility/2006" xmlns:p14="http://schemas.microsoft.com/office/powerpoint/2010/main">
    <mc:Choice Requires="p14">
      <p:transition spd="slow" p14:dur="2000" advTm="102"/>
    </mc:Choice>
    <mc:Fallback xmlns="">
      <p:transition spd="slow" advTm="102"/>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A9FC91-8113-8949-9333-FED0B110E9D6}"/>
              </a:ext>
            </a:extLst>
          </p:cNvPr>
          <p:cNvSpPr>
            <a:spLocks noGrp="1"/>
          </p:cNvSpPr>
          <p:nvPr>
            <p:ph type="title"/>
          </p:nvPr>
        </p:nvSpPr>
        <p:spPr/>
        <p:txBody>
          <a:bodyPr/>
          <a:lstStyle/>
          <a:p>
            <a:r>
              <a:rPr lang="it-IT" sz="3200" dirty="0">
                <a:solidFill>
                  <a:srgbClr val="002060"/>
                </a:solidFill>
                <a:latin typeface="Verdana" panose="020B0604030504040204" pitchFamily="34" charset="0"/>
                <a:ea typeface="Verdana" panose="020B0604030504040204" pitchFamily="34" charset="0"/>
                <a:cs typeface="Verdana" panose="020B0604030504040204" pitchFamily="34" charset="0"/>
              </a:rPr>
              <a:t>La fiducia 1/2</a:t>
            </a:r>
          </a:p>
        </p:txBody>
      </p:sp>
      <p:sp>
        <p:nvSpPr>
          <p:cNvPr id="3" name="Segnaposto contenuto 2">
            <a:extLst>
              <a:ext uri="{FF2B5EF4-FFF2-40B4-BE49-F238E27FC236}">
                <a16:creationId xmlns:a16="http://schemas.microsoft.com/office/drawing/2014/main" id="{D855213A-6584-A74F-A9EA-59553AF38D20}"/>
              </a:ext>
            </a:extLst>
          </p:cNvPr>
          <p:cNvSpPr>
            <a:spLocks noGrp="1"/>
          </p:cNvSpPr>
          <p:nvPr>
            <p:ph idx="1"/>
          </p:nvPr>
        </p:nvSpPr>
        <p:spPr/>
        <p:txBody>
          <a:bodyPr/>
          <a:lstStyle/>
          <a:p>
            <a:pPr algn="just">
              <a:lnSpc>
                <a:spcPct val="150000"/>
              </a:lnSpc>
              <a:buFontTx/>
              <a:buChar char="-"/>
            </a:pPr>
            <a:r>
              <a:rPr lang="it-IT" sz="2800" dirty="0">
                <a:latin typeface="Verdana" panose="020B0604030504040204" pitchFamily="34" charset="0"/>
                <a:ea typeface="Verdana" panose="020B0604030504040204" pitchFamily="34" charset="0"/>
                <a:cs typeface="Verdana" panose="020B0604030504040204" pitchFamily="34" charset="0"/>
              </a:rPr>
              <a:t>Prerequisito della comunicazione</a:t>
            </a:r>
          </a:p>
          <a:p>
            <a:pPr algn="just">
              <a:lnSpc>
                <a:spcPct val="150000"/>
              </a:lnSpc>
              <a:buFontTx/>
              <a:buChar char="-"/>
            </a:pPr>
            <a:r>
              <a:rPr lang="it-IT" sz="2800" dirty="0">
                <a:latin typeface="Verdana" panose="020B0604030504040204" pitchFamily="34" charset="0"/>
                <a:ea typeface="Verdana" panose="020B0604030504040204" pitchFamily="34" charset="0"/>
                <a:cs typeface="Verdana" panose="020B0604030504040204" pitchFamily="34" charset="0"/>
              </a:rPr>
              <a:t>Potenzia e sostiene il livello di relazione</a:t>
            </a:r>
          </a:p>
          <a:p>
            <a:pPr algn="just">
              <a:lnSpc>
                <a:spcPct val="150000"/>
              </a:lnSpc>
              <a:buFontTx/>
              <a:buChar char="-"/>
            </a:pPr>
            <a:r>
              <a:rPr lang="it-IT" sz="2800" dirty="0">
                <a:latin typeface="Verdana" panose="020B0604030504040204" pitchFamily="34" charset="0"/>
                <a:ea typeface="Verdana" panose="020B0604030504040204" pitchFamily="34" charset="0"/>
                <a:cs typeface="Verdana" panose="020B0604030504040204" pitchFamily="34" charset="0"/>
              </a:rPr>
              <a:t>Sostiene l’intenzionalità positiva relazionale e risolvere il blocco comunicativo</a:t>
            </a:r>
          </a:p>
          <a:p>
            <a:pPr algn="just">
              <a:lnSpc>
                <a:spcPct val="150000"/>
              </a:lnSpc>
              <a:buFontTx/>
              <a:buChar char="-"/>
            </a:pPr>
            <a:r>
              <a:rPr lang="it-IT" sz="2800" dirty="0">
                <a:latin typeface="Verdana" panose="020B0604030504040204" pitchFamily="34" charset="0"/>
                <a:ea typeface="Verdana" panose="020B0604030504040204" pitchFamily="34" charset="0"/>
                <a:cs typeface="Verdana" panose="020B0604030504040204" pitchFamily="34" charset="0"/>
              </a:rPr>
              <a:t>Supporta inferenze positive (VS negative)</a:t>
            </a:r>
          </a:p>
          <a:p>
            <a:pPr marL="0" indent="0">
              <a:buNone/>
            </a:pPr>
            <a:endParaRPr lang="it-IT" dirty="0"/>
          </a:p>
        </p:txBody>
      </p:sp>
    </p:spTree>
    <p:extLst>
      <p:ext uri="{BB962C8B-B14F-4D97-AF65-F5344CB8AC3E}">
        <p14:creationId xmlns:p14="http://schemas.microsoft.com/office/powerpoint/2010/main" val="958649654"/>
      </p:ext>
    </p:extLst>
  </p:cSld>
  <p:clrMapOvr>
    <a:masterClrMapping/>
  </p:clrMapOvr>
  <mc:AlternateContent xmlns:mc="http://schemas.openxmlformats.org/markup-compatibility/2006" xmlns:p14="http://schemas.microsoft.com/office/powerpoint/2010/main">
    <mc:Choice Requires="p14">
      <p:transition spd="slow" p14:dur="2000" advTm="102"/>
    </mc:Choice>
    <mc:Fallback xmlns="">
      <p:transition spd="slow" advTm="102"/>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A9FC91-8113-8949-9333-FED0B110E9D6}"/>
              </a:ext>
            </a:extLst>
          </p:cNvPr>
          <p:cNvSpPr>
            <a:spLocks noGrp="1"/>
          </p:cNvSpPr>
          <p:nvPr>
            <p:ph type="title"/>
          </p:nvPr>
        </p:nvSpPr>
        <p:spPr/>
        <p:txBody>
          <a:bodyPr/>
          <a:lstStyle/>
          <a:p>
            <a:r>
              <a:rPr lang="it-IT" sz="3200" dirty="0">
                <a:solidFill>
                  <a:srgbClr val="002060"/>
                </a:solidFill>
                <a:latin typeface="Verdana" panose="020B0604030504040204" pitchFamily="34" charset="0"/>
                <a:ea typeface="Verdana" panose="020B0604030504040204" pitchFamily="34" charset="0"/>
                <a:cs typeface="Verdana" panose="020B0604030504040204" pitchFamily="34" charset="0"/>
              </a:rPr>
              <a:t>La fiducia 2/2</a:t>
            </a:r>
          </a:p>
        </p:txBody>
      </p:sp>
      <p:sp>
        <p:nvSpPr>
          <p:cNvPr id="3" name="Segnaposto contenuto 2">
            <a:extLst>
              <a:ext uri="{FF2B5EF4-FFF2-40B4-BE49-F238E27FC236}">
                <a16:creationId xmlns:a16="http://schemas.microsoft.com/office/drawing/2014/main" id="{D855213A-6584-A74F-A9EA-59553AF38D20}"/>
              </a:ext>
            </a:extLst>
          </p:cNvPr>
          <p:cNvSpPr>
            <a:spLocks noGrp="1"/>
          </p:cNvSpPr>
          <p:nvPr>
            <p:ph idx="1"/>
          </p:nvPr>
        </p:nvSpPr>
        <p:spPr/>
        <p:txBody>
          <a:bodyPr/>
          <a:lstStyle/>
          <a:p>
            <a:pPr algn="just">
              <a:lnSpc>
                <a:spcPct val="150000"/>
              </a:lnSpc>
              <a:buFontTx/>
              <a:buChar char="-"/>
            </a:pPr>
            <a:r>
              <a:rPr lang="it-IT" sz="2600" dirty="0">
                <a:latin typeface="Verdana" panose="020B0604030504040204" pitchFamily="34" charset="0"/>
                <a:ea typeface="Verdana" panose="020B0604030504040204" pitchFamily="34" charset="0"/>
                <a:cs typeface="Verdana" panose="020B0604030504040204" pitchFamily="34" charset="0"/>
              </a:rPr>
              <a:t>Rende possibile fare promesse</a:t>
            </a:r>
          </a:p>
          <a:p>
            <a:pPr algn="just">
              <a:lnSpc>
                <a:spcPct val="150000"/>
              </a:lnSpc>
              <a:buFontTx/>
              <a:buChar char="-"/>
            </a:pPr>
            <a:r>
              <a:rPr lang="it-IT" sz="2600" dirty="0">
                <a:latin typeface="Verdana" panose="020B0604030504040204" pitchFamily="34" charset="0"/>
                <a:ea typeface="Verdana" panose="020B0604030504040204" pitchFamily="34" charset="0"/>
                <a:cs typeface="Verdana" panose="020B0604030504040204" pitchFamily="34" charset="0"/>
              </a:rPr>
              <a:t>Dal punto di vista cognitivo, si colloca in una zona intermedia tra completa conoscenza e completa ignoranza: “Chi sa completamente non ha bisogno di fidarsi, chi non sa affatto non può ragionevolmente fidarsi” (Simmel, 1908)</a:t>
            </a:r>
          </a:p>
          <a:p>
            <a:pPr algn="just">
              <a:lnSpc>
                <a:spcPct val="150000"/>
              </a:lnSpc>
              <a:buFontTx/>
              <a:buChar char="-"/>
            </a:pPr>
            <a:endParaRPr lang="it-IT" sz="2000" dirty="0">
              <a:latin typeface="Verdana" panose="020B0604030504040204" pitchFamily="34" charset="0"/>
              <a:ea typeface="Verdana" panose="020B0604030504040204" pitchFamily="34" charset="0"/>
              <a:cs typeface="Verdana" panose="020B0604030504040204" pitchFamily="34" charset="0"/>
            </a:endParaRPr>
          </a:p>
          <a:p>
            <a:pPr marL="0" indent="0">
              <a:buNone/>
            </a:pPr>
            <a:endParaRPr lang="it-IT" dirty="0"/>
          </a:p>
        </p:txBody>
      </p:sp>
    </p:spTree>
    <p:extLst>
      <p:ext uri="{BB962C8B-B14F-4D97-AF65-F5344CB8AC3E}">
        <p14:creationId xmlns:p14="http://schemas.microsoft.com/office/powerpoint/2010/main" val="370172303"/>
      </p:ext>
    </p:extLst>
  </p:cSld>
  <p:clrMapOvr>
    <a:masterClrMapping/>
  </p:clrMapOvr>
  <mc:AlternateContent xmlns:mc="http://schemas.openxmlformats.org/markup-compatibility/2006" xmlns:p14="http://schemas.microsoft.com/office/powerpoint/2010/main">
    <mc:Choice Requires="p14">
      <p:transition spd="slow" p14:dur="2000" advTm="616"/>
    </mc:Choice>
    <mc:Fallback xmlns="">
      <p:transition spd="slow" advTm="616"/>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D52757-7F11-AD46-AE08-C4BA820E4ECB}"/>
              </a:ext>
            </a:extLst>
          </p:cNvPr>
          <p:cNvSpPr>
            <a:spLocks noGrp="1"/>
          </p:cNvSpPr>
          <p:nvPr>
            <p:ph type="title"/>
          </p:nvPr>
        </p:nvSpPr>
        <p:spPr/>
        <p:txBody>
          <a:bodyPr/>
          <a:lstStyle/>
          <a:p>
            <a:r>
              <a:rPr lang="it-IT" sz="3200" dirty="0">
                <a:solidFill>
                  <a:srgbClr val="002060"/>
                </a:solidFill>
                <a:latin typeface="Verdana" pitchFamily="34" charset="0"/>
                <a:cs typeface="Arial" charset="0"/>
              </a:rPr>
              <a:t>Ridurre il rumore</a:t>
            </a:r>
          </a:p>
        </p:txBody>
      </p:sp>
      <p:sp>
        <p:nvSpPr>
          <p:cNvPr id="3" name="Segnaposto contenuto 2">
            <a:extLst>
              <a:ext uri="{FF2B5EF4-FFF2-40B4-BE49-F238E27FC236}">
                <a16:creationId xmlns:a16="http://schemas.microsoft.com/office/drawing/2014/main" id="{EA1D8B14-C989-B54B-95C0-13D79BCDFE43}"/>
              </a:ext>
            </a:extLst>
          </p:cNvPr>
          <p:cNvSpPr>
            <a:spLocks noGrp="1"/>
          </p:cNvSpPr>
          <p:nvPr>
            <p:ph idx="1"/>
          </p:nvPr>
        </p:nvSpPr>
        <p:spPr/>
        <p:txBody>
          <a:bodyPr/>
          <a:lstStyle/>
          <a:p>
            <a:pPr lvl="0" algn="just">
              <a:lnSpc>
                <a:spcPct val="150000"/>
              </a:lnSpc>
              <a:spcBef>
                <a:spcPts val="2400"/>
              </a:spcBef>
              <a:spcAft>
                <a:spcPts val="0"/>
              </a:spcAft>
              <a:buFontTx/>
              <a:buChar char="-"/>
            </a:pPr>
            <a:r>
              <a:rPr lang="it-IT" sz="2600" kern="150" dirty="0">
                <a:latin typeface="Verdana" panose="020B0604030504040204" pitchFamily="34" charset="0"/>
                <a:ea typeface="Verdana" panose="020B0604030504040204" pitchFamily="34" charset="0"/>
                <a:cs typeface="Verdana" panose="020B0604030504040204" pitchFamily="34" charset="0"/>
              </a:rPr>
              <a:t>Stato di coscienza integra</a:t>
            </a:r>
          </a:p>
          <a:p>
            <a:pPr lvl="0" algn="just">
              <a:lnSpc>
                <a:spcPct val="150000"/>
              </a:lnSpc>
              <a:spcBef>
                <a:spcPts val="2400"/>
              </a:spcBef>
              <a:spcAft>
                <a:spcPts val="0"/>
              </a:spcAft>
              <a:buFontTx/>
              <a:buChar char="-"/>
            </a:pPr>
            <a:r>
              <a:rPr lang="it-IT" sz="2600" kern="150" dirty="0">
                <a:latin typeface="Verdana" panose="020B0604030504040204" pitchFamily="34" charset="0"/>
                <a:ea typeface="Verdana" panose="020B0604030504040204" pitchFamily="34" charset="0"/>
                <a:cs typeface="Verdana" panose="020B0604030504040204" pitchFamily="34" charset="0"/>
              </a:rPr>
              <a:t>Lucidità</a:t>
            </a:r>
          </a:p>
          <a:p>
            <a:pPr lvl="0" algn="just">
              <a:lnSpc>
                <a:spcPct val="150000"/>
              </a:lnSpc>
              <a:spcBef>
                <a:spcPts val="2400"/>
              </a:spcBef>
              <a:spcAft>
                <a:spcPts val="0"/>
              </a:spcAft>
              <a:buFontTx/>
              <a:buChar char="-"/>
            </a:pPr>
            <a:r>
              <a:rPr lang="it-IT" sz="2600" kern="150" dirty="0">
                <a:latin typeface="Verdana" panose="020B0604030504040204" pitchFamily="34" charset="0"/>
                <a:ea typeface="Verdana" panose="020B0604030504040204" pitchFamily="34" charset="0"/>
                <a:cs typeface="Verdana" panose="020B0604030504040204" pitchFamily="34" charset="0"/>
              </a:rPr>
              <a:t>In grado di mantenere una capacità associativa</a:t>
            </a:r>
          </a:p>
          <a:p>
            <a:pPr lvl="0" algn="just">
              <a:lnSpc>
                <a:spcPct val="150000"/>
              </a:lnSpc>
              <a:spcBef>
                <a:spcPts val="2400"/>
              </a:spcBef>
              <a:spcAft>
                <a:spcPts val="0"/>
              </a:spcAft>
              <a:buFontTx/>
              <a:buChar char="-"/>
            </a:pPr>
            <a:r>
              <a:rPr lang="it-IT" sz="2600" kern="150" dirty="0">
                <a:latin typeface="Verdana" panose="020B0604030504040204" pitchFamily="34" charset="0"/>
                <a:ea typeface="Verdana" panose="020B0604030504040204" pitchFamily="34" charset="0"/>
                <a:cs typeface="Verdana" panose="020B0604030504040204" pitchFamily="34" charset="0"/>
              </a:rPr>
              <a:t>Relativa serenità: trasmettere che non si vuole arrivare frettolosamente a un giudizio</a:t>
            </a:r>
          </a:p>
        </p:txBody>
      </p:sp>
    </p:spTree>
    <p:extLst>
      <p:ext uri="{BB962C8B-B14F-4D97-AF65-F5344CB8AC3E}">
        <p14:creationId xmlns:p14="http://schemas.microsoft.com/office/powerpoint/2010/main" val="1884163228"/>
      </p:ext>
    </p:extLst>
  </p:cSld>
  <p:clrMapOvr>
    <a:masterClrMapping/>
  </p:clrMapOvr>
  <mc:AlternateContent xmlns:mc="http://schemas.openxmlformats.org/markup-compatibility/2006" xmlns:p14="http://schemas.microsoft.com/office/powerpoint/2010/main">
    <mc:Choice Requires="p14">
      <p:transition spd="slow" p14:dur="2000" advTm="103"/>
    </mc:Choice>
    <mc:Fallback xmlns="">
      <p:transition spd="slow" advTm="103"/>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a:solidFill>
                  <a:srgbClr val="002060"/>
                </a:solidFill>
                <a:latin typeface="Verdana" panose="020B0604030504040204" pitchFamily="34" charset="0"/>
                <a:ea typeface="Verdana" panose="020B0604030504040204" pitchFamily="34" charset="0"/>
                <a:cs typeface="Verdana" panose="020B0604030504040204" pitchFamily="34" charset="0"/>
              </a:rPr>
              <a:t>Comunicazione:</a:t>
            </a:r>
            <a:br>
              <a:rPr lang="it-IT" sz="3200" dirty="0">
                <a:solidFill>
                  <a:srgbClr val="002060"/>
                </a:solidFill>
                <a:latin typeface="Verdana" panose="020B0604030504040204" pitchFamily="34" charset="0"/>
                <a:ea typeface="Verdana" panose="020B0604030504040204" pitchFamily="34" charset="0"/>
                <a:cs typeface="Verdana" panose="020B0604030504040204" pitchFamily="34" charset="0"/>
              </a:rPr>
            </a:br>
            <a:r>
              <a:rPr lang="it-IT" sz="3200" dirty="0">
                <a:solidFill>
                  <a:srgbClr val="002060"/>
                </a:solidFill>
                <a:latin typeface="Verdana" panose="020B0604030504040204" pitchFamily="34" charset="0"/>
                <a:ea typeface="Verdana" panose="020B0604030504040204" pitchFamily="34" charset="0"/>
                <a:cs typeface="Verdana" panose="020B0604030504040204" pitchFamily="34" charset="0"/>
              </a:rPr>
              <a:t>8 concetti base (+1)</a:t>
            </a:r>
          </a:p>
        </p:txBody>
      </p:sp>
      <p:sp>
        <p:nvSpPr>
          <p:cNvPr id="3" name="Segnaposto contenuto 2"/>
          <p:cNvSpPr>
            <a:spLocks noGrp="1"/>
          </p:cNvSpPr>
          <p:nvPr>
            <p:ph idx="1"/>
          </p:nvPr>
        </p:nvSpPr>
        <p:spPr/>
        <p:txBody>
          <a:bodyPr/>
          <a:lstStyle/>
          <a:p>
            <a:pPr marL="0" indent="0" algn="just">
              <a:lnSpc>
                <a:spcPct val="150000"/>
              </a:lnSpc>
              <a:buNone/>
            </a:pPr>
            <a:r>
              <a:rPr lang="it-IT" sz="2800" i="1" dirty="0">
                <a:latin typeface="Verdana" pitchFamily="34" charset="0"/>
                <a:ea typeface="Verdana" pitchFamily="34" charset="0"/>
                <a:cs typeface="Verdana" pitchFamily="34" charset="0"/>
              </a:rPr>
              <a:t>Comunicazione come condivisione:</a:t>
            </a:r>
            <a:r>
              <a:rPr lang="it-IT" sz="2800" dirty="0">
                <a:latin typeface="Verdana" pitchFamily="34" charset="0"/>
                <a:ea typeface="Verdana" pitchFamily="34" charset="0"/>
                <a:cs typeface="Verdana" pitchFamily="34" charset="0"/>
              </a:rPr>
              <a:t> atto sociale e reciproco di partecipazione. L’«accordo intersoggettivo determina un sistema organico e coerente nel quale le persone producono la loro percezione della realtà sociale</a:t>
            </a:r>
          </a:p>
          <a:p>
            <a:pPr marL="0" indent="0" algn="just">
              <a:lnSpc>
                <a:spcPct val="150000"/>
              </a:lnSpc>
              <a:buNone/>
            </a:pPr>
            <a:r>
              <a:rPr lang="it-IT" sz="2800" dirty="0">
                <a:solidFill>
                  <a:srgbClr val="FF0000"/>
                </a:solidFill>
                <a:latin typeface="Verdana" pitchFamily="34" charset="0"/>
                <a:ea typeface="Verdana" pitchFamily="34" charset="0"/>
                <a:cs typeface="Verdana" pitchFamily="34" charset="0"/>
                <a:sym typeface="Wingdings" pitchFamily="2" charset="2"/>
              </a:rPr>
              <a:t> </a:t>
            </a:r>
            <a:r>
              <a:rPr lang="it-IT" sz="2800" dirty="0">
                <a:solidFill>
                  <a:srgbClr val="FF0000"/>
                </a:solidFill>
                <a:latin typeface="Verdana" pitchFamily="34" charset="0"/>
                <a:ea typeface="Verdana" pitchFamily="34" charset="0"/>
                <a:cs typeface="Verdana" pitchFamily="34" charset="0"/>
              </a:rPr>
              <a:t>La realtà come costruzione sociale</a:t>
            </a:r>
          </a:p>
          <a:p>
            <a:pPr marL="0" indent="0" algn="just">
              <a:lnSpc>
                <a:spcPct val="150000"/>
              </a:lnSpc>
              <a:buNone/>
            </a:pPr>
            <a:endParaRPr lang="it-IT" dirty="0"/>
          </a:p>
        </p:txBody>
      </p:sp>
      <p:sp>
        <p:nvSpPr>
          <p:cNvPr id="4" name="Rettangolo 3">
            <a:extLst>
              <a:ext uri="{FF2B5EF4-FFF2-40B4-BE49-F238E27FC236}">
                <a16:creationId xmlns:a16="http://schemas.microsoft.com/office/drawing/2014/main" id="{476980B7-F2D5-1A48-8A7F-00CD495CB194}"/>
              </a:ext>
            </a:extLst>
          </p:cNvPr>
          <p:cNvSpPr/>
          <p:nvPr/>
        </p:nvSpPr>
        <p:spPr>
          <a:xfrm>
            <a:off x="683568" y="274638"/>
            <a:ext cx="609462" cy="584775"/>
          </a:xfrm>
          <a:prstGeom prst="rect">
            <a:avLst/>
          </a:prstGeom>
        </p:spPr>
        <p:txBody>
          <a:bodyPr wrap="none">
            <a:spAutoFit/>
          </a:bodyPr>
          <a:lstStyle/>
          <a:p>
            <a:r>
              <a:rPr lang="it-IT" sz="3200" dirty="0">
                <a:solidFill>
                  <a:srgbClr val="002060"/>
                </a:solidFill>
                <a:latin typeface="Verdana" pitchFamily="34" charset="0"/>
              </a:rPr>
              <a:t>4°</a:t>
            </a:r>
            <a:endParaRPr lang="it-IT" sz="3200" dirty="0"/>
          </a:p>
        </p:txBody>
      </p:sp>
    </p:spTree>
    <p:extLst>
      <p:ext uri="{BB962C8B-B14F-4D97-AF65-F5344CB8AC3E}">
        <p14:creationId xmlns:p14="http://schemas.microsoft.com/office/powerpoint/2010/main" val="158146477"/>
      </p:ext>
    </p:extLst>
  </p:cSld>
  <p:clrMapOvr>
    <a:masterClrMapping/>
  </p:clrMapOvr>
  <mc:AlternateContent xmlns:mc="http://schemas.openxmlformats.org/markup-compatibility/2006" xmlns:p14="http://schemas.microsoft.com/office/powerpoint/2010/main">
    <mc:Choice Requires="p14">
      <p:transition spd="slow" p14:dur="2000" advTm="102"/>
    </mc:Choice>
    <mc:Fallback xmlns="">
      <p:transition spd="slow" advTm="102"/>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lstStyle/>
          <a:p>
            <a:r>
              <a:rPr lang="it-IT" sz="3200" dirty="0">
                <a:solidFill>
                  <a:srgbClr val="002060"/>
                </a:solidFill>
                <a:latin typeface="Verdana" pitchFamily="34" charset="0"/>
                <a:cs typeface="Arial" charset="0"/>
              </a:rPr>
              <a:t>Comunicazione:</a:t>
            </a:r>
            <a:br>
              <a:rPr lang="it-IT" sz="3200" dirty="0">
                <a:solidFill>
                  <a:srgbClr val="002060"/>
                </a:solidFill>
                <a:latin typeface="Verdana" pitchFamily="34" charset="0"/>
                <a:cs typeface="Arial" charset="0"/>
              </a:rPr>
            </a:br>
            <a:r>
              <a:rPr lang="it-IT" sz="3200" dirty="0">
                <a:solidFill>
                  <a:srgbClr val="002060"/>
                </a:solidFill>
                <a:latin typeface="Verdana" pitchFamily="34" charset="0"/>
                <a:cs typeface="Arial" charset="0"/>
              </a:rPr>
              <a:t>8 concetti base (+1)</a:t>
            </a:r>
          </a:p>
        </p:txBody>
      </p:sp>
      <p:sp>
        <p:nvSpPr>
          <p:cNvPr id="3" name="Segnaposto contenuto 2"/>
          <p:cNvSpPr>
            <a:spLocks noGrp="1"/>
          </p:cNvSpPr>
          <p:nvPr>
            <p:ph idx="1"/>
          </p:nvPr>
        </p:nvSpPr>
        <p:spPr/>
        <p:txBody>
          <a:bodyPr rtlCol="0">
            <a:normAutofit lnSpcReduction="10000"/>
          </a:bodyPr>
          <a:lstStyle/>
          <a:p>
            <a:pPr marL="0" indent="0" algn="just" eaLnBrk="1" fontAlgn="auto" hangingPunct="1">
              <a:lnSpc>
                <a:spcPct val="150000"/>
              </a:lnSpc>
              <a:spcAft>
                <a:spcPts val="0"/>
              </a:spcAft>
              <a:buNone/>
              <a:defRPr/>
            </a:pPr>
            <a:r>
              <a:rPr lang="it-IT" sz="2400" i="1" dirty="0">
                <a:latin typeface="Verdana" pitchFamily="34" charset="0"/>
                <a:ea typeface="Verdana" pitchFamily="34" charset="0"/>
                <a:cs typeface="Verdana" pitchFamily="34" charset="0"/>
              </a:rPr>
              <a:t>Comunicazione come inferenza: </a:t>
            </a:r>
            <a:r>
              <a:rPr lang="it-IT" sz="2400" dirty="0">
                <a:latin typeface="Verdana" pitchFamily="34" charset="0"/>
                <a:ea typeface="Verdana" pitchFamily="34" charset="0"/>
                <a:cs typeface="Verdana" pitchFamily="34" charset="0"/>
              </a:rPr>
              <a:t>il significato complessivo del testo è una deduzione che deriva dalla composizione di tutte le sue parti (ciascuna fondante un’ipotesi di lettura)</a:t>
            </a:r>
          </a:p>
          <a:p>
            <a:pPr marL="0" indent="0" algn="just" eaLnBrk="1" fontAlgn="auto" hangingPunct="1">
              <a:lnSpc>
                <a:spcPct val="150000"/>
              </a:lnSpc>
              <a:spcAft>
                <a:spcPts val="0"/>
              </a:spcAft>
              <a:buNone/>
              <a:defRPr/>
            </a:pPr>
            <a:endParaRPr lang="it-IT" sz="2400" i="1" dirty="0">
              <a:latin typeface="Verdana" pitchFamily="34" charset="0"/>
              <a:ea typeface="Verdana" pitchFamily="34" charset="0"/>
              <a:cs typeface="Verdana" pitchFamily="34" charset="0"/>
            </a:endParaRPr>
          </a:p>
          <a:p>
            <a:pPr marL="0" indent="0" algn="just" eaLnBrk="1" fontAlgn="auto" hangingPunct="1">
              <a:lnSpc>
                <a:spcPct val="150000"/>
              </a:lnSpc>
              <a:spcAft>
                <a:spcPts val="0"/>
              </a:spcAft>
              <a:buNone/>
              <a:defRPr/>
            </a:pPr>
            <a:r>
              <a:rPr lang="it-IT" sz="2400" dirty="0">
                <a:latin typeface="Verdana" pitchFamily="34" charset="0"/>
                <a:ea typeface="Verdana" pitchFamily="34" charset="0"/>
                <a:cs typeface="Verdana" pitchFamily="34" charset="0"/>
              </a:rPr>
              <a:t>Noi (come persone e come organizzazione) siamo la nostra reputazione (comportamenti-storia-percezione)</a:t>
            </a:r>
            <a:endParaRPr lang="it-IT" dirty="0"/>
          </a:p>
        </p:txBody>
      </p:sp>
      <p:sp>
        <p:nvSpPr>
          <p:cNvPr id="4" name="Rettangolo 3">
            <a:extLst>
              <a:ext uri="{FF2B5EF4-FFF2-40B4-BE49-F238E27FC236}">
                <a16:creationId xmlns:a16="http://schemas.microsoft.com/office/drawing/2014/main" id="{74518281-C4F3-1B43-B76D-9B0433401858}"/>
              </a:ext>
            </a:extLst>
          </p:cNvPr>
          <p:cNvSpPr/>
          <p:nvPr/>
        </p:nvSpPr>
        <p:spPr>
          <a:xfrm>
            <a:off x="683568" y="274638"/>
            <a:ext cx="609462" cy="584775"/>
          </a:xfrm>
          <a:prstGeom prst="rect">
            <a:avLst/>
          </a:prstGeom>
        </p:spPr>
        <p:txBody>
          <a:bodyPr wrap="none">
            <a:spAutoFit/>
          </a:bodyPr>
          <a:lstStyle/>
          <a:p>
            <a:r>
              <a:rPr lang="it-IT" sz="3200" dirty="0">
                <a:solidFill>
                  <a:srgbClr val="002060"/>
                </a:solidFill>
                <a:latin typeface="Verdana" pitchFamily="34" charset="0"/>
              </a:rPr>
              <a:t>5°</a:t>
            </a:r>
            <a:endParaRPr lang="it-IT" sz="3200" dirty="0"/>
          </a:p>
        </p:txBody>
      </p:sp>
    </p:spTree>
  </p:cSld>
  <p:clrMapOvr>
    <a:masterClrMapping/>
  </p:clrMapOvr>
  <mc:AlternateContent xmlns:mc="http://schemas.openxmlformats.org/markup-compatibility/2006" xmlns:p14="http://schemas.microsoft.com/office/powerpoint/2010/main">
    <mc:Choice Requires="p14">
      <p:transition spd="slow" p14:dur="2000" advTm="846"/>
    </mc:Choice>
    <mc:Fallback xmlns="">
      <p:transition spd="slow" advTm="846"/>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lstStyle/>
          <a:p>
            <a:r>
              <a:rPr lang="it-IT" sz="3200" dirty="0">
                <a:solidFill>
                  <a:srgbClr val="002060"/>
                </a:solidFill>
                <a:latin typeface="Verdana" pitchFamily="34" charset="0"/>
                <a:cs typeface="Arial" charset="0"/>
              </a:rPr>
              <a:t>Comunicazione:</a:t>
            </a:r>
            <a:br>
              <a:rPr lang="it-IT" sz="3200" dirty="0">
                <a:solidFill>
                  <a:srgbClr val="002060"/>
                </a:solidFill>
                <a:latin typeface="Verdana" pitchFamily="34" charset="0"/>
                <a:cs typeface="Arial" charset="0"/>
              </a:rPr>
            </a:br>
            <a:r>
              <a:rPr lang="it-IT" sz="3200" dirty="0">
                <a:solidFill>
                  <a:srgbClr val="002060"/>
                </a:solidFill>
                <a:latin typeface="Verdana" pitchFamily="34" charset="0"/>
                <a:cs typeface="Arial" charset="0"/>
              </a:rPr>
              <a:t>8 concetti base (+1)</a:t>
            </a:r>
          </a:p>
        </p:txBody>
      </p:sp>
      <p:sp>
        <p:nvSpPr>
          <p:cNvPr id="3" name="Segnaposto contenuto 2"/>
          <p:cNvSpPr>
            <a:spLocks noGrp="1"/>
          </p:cNvSpPr>
          <p:nvPr>
            <p:ph idx="1"/>
          </p:nvPr>
        </p:nvSpPr>
        <p:spPr/>
        <p:txBody>
          <a:bodyPr rtlCol="0">
            <a:normAutofit/>
          </a:bodyPr>
          <a:lstStyle/>
          <a:p>
            <a:pPr marL="0" indent="0" algn="just" eaLnBrk="1" fontAlgn="auto" hangingPunct="1">
              <a:lnSpc>
                <a:spcPct val="150000"/>
              </a:lnSpc>
              <a:spcAft>
                <a:spcPts val="0"/>
              </a:spcAft>
              <a:buNone/>
              <a:defRPr/>
            </a:pPr>
            <a:r>
              <a:rPr lang="it-IT" sz="2800" i="1" dirty="0">
                <a:latin typeface="Verdana" pitchFamily="34" charset="0"/>
                <a:ea typeface="Verdana" pitchFamily="34" charset="0"/>
                <a:cs typeface="Verdana" pitchFamily="34" charset="0"/>
              </a:rPr>
              <a:t>Comunicazione come scambio: </a:t>
            </a:r>
            <a:r>
              <a:rPr lang="it-IT" sz="2800" dirty="0">
                <a:latin typeface="Verdana" pitchFamily="34" charset="0"/>
                <a:ea typeface="Verdana" pitchFamily="34" charset="0"/>
                <a:cs typeface="Verdana" pitchFamily="34" charset="0"/>
              </a:rPr>
              <a:t>la comunicazione è basata su una relazione che presuppone la disposizione allo scambio reciproco</a:t>
            </a:r>
          </a:p>
          <a:p>
            <a:pPr marL="0" indent="0" algn="just" eaLnBrk="1" fontAlgn="auto" hangingPunct="1">
              <a:lnSpc>
                <a:spcPct val="150000"/>
              </a:lnSpc>
              <a:spcAft>
                <a:spcPts val="0"/>
              </a:spcAft>
              <a:buNone/>
              <a:defRPr/>
            </a:pPr>
            <a:endParaRPr lang="it-IT" sz="2800" dirty="0">
              <a:latin typeface="Verdana" pitchFamily="34" charset="0"/>
              <a:ea typeface="Verdana" pitchFamily="34" charset="0"/>
              <a:cs typeface="Verdana" pitchFamily="34" charset="0"/>
            </a:endParaRPr>
          </a:p>
          <a:p>
            <a:pPr marL="0" indent="0" algn="just" eaLnBrk="1" fontAlgn="auto" hangingPunct="1">
              <a:lnSpc>
                <a:spcPct val="150000"/>
              </a:lnSpc>
              <a:spcAft>
                <a:spcPts val="0"/>
              </a:spcAft>
              <a:buNone/>
              <a:defRPr/>
            </a:pPr>
            <a:r>
              <a:rPr lang="it-IT" sz="2800" dirty="0">
                <a:latin typeface="Verdana" pitchFamily="34" charset="0"/>
                <a:ea typeface="Verdana" pitchFamily="34" charset="0"/>
                <a:cs typeface="Verdana" pitchFamily="34" charset="0"/>
              </a:rPr>
              <a:t>Dallo scambio –&gt; Relazione</a:t>
            </a:r>
          </a:p>
          <a:p>
            <a:pPr marL="514350" indent="-514350" eaLnBrk="1" fontAlgn="auto" hangingPunct="1">
              <a:spcAft>
                <a:spcPts val="0"/>
              </a:spcAft>
              <a:buFont typeface="+mj-lt"/>
              <a:buAutoNum type="arabicPeriod" startAt="5"/>
              <a:defRPr/>
            </a:pPr>
            <a:endParaRPr lang="it-IT" sz="2100" i="1" dirty="0">
              <a:latin typeface="Verdana" pitchFamily="34" charset="0"/>
              <a:ea typeface="Verdana" pitchFamily="34" charset="0"/>
              <a:cs typeface="Verdana" pitchFamily="34" charset="0"/>
            </a:endParaRPr>
          </a:p>
          <a:p>
            <a:pPr eaLnBrk="1" fontAlgn="auto" hangingPunct="1">
              <a:spcAft>
                <a:spcPts val="0"/>
              </a:spcAft>
              <a:buFont typeface="Arial" pitchFamily="34" charset="0"/>
              <a:buChar char="•"/>
              <a:defRPr/>
            </a:pPr>
            <a:endParaRPr lang="it-IT" dirty="0"/>
          </a:p>
        </p:txBody>
      </p:sp>
      <p:sp>
        <p:nvSpPr>
          <p:cNvPr id="4" name="Rettangolo 3">
            <a:extLst>
              <a:ext uri="{FF2B5EF4-FFF2-40B4-BE49-F238E27FC236}">
                <a16:creationId xmlns:a16="http://schemas.microsoft.com/office/drawing/2014/main" id="{546E5F30-6FDD-2B4E-9453-92965A7566D7}"/>
              </a:ext>
            </a:extLst>
          </p:cNvPr>
          <p:cNvSpPr/>
          <p:nvPr/>
        </p:nvSpPr>
        <p:spPr>
          <a:xfrm>
            <a:off x="683568" y="274638"/>
            <a:ext cx="609462" cy="584775"/>
          </a:xfrm>
          <a:prstGeom prst="rect">
            <a:avLst/>
          </a:prstGeom>
        </p:spPr>
        <p:txBody>
          <a:bodyPr wrap="none">
            <a:spAutoFit/>
          </a:bodyPr>
          <a:lstStyle/>
          <a:p>
            <a:r>
              <a:rPr lang="it-IT" sz="3200" dirty="0">
                <a:solidFill>
                  <a:srgbClr val="002060"/>
                </a:solidFill>
                <a:latin typeface="Verdana" pitchFamily="34" charset="0"/>
              </a:rPr>
              <a:t>6°</a:t>
            </a:r>
            <a:endParaRPr lang="it-IT" sz="3200" dirty="0"/>
          </a:p>
        </p:txBody>
      </p:sp>
    </p:spTree>
    <p:extLst>
      <p:ext uri="{BB962C8B-B14F-4D97-AF65-F5344CB8AC3E}">
        <p14:creationId xmlns:p14="http://schemas.microsoft.com/office/powerpoint/2010/main" val="491110562"/>
      </p:ext>
    </p:extLst>
  </p:cSld>
  <p:clrMapOvr>
    <a:masterClrMapping/>
  </p:clrMapOvr>
  <mc:AlternateContent xmlns:mc="http://schemas.openxmlformats.org/markup-compatibility/2006" xmlns:p14="http://schemas.microsoft.com/office/powerpoint/2010/main">
    <mc:Choice Requires="p14">
      <p:transition spd="slow" p14:dur="2000" advTm="474"/>
    </mc:Choice>
    <mc:Fallback xmlns="">
      <p:transition spd="slow" advTm="474"/>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a:extLst>
              <a:ext uri="{FF2B5EF4-FFF2-40B4-BE49-F238E27FC236}">
                <a16:creationId xmlns:a16="http://schemas.microsoft.com/office/drawing/2014/main" id="{83F112EB-5680-950B-463C-ACEDE9F4565B}"/>
              </a:ext>
            </a:extLst>
          </p:cNvPr>
          <p:cNvPicPr>
            <a:picLocks noChangeAspect="1"/>
          </p:cNvPicPr>
          <p:nvPr/>
        </p:nvPicPr>
        <p:blipFill>
          <a:blip r:embed="rId2"/>
          <a:stretch>
            <a:fillRect/>
          </a:stretch>
        </p:blipFill>
        <p:spPr>
          <a:xfrm>
            <a:off x="0" y="319698"/>
            <a:ext cx="9144000" cy="6218604"/>
          </a:xfrm>
          <a:prstGeom prst="rect">
            <a:avLst/>
          </a:prstGeom>
        </p:spPr>
      </p:pic>
      <p:sp>
        <p:nvSpPr>
          <p:cNvPr id="6" name="CasellaDiTesto 5">
            <a:extLst>
              <a:ext uri="{FF2B5EF4-FFF2-40B4-BE49-F238E27FC236}">
                <a16:creationId xmlns:a16="http://schemas.microsoft.com/office/drawing/2014/main" id="{43B9ACB0-139B-7F08-7CC8-2C2327AC1DE1}"/>
              </a:ext>
            </a:extLst>
          </p:cNvPr>
          <p:cNvSpPr txBox="1"/>
          <p:nvPr/>
        </p:nvSpPr>
        <p:spPr>
          <a:xfrm>
            <a:off x="251520" y="6453336"/>
            <a:ext cx="3384376" cy="369332"/>
          </a:xfrm>
          <a:prstGeom prst="rect">
            <a:avLst/>
          </a:prstGeom>
          <a:noFill/>
        </p:spPr>
        <p:txBody>
          <a:bodyPr wrap="square" rtlCol="0">
            <a:spAutoFit/>
          </a:bodyPr>
          <a:lstStyle/>
          <a:p>
            <a:r>
              <a:rPr lang="it-IT" dirty="0" err="1"/>
              <a:t>Pag</a:t>
            </a:r>
            <a:r>
              <a:rPr lang="it-IT" dirty="0"/>
              <a:t> 12 Artieri, Colombo, Gili</a:t>
            </a:r>
            <a:endParaRPr lang="en-GB" dirty="0"/>
          </a:p>
        </p:txBody>
      </p:sp>
    </p:spTree>
    <p:extLst>
      <p:ext uri="{BB962C8B-B14F-4D97-AF65-F5344CB8AC3E}">
        <p14:creationId xmlns:p14="http://schemas.microsoft.com/office/powerpoint/2010/main" val="1523986657"/>
      </p:ext>
    </p:extLst>
  </p:cSld>
  <p:clrMapOvr>
    <a:masterClrMapping/>
  </p:clrMapOvr>
  <mc:AlternateContent xmlns:mc="http://schemas.openxmlformats.org/markup-compatibility/2006" xmlns:p14="http://schemas.microsoft.com/office/powerpoint/2010/main">
    <mc:Choice Requires="p14">
      <p:transition spd="slow" p14:dur="2000" advTm="149"/>
    </mc:Choice>
    <mc:Fallback xmlns="">
      <p:transition spd="slow" advTm="149"/>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8EC367-F72E-7148-A570-150279B066DD}"/>
              </a:ext>
            </a:extLst>
          </p:cNvPr>
          <p:cNvSpPr>
            <a:spLocks noGrp="1"/>
          </p:cNvSpPr>
          <p:nvPr>
            <p:ph type="title"/>
          </p:nvPr>
        </p:nvSpPr>
        <p:spPr/>
        <p:txBody>
          <a:bodyPr/>
          <a:lstStyle/>
          <a:p>
            <a:r>
              <a:rPr lang="it-IT" sz="3200" dirty="0">
                <a:solidFill>
                  <a:srgbClr val="002060"/>
                </a:solidFill>
                <a:latin typeface="Verdana" pitchFamily="34" charset="0"/>
                <a:cs typeface="Arial" charset="0"/>
              </a:rPr>
              <a:t>Dimensioni relazione</a:t>
            </a:r>
          </a:p>
        </p:txBody>
      </p:sp>
      <p:sp>
        <p:nvSpPr>
          <p:cNvPr id="3" name="Segnaposto contenuto 2">
            <a:extLst>
              <a:ext uri="{FF2B5EF4-FFF2-40B4-BE49-F238E27FC236}">
                <a16:creationId xmlns:a16="http://schemas.microsoft.com/office/drawing/2014/main" id="{305C37B4-1FBB-1F49-8ED0-2FC05757D1E5}"/>
              </a:ext>
            </a:extLst>
          </p:cNvPr>
          <p:cNvSpPr>
            <a:spLocks noGrp="1"/>
          </p:cNvSpPr>
          <p:nvPr>
            <p:ph idx="1"/>
          </p:nvPr>
        </p:nvSpPr>
        <p:spPr>
          <a:xfrm>
            <a:off x="457200" y="1268760"/>
            <a:ext cx="8229600" cy="4708525"/>
          </a:xfrm>
        </p:spPr>
        <p:txBody>
          <a:bodyPr/>
          <a:lstStyle/>
          <a:p>
            <a:pPr marL="0" indent="0" algn="just" eaLnBrk="1" fontAlgn="auto" hangingPunct="1">
              <a:lnSpc>
                <a:spcPts val="3200"/>
              </a:lnSpc>
              <a:spcBef>
                <a:spcPts val="0"/>
              </a:spcBef>
              <a:spcAft>
                <a:spcPts val="0"/>
              </a:spcAft>
              <a:buNone/>
              <a:defRPr/>
            </a:pPr>
            <a:r>
              <a:rPr lang="it-IT" sz="2000" dirty="0">
                <a:effectLst/>
                <a:latin typeface="Verdana" panose="020B0604030504040204" pitchFamily="34" charset="0"/>
                <a:ea typeface="Verdana" panose="020B0604030504040204" pitchFamily="34" charset="0"/>
                <a:cs typeface="Times New Roman" panose="02020603050405020304" pitchFamily="18" charset="0"/>
              </a:rPr>
              <a:t>«Un soggetto della comunicazione è … tale perché il suo agire comunicativo è intenzionale e relazionale» Pag. 31 Boccia Artieri, Colombo, Gili</a:t>
            </a:r>
            <a:endParaRPr lang="it-IT" sz="2000" dirty="0">
              <a:latin typeface="Verdana" pitchFamily="34" charset="0"/>
              <a:ea typeface="Verdana" pitchFamily="34" charset="0"/>
              <a:cs typeface="Verdana" pitchFamily="34" charset="0"/>
            </a:endParaRPr>
          </a:p>
          <a:p>
            <a:pPr marL="0" lvl="0" indent="0" algn="just" eaLnBrk="1" fontAlgn="auto" hangingPunct="1">
              <a:lnSpc>
                <a:spcPts val="3200"/>
              </a:lnSpc>
              <a:spcBef>
                <a:spcPts val="0"/>
              </a:spcBef>
              <a:spcAft>
                <a:spcPts val="0"/>
              </a:spcAft>
              <a:buNone/>
              <a:defRPr/>
            </a:pPr>
            <a:r>
              <a:rPr lang="it-IT" sz="2000" dirty="0">
                <a:latin typeface="Verdana" pitchFamily="34" charset="0"/>
                <a:ea typeface="Verdana" pitchFamily="34" charset="0"/>
                <a:cs typeface="Verdana" pitchFamily="34" charset="0"/>
              </a:rPr>
              <a:t>1. Reciprocità: Molte relazioni implicano una transazione, la differenza o meno dell’equivalente del valore scambiato in entrambe le direzioni corrisponde al grado di reciprocità o non reciprocità della relazione</a:t>
            </a:r>
          </a:p>
          <a:p>
            <a:pPr marL="0" lvl="0" indent="0" algn="just" eaLnBrk="1" fontAlgn="auto" hangingPunct="1">
              <a:lnSpc>
                <a:spcPts val="3200"/>
              </a:lnSpc>
              <a:spcBef>
                <a:spcPts val="0"/>
              </a:spcBef>
              <a:spcAft>
                <a:spcPts val="0"/>
              </a:spcAft>
              <a:buNone/>
              <a:defRPr/>
            </a:pPr>
            <a:r>
              <a:rPr lang="it-IT" sz="2000" dirty="0">
                <a:latin typeface="Verdana" pitchFamily="34" charset="0"/>
                <a:ea typeface="Verdana" pitchFamily="34" charset="0"/>
                <a:cs typeface="Verdana" pitchFamily="34" charset="0"/>
              </a:rPr>
              <a:t>2. Durata: Le relazioni che rimangono costantemente attive si possono considerare durature, mentre quelle che sussistono in un paio di occasioni si possono classificare come altamente transitorie</a:t>
            </a:r>
          </a:p>
          <a:p>
            <a:pPr marL="0" lvl="0" indent="0" algn="just" eaLnBrk="1" fontAlgn="auto" hangingPunct="1">
              <a:lnSpc>
                <a:spcPts val="3200"/>
              </a:lnSpc>
              <a:spcBef>
                <a:spcPts val="0"/>
              </a:spcBef>
              <a:spcAft>
                <a:spcPts val="0"/>
              </a:spcAft>
              <a:buNone/>
              <a:defRPr/>
            </a:pPr>
            <a:r>
              <a:rPr lang="it-IT" sz="2000" dirty="0">
                <a:latin typeface="Verdana" pitchFamily="34" charset="0"/>
                <a:ea typeface="Verdana" pitchFamily="34" charset="0"/>
                <a:cs typeface="Verdana" pitchFamily="34" charset="0"/>
              </a:rPr>
              <a:t>3. Intensità: La forza degli obblighi derivanti da una relazione corrisponde al grado di intensità della stessa</a:t>
            </a:r>
          </a:p>
          <a:p>
            <a:endParaRPr lang="it-IT" dirty="0"/>
          </a:p>
        </p:txBody>
      </p:sp>
    </p:spTree>
    <p:extLst>
      <p:ext uri="{BB962C8B-B14F-4D97-AF65-F5344CB8AC3E}">
        <p14:creationId xmlns:p14="http://schemas.microsoft.com/office/powerpoint/2010/main" val="2647414527"/>
      </p:ext>
    </p:extLst>
  </p:cSld>
  <p:clrMapOvr>
    <a:masterClrMapping/>
  </p:clrMapOvr>
  <mc:AlternateContent xmlns:mc="http://schemas.openxmlformats.org/markup-compatibility/2006" xmlns:p14="http://schemas.microsoft.com/office/powerpoint/2010/main">
    <mc:Choice Requires="p14">
      <p:transition spd="slow" p14:dur="2000" advTm="1217"/>
    </mc:Choice>
    <mc:Fallback xmlns="">
      <p:transition spd="slow" advTm="1217"/>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a:solidFill>
                  <a:srgbClr val="002060"/>
                </a:solidFill>
                <a:latin typeface="Verdana" pitchFamily="34" charset="0"/>
                <a:cs typeface="Arial" charset="0"/>
              </a:rPr>
              <a:t>Comunicazione:</a:t>
            </a:r>
            <a:br>
              <a:rPr lang="it-IT" sz="3200" dirty="0">
                <a:solidFill>
                  <a:srgbClr val="002060"/>
                </a:solidFill>
                <a:latin typeface="Verdana" pitchFamily="34" charset="0"/>
                <a:cs typeface="Arial" charset="0"/>
              </a:rPr>
            </a:br>
            <a:r>
              <a:rPr lang="it-IT" sz="3200" dirty="0">
                <a:solidFill>
                  <a:srgbClr val="002060"/>
                </a:solidFill>
                <a:latin typeface="Verdana" pitchFamily="34" charset="0"/>
                <a:cs typeface="Arial" charset="0"/>
              </a:rPr>
              <a:t>8 concetti base (+1)</a:t>
            </a:r>
          </a:p>
        </p:txBody>
      </p:sp>
      <p:sp>
        <p:nvSpPr>
          <p:cNvPr id="3" name="Segnaposto contenuto 2"/>
          <p:cNvSpPr>
            <a:spLocks noGrp="1"/>
          </p:cNvSpPr>
          <p:nvPr>
            <p:ph idx="1"/>
          </p:nvPr>
        </p:nvSpPr>
        <p:spPr>
          <a:xfrm>
            <a:off x="457200" y="1628800"/>
            <a:ext cx="8229600" cy="4525963"/>
          </a:xfrm>
        </p:spPr>
        <p:txBody>
          <a:bodyPr/>
          <a:lstStyle/>
          <a:p>
            <a:pPr marL="0" indent="0" algn="just" eaLnBrk="1" fontAlgn="auto" hangingPunct="1">
              <a:lnSpc>
                <a:spcPct val="150000"/>
              </a:lnSpc>
              <a:spcAft>
                <a:spcPts val="0"/>
              </a:spcAft>
              <a:buNone/>
              <a:defRPr/>
            </a:pPr>
            <a:r>
              <a:rPr lang="it-IT" sz="2800" i="1" dirty="0">
                <a:latin typeface="Verdana" panose="020B0604030504040204" pitchFamily="34" charset="0"/>
                <a:ea typeface="Verdana" panose="020B0604030504040204" pitchFamily="34" charset="0"/>
                <a:cs typeface="Verdana" panose="020B0604030504040204" pitchFamily="34" charset="0"/>
              </a:rPr>
              <a:t>Comunicazione come relazione sociale: </a:t>
            </a:r>
            <a:r>
              <a:rPr lang="it-IT" sz="2800" dirty="0">
                <a:latin typeface="Verdana" panose="020B0604030504040204" pitchFamily="34" charset="0"/>
                <a:ea typeface="Verdana" panose="020B0604030504040204" pitchFamily="34" charset="0"/>
                <a:cs typeface="Verdana" panose="020B0604030504040204" pitchFamily="34" charset="0"/>
              </a:rPr>
              <a:t>caso rilevante per la sociologia della tipologia precedente: «la formazione di un’unità sociale […] è realizzata a partire da individui singoli, mediante l’uso di un linguaggio o di segni» [ibidem: 22]</a:t>
            </a:r>
          </a:p>
          <a:p>
            <a:pPr marL="0" indent="0">
              <a:buNone/>
            </a:pPr>
            <a:r>
              <a:rPr lang="it-IT" sz="2800" dirty="0">
                <a:latin typeface="Verdana" panose="020B0604030504040204" pitchFamily="34" charset="0"/>
                <a:ea typeface="Verdana" panose="020B0604030504040204" pitchFamily="34" charset="0"/>
                <a:cs typeface="Verdana" panose="020B0604030504040204" pitchFamily="34" charset="0"/>
              </a:rPr>
              <a:t>- Relazione </a:t>
            </a:r>
            <a:r>
              <a:rPr lang="it-IT" sz="2800" dirty="0">
                <a:latin typeface="Verdana" panose="020B0604030504040204" pitchFamily="34" charset="0"/>
                <a:ea typeface="Verdana" panose="020B0604030504040204" pitchFamily="34" charset="0"/>
                <a:cs typeface="Verdana" panose="020B0604030504040204" pitchFamily="34" charset="0"/>
                <a:sym typeface="Wingdings" pitchFamily="2" charset="2"/>
              </a:rPr>
              <a:t> Comunità (Social Network)</a:t>
            </a:r>
            <a:endParaRPr lang="it-IT" sz="2800" dirty="0">
              <a:latin typeface="Verdana" panose="020B0604030504040204" pitchFamily="34" charset="0"/>
              <a:ea typeface="Verdana" panose="020B0604030504040204" pitchFamily="34" charset="0"/>
              <a:cs typeface="Verdana" panose="020B0604030504040204" pitchFamily="34" charset="0"/>
            </a:endParaRPr>
          </a:p>
        </p:txBody>
      </p:sp>
      <p:sp>
        <p:nvSpPr>
          <p:cNvPr id="4" name="Rettangolo 3">
            <a:extLst>
              <a:ext uri="{FF2B5EF4-FFF2-40B4-BE49-F238E27FC236}">
                <a16:creationId xmlns:a16="http://schemas.microsoft.com/office/drawing/2014/main" id="{F68AA9D8-8923-4843-80A4-0D4E9B3C06F7}"/>
              </a:ext>
            </a:extLst>
          </p:cNvPr>
          <p:cNvSpPr/>
          <p:nvPr/>
        </p:nvSpPr>
        <p:spPr>
          <a:xfrm>
            <a:off x="683568" y="274638"/>
            <a:ext cx="609462" cy="584775"/>
          </a:xfrm>
          <a:prstGeom prst="rect">
            <a:avLst/>
          </a:prstGeom>
        </p:spPr>
        <p:txBody>
          <a:bodyPr wrap="none">
            <a:spAutoFit/>
          </a:bodyPr>
          <a:lstStyle/>
          <a:p>
            <a:r>
              <a:rPr lang="it-IT" sz="3200" dirty="0">
                <a:solidFill>
                  <a:srgbClr val="002060"/>
                </a:solidFill>
                <a:latin typeface="Verdana" pitchFamily="34" charset="0"/>
              </a:rPr>
              <a:t>7°</a:t>
            </a:r>
            <a:endParaRPr lang="it-IT" sz="3200" dirty="0"/>
          </a:p>
        </p:txBody>
      </p:sp>
    </p:spTree>
    <p:extLst>
      <p:ext uri="{BB962C8B-B14F-4D97-AF65-F5344CB8AC3E}">
        <p14:creationId xmlns:p14="http://schemas.microsoft.com/office/powerpoint/2010/main" val="845839248"/>
      </p:ext>
    </p:extLst>
  </p:cSld>
  <p:clrMapOvr>
    <a:masterClrMapping/>
  </p:clrMapOvr>
  <mc:AlternateContent xmlns:mc="http://schemas.openxmlformats.org/markup-compatibility/2006" xmlns:p14="http://schemas.microsoft.com/office/powerpoint/2010/main">
    <mc:Choice Requires="p14">
      <p:transition spd="slow" p14:dur="2000" advTm="706"/>
    </mc:Choice>
    <mc:Fallback xmlns="">
      <p:transition spd="slow" advTm="706"/>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80" name="Rectangle 3079">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5" name="CasellaDiTesto 3"/>
          <p:cNvSpPr txBox="1">
            <a:spLocks noChangeArrowheads="1"/>
          </p:cNvSpPr>
          <p:nvPr/>
        </p:nvSpPr>
        <p:spPr bwMode="auto">
          <a:xfrm>
            <a:off x="3490722" y="329184"/>
            <a:ext cx="5170932" cy="1783080"/>
          </a:xfrm>
          <a:prstGeom prst="rect">
            <a:avLst/>
          </a:prstGeom>
        </p:spPr>
        <p:txBody>
          <a:bodyPr vert="horz" lIns="91440" tIns="45720" rIns="91440" bIns="45720" rtlCol="0" anchor="b">
            <a:normAutofit/>
          </a:bodyPr>
          <a:lstStyle/>
          <a:p>
            <a:pPr>
              <a:lnSpc>
                <a:spcPct val="90000"/>
              </a:lnSpc>
              <a:spcAft>
                <a:spcPts val="600"/>
              </a:spcAft>
            </a:pPr>
            <a:r>
              <a:rPr lang="en-US" sz="3200" dirty="0" err="1">
                <a:latin typeface="Verdana" panose="020B0604030504040204" pitchFamily="34" charset="0"/>
                <a:ea typeface="Verdana" panose="020B0604030504040204" pitchFamily="34" charset="0"/>
                <a:cs typeface="+mj-cs"/>
              </a:rPr>
              <a:t>Comunicazione</a:t>
            </a:r>
            <a:endParaRPr lang="en-US" sz="3200" dirty="0">
              <a:latin typeface="Verdana" panose="020B0604030504040204" pitchFamily="34" charset="0"/>
              <a:ea typeface="Verdana" panose="020B0604030504040204" pitchFamily="34" charset="0"/>
              <a:cs typeface="+mj-cs"/>
            </a:endParaRPr>
          </a:p>
        </p:txBody>
      </p:sp>
      <p:pic>
        <p:nvPicPr>
          <p:cNvPr id="2" name="Picture 2" descr="comunicazione">
            <a:extLst>
              <a:ext uri="{FF2B5EF4-FFF2-40B4-BE49-F238E27FC236}">
                <a16:creationId xmlns:a16="http://schemas.microsoft.com/office/drawing/2014/main" id="{ED96BC90-C35C-8650-6B25-E98D5C302B9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0956" r="32038"/>
          <a:stretch/>
        </p:blipFill>
        <p:spPr bwMode="auto">
          <a:xfrm>
            <a:off x="20" y="1"/>
            <a:ext cx="3039386" cy="6858000"/>
          </a:xfrm>
          <a:custGeom>
            <a:avLst/>
            <a:gdLst/>
            <a:ahLst/>
            <a:cxnLst/>
            <a:rect l="l" t="t" r="r" b="b"/>
            <a:pathLst>
              <a:path w="4052542" h="6858000">
                <a:moveTo>
                  <a:pt x="0" y="0"/>
                </a:moveTo>
                <a:lnTo>
                  <a:pt x="4020923" y="0"/>
                </a:lnTo>
                <a:lnTo>
                  <a:pt x="4022656" y="14697"/>
                </a:lnTo>
                <a:cubicBezTo>
                  <a:pt x="4037606" y="98462"/>
                  <a:pt x="4035072" y="183369"/>
                  <a:pt x="4039126" y="267642"/>
                </a:cubicBezTo>
                <a:cubicBezTo>
                  <a:pt x="4043941" y="370699"/>
                  <a:pt x="4037860" y="474136"/>
                  <a:pt x="4035579" y="577446"/>
                </a:cubicBezTo>
                <a:cubicBezTo>
                  <a:pt x="4033805" y="665399"/>
                  <a:pt x="4025063" y="753226"/>
                  <a:pt x="4027724" y="841306"/>
                </a:cubicBezTo>
                <a:cubicBezTo>
                  <a:pt x="4027914" y="844352"/>
                  <a:pt x="4027914" y="847398"/>
                  <a:pt x="4027724" y="850444"/>
                </a:cubicBezTo>
                <a:cubicBezTo>
                  <a:pt x="4019615" y="947281"/>
                  <a:pt x="4019615" y="1044626"/>
                  <a:pt x="4027724" y="1141464"/>
                </a:cubicBezTo>
                <a:cubicBezTo>
                  <a:pt x="4030296" y="1181772"/>
                  <a:pt x="4029574" y="1222221"/>
                  <a:pt x="4025570" y="1262415"/>
                </a:cubicBezTo>
                <a:cubicBezTo>
                  <a:pt x="4021769" y="1313563"/>
                  <a:pt x="4009606" y="1365472"/>
                  <a:pt x="4018348" y="1416238"/>
                </a:cubicBezTo>
                <a:cubicBezTo>
                  <a:pt x="4024037" y="1458058"/>
                  <a:pt x="4027166" y="1500194"/>
                  <a:pt x="4027724" y="1542394"/>
                </a:cubicBezTo>
                <a:cubicBezTo>
                  <a:pt x="4032158" y="1636820"/>
                  <a:pt x="4027977" y="1731753"/>
                  <a:pt x="4026330" y="1826433"/>
                </a:cubicBezTo>
                <a:cubicBezTo>
                  <a:pt x="4024556" y="1936724"/>
                  <a:pt x="4027344" y="2047015"/>
                  <a:pt x="4018475" y="2157432"/>
                </a:cubicBezTo>
                <a:cubicBezTo>
                  <a:pt x="4013597" y="2246629"/>
                  <a:pt x="4013597" y="2336029"/>
                  <a:pt x="4018475" y="2425226"/>
                </a:cubicBezTo>
                <a:cubicBezTo>
                  <a:pt x="4020882" y="2506961"/>
                  <a:pt x="4033172" y="2587934"/>
                  <a:pt x="4031145" y="2670557"/>
                </a:cubicBezTo>
                <a:cubicBezTo>
                  <a:pt x="4028737" y="2766886"/>
                  <a:pt x="4017335" y="2862962"/>
                  <a:pt x="4020882" y="2959546"/>
                </a:cubicBezTo>
                <a:cubicBezTo>
                  <a:pt x="4022529" y="3005617"/>
                  <a:pt x="4022656" y="3051688"/>
                  <a:pt x="4023543" y="3097758"/>
                </a:cubicBezTo>
                <a:cubicBezTo>
                  <a:pt x="4024683" y="3153221"/>
                  <a:pt x="4034692" y="3208556"/>
                  <a:pt x="4029117" y="3263892"/>
                </a:cubicBezTo>
                <a:cubicBezTo>
                  <a:pt x="4019869" y="3356161"/>
                  <a:pt x="3995923" y="3446906"/>
                  <a:pt x="4010873" y="3541459"/>
                </a:cubicBezTo>
                <a:cubicBezTo>
                  <a:pt x="4019108" y="3593495"/>
                  <a:pt x="4028357" y="3645658"/>
                  <a:pt x="4033172" y="3698201"/>
                </a:cubicBezTo>
                <a:cubicBezTo>
                  <a:pt x="4037353" y="3745160"/>
                  <a:pt x="4047868" y="3792881"/>
                  <a:pt x="4039886" y="3839586"/>
                </a:cubicBezTo>
                <a:cubicBezTo>
                  <a:pt x="4033045" y="3879565"/>
                  <a:pt x="4036592" y="3919544"/>
                  <a:pt x="4031271" y="3959523"/>
                </a:cubicBezTo>
                <a:cubicBezTo>
                  <a:pt x="4024303" y="4011939"/>
                  <a:pt x="4020629" y="4065244"/>
                  <a:pt x="4015308" y="4118042"/>
                </a:cubicBezTo>
                <a:cubicBezTo>
                  <a:pt x="4010620" y="4165889"/>
                  <a:pt x="4006946" y="4213610"/>
                  <a:pt x="4019615" y="4258539"/>
                </a:cubicBezTo>
                <a:cubicBezTo>
                  <a:pt x="4050656" y="4371622"/>
                  <a:pt x="4033679" y="4484070"/>
                  <a:pt x="4022023" y="4596391"/>
                </a:cubicBezTo>
                <a:cubicBezTo>
                  <a:pt x="4016321" y="4650965"/>
                  <a:pt x="4007959" y="4708712"/>
                  <a:pt x="4020629" y="4758718"/>
                </a:cubicBezTo>
                <a:cubicBezTo>
                  <a:pt x="4043941" y="4847432"/>
                  <a:pt x="4025697" y="4931705"/>
                  <a:pt x="4015561" y="5016866"/>
                </a:cubicBezTo>
                <a:cubicBezTo>
                  <a:pt x="4003335" y="5100174"/>
                  <a:pt x="4005096" y="5184929"/>
                  <a:pt x="4020756" y="5267654"/>
                </a:cubicBezTo>
                <a:cubicBezTo>
                  <a:pt x="4033172" y="5326035"/>
                  <a:pt x="4033172" y="5385432"/>
                  <a:pt x="4034692" y="5444194"/>
                </a:cubicBezTo>
                <a:cubicBezTo>
                  <a:pt x="4035579" y="5481001"/>
                  <a:pt x="4022023" y="5518441"/>
                  <a:pt x="4013027" y="5555120"/>
                </a:cubicBezTo>
                <a:cubicBezTo>
                  <a:pt x="3996937" y="5621371"/>
                  <a:pt x="3991109" y="5688636"/>
                  <a:pt x="4013027" y="5753237"/>
                </a:cubicBezTo>
                <a:cubicBezTo>
                  <a:pt x="4043561" y="5842713"/>
                  <a:pt x="4061045" y="5932189"/>
                  <a:pt x="4048375" y="6026870"/>
                </a:cubicBezTo>
                <a:cubicBezTo>
                  <a:pt x="4041027" y="6085251"/>
                  <a:pt x="4039380" y="6144902"/>
                  <a:pt x="4028357" y="6202522"/>
                </a:cubicBezTo>
                <a:cubicBezTo>
                  <a:pt x="4010240" y="6298091"/>
                  <a:pt x="4016701" y="6393024"/>
                  <a:pt x="4031145" y="6487196"/>
                </a:cubicBezTo>
                <a:cubicBezTo>
                  <a:pt x="4041293" y="6565885"/>
                  <a:pt x="4042395" y="6645474"/>
                  <a:pt x="4034439" y="6724403"/>
                </a:cubicBezTo>
                <a:lnTo>
                  <a:pt x="4025206"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sp>
        <p:nvSpPr>
          <p:cNvPr id="3077" name="sketchy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90722" y="2395728"/>
            <a:ext cx="3182691" cy="18288"/>
          </a:xfrm>
          <a:custGeom>
            <a:avLst/>
            <a:gdLst>
              <a:gd name="connsiteX0" fmla="*/ 0 w 3182691"/>
              <a:gd name="connsiteY0" fmla="*/ 0 h 18288"/>
              <a:gd name="connsiteX1" fmla="*/ 636538 w 3182691"/>
              <a:gd name="connsiteY1" fmla="*/ 0 h 18288"/>
              <a:gd name="connsiteX2" fmla="*/ 1273076 w 3182691"/>
              <a:gd name="connsiteY2" fmla="*/ 0 h 18288"/>
              <a:gd name="connsiteX3" fmla="*/ 1909615 w 3182691"/>
              <a:gd name="connsiteY3" fmla="*/ 0 h 18288"/>
              <a:gd name="connsiteX4" fmla="*/ 2482499 w 3182691"/>
              <a:gd name="connsiteY4" fmla="*/ 0 h 18288"/>
              <a:gd name="connsiteX5" fmla="*/ 3182691 w 3182691"/>
              <a:gd name="connsiteY5" fmla="*/ 0 h 18288"/>
              <a:gd name="connsiteX6" fmla="*/ 3182691 w 3182691"/>
              <a:gd name="connsiteY6" fmla="*/ 18288 h 18288"/>
              <a:gd name="connsiteX7" fmla="*/ 2609807 w 3182691"/>
              <a:gd name="connsiteY7" fmla="*/ 18288 h 18288"/>
              <a:gd name="connsiteX8" fmla="*/ 2068749 w 3182691"/>
              <a:gd name="connsiteY8" fmla="*/ 18288 h 18288"/>
              <a:gd name="connsiteX9" fmla="*/ 1432211 w 3182691"/>
              <a:gd name="connsiteY9" fmla="*/ 18288 h 18288"/>
              <a:gd name="connsiteX10" fmla="*/ 859327 w 3182691"/>
              <a:gd name="connsiteY10" fmla="*/ 18288 h 18288"/>
              <a:gd name="connsiteX11" fmla="*/ 0 w 3182691"/>
              <a:gd name="connsiteY11" fmla="*/ 18288 h 18288"/>
              <a:gd name="connsiteX12" fmla="*/ 0 w 3182691"/>
              <a:gd name="connsiteY12" fmla="*/ 0 h 18288"/>
              <a:gd name="connsiteX0" fmla="*/ 0 w 3182691"/>
              <a:gd name="connsiteY0" fmla="*/ 0 h 18288"/>
              <a:gd name="connsiteX1" fmla="*/ 572884 w 3182691"/>
              <a:gd name="connsiteY1" fmla="*/ 0 h 18288"/>
              <a:gd name="connsiteX2" fmla="*/ 1113942 w 3182691"/>
              <a:gd name="connsiteY2" fmla="*/ 0 h 18288"/>
              <a:gd name="connsiteX3" fmla="*/ 1686826 w 3182691"/>
              <a:gd name="connsiteY3" fmla="*/ 0 h 18288"/>
              <a:gd name="connsiteX4" fmla="*/ 2323364 w 3182691"/>
              <a:gd name="connsiteY4" fmla="*/ 0 h 18288"/>
              <a:gd name="connsiteX5" fmla="*/ 3182691 w 3182691"/>
              <a:gd name="connsiteY5" fmla="*/ 0 h 18288"/>
              <a:gd name="connsiteX6" fmla="*/ 3182691 w 3182691"/>
              <a:gd name="connsiteY6" fmla="*/ 18288 h 18288"/>
              <a:gd name="connsiteX7" fmla="*/ 2546153 w 3182691"/>
              <a:gd name="connsiteY7" fmla="*/ 18288 h 18288"/>
              <a:gd name="connsiteX8" fmla="*/ 1845961 w 3182691"/>
              <a:gd name="connsiteY8" fmla="*/ 18288 h 18288"/>
              <a:gd name="connsiteX9" fmla="*/ 1304903 w 3182691"/>
              <a:gd name="connsiteY9" fmla="*/ 18288 h 18288"/>
              <a:gd name="connsiteX10" fmla="*/ 604711 w 3182691"/>
              <a:gd name="connsiteY10" fmla="*/ 18288 h 18288"/>
              <a:gd name="connsiteX11" fmla="*/ 0 w 3182691"/>
              <a:gd name="connsiteY11" fmla="*/ 18288 h 18288"/>
              <a:gd name="connsiteX12" fmla="*/ 0 w 3182691"/>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182691" h="18288" fill="none" extrusionOk="0">
                <a:moveTo>
                  <a:pt x="0" y="0"/>
                </a:moveTo>
                <a:cubicBezTo>
                  <a:pt x="225870" y="33585"/>
                  <a:pt x="418138" y="17639"/>
                  <a:pt x="636538" y="0"/>
                </a:cubicBezTo>
                <a:cubicBezTo>
                  <a:pt x="866402" y="-9774"/>
                  <a:pt x="1016900" y="-17532"/>
                  <a:pt x="1273076" y="0"/>
                </a:cubicBezTo>
                <a:cubicBezTo>
                  <a:pt x="1519343" y="-34410"/>
                  <a:pt x="1705438" y="-53754"/>
                  <a:pt x="1909615" y="0"/>
                </a:cubicBezTo>
                <a:cubicBezTo>
                  <a:pt x="2120433" y="2855"/>
                  <a:pt x="2209200" y="-17463"/>
                  <a:pt x="2482499" y="0"/>
                </a:cubicBezTo>
                <a:cubicBezTo>
                  <a:pt x="2733571" y="54170"/>
                  <a:pt x="2997997" y="-48885"/>
                  <a:pt x="3182691" y="0"/>
                </a:cubicBezTo>
                <a:cubicBezTo>
                  <a:pt x="3182657" y="4844"/>
                  <a:pt x="3182281" y="11009"/>
                  <a:pt x="3182691" y="18288"/>
                </a:cubicBezTo>
                <a:cubicBezTo>
                  <a:pt x="2941063" y="3169"/>
                  <a:pt x="2872422" y="16194"/>
                  <a:pt x="2609807" y="18288"/>
                </a:cubicBezTo>
                <a:cubicBezTo>
                  <a:pt x="2341801" y="10032"/>
                  <a:pt x="2328606" y="28832"/>
                  <a:pt x="2068749" y="18288"/>
                </a:cubicBezTo>
                <a:cubicBezTo>
                  <a:pt x="1813820" y="1121"/>
                  <a:pt x="1714804" y="37605"/>
                  <a:pt x="1432211" y="18288"/>
                </a:cubicBezTo>
                <a:cubicBezTo>
                  <a:pt x="1164810" y="-27006"/>
                  <a:pt x="993140" y="27575"/>
                  <a:pt x="859327" y="18288"/>
                </a:cubicBezTo>
                <a:cubicBezTo>
                  <a:pt x="750703" y="-24974"/>
                  <a:pt x="236193" y="38731"/>
                  <a:pt x="0" y="18288"/>
                </a:cubicBezTo>
                <a:cubicBezTo>
                  <a:pt x="-649" y="11698"/>
                  <a:pt x="663" y="5413"/>
                  <a:pt x="0" y="0"/>
                </a:cubicBezTo>
                <a:close/>
              </a:path>
              <a:path w="3182691" h="18288" stroke="0" extrusionOk="0">
                <a:moveTo>
                  <a:pt x="0" y="0"/>
                </a:moveTo>
                <a:cubicBezTo>
                  <a:pt x="243084" y="-23531"/>
                  <a:pt x="399010" y="-30989"/>
                  <a:pt x="572884" y="0"/>
                </a:cubicBezTo>
                <a:cubicBezTo>
                  <a:pt x="745196" y="46048"/>
                  <a:pt x="956262" y="22379"/>
                  <a:pt x="1113942" y="0"/>
                </a:cubicBezTo>
                <a:cubicBezTo>
                  <a:pt x="1345494" y="6575"/>
                  <a:pt x="1537971" y="57434"/>
                  <a:pt x="1686826" y="0"/>
                </a:cubicBezTo>
                <a:cubicBezTo>
                  <a:pt x="1847487" y="-5870"/>
                  <a:pt x="2194651" y="-1232"/>
                  <a:pt x="2323364" y="0"/>
                </a:cubicBezTo>
                <a:cubicBezTo>
                  <a:pt x="2488731" y="36406"/>
                  <a:pt x="2902092" y="-40336"/>
                  <a:pt x="3182691" y="0"/>
                </a:cubicBezTo>
                <a:cubicBezTo>
                  <a:pt x="3182166" y="5049"/>
                  <a:pt x="3182884" y="12044"/>
                  <a:pt x="3182691" y="18288"/>
                </a:cubicBezTo>
                <a:cubicBezTo>
                  <a:pt x="3012562" y="-37820"/>
                  <a:pt x="2765408" y="35618"/>
                  <a:pt x="2546153" y="18288"/>
                </a:cubicBezTo>
                <a:cubicBezTo>
                  <a:pt x="2331952" y="13878"/>
                  <a:pt x="2142129" y="19805"/>
                  <a:pt x="1845961" y="18288"/>
                </a:cubicBezTo>
                <a:cubicBezTo>
                  <a:pt x="1537526" y="31994"/>
                  <a:pt x="1468653" y="-6175"/>
                  <a:pt x="1304903" y="18288"/>
                </a:cubicBezTo>
                <a:cubicBezTo>
                  <a:pt x="1191987" y="26138"/>
                  <a:pt x="927061" y="14626"/>
                  <a:pt x="604711" y="18288"/>
                </a:cubicBezTo>
                <a:cubicBezTo>
                  <a:pt x="273947" y="45577"/>
                  <a:pt x="111622" y="-24554"/>
                  <a:pt x="0" y="18288"/>
                </a:cubicBezTo>
                <a:cubicBezTo>
                  <a:pt x="-39" y="12511"/>
                  <a:pt x="-381" y="8039"/>
                  <a:pt x="0" y="0"/>
                </a:cubicBezTo>
                <a:close/>
              </a:path>
              <a:path w="3182691" h="18288" fill="none" stroke="0" extrusionOk="0">
                <a:moveTo>
                  <a:pt x="0" y="0"/>
                </a:moveTo>
                <a:cubicBezTo>
                  <a:pt x="245832" y="29445"/>
                  <a:pt x="388924" y="-28919"/>
                  <a:pt x="636538" y="0"/>
                </a:cubicBezTo>
                <a:cubicBezTo>
                  <a:pt x="838014" y="3247"/>
                  <a:pt x="1005059" y="8075"/>
                  <a:pt x="1273076" y="0"/>
                </a:cubicBezTo>
                <a:cubicBezTo>
                  <a:pt x="1555121" y="-15110"/>
                  <a:pt x="1674116" y="-4878"/>
                  <a:pt x="1909615" y="0"/>
                </a:cubicBezTo>
                <a:cubicBezTo>
                  <a:pt x="2127874" y="21642"/>
                  <a:pt x="2229467" y="-10228"/>
                  <a:pt x="2482499" y="0"/>
                </a:cubicBezTo>
                <a:cubicBezTo>
                  <a:pt x="2772379" y="28915"/>
                  <a:pt x="3003217" y="-43687"/>
                  <a:pt x="3182691" y="0"/>
                </a:cubicBezTo>
                <a:cubicBezTo>
                  <a:pt x="3183005" y="4158"/>
                  <a:pt x="3181712" y="12539"/>
                  <a:pt x="3182691" y="18288"/>
                </a:cubicBezTo>
                <a:cubicBezTo>
                  <a:pt x="2948637" y="17089"/>
                  <a:pt x="2873728" y="22327"/>
                  <a:pt x="2609807" y="18288"/>
                </a:cubicBezTo>
                <a:cubicBezTo>
                  <a:pt x="2342839" y="11870"/>
                  <a:pt x="2331621" y="30535"/>
                  <a:pt x="2068749" y="18288"/>
                </a:cubicBezTo>
                <a:cubicBezTo>
                  <a:pt x="1813814" y="-7352"/>
                  <a:pt x="1700576" y="36739"/>
                  <a:pt x="1432211" y="18288"/>
                </a:cubicBezTo>
                <a:cubicBezTo>
                  <a:pt x="1148444" y="-27053"/>
                  <a:pt x="987622" y="2403"/>
                  <a:pt x="859327" y="18288"/>
                </a:cubicBezTo>
                <a:cubicBezTo>
                  <a:pt x="743387" y="37422"/>
                  <a:pt x="194182" y="18789"/>
                  <a:pt x="0" y="18288"/>
                </a:cubicBezTo>
                <a:cubicBezTo>
                  <a:pt x="20" y="11469"/>
                  <a:pt x="-29" y="5154"/>
                  <a:pt x="0" y="0"/>
                </a:cubicBezTo>
                <a:close/>
              </a:path>
            </a:pathLst>
          </a:custGeom>
          <a:solidFill>
            <a:schemeClr val="accent2"/>
          </a:solidFill>
          <a:ln w="44450" cap="rnd">
            <a:solidFill>
              <a:schemeClr val="accent2"/>
            </a:solidFill>
            <a:round/>
            <a:extLst>
              <a:ext uri="{C807C97D-BFC1-408E-A445-0C87EB9F89A2}">
                <ask:lineSketchStyleProps xmlns="" xmlns:ask="http://schemas.microsoft.com/office/drawing/2018/sketchyshapes" sd="2727557108">
                  <a:custGeom>
                    <a:avLst/>
                    <a:gdLst>
                      <a:gd name="connsiteX0" fmla="*/ 0 w 3182691"/>
                      <a:gd name="connsiteY0" fmla="*/ 0 h 18288"/>
                      <a:gd name="connsiteX1" fmla="*/ 636538 w 3182691"/>
                      <a:gd name="connsiteY1" fmla="*/ 0 h 18288"/>
                      <a:gd name="connsiteX2" fmla="*/ 1273076 w 3182691"/>
                      <a:gd name="connsiteY2" fmla="*/ 0 h 18288"/>
                      <a:gd name="connsiteX3" fmla="*/ 1909615 w 3182691"/>
                      <a:gd name="connsiteY3" fmla="*/ 0 h 18288"/>
                      <a:gd name="connsiteX4" fmla="*/ 2482499 w 3182691"/>
                      <a:gd name="connsiteY4" fmla="*/ 0 h 18288"/>
                      <a:gd name="connsiteX5" fmla="*/ 3182691 w 3182691"/>
                      <a:gd name="connsiteY5" fmla="*/ 0 h 18288"/>
                      <a:gd name="connsiteX6" fmla="*/ 3182691 w 3182691"/>
                      <a:gd name="connsiteY6" fmla="*/ 18288 h 18288"/>
                      <a:gd name="connsiteX7" fmla="*/ 2609807 w 3182691"/>
                      <a:gd name="connsiteY7" fmla="*/ 18288 h 18288"/>
                      <a:gd name="connsiteX8" fmla="*/ 2068749 w 3182691"/>
                      <a:gd name="connsiteY8" fmla="*/ 18288 h 18288"/>
                      <a:gd name="connsiteX9" fmla="*/ 1432211 w 3182691"/>
                      <a:gd name="connsiteY9" fmla="*/ 18288 h 18288"/>
                      <a:gd name="connsiteX10" fmla="*/ 859327 w 3182691"/>
                      <a:gd name="connsiteY10" fmla="*/ 18288 h 18288"/>
                      <a:gd name="connsiteX11" fmla="*/ 0 w 3182691"/>
                      <a:gd name="connsiteY11" fmla="*/ 18288 h 18288"/>
                      <a:gd name="connsiteX12" fmla="*/ 0 w 3182691"/>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182691" h="18288" fill="none" extrusionOk="0">
                        <a:moveTo>
                          <a:pt x="0" y="0"/>
                        </a:moveTo>
                        <a:cubicBezTo>
                          <a:pt x="253588" y="25878"/>
                          <a:pt x="409323" y="-5359"/>
                          <a:pt x="636538" y="0"/>
                        </a:cubicBezTo>
                        <a:cubicBezTo>
                          <a:pt x="863753" y="5359"/>
                          <a:pt x="1013406" y="3458"/>
                          <a:pt x="1273076" y="0"/>
                        </a:cubicBezTo>
                        <a:cubicBezTo>
                          <a:pt x="1532746" y="-3458"/>
                          <a:pt x="1697408" y="-16840"/>
                          <a:pt x="1909615" y="0"/>
                        </a:cubicBezTo>
                        <a:cubicBezTo>
                          <a:pt x="2121822" y="16840"/>
                          <a:pt x="2213494" y="-18555"/>
                          <a:pt x="2482499" y="0"/>
                        </a:cubicBezTo>
                        <a:cubicBezTo>
                          <a:pt x="2751504" y="18555"/>
                          <a:pt x="3004132" y="-28750"/>
                          <a:pt x="3182691" y="0"/>
                        </a:cubicBezTo>
                        <a:cubicBezTo>
                          <a:pt x="3183133" y="4516"/>
                          <a:pt x="3181864" y="12266"/>
                          <a:pt x="3182691" y="18288"/>
                        </a:cubicBezTo>
                        <a:cubicBezTo>
                          <a:pt x="2947041" y="16687"/>
                          <a:pt x="2875741" y="22937"/>
                          <a:pt x="2609807" y="18288"/>
                        </a:cubicBezTo>
                        <a:cubicBezTo>
                          <a:pt x="2343873" y="13639"/>
                          <a:pt x="2331203" y="31729"/>
                          <a:pt x="2068749" y="18288"/>
                        </a:cubicBezTo>
                        <a:cubicBezTo>
                          <a:pt x="1806295" y="4847"/>
                          <a:pt x="1713773" y="47088"/>
                          <a:pt x="1432211" y="18288"/>
                        </a:cubicBezTo>
                        <a:cubicBezTo>
                          <a:pt x="1150649" y="-10512"/>
                          <a:pt x="982765" y="3747"/>
                          <a:pt x="859327" y="18288"/>
                        </a:cubicBezTo>
                        <a:cubicBezTo>
                          <a:pt x="735889" y="32829"/>
                          <a:pt x="254183" y="35231"/>
                          <a:pt x="0" y="18288"/>
                        </a:cubicBezTo>
                        <a:cubicBezTo>
                          <a:pt x="-306" y="11477"/>
                          <a:pt x="485" y="4355"/>
                          <a:pt x="0" y="0"/>
                        </a:cubicBezTo>
                        <a:close/>
                      </a:path>
                      <a:path w="3182691" h="18288" stroke="0" extrusionOk="0">
                        <a:moveTo>
                          <a:pt x="0" y="0"/>
                        </a:moveTo>
                        <a:cubicBezTo>
                          <a:pt x="247695" y="-19360"/>
                          <a:pt x="392581" y="-28596"/>
                          <a:pt x="572884" y="0"/>
                        </a:cubicBezTo>
                        <a:cubicBezTo>
                          <a:pt x="753187" y="28596"/>
                          <a:pt x="922042" y="4121"/>
                          <a:pt x="1113942" y="0"/>
                        </a:cubicBezTo>
                        <a:cubicBezTo>
                          <a:pt x="1305842" y="-4121"/>
                          <a:pt x="1501806" y="28092"/>
                          <a:pt x="1686826" y="0"/>
                        </a:cubicBezTo>
                        <a:cubicBezTo>
                          <a:pt x="1871846" y="-28092"/>
                          <a:pt x="2170181" y="-20672"/>
                          <a:pt x="2323364" y="0"/>
                        </a:cubicBezTo>
                        <a:cubicBezTo>
                          <a:pt x="2476547" y="20672"/>
                          <a:pt x="2919163" y="6097"/>
                          <a:pt x="3182691" y="0"/>
                        </a:cubicBezTo>
                        <a:cubicBezTo>
                          <a:pt x="3183268" y="4624"/>
                          <a:pt x="3183510" y="11191"/>
                          <a:pt x="3182691" y="18288"/>
                        </a:cubicBezTo>
                        <a:cubicBezTo>
                          <a:pt x="3026064" y="-10849"/>
                          <a:pt x="2775005" y="23067"/>
                          <a:pt x="2546153" y="18288"/>
                        </a:cubicBezTo>
                        <a:cubicBezTo>
                          <a:pt x="2317301" y="13509"/>
                          <a:pt x="2164351" y="-9884"/>
                          <a:pt x="1845961" y="18288"/>
                        </a:cubicBezTo>
                        <a:cubicBezTo>
                          <a:pt x="1527571" y="46460"/>
                          <a:pt x="1455006" y="5824"/>
                          <a:pt x="1304903" y="18288"/>
                        </a:cubicBezTo>
                        <a:cubicBezTo>
                          <a:pt x="1154800" y="30752"/>
                          <a:pt x="942107" y="-12056"/>
                          <a:pt x="604711" y="18288"/>
                        </a:cubicBezTo>
                        <a:cubicBezTo>
                          <a:pt x="267315" y="48632"/>
                          <a:pt x="141927" y="-8395"/>
                          <a:pt x="0" y="18288"/>
                        </a:cubicBezTo>
                        <a:cubicBezTo>
                          <a:pt x="-171" y="12755"/>
                          <a:pt x="-690" y="7930"/>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4" name="CasellaDiTesto 2"/>
          <p:cNvSpPr txBox="1">
            <a:spLocks noChangeArrowheads="1"/>
          </p:cNvSpPr>
          <p:nvPr/>
        </p:nvSpPr>
        <p:spPr bwMode="auto">
          <a:xfrm>
            <a:off x="3490722" y="2459736"/>
            <a:ext cx="5170932" cy="4069080"/>
          </a:xfrm>
          <a:prstGeom prst="rect">
            <a:avLst/>
          </a:prstGeom>
        </p:spPr>
        <p:txBody>
          <a:bodyPr vert="horz" lIns="91440" tIns="45720" rIns="91440" bIns="45720" rtlCol="0">
            <a:noAutofit/>
          </a:bodyPr>
          <a:lstStyle/>
          <a:p>
            <a:pPr>
              <a:lnSpc>
                <a:spcPts val="3000"/>
              </a:lnSpc>
              <a:spcAft>
                <a:spcPts val="0"/>
              </a:spcAft>
            </a:pPr>
            <a:r>
              <a:rPr lang="en-US" sz="2000" dirty="0" err="1">
                <a:latin typeface="Verdana" panose="020B0604030504040204" pitchFamily="34" charset="0"/>
                <a:ea typeface="Verdana" panose="020B0604030504040204" pitchFamily="34" charset="0"/>
                <a:cs typeface="+mn-cs"/>
              </a:rPr>
              <a:t>Emittente</a:t>
            </a:r>
            <a:r>
              <a:rPr lang="en-US" sz="2000" dirty="0">
                <a:latin typeface="Verdana" panose="020B0604030504040204" pitchFamily="34" charset="0"/>
                <a:ea typeface="Verdana" panose="020B0604030504040204" pitchFamily="34" charset="0"/>
                <a:cs typeface="+mn-cs"/>
              </a:rPr>
              <a:t> </a:t>
            </a:r>
            <a:r>
              <a:rPr lang="en-US" sz="2000" dirty="0" err="1">
                <a:latin typeface="Verdana" panose="020B0604030504040204" pitchFamily="34" charset="0"/>
                <a:ea typeface="Verdana" panose="020B0604030504040204" pitchFamily="34" charset="0"/>
                <a:cs typeface="+mn-cs"/>
              </a:rPr>
              <a:t>che</a:t>
            </a:r>
            <a:r>
              <a:rPr lang="en-US" sz="2000" dirty="0">
                <a:latin typeface="Verdana" panose="020B0604030504040204" pitchFamily="34" charset="0"/>
                <a:ea typeface="Verdana" panose="020B0604030504040204" pitchFamily="34" charset="0"/>
                <a:cs typeface="+mn-cs"/>
              </a:rPr>
              <a:t>, </a:t>
            </a:r>
            <a:r>
              <a:rPr lang="en-US" sz="2000" dirty="0" err="1">
                <a:latin typeface="Verdana" panose="020B0604030504040204" pitchFamily="34" charset="0"/>
                <a:ea typeface="Verdana" panose="020B0604030504040204" pitchFamily="34" charset="0"/>
                <a:cs typeface="+mn-cs"/>
              </a:rPr>
              <a:t>attraverso</a:t>
            </a:r>
            <a:r>
              <a:rPr lang="en-US" sz="2000" dirty="0">
                <a:latin typeface="Verdana" panose="020B0604030504040204" pitchFamily="34" charset="0"/>
                <a:ea typeface="Verdana" panose="020B0604030504040204" pitchFamily="34" charset="0"/>
                <a:cs typeface="+mn-cs"/>
              </a:rPr>
              <a:t> un </a:t>
            </a:r>
            <a:r>
              <a:rPr lang="en-US" sz="2000" dirty="0" err="1">
                <a:latin typeface="Verdana" panose="020B0604030504040204" pitchFamily="34" charset="0"/>
                <a:ea typeface="Verdana" panose="020B0604030504040204" pitchFamily="34" charset="0"/>
                <a:cs typeface="+mn-cs"/>
              </a:rPr>
              <a:t>canale</a:t>
            </a:r>
            <a:r>
              <a:rPr lang="en-US" sz="2000" dirty="0">
                <a:latin typeface="Verdana" panose="020B0604030504040204" pitchFamily="34" charset="0"/>
                <a:ea typeface="Verdana" panose="020B0604030504040204" pitchFamily="34" charset="0"/>
                <a:cs typeface="+mn-cs"/>
              </a:rPr>
              <a:t>, </a:t>
            </a:r>
            <a:r>
              <a:rPr lang="en-US" sz="2000" dirty="0" err="1">
                <a:latin typeface="Verdana" panose="020B0604030504040204" pitchFamily="34" charset="0"/>
                <a:ea typeface="Verdana" panose="020B0604030504040204" pitchFamily="34" charset="0"/>
                <a:cs typeface="+mn-cs"/>
              </a:rPr>
              <a:t>trasmette</a:t>
            </a:r>
            <a:r>
              <a:rPr lang="en-US" sz="2000" dirty="0">
                <a:latin typeface="Verdana" panose="020B0604030504040204" pitchFamily="34" charset="0"/>
                <a:ea typeface="Verdana" panose="020B0604030504040204" pitchFamily="34" charset="0"/>
                <a:cs typeface="+mn-cs"/>
              </a:rPr>
              <a:t> </a:t>
            </a:r>
            <a:r>
              <a:rPr lang="en-US" sz="2000" dirty="0" err="1">
                <a:latin typeface="Verdana" panose="020B0604030504040204" pitchFamily="34" charset="0"/>
                <a:ea typeface="Verdana" panose="020B0604030504040204" pitchFamily="34" charset="0"/>
                <a:cs typeface="+mn-cs"/>
              </a:rPr>
              <a:t>informazione</a:t>
            </a:r>
            <a:r>
              <a:rPr lang="en-US" sz="2000" dirty="0">
                <a:latin typeface="Verdana" panose="020B0604030504040204" pitchFamily="34" charset="0"/>
                <a:ea typeface="Verdana" panose="020B0604030504040204" pitchFamily="34" charset="0"/>
                <a:cs typeface="+mn-cs"/>
              </a:rPr>
              <a:t>, </a:t>
            </a:r>
            <a:r>
              <a:rPr lang="en-US" sz="2000" dirty="0" err="1">
                <a:latin typeface="Verdana" panose="020B0604030504040204" pitchFamily="34" charset="0"/>
                <a:ea typeface="Verdana" panose="020B0604030504040204" pitchFamily="34" charset="0"/>
                <a:cs typeface="+mn-cs"/>
              </a:rPr>
              <a:t>che</a:t>
            </a:r>
            <a:r>
              <a:rPr lang="en-US" sz="2000" dirty="0">
                <a:latin typeface="Verdana" panose="020B0604030504040204" pitchFamily="34" charset="0"/>
                <a:ea typeface="Verdana" panose="020B0604030504040204" pitchFamily="34" charset="0"/>
                <a:cs typeface="+mn-cs"/>
              </a:rPr>
              <a:t> </a:t>
            </a:r>
            <a:r>
              <a:rPr lang="en-US" sz="2000" dirty="0" err="1">
                <a:latin typeface="Verdana" panose="020B0604030504040204" pitchFamily="34" charset="0"/>
                <a:ea typeface="Verdana" panose="020B0604030504040204" pitchFamily="34" charset="0"/>
                <a:cs typeface="+mn-cs"/>
              </a:rPr>
              <a:t>conserva</a:t>
            </a:r>
            <a:r>
              <a:rPr lang="en-US" sz="2000" dirty="0">
                <a:latin typeface="Verdana" panose="020B0604030504040204" pitchFamily="34" charset="0"/>
                <a:ea typeface="Verdana" panose="020B0604030504040204" pitchFamily="34" charset="0"/>
                <a:cs typeface="+mn-cs"/>
              </a:rPr>
              <a:t> o </a:t>
            </a:r>
            <a:r>
              <a:rPr lang="en-US" sz="2000" dirty="0" err="1">
                <a:latin typeface="Verdana" panose="020B0604030504040204" pitchFamily="34" charset="0"/>
                <a:ea typeface="Verdana" panose="020B0604030504040204" pitchFamily="34" charset="0"/>
                <a:cs typeface="+mn-cs"/>
              </a:rPr>
              <a:t>perde</a:t>
            </a:r>
            <a:r>
              <a:rPr lang="en-US" sz="2000" dirty="0">
                <a:latin typeface="Verdana" panose="020B0604030504040204" pitchFamily="34" charset="0"/>
                <a:ea typeface="Verdana" panose="020B0604030504040204" pitchFamily="34" charset="0"/>
                <a:cs typeface="+mn-cs"/>
              </a:rPr>
              <a:t>, verso un </a:t>
            </a:r>
            <a:r>
              <a:rPr lang="en-US" sz="2000" dirty="0" err="1">
                <a:latin typeface="Verdana" panose="020B0604030504040204" pitchFamily="34" charset="0"/>
                <a:ea typeface="Verdana" panose="020B0604030504040204" pitchFamily="34" charset="0"/>
                <a:cs typeface="+mn-cs"/>
              </a:rPr>
              <a:t>ricevente</a:t>
            </a:r>
            <a:r>
              <a:rPr lang="en-US" sz="2000" dirty="0">
                <a:latin typeface="Verdana" panose="020B0604030504040204" pitchFamily="34" charset="0"/>
                <a:ea typeface="Verdana" panose="020B0604030504040204" pitchFamily="34" charset="0"/>
                <a:cs typeface="+mn-cs"/>
              </a:rPr>
              <a:t> </a:t>
            </a:r>
            <a:r>
              <a:rPr lang="en-US" sz="2000" dirty="0" err="1">
                <a:latin typeface="Verdana" panose="020B0604030504040204" pitchFamily="34" charset="0"/>
                <a:ea typeface="Verdana" panose="020B0604030504040204" pitchFamily="34" charset="0"/>
                <a:cs typeface="+mn-cs"/>
              </a:rPr>
              <a:t>che</a:t>
            </a:r>
            <a:r>
              <a:rPr lang="en-US" sz="2000" dirty="0">
                <a:latin typeface="Verdana" panose="020B0604030504040204" pitchFamily="34" charset="0"/>
                <a:ea typeface="Verdana" panose="020B0604030504040204" pitchFamily="34" charset="0"/>
                <a:cs typeface="+mn-cs"/>
              </a:rPr>
              <a:t> </a:t>
            </a:r>
            <a:r>
              <a:rPr lang="en-US" sz="2000" dirty="0" err="1">
                <a:latin typeface="Verdana" panose="020B0604030504040204" pitchFamily="34" charset="0"/>
                <a:ea typeface="Verdana" panose="020B0604030504040204" pitchFamily="34" charset="0"/>
                <a:cs typeface="+mn-cs"/>
              </a:rPr>
              <a:t>può</a:t>
            </a:r>
            <a:r>
              <a:rPr lang="en-US" sz="2000" dirty="0">
                <a:latin typeface="Verdana" panose="020B0604030504040204" pitchFamily="34" charset="0"/>
                <a:ea typeface="Verdana" panose="020B0604030504040204" pitchFamily="34" charset="0"/>
                <a:cs typeface="+mn-cs"/>
              </a:rPr>
              <a:t> o </a:t>
            </a:r>
            <a:r>
              <a:rPr lang="en-US" sz="2000" dirty="0" err="1">
                <a:latin typeface="Verdana" panose="020B0604030504040204" pitchFamily="34" charset="0"/>
                <a:ea typeface="Verdana" panose="020B0604030504040204" pitchFamily="34" charset="0"/>
                <a:cs typeface="+mn-cs"/>
              </a:rPr>
              <a:t>meno</a:t>
            </a:r>
            <a:r>
              <a:rPr lang="en-US" sz="2000" dirty="0">
                <a:latin typeface="Verdana" panose="020B0604030504040204" pitchFamily="34" charset="0"/>
                <a:ea typeface="Verdana" panose="020B0604030504040204" pitchFamily="34" charset="0"/>
                <a:cs typeface="+mn-cs"/>
              </a:rPr>
              <a:t> </a:t>
            </a:r>
            <a:r>
              <a:rPr lang="en-US" sz="2000" dirty="0" err="1">
                <a:latin typeface="Verdana" panose="020B0604030504040204" pitchFamily="34" charset="0"/>
                <a:ea typeface="Verdana" panose="020B0604030504040204" pitchFamily="34" charset="0"/>
                <a:cs typeface="+mn-cs"/>
              </a:rPr>
              <a:t>recepire</a:t>
            </a:r>
            <a:r>
              <a:rPr lang="en-US" sz="2000" dirty="0">
                <a:latin typeface="Verdana" panose="020B0604030504040204" pitchFamily="34" charset="0"/>
                <a:ea typeface="Verdana" panose="020B0604030504040204" pitchFamily="34" charset="0"/>
                <a:cs typeface="+mn-cs"/>
              </a:rPr>
              <a:t> tale </a:t>
            </a:r>
            <a:r>
              <a:rPr lang="en-US" sz="2000" dirty="0" err="1">
                <a:latin typeface="Verdana" panose="020B0604030504040204" pitchFamily="34" charset="0"/>
                <a:ea typeface="Verdana" panose="020B0604030504040204" pitchFamily="34" charset="0"/>
                <a:cs typeface="+mn-cs"/>
              </a:rPr>
              <a:t>messaggio</a:t>
            </a:r>
            <a:r>
              <a:rPr lang="en-US" sz="2000" dirty="0">
                <a:latin typeface="Verdana" panose="020B0604030504040204" pitchFamily="34" charset="0"/>
                <a:ea typeface="Verdana" panose="020B0604030504040204" pitchFamily="34" charset="0"/>
                <a:cs typeface="+mn-cs"/>
              </a:rPr>
              <a:t> e, </a:t>
            </a:r>
            <a:r>
              <a:rPr lang="en-US" sz="2000" dirty="0" err="1">
                <a:latin typeface="Verdana" panose="020B0604030504040204" pitchFamily="34" charset="0"/>
                <a:ea typeface="Verdana" panose="020B0604030504040204" pitchFamily="34" charset="0"/>
                <a:cs typeface="+mn-cs"/>
              </a:rPr>
              <a:t>comunque</a:t>
            </a:r>
            <a:r>
              <a:rPr lang="en-US" sz="2000" dirty="0">
                <a:latin typeface="Verdana" panose="020B0604030504040204" pitchFamily="34" charset="0"/>
                <a:ea typeface="Verdana" panose="020B0604030504040204" pitchFamily="34" charset="0"/>
                <a:cs typeface="+mn-cs"/>
              </a:rPr>
              <a:t>, </a:t>
            </a:r>
            <a:r>
              <a:rPr lang="en-US" sz="2000" dirty="0" err="1">
                <a:latin typeface="Verdana" panose="020B0604030504040204" pitchFamily="34" charset="0"/>
                <a:ea typeface="Verdana" panose="020B0604030504040204" pitchFamily="34" charset="0"/>
                <a:cs typeface="+mn-cs"/>
              </a:rPr>
              <a:t>elaborarlo</a:t>
            </a:r>
            <a:r>
              <a:rPr lang="en-US" sz="2000" dirty="0">
                <a:latin typeface="Verdana" panose="020B0604030504040204" pitchFamily="34" charset="0"/>
                <a:ea typeface="Verdana" panose="020B0604030504040204" pitchFamily="34" charset="0"/>
                <a:cs typeface="+mn-cs"/>
              </a:rPr>
              <a:t> in </a:t>
            </a:r>
            <a:r>
              <a:rPr lang="en-US" sz="2000" dirty="0" err="1">
                <a:latin typeface="Verdana" panose="020B0604030504040204" pitchFamily="34" charset="0"/>
                <a:ea typeface="Verdana" panose="020B0604030504040204" pitchFamily="34" charset="0"/>
                <a:cs typeface="+mn-cs"/>
              </a:rPr>
              <a:t>qualsiasi</a:t>
            </a:r>
            <a:r>
              <a:rPr lang="en-US" sz="2000" dirty="0">
                <a:latin typeface="Verdana" panose="020B0604030504040204" pitchFamily="34" charset="0"/>
                <a:ea typeface="Verdana" panose="020B0604030504040204" pitchFamily="34" charset="0"/>
                <a:cs typeface="+mn-cs"/>
              </a:rPr>
              <a:t> modo </a:t>
            </a:r>
            <a:r>
              <a:rPr lang="en-US" sz="2000" dirty="0" err="1">
                <a:latin typeface="Verdana" panose="020B0604030504040204" pitchFamily="34" charset="0"/>
                <a:ea typeface="Verdana" panose="020B0604030504040204" pitchFamily="34" charset="0"/>
                <a:cs typeface="+mn-cs"/>
              </a:rPr>
              <a:t>creda</a:t>
            </a:r>
            <a:r>
              <a:rPr lang="en-US" sz="2000" dirty="0">
                <a:latin typeface="Verdana" panose="020B0604030504040204" pitchFamily="34" charset="0"/>
                <a:ea typeface="Verdana" panose="020B0604030504040204" pitchFamily="34" charset="0"/>
                <a:cs typeface="+mn-cs"/>
              </a:rPr>
              <a:t> </a:t>
            </a:r>
            <a:r>
              <a:rPr lang="en-US" sz="2000" dirty="0" err="1">
                <a:latin typeface="Verdana" panose="020B0604030504040204" pitchFamily="34" charset="0"/>
                <a:ea typeface="Verdana" panose="020B0604030504040204" pitchFamily="34" charset="0"/>
                <a:cs typeface="+mn-cs"/>
              </a:rPr>
              <a:t>meglio</a:t>
            </a:r>
            <a:r>
              <a:rPr lang="en-US" sz="2000" dirty="0">
                <a:latin typeface="Verdana" panose="020B0604030504040204" pitchFamily="34" charset="0"/>
                <a:ea typeface="Verdana" panose="020B0604030504040204" pitchFamily="34" charset="0"/>
                <a:cs typeface="+mn-cs"/>
              </a:rPr>
              <a:t>, </a:t>
            </a:r>
            <a:r>
              <a:rPr lang="en-US" sz="2000" dirty="0" err="1">
                <a:latin typeface="Verdana" panose="020B0604030504040204" pitchFamily="34" charset="0"/>
                <a:ea typeface="Verdana" panose="020B0604030504040204" pitchFamily="34" charset="0"/>
                <a:cs typeface="+mn-cs"/>
              </a:rPr>
              <a:t>all’interno</a:t>
            </a:r>
            <a:r>
              <a:rPr lang="en-US" sz="2000" dirty="0">
                <a:latin typeface="Verdana" panose="020B0604030504040204" pitchFamily="34" charset="0"/>
                <a:ea typeface="Verdana" panose="020B0604030504040204" pitchFamily="34" charset="0"/>
                <a:cs typeface="+mn-cs"/>
              </a:rPr>
              <a:t> di un </a:t>
            </a:r>
            <a:r>
              <a:rPr lang="en-US" sz="2000" dirty="0" err="1">
                <a:latin typeface="Verdana" panose="020B0604030504040204" pitchFamily="34" charset="0"/>
                <a:ea typeface="Verdana" panose="020B0604030504040204" pitchFamily="34" charset="0"/>
                <a:cs typeface="+mn-cs"/>
              </a:rPr>
              <a:t>contesto</a:t>
            </a:r>
            <a:endParaRPr lang="en-US" sz="2000" dirty="0">
              <a:latin typeface="Verdana" panose="020B0604030504040204" pitchFamily="34" charset="0"/>
              <a:ea typeface="Verdana" panose="020B0604030504040204" pitchFamily="34" charset="0"/>
              <a:cs typeface="+mn-cs"/>
            </a:endParaRPr>
          </a:p>
          <a:p>
            <a:pPr>
              <a:lnSpc>
                <a:spcPts val="3000"/>
              </a:lnSpc>
              <a:spcAft>
                <a:spcPts val="0"/>
              </a:spcAft>
            </a:pPr>
            <a:r>
              <a:rPr lang="en-US" sz="2000" dirty="0">
                <a:latin typeface="Verdana" panose="020B0604030504040204" pitchFamily="34" charset="0"/>
                <a:ea typeface="Verdana" panose="020B0604030504040204" pitchFamily="34" charset="0"/>
                <a:cs typeface="+mn-cs"/>
              </a:rPr>
              <a:t>+ azione (</a:t>
            </a:r>
            <a:r>
              <a:rPr lang="en-US" sz="2000" dirty="0" err="1">
                <a:latin typeface="Verdana" panose="020B0604030504040204" pitchFamily="34" charset="0"/>
                <a:ea typeface="Verdana" panose="020B0604030504040204" pitchFamily="34" charset="0"/>
                <a:cs typeface="+mn-cs"/>
              </a:rPr>
              <a:t>risposta</a:t>
            </a:r>
            <a:r>
              <a:rPr lang="en-US" sz="2000" dirty="0">
                <a:latin typeface="Verdana" panose="020B0604030504040204" pitchFamily="34" charset="0"/>
                <a:ea typeface="Verdana" panose="020B0604030504040204" pitchFamily="34" charset="0"/>
                <a:cs typeface="+mn-cs"/>
              </a:rPr>
              <a:t>)</a:t>
            </a:r>
          </a:p>
          <a:p>
            <a:pPr>
              <a:lnSpc>
                <a:spcPts val="3000"/>
              </a:lnSpc>
              <a:spcAft>
                <a:spcPts val="0"/>
              </a:spcAft>
            </a:pPr>
            <a:r>
              <a:rPr lang="en-US" sz="2000" dirty="0">
                <a:latin typeface="Verdana" panose="020B0604030504040204" pitchFamily="34" charset="0"/>
                <a:ea typeface="Verdana" panose="020B0604030504040204" pitchFamily="34" charset="0"/>
                <a:cs typeface="+mn-cs"/>
              </a:rPr>
              <a:t>+ </a:t>
            </a:r>
            <a:r>
              <a:rPr lang="en-US" sz="2000" dirty="0" err="1">
                <a:latin typeface="Verdana" panose="020B0604030504040204" pitchFamily="34" charset="0"/>
                <a:ea typeface="Verdana" panose="020B0604030504040204" pitchFamily="34" charset="0"/>
                <a:cs typeface="+mn-cs"/>
              </a:rPr>
              <a:t>interazione</a:t>
            </a:r>
            <a:r>
              <a:rPr lang="en-US" sz="2000" dirty="0">
                <a:latin typeface="Verdana" panose="020B0604030504040204" pitchFamily="34" charset="0"/>
                <a:ea typeface="Verdana" panose="020B0604030504040204" pitchFamily="34" charset="0"/>
                <a:cs typeface="+mn-cs"/>
              </a:rPr>
              <a:t> </a:t>
            </a:r>
            <a:r>
              <a:rPr lang="en-US" sz="2000" dirty="0" err="1">
                <a:latin typeface="Verdana" panose="020B0604030504040204" pitchFamily="34" charset="0"/>
                <a:ea typeface="Verdana" panose="020B0604030504040204" pitchFamily="34" charset="0"/>
                <a:cs typeface="+mn-cs"/>
              </a:rPr>
              <a:t>sociale</a:t>
            </a:r>
            <a:endParaRPr lang="en-US" sz="2000" dirty="0">
              <a:latin typeface="Verdana" panose="020B0604030504040204" pitchFamily="34" charset="0"/>
              <a:ea typeface="Verdana" panose="020B0604030504040204" pitchFamily="34" charset="0"/>
              <a:cs typeface="+mn-cs"/>
            </a:endParaRPr>
          </a:p>
          <a:p>
            <a:pPr>
              <a:lnSpc>
                <a:spcPts val="3000"/>
              </a:lnSpc>
              <a:spcAft>
                <a:spcPts val="0"/>
              </a:spcAft>
            </a:pPr>
            <a:r>
              <a:rPr lang="en-US" sz="2000" dirty="0">
                <a:latin typeface="Verdana" panose="020B0604030504040204" pitchFamily="34" charset="0"/>
                <a:ea typeface="Verdana" panose="020B0604030504040204" pitchFamily="34" charset="0"/>
                <a:cs typeface="+mn-cs"/>
              </a:rPr>
              <a:t>+ </a:t>
            </a:r>
            <a:r>
              <a:rPr lang="en-US" sz="2000" dirty="0" err="1">
                <a:latin typeface="Verdana" panose="020B0604030504040204" pitchFamily="34" charset="0"/>
                <a:ea typeface="Verdana" panose="020B0604030504040204" pitchFamily="34" charset="0"/>
                <a:cs typeface="+mn-cs"/>
              </a:rPr>
              <a:t>intenzionalità</a:t>
            </a:r>
            <a:endParaRPr lang="en-US" sz="2000" dirty="0">
              <a:latin typeface="Verdana" panose="020B0604030504040204" pitchFamily="34" charset="0"/>
              <a:ea typeface="Verdana" panose="020B0604030504040204" pitchFamily="34" charset="0"/>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2000" advTm="277148"/>
    </mc:Choice>
    <mc:Fallback xmlns="">
      <p:transition spd="slow" advTm="277148"/>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7771D7-0651-294A-94A7-1941A53BAAEE}"/>
              </a:ext>
            </a:extLst>
          </p:cNvPr>
          <p:cNvSpPr>
            <a:spLocks noGrp="1"/>
          </p:cNvSpPr>
          <p:nvPr>
            <p:ph type="title"/>
          </p:nvPr>
        </p:nvSpPr>
        <p:spPr/>
        <p:txBody>
          <a:bodyPr/>
          <a:lstStyle/>
          <a:p>
            <a:r>
              <a:rPr lang="it-IT" sz="3200" dirty="0">
                <a:solidFill>
                  <a:srgbClr val="002060"/>
                </a:solidFill>
                <a:latin typeface="Verdana" panose="020B0604030504040204" pitchFamily="34" charset="0"/>
                <a:ea typeface="Verdana" panose="020B0604030504040204" pitchFamily="34" charset="0"/>
                <a:cs typeface="Verdana" panose="020B0604030504040204" pitchFamily="34" charset="0"/>
              </a:rPr>
              <a:t>Relazioni</a:t>
            </a:r>
          </a:p>
        </p:txBody>
      </p:sp>
      <p:sp>
        <p:nvSpPr>
          <p:cNvPr id="3" name="Segnaposto contenuto 2">
            <a:extLst>
              <a:ext uri="{FF2B5EF4-FFF2-40B4-BE49-F238E27FC236}">
                <a16:creationId xmlns:a16="http://schemas.microsoft.com/office/drawing/2014/main" id="{D88E9945-9A90-9547-B182-7698046F3E25}"/>
              </a:ext>
            </a:extLst>
          </p:cNvPr>
          <p:cNvSpPr>
            <a:spLocks noGrp="1"/>
          </p:cNvSpPr>
          <p:nvPr>
            <p:ph idx="1"/>
          </p:nvPr>
        </p:nvSpPr>
        <p:spPr/>
        <p:txBody>
          <a:bodyPr/>
          <a:lstStyle/>
          <a:p>
            <a:pPr marL="0" indent="0" algn="just">
              <a:lnSpc>
                <a:spcPct val="150000"/>
              </a:lnSpc>
              <a:buNone/>
            </a:pPr>
            <a:r>
              <a:rPr lang="it-IT" sz="2800" dirty="0">
                <a:latin typeface="Verdana" panose="020B0604030504040204" pitchFamily="34" charset="0"/>
                <a:ea typeface="Verdana" panose="020B0604030504040204" pitchFamily="34" charset="0"/>
                <a:cs typeface="Verdana" panose="020B0604030504040204" pitchFamily="34" charset="0"/>
              </a:rPr>
              <a:t>Le relazioni contribuiscono all’integrazione della comunità (gruppo, classe, associazione, organizzazione) svincolate da strutture territoriali, da economie formali o da istituzioni politiche.</a:t>
            </a:r>
          </a:p>
          <a:p>
            <a:pPr marL="0" indent="0" algn="just">
              <a:lnSpc>
                <a:spcPct val="150000"/>
              </a:lnSpc>
              <a:buNone/>
            </a:pPr>
            <a:r>
              <a:rPr lang="it-IT" sz="2800" dirty="0">
                <a:latin typeface="Verdana" panose="020B0604030504040204" pitchFamily="34" charset="0"/>
                <a:ea typeface="Verdana" panose="020B0604030504040204" pitchFamily="34" charset="0"/>
                <a:cs typeface="Verdana" panose="020B0604030504040204" pitchFamily="34" charset="0"/>
              </a:rPr>
              <a:t>Studio da paese di pescatori-agricoltori in Norvegia [</a:t>
            </a:r>
            <a:r>
              <a:rPr lang="it-IT" sz="2800" dirty="0" err="1">
                <a:latin typeface="Verdana" pitchFamily="34" charset="0"/>
                <a:ea typeface="Verdana" pitchFamily="34" charset="0"/>
                <a:cs typeface="Verdana" pitchFamily="34" charset="0"/>
              </a:rPr>
              <a:t>Barnes</a:t>
            </a:r>
            <a:r>
              <a:rPr lang="it-IT" sz="2800" dirty="0">
                <a:latin typeface="Verdana" pitchFamily="34" charset="0"/>
                <a:ea typeface="Verdana" pitchFamily="34" charset="0"/>
                <a:cs typeface="Verdana" pitchFamily="34" charset="0"/>
              </a:rPr>
              <a:t>, 1954]</a:t>
            </a:r>
          </a:p>
          <a:p>
            <a:pPr>
              <a:buFontTx/>
              <a:buChar char="-"/>
            </a:pPr>
            <a:endParaRPr lang="it-IT" dirty="0"/>
          </a:p>
        </p:txBody>
      </p:sp>
    </p:spTree>
    <p:extLst>
      <p:ext uri="{BB962C8B-B14F-4D97-AF65-F5344CB8AC3E}">
        <p14:creationId xmlns:p14="http://schemas.microsoft.com/office/powerpoint/2010/main" val="4023457727"/>
      </p:ext>
    </p:extLst>
  </p:cSld>
  <p:clrMapOvr>
    <a:masterClrMapping/>
  </p:clrMapOvr>
  <mc:AlternateContent xmlns:mc="http://schemas.openxmlformats.org/markup-compatibility/2006" xmlns:p14="http://schemas.microsoft.com/office/powerpoint/2010/main">
    <mc:Choice Requires="p14">
      <p:transition spd="slow" p14:dur="2000" advTm="381"/>
    </mc:Choice>
    <mc:Fallback xmlns="">
      <p:transition spd="slow" advTm="381"/>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a:solidFill>
                  <a:srgbClr val="002060"/>
                </a:solidFill>
                <a:latin typeface="Verdana" pitchFamily="34" charset="0"/>
                <a:cs typeface="Arial" charset="0"/>
              </a:rPr>
              <a:t>Comunicazione:</a:t>
            </a:r>
            <a:br>
              <a:rPr lang="it-IT" sz="3200" dirty="0">
                <a:solidFill>
                  <a:srgbClr val="002060"/>
                </a:solidFill>
                <a:latin typeface="Verdana" pitchFamily="34" charset="0"/>
                <a:cs typeface="Arial" charset="0"/>
              </a:rPr>
            </a:br>
            <a:r>
              <a:rPr lang="it-IT" sz="3200" dirty="0">
                <a:solidFill>
                  <a:srgbClr val="002060"/>
                </a:solidFill>
                <a:latin typeface="Verdana" pitchFamily="34" charset="0"/>
                <a:cs typeface="Arial" charset="0"/>
              </a:rPr>
              <a:t>8 concetti base (+1)</a:t>
            </a:r>
            <a:endParaRPr lang="it-IT" sz="3200" dirty="0"/>
          </a:p>
        </p:txBody>
      </p:sp>
      <p:sp>
        <p:nvSpPr>
          <p:cNvPr id="3" name="Segnaposto contenuto 2"/>
          <p:cNvSpPr>
            <a:spLocks noGrp="1"/>
          </p:cNvSpPr>
          <p:nvPr>
            <p:ph idx="1"/>
          </p:nvPr>
        </p:nvSpPr>
        <p:spPr>
          <a:xfrm>
            <a:off x="457200" y="1772816"/>
            <a:ext cx="8229600" cy="4525963"/>
          </a:xfrm>
        </p:spPr>
        <p:txBody>
          <a:bodyPr/>
          <a:lstStyle/>
          <a:p>
            <a:pPr marL="0" indent="0" algn="just">
              <a:lnSpc>
                <a:spcPct val="150000"/>
              </a:lnSpc>
              <a:buNone/>
            </a:pPr>
            <a:r>
              <a:rPr lang="it-IT" sz="2400" i="1" dirty="0">
                <a:latin typeface="Verdana" pitchFamily="34" charset="0"/>
                <a:ea typeface="Verdana" pitchFamily="34" charset="0"/>
                <a:cs typeface="Verdana" pitchFamily="34" charset="0"/>
              </a:rPr>
              <a:t>Comunicazione come interpretazione: </a:t>
            </a:r>
            <a:r>
              <a:rPr lang="it-IT" sz="2400" dirty="0">
                <a:latin typeface="Verdana" pitchFamily="34" charset="0"/>
                <a:ea typeface="Verdana" pitchFamily="34" charset="0"/>
                <a:cs typeface="Verdana" pitchFamily="34" charset="0"/>
              </a:rPr>
              <a:t>l’interpretazione del testo è data da una rete di relazioni strutturali contestuali, che si riferiscono sia ad elementi interni (come per l’inferenza) che esterni, come la precomprensione del testo, scommessa culturale che il lettore fa sulla base di suoi presupposti socialmente e storicamente (interpretazione ermeneutica) collocati.</a:t>
            </a:r>
          </a:p>
          <a:p>
            <a:endParaRPr lang="it-IT" dirty="0"/>
          </a:p>
        </p:txBody>
      </p:sp>
      <p:sp>
        <p:nvSpPr>
          <p:cNvPr id="4" name="Rettangolo 3">
            <a:extLst>
              <a:ext uri="{FF2B5EF4-FFF2-40B4-BE49-F238E27FC236}">
                <a16:creationId xmlns:a16="http://schemas.microsoft.com/office/drawing/2014/main" id="{09373999-752E-4940-AF78-58D3D242F11B}"/>
              </a:ext>
            </a:extLst>
          </p:cNvPr>
          <p:cNvSpPr/>
          <p:nvPr/>
        </p:nvSpPr>
        <p:spPr>
          <a:xfrm>
            <a:off x="683568" y="274638"/>
            <a:ext cx="609462" cy="584775"/>
          </a:xfrm>
          <a:prstGeom prst="rect">
            <a:avLst/>
          </a:prstGeom>
        </p:spPr>
        <p:txBody>
          <a:bodyPr wrap="none">
            <a:spAutoFit/>
          </a:bodyPr>
          <a:lstStyle/>
          <a:p>
            <a:r>
              <a:rPr lang="it-IT" sz="3200" dirty="0">
                <a:solidFill>
                  <a:srgbClr val="002060"/>
                </a:solidFill>
                <a:latin typeface="Verdana" pitchFamily="34" charset="0"/>
              </a:rPr>
              <a:t>8°</a:t>
            </a:r>
            <a:endParaRPr lang="it-IT" sz="3200" dirty="0"/>
          </a:p>
        </p:txBody>
      </p:sp>
    </p:spTree>
    <p:extLst>
      <p:ext uri="{BB962C8B-B14F-4D97-AF65-F5344CB8AC3E}">
        <p14:creationId xmlns:p14="http://schemas.microsoft.com/office/powerpoint/2010/main" val="1111960882"/>
      </p:ext>
    </p:extLst>
  </p:cSld>
  <p:clrMapOvr>
    <a:masterClrMapping/>
  </p:clrMapOvr>
  <mc:AlternateContent xmlns:mc="http://schemas.openxmlformats.org/markup-compatibility/2006" xmlns:p14="http://schemas.microsoft.com/office/powerpoint/2010/main">
    <mc:Choice Requires="p14">
      <p:transition spd="slow" p14:dur="2000" advTm="102"/>
    </mc:Choice>
    <mc:Fallback xmlns="">
      <p:transition spd="slow" advTm="102"/>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AEE67C-ACFB-044E-870A-32725021B25C}"/>
              </a:ext>
            </a:extLst>
          </p:cNvPr>
          <p:cNvSpPr>
            <a:spLocks noGrp="1"/>
          </p:cNvSpPr>
          <p:nvPr>
            <p:ph type="title"/>
          </p:nvPr>
        </p:nvSpPr>
        <p:spPr/>
        <p:txBody>
          <a:bodyPr/>
          <a:lstStyle/>
          <a:p>
            <a:r>
              <a:rPr lang="it-IT" sz="3200" dirty="0">
                <a:solidFill>
                  <a:srgbClr val="002060"/>
                </a:solidFill>
                <a:latin typeface="Verdana" panose="020B0604030504040204" pitchFamily="34" charset="0"/>
                <a:ea typeface="Verdana" panose="020B0604030504040204" pitchFamily="34" charset="0"/>
                <a:cs typeface="Verdana" panose="020B0604030504040204" pitchFamily="34" charset="0"/>
              </a:rPr>
              <a:t>8° Tradotto in pratica</a:t>
            </a:r>
            <a:endParaRPr lang="it-IT" sz="3200" dirty="0"/>
          </a:p>
        </p:txBody>
      </p:sp>
      <p:sp>
        <p:nvSpPr>
          <p:cNvPr id="3" name="Segnaposto contenuto 2">
            <a:extLst>
              <a:ext uri="{FF2B5EF4-FFF2-40B4-BE49-F238E27FC236}">
                <a16:creationId xmlns:a16="http://schemas.microsoft.com/office/drawing/2014/main" id="{695DDCEC-D6A8-064E-B6D2-4206E4BAD082}"/>
              </a:ext>
            </a:extLst>
          </p:cNvPr>
          <p:cNvSpPr>
            <a:spLocks noGrp="1"/>
          </p:cNvSpPr>
          <p:nvPr>
            <p:ph idx="1"/>
          </p:nvPr>
        </p:nvSpPr>
        <p:spPr/>
        <p:txBody>
          <a:bodyPr/>
          <a:lstStyle/>
          <a:p>
            <a:pPr marL="0" indent="0" algn="just">
              <a:lnSpc>
                <a:spcPct val="150000"/>
              </a:lnSpc>
              <a:buNone/>
            </a:pPr>
            <a:r>
              <a:rPr lang="it-IT" sz="3600" dirty="0">
                <a:latin typeface="Verdana" panose="020B0604030504040204" pitchFamily="34" charset="0"/>
                <a:ea typeface="Verdana" panose="020B0604030504040204" pitchFamily="34" charset="0"/>
                <a:cs typeface="Verdana" panose="020B0604030504040204" pitchFamily="34" charset="0"/>
              </a:rPr>
              <a:t>Noi (come persone e come organizzazione) siamo la nostra reputazione (comportamenti-storia-percezione) e questa dipende anche dal contesto</a:t>
            </a:r>
          </a:p>
          <a:p>
            <a:pPr marL="0" indent="0">
              <a:buNone/>
            </a:pPr>
            <a:endParaRPr lang="it-IT" dirty="0"/>
          </a:p>
        </p:txBody>
      </p:sp>
    </p:spTree>
    <p:extLst>
      <p:ext uri="{BB962C8B-B14F-4D97-AF65-F5344CB8AC3E}">
        <p14:creationId xmlns:p14="http://schemas.microsoft.com/office/powerpoint/2010/main" val="2128303460"/>
      </p:ext>
    </p:extLst>
  </p:cSld>
  <p:clrMapOvr>
    <a:masterClrMapping/>
  </p:clrMapOvr>
  <mc:AlternateContent xmlns:mc="http://schemas.openxmlformats.org/markup-compatibility/2006" xmlns:p14="http://schemas.microsoft.com/office/powerpoint/2010/main">
    <mc:Choice Requires="p14">
      <p:transition spd="slow" p14:dur="2000" advTm="660"/>
    </mc:Choice>
    <mc:Fallback xmlns="">
      <p:transition spd="slow" advTm="660"/>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D20AB4-BDBE-E042-B7E5-086470E2044B}"/>
              </a:ext>
            </a:extLst>
          </p:cNvPr>
          <p:cNvSpPr>
            <a:spLocks noGrp="1"/>
          </p:cNvSpPr>
          <p:nvPr>
            <p:ph type="title"/>
          </p:nvPr>
        </p:nvSpPr>
        <p:spPr>
          <a:xfrm>
            <a:off x="457200" y="620688"/>
            <a:ext cx="8229600" cy="1143000"/>
          </a:xfrm>
        </p:spPr>
        <p:txBody>
          <a:bodyPr/>
          <a:lstStyle/>
          <a:p>
            <a:r>
              <a:rPr lang="it-IT" sz="3200" dirty="0">
                <a:solidFill>
                  <a:srgbClr val="002060"/>
                </a:solidFill>
                <a:latin typeface="Verdana" pitchFamily="34" charset="0"/>
                <a:cs typeface="Arial" charset="0"/>
              </a:rPr>
              <a:t>Comunicazione:</a:t>
            </a:r>
            <a:br>
              <a:rPr lang="it-IT" sz="3200" dirty="0">
                <a:solidFill>
                  <a:srgbClr val="002060"/>
                </a:solidFill>
                <a:latin typeface="Verdana" pitchFamily="34" charset="0"/>
                <a:cs typeface="Arial" charset="0"/>
              </a:rPr>
            </a:br>
            <a:r>
              <a:rPr lang="it-IT" sz="3200" dirty="0">
                <a:solidFill>
                  <a:srgbClr val="002060"/>
                </a:solidFill>
                <a:latin typeface="Verdana" pitchFamily="34" charset="0"/>
                <a:cs typeface="Arial" charset="0"/>
              </a:rPr>
              <a:t>8 concetti base (+1)</a:t>
            </a:r>
            <a:br>
              <a:rPr lang="it-IT" sz="3200" dirty="0">
                <a:solidFill>
                  <a:srgbClr val="002060"/>
                </a:solidFill>
                <a:latin typeface="Verdana" pitchFamily="34" charset="0"/>
                <a:cs typeface="Arial" charset="0"/>
              </a:rPr>
            </a:br>
            <a:r>
              <a:rPr lang="it-IT" sz="3200" dirty="0">
                <a:solidFill>
                  <a:srgbClr val="002060"/>
                </a:solidFill>
                <a:latin typeface="Verdana" pitchFamily="34" charset="0"/>
                <a:cs typeface="Arial" charset="0"/>
              </a:rPr>
              <a:t>La </a:t>
            </a:r>
            <a:r>
              <a:rPr lang="it-IT" sz="3200" dirty="0" err="1">
                <a:solidFill>
                  <a:srgbClr val="002060"/>
                </a:solidFill>
                <a:latin typeface="Verdana" pitchFamily="34" charset="0"/>
                <a:cs typeface="Arial" charset="0"/>
              </a:rPr>
              <a:t>Comunic</a:t>
            </a:r>
            <a:r>
              <a:rPr lang="it-IT" sz="3200" dirty="0">
                <a:solidFill>
                  <a:srgbClr val="002060"/>
                </a:solidFill>
                <a:latin typeface="Verdana" pitchFamily="34" charset="0"/>
                <a:cs typeface="Arial" charset="0"/>
              </a:rPr>
              <a:t>-Azione</a:t>
            </a:r>
            <a:br>
              <a:rPr lang="it-IT" sz="3200" dirty="0">
                <a:solidFill>
                  <a:srgbClr val="002060"/>
                </a:solidFill>
                <a:latin typeface="Verdana" pitchFamily="34" charset="0"/>
                <a:cs typeface="Arial" charset="0"/>
              </a:rPr>
            </a:br>
            <a:endParaRPr lang="it-IT" sz="3200" dirty="0">
              <a:latin typeface="Verdana" panose="020B0604030504040204" pitchFamily="34" charset="0"/>
              <a:ea typeface="Verdana" panose="020B0604030504040204" pitchFamily="34" charset="0"/>
              <a:cs typeface="Verdana" panose="020B0604030504040204" pitchFamily="34" charset="0"/>
            </a:endParaRPr>
          </a:p>
        </p:txBody>
      </p:sp>
      <p:sp>
        <p:nvSpPr>
          <p:cNvPr id="3" name="Segnaposto contenuto 2">
            <a:extLst>
              <a:ext uri="{FF2B5EF4-FFF2-40B4-BE49-F238E27FC236}">
                <a16:creationId xmlns:a16="http://schemas.microsoft.com/office/drawing/2014/main" id="{35A39192-5A7B-1C4A-ADC8-DE828557D756}"/>
              </a:ext>
            </a:extLst>
          </p:cNvPr>
          <p:cNvSpPr>
            <a:spLocks noGrp="1"/>
          </p:cNvSpPr>
          <p:nvPr>
            <p:ph idx="1"/>
          </p:nvPr>
        </p:nvSpPr>
        <p:spPr>
          <a:xfrm>
            <a:off x="457200" y="1864435"/>
            <a:ext cx="8229600" cy="4525963"/>
          </a:xfrm>
        </p:spPr>
        <p:txBody>
          <a:bodyPr/>
          <a:lstStyle/>
          <a:p>
            <a:pPr marL="0" indent="0" algn="just">
              <a:lnSpc>
                <a:spcPct val="150000"/>
              </a:lnSpc>
              <a:buNone/>
            </a:pPr>
            <a:r>
              <a:rPr lang="it-IT" sz="3000" dirty="0">
                <a:latin typeface="Verdana" panose="020B0604030504040204" pitchFamily="34" charset="0"/>
                <a:ea typeface="Verdana" panose="020B0604030504040204" pitchFamily="34" charset="0"/>
                <a:cs typeface="Verdana" panose="020B0604030504040204" pitchFamily="34" charset="0"/>
              </a:rPr>
              <a:t>Oggi, molto più di prima, ogni comunicazione ha conseguenze pragmatiche (per la potenza virale della riproduzione e diffusione digitale) ed ogni azione (mediata) ha il supporto della comunicazione (digitale)</a:t>
            </a:r>
          </a:p>
          <a:p>
            <a:pPr marL="0" indent="0" algn="just">
              <a:lnSpc>
                <a:spcPct val="150000"/>
              </a:lnSpc>
              <a:buNone/>
            </a:pPr>
            <a:endParaRPr lang="it-IT" sz="2400" dirty="0">
              <a:latin typeface="Verdana" panose="020B0604030504040204" pitchFamily="34" charset="0"/>
              <a:ea typeface="Verdana" panose="020B0604030504040204" pitchFamily="34" charset="0"/>
              <a:cs typeface="Verdana" panose="020B0604030504040204" pitchFamily="34" charset="0"/>
            </a:endParaRPr>
          </a:p>
          <a:p>
            <a:pPr marL="0" indent="0" algn="just">
              <a:lnSpc>
                <a:spcPct val="150000"/>
              </a:lnSpc>
              <a:buNone/>
            </a:pPr>
            <a:endParaRPr lang="it-IT" sz="2400" dirty="0">
              <a:latin typeface="Verdana" panose="020B0604030504040204" pitchFamily="34" charset="0"/>
              <a:ea typeface="Verdana" panose="020B0604030504040204" pitchFamily="34" charset="0"/>
              <a:cs typeface="Verdana" panose="020B0604030504040204" pitchFamily="34" charset="0"/>
            </a:endParaRPr>
          </a:p>
          <a:p>
            <a:pPr marL="0" indent="0" algn="just">
              <a:lnSpc>
                <a:spcPct val="150000"/>
              </a:lnSpc>
              <a:buNone/>
            </a:pPr>
            <a:endParaRPr lang="it-IT" sz="2400" dirty="0">
              <a:latin typeface="Verdana" panose="020B0604030504040204" pitchFamily="34" charset="0"/>
              <a:ea typeface="Verdana" panose="020B0604030504040204" pitchFamily="34" charset="0"/>
              <a:cs typeface="Verdana" panose="020B0604030504040204" pitchFamily="34" charset="0"/>
            </a:endParaRPr>
          </a:p>
          <a:p>
            <a:pPr marL="0" indent="0" algn="just">
              <a:lnSpc>
                <a:spcPct val="150000"/>
              </a:lnSpc>
              <a:buNone/>
            </a:pPr>
            <a:endParaRPr lang="it-IT" sz="2400" dirty="0">
              <a:latin typeface="Verdana" panose="020B0604030504040204" pitchFamily="34" charset="0"/>
              <a:ea typeface="Verdana" panose="020B0604030504040204" pitchFamily="34" charset="0"/>
              <a:cs typeface="Verdana" panose="020B0604030504040204" pitchFamily="34" charset="0"/>
            </a:endParaRPr>
          </a:p>
        </p:txBody>
      </p:sp>
      <p:sp>
        <p:nvSpPr>
          <p:cNvPr id="4" name="Rettangolo 3">
            <a:extLst>
              <a:ext uri="{FF2B5EF4-FFF2-40B4-BE49-F238E27FC236}">
                <a16:creationId xmlns:a16="http://schemas.microsoft.com/office/drawing/2014/main" id="{F16B86FB-8C18-7644-8489-F103247B83CF}"/>
              </a:ext>
            </a:extLst>
          </p:cNvPr>
          <p:cNvSpPr/>
          <p:nvPr/>
        </p:nvSpPr>
        <p:spPr>
          <a:xfrm>
            <a:off x="683568" y="485316"/>
            <a:ext cx="609462" cy="584775"/>
          </a:xfrm>
          <a:prstGeom prst="rect">
            <a:avLst/>
          </a:prstGeom>
        </p:spPr>
        <p:txBody>
          <a:bodyPr wrap="none">
            <a:spAutoFit/>
          </a:bodyPr>
          <a:lstStyle/>
          <a:p>
            <a:r>
              <a:rPr lang="it-IT" sz="3200" dirty="0">
                <a:solidFill>
                  <a:srgbClr val="002060"/>
                </a:solidFill>
                <a:latin typeface="Verdana" pitchFamily="34" charset="0"/>
              </a:rPr>
              <a:t>9°</a:t>
            </a:r>
            <a:endParaRPr lang="it-IT" sz="3200" dirty="0"/>
          </a:p>
        </p:txBody>
      </p:sp>
    </p:spTree>
    <p:extLst>
      <p:ext uri="{BB962C8B-B14F-4D97-AF65-F5344CB8AC3E}">
        <p14:creationId xmlns:p14="http://schemas.microsoft.com/office/powerpoint/2010/main" val="3432862998"/>
      </p:ext>
    </p:extLst>
  </p:cSld>
  <p:clrMapOvr>
    <a:masterClrMapping/>
  </p:clrMapOvr>
  <mc:AlternateContent xmlns:mc="http://schemas.openxmlformats.org/markup-compatibility/2006" xmlns:p14="http://schemas.microsoft.com/office/powerpoint/2010/main">
    <mc:Choice Requires="p14">
      <p:transition spd="slow" p14:dur="2000" advTm="102"/>
    </mc:Choice>
    <mc:Fallback xmlns="">
      <p:transition spd="slow" advTm="102"/>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EE291A-5B35-1B4B-8252-7382BC27B5BF}"/>
              </a:ext>
            </a:extLst>
          </p:cNvPr>
          <p:cNvSpPr>
            <a:spLocks noGrp="1"/>
          </p:cNvSpPr>
          <p:nvPr>
            <p:ph type="title"/>
          </p:nvPr>
        </p:nvSpPr>
        <p:spPr/>
        <p:txBody>
          <a:bodyPr/>
          <a:lstStyle/>
          <a:p>
            <a:r>
              <a:rPr lang="it-IT" sz="3200" dirty="0">
                <a:solidFill>
                  <a:srgbClr val="002060"/>
                </a:solidFill>
                <a:latin typeface="Verdana" panose="020B0604030504040204" pitchFamily="34" charset="0"/>
                <a:ea typeface="Verdana" panose="020B0604030504040204" pitchFamily="34" charset="0"/>
                <a:cs typeface="Verdana" panose="020B0604030504040204" pitchFamily="34" charset="0"/>
              </a:rPr>
              <a:t>9° Tradotto in pratica</a:t>
            </a:r>
            <a:endParaRPr lang="it-IT" sz="3200" dirty="0"/>
          </a:p>
        </p:txBody>
      </p:sp>
      <p:sp>
        <p:nvSpPr>
          <p:cNvPr id="3" name="Segnaposto contenuto 2">
            <a:extLst>
              <a:ext uri="{FF2B5EF4-FFF2-40B4-BE49-F238E27FC236}">
                <a16:creationId xmlns:a16="http://schemas.microsoft.com/office/drawing/2014/main" id="{26F5912E-DE75-9C49-A8D9-944234A4CA86}"/>
              </a:ext>
            </a:extLst>
          </p:cNvPr>
          <p:cNvSpPr>
            <a:spLocks noGrp="1"/>
          </p:cNvSpPr>
          <p:nvPr>
            <p:ph idx="1"/>
          </p:nvPr>
        </p:nvSpPr>
        <p:spPr/>
        <p:txBody>
          <a:bodyPr/>
          <a:lstStyle/>
          <a:p>
            <a:pPr algn="just">
              <a:lnSpc>
                <a:spcPct val="150000"/>
              </a:lnSpc>
              <a:buFontTx/>
              <a:buChar char="-"/>
            </a:pPr>
            <a:r>
              <a:rPr lang="it-IT" dirty="0">
                <a:latin typeface="Verdana" panose="020B0604030504040204" pitchFamily="34" charset="0"/>
                <a:ea typeface="Verdana" panose="020B0604030504040204" pitchFamily="34" charset="0"/>
                <a:cs typeface="Verdana" panose="020B0604030504040204" pitchFamily="34" charset="0"/>
              </a:rPr>
              <a:t>Attenzione ai Social</a:t>
            </a:r>
          </a:p>
          <a:p>
            <a:pPr algn="just">
              <a:lnSpc>
                <a:spcPct val="150000"/>
              </a:lnSpc>
              <a:buFontTx/>
              <a:buChar char="-"/>
            </a:pPr>
            <a:r>
              <a:rPr lang="it-IT" dirty="0">
                <a:latin typeface="Verdana" panose="020B0604030504040204" pitchFamily="34" charset="0"/>
                <a:ea typeface="Verdana" panose="020B0604030504040204" pitchFamily="34" charset="0"/>
                <a:cs typeface="Verdana" panose="020B0604030504040204" pitchFamily="34" charset="0"/>
              </a:rPr>
              <a:t>Molte nostre </a:t>
            </a:r>
            <a:r>
              <a:rPr lang="it-IT" dirty="0" err="1">
                <a:latin typeface="Verdana" panose="020B0604030504040204" pitchFamily="34" charset="0"/>
                <a:ea typeface="Verdana" panose="020B0604030504040204" pitchFamily="34" charset="0"/>
                <a:cs typeface="Verdana" panose="020B0604030504040204" pitchFamily="34" charset="0"/>
              </a:rPr>
              <a:t>comunic</a:t>
            </a:r>
            <a:r>
              <a:rPr lang="it-IT" dirty="0">
                <a:latin typeface="Verdana" panose="020B0604030504040204" pitchFamily="34" charset="0"/>
                <a:ea typeface="Verdana" panose="020B0604030504040204" pitchFamily="34" charset="0"/>
                <a:cs typeface="Verdana" panose="020B0604030504040204" pitchFamily="34" charset="0"/>
              </a:rPr>
              <a:t>-azioni ci possono tornare contro</a:t>
            </a:r>
          </a:p>
          <a:p>
            <a:pPr algn="just">
              <a:lnSpc>
                <a:spcPct val="150000"/>
              </a:lnSpc>
              <a:buFontTx/>
              <a:buChar char="-"/>
            </a:pPr>
            <a:r>
              <a:rPr lang="it-IT" dirty="0">
                <a:latin typeface="Verdana" panose="020B0604030504040204" pitchFamily="34" charset="0"/>
                <a:ea typeface="Verdana" panose="020B0604030504040204" pitchFamily="34" charset="0"/>
                <a:cs typeface="Verdana" panose="020B0604030504040204" pitchFamily="34" charset="0"/>
              </a:rPr>
              <a:t>Fare lezione utilizzando le nuove tecnologie (</a:t>
            </a:r>
            <a:r>
              <a:rPr lang="it-IT" dirty="0" err="1">
                <a:latin typeface="Verdana" panose="020B0604030504040204" pitchFamily="34" charset="0"/>
                <a:ea typeface="Verdana" panose="020B0604030504040204" pitchFamily="34" charset="0"/>
                <a:cs typeface="Verdana" panose="020B0604030504040204" pitchFamily="34" charset="0"/>
              </a:rPr>
              <a:t>flipped</a:t>
            </a:r>
            <a:r>
              <a:rPr lang="it-IT" dirty="0">
                <a:latin typeface="Verdana" panose="020B0604030504040204" pitchFamily="34" charset="0"/>
                <a:ea typeface="Verdana" panose="020B0604030504040204" pitchFamily="34" charset="0"/>
                <a:cs typeface="Verdana" panose="020B0604030504040204" pitchFamily="34" charset="0"/>
              </a:rPr>
              <a:t> </a:t>
            </a:r>
            <a:r>
              <a:rPr lang="it-IT" dirty="0" err="1">
                <a:latin typeface="Verdana" panose="020B0604030504040204" pitchFamily="34" charset="0"/>
                <a:ea typeface="Verdana" panose="020B0604030504040204" pitchFamily="34" charset="0"/>
                <a:cs typeface="Verdana" panose="020B0604030504040204" pitchFamily="34" charset="0"/>
              </a:rPr>
              <a:t>classroom</a:t>
            </a:r>
            <a:r>
              <a:rPr lang="it-IT" dirty="0">
                <a:latin typeface="Verdana" panose="020B0604030504040204" pitchFamily="34" charset="0"/>
                <a:ea typeface="Verdana" panose="020B0604030504040204" pitchFamily="34" charset="0"/>
                <a:cs typeface="Verdana" panose="020B0604030504040204" pitchFamily="34" charset="0"/>
              </a:rPr>
              <a:t>)</a:t>
            </a:r>
          </a:p>
          <a:p>
            <a:pPr>
              <a:buFontTx/>
              <a:buChar char="-"/>
            </a:pPr>
            <a:endParaRPr lang="it-IT" dirty="0"/>
          </a:p>
        </p:txBody>
      </p:sp>
    </p:spTree>
    <p:extLst>
      <p:ext uri="{BB962C8B-B14F-4D97-AF65-F5344CB8AC3E}">
        <p14:creationId xmlns:p14="http://schemas.microsoft.com/office/powerpoint/2010/main" val="1123583035"/>
      </p:ext>
    </p:extLst>
  </p:cSld>
  <p:clrMapOvr>
    <a:masterClrMapping/>
  </p:clrMapOvr>
  <mc:AlternateContent xmlns:mc="http://schemas.openxmlformats.org/markup-compatibility/2006" xmlns:p14="http://schemas.microsoft.com/office/powerpoint/2010/main">
    <mc:Choice Requires="p14">
      <p:transition spd="slow" p14:dur="2000" advTm="46"/>
    </mc:Choice>
    <mc:Fallback xmlns="">
      <p:transition spd="slow" advTm="46"/>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asellaDiTesto 1"/>
          <p:cNvSpPr txBox="1">
            <a:spLocks noChangeArrowheads="1"/>
          </p:cNvSpPr>
          <p:nvPr/>
        </p:nvSpPr>
        <p:spPr bwMode="auto">
          <a:xfrm>
            <a:off x="791369" y="1556792"/>
            <a:ext cx="7561262" cy="5447645"/>
          </a:xfrm>
          <a:prstGeom prst="rect">
            <a:avLst/>
          </a:prstGeom>
          <a:noFill/>
          <a:ln w="9525">
            <a:noFill/>
            <a:miter lim="800000"/>
            <a:headEnd/>
            <a:tailEnd/>
          </a:ln>
        </p:spPr>
        <p:txBody>
          <a:bodyPr>
            <a:spAutoFit/>
          </a:bodyPr>
          <a:lstStyle/>
          <a:p>
            <a:pPr algn="just">
              <a:lnSpc>
                <a:spcPct val="150000"/>
              </a:lnSpc>
            </a:pPr>
            <a:r>
              <a:rPr lang="it-IT" sz="2600" dirty="0">
                <a:latin typeface="Verdana" panose="020B0604030504040204" pitchFamily="34" charset="0"/>
                <a:ea typeface="Verdana" panose="020B0604030504040204" pitchFamily="34" charset="0"/>
                <a:cs typeface="Verdana" panose="020B0604030504040204" pitchFamily="34" charset="0"/>
              </a:rPr>
              <a:t>Emergono così elementi costitutivi la comunicazione che specifichiamo:</a:t>
            </a:r>
          </a:p>
          <a:p>
            <a:pPr marL="342900" indent="-342900" algn="just">
              <a:lnSpc>
                <a:spcPct val="150000"/>
              </a:lnSpc>
              <a:buFontTx/>
              <a:buChar char="-"/>
            </a:pPr>
            <a:r>
              <a:rPr lang="it-IT" sz="2600" i="1" dirty="0">
                <a:latin typeface="Verdana" panose="020B0604030504040204" pitchFamily="34" charset="0"/>
                <a:ea typeface="Verdana" panose="020B0604030504040204" pitchFamily="34" charset="0"/>
                <a:cs typeface="Verdana" panose="020B0604030504040204" pitchFamily="34" charset="0"/>
              </a:rPr>
              <a:t>Canale</a:t>
            </a:r>
            <a:r>
              <a:rPr lang="it-IT" sz="2600" dirty="0">
                <a:latin typeface="Verdana" panose="020B0604030504040204" pitchFamily="34" charset="0"/>
                <a:ea typeface="Verdana" panose="020B0604030504040204" pitchFamily="34" charset="0"/>
                <a:cs typeface="Verdana" panose="020B0604030504040204" pitchFamily="34" charset="0"/>
              </a:rPr>
              <a:t> Il mezzo fisico attraverso cui passa il messaggio</a:t>
            </a:r>
          </a:p>
          <a:p>
            <a:pPr marL="342900" indent="-342900" algn="just">
              <a:lnSpc>
                <a:spcPct val="150000"/>
              </a:lnSpc>
              <a:buFontTx/>
              <a:buChar char="-"/>
            </a:pPr>
            <a:r>
              <a:rPr lang="it-IT" sz="2600" i="1" dirty="0">
                <a:latin typeface="Verdana" panose="020B0604030504040204" pitchFamily="34" charset="0"/>
                <a:ea typeface="Verdana" panose="020B0604030504040204" pitchFamily="34" charset="0"/>
                <a:cs typeface="Verdana" panose="020B0604030504040204" pitchFamily="34" charset="0"/>
              </a:rPr>
              <a:t>Messaggio</a:t>
            </a:r>
            <a:r>
              <a:rPr lang="it-IT" sz="2600" dirty="0">
                <a:latin typeface="Verdana" panose="020B0604030504040204" pitchFamily="34" charset="0"/>
                <a:ea typeface="Verdana" panose="020B0604030504040204" pitchFamily="34" charset="0"/>
                <a:cs typeface="Verdana" panose="020B0604030504040204" pitchFamily="34" charset="0"/>
              </a:rPr>
              <a:t> L’oggetto trasmesso nella comunicazione, composto da un contenuto [le informazioni] e da un contenitore [la forma]</a:t>
            </a:r>
          </a:p>
          <a:p>
            <a:endParaRPr lang="it-IT" dirty="0">
              <a:latin typeface="Calibri" pitchFamily="34" charset="0"/>
            </a:endParaRPr>
          </a:p>
          <a:p>
            <a:endParaRPr lang="it-IT" dirty="0">
              <a:latin typeface="Calibri" pitchFamily="34" charset="0"/>
            </a:endParaRPr>
          </a:p>
        </p:txBody>
      </p:sp>
      <p:sp>
        <p:nvSpPr>
          <p:cNvPr id="3" name="CasellaDiTesto 3"/>
          <p:cNvSpPr txBox="1">
            <a:spLocks noChangeArrowheads="1"/>
          </p:cNvSpPr>
          <p:nvPr/>
        </p:nvSpPr>
        <p:spPr bwMode="auto">
          <a:xfrm>
            <a:off x="1655762" y="548680"/>
            <a:ext cx="5903913" cy="584775"/>
          </a:xfrm>
          <a:prstGeom prst="rect">
            <a:avLst/>
          </a:prstGeom>
          <a:noFill/>
          <a:ln w="9525">
            <a:noFill/>
            <a:miter lim="800000"/>
            <a:headEnd/>
            <a:tailEnd/>
          </a:ln>
        </p:spPr>
        <p:txBody>
          <a:bodyPr>
            <a:spAutoFit/>
          </a:bodyPr>
          <a:lstStyle/>
          <a:p>
            <a:pPr algn="ctr"/>
            <a:r>
              <a:rPr lang="it-IT" sz="3200" dirty="0">
                <a:solidFill>
                  <a:srgbClr val="002060"/>
                </a:solidFill>
                <a:latin typeface="Verdana" pitchFamily="34" charset="0"/>
              </a:rPr>
              <a:t>Elementi costituivi 1/2</a:t>
            </a:r>
          </a:p>
        </p:txBody>
      </p:sp>
    </p:spTree>
  </p:cSld>
  <p:clrMapOvr>
    <a:masterClrMapping/>
  </p:clrMapOvr>
  <mc:AlternateContent xmlns:mc="http://schemas.openxmlformats.org/markup-compatibility/2006" xmlns:p14="http://schemas.microsoft.com/office/powerpoint/2010/main">
    <mc:Choice Requires="p14">
      <p:transition spd="slow" p14:dur="2000" advTm="60561"/>
    </mc:Choice>
    <mc:Fallback xmlns="">
      <p:transition spd="slow" advTm="60561"/>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asellaDiTesto 1"/>
          <p:cNvSpPr txBox="1">
            <a:spLocks noChangeArrowheads="1"/>
          </p:cNvSpPr>
          <p:nvPr/>
        </p:nvSpPr>
        <p:spPr bwMode="auto">
          <a:xfrm>
            <a:off x="791369" y="1556792"/>
            <a:ext cx="7561262" cy="4847481"/>
          </a:xfrm>
          <a:prstGeom prst="rect">
            <a:avLst/>
          </a:prstGeom>
          <a:noFill/>
          <a:ln w="9525">
            <a:noFill/>
            <a:miter lim="800000"/>
            <a:headEnd/>
            <a:tailEnd/>
          </a:ln>
        </p:spPr>
        <p:txBody>
          <a:bodyPr>
            <a:spAutoFit/>
          </a:bodyPr>
          <a:lstStyle/>
          <a:p>
            <a:pPr marL="342900" indent="-342900" algn="just">
              <a:lnSpc>
                <a:spcPct val="150000"/>
              </a:lnSpc>
              <a:buFontTx/>
              <a:buChar char="-"/>
            </a:pPr>
            <a:r>
              <a:rPr lang="it-IT" sz="2600" i="1" dirty="0">
                <a:latin typeface="Verdana" panose="020B0604030504040204" pitchFamily="34" charset="0"/>
                <a:ea typeface="Verdana" panose="020B0604030504040204" pitchFamily="34" charset="0"/>
                <a:cs typeface="Verdana" panose="020B0604030504040204" pitchFamily="34" charset="0"/>
              </a:rPr>
              <a:t>Codice</a:t>
            </a:r>
            <a:r>
              <a:rPr lang="it-IT" sz="2600" dirty="0">
                <a:latin typeface="Verdana" panose="020B0604030504040204" pitchFamily="34" charset="0"/>
                <a:ea typeface="Verdana" panose="020B0604030504040204" pitchFamily="34" charset="0"/>
                <a:cs typeface="Verdana" panose="020B0604030504040204" pitchFamily="34" charset="0"/>
              </a:rPr>
              <a:t> Sistema per l’organizzazione dei segni </a:t>
            </a:r>
            <a:r>
              <a:rPr lang="it-IT" sz="2600" dirty="0">
                <a:latin typeface="Verdana" panose="020B0604030504040204" pitchFamily="34" charset="0"/>
                <a:ea typeface="Verdana" panose="020B0604030504040204" pitchFamily="34" charset="0"/>
                <a:cs typeface="Verdana" panose="020B0604030504040204" pitchFamily="34" charset="0"/>
                <a:sym typeface="Wingdings" pitchFamily="2" charset="2"/>
              </a:rPr>
              <a:t> codifica dell’informazione</a:t>
            </a:r>
            <a:endParaRPr lang="it-IT" sz="2600" dirty="0">
              <a:latin typeface="Verdana" panose="020B0604030504040204" pitchFamily="34" charset="0"/>
              <a:ea typeface="Verdana" panose="020B0604030504040204" pitchFamily="34" charset="0"/>
              <a:cs typeface="Verdana" panose="020B0604030504040204" pitchFamily="34" charset="0"/>
            </a:endParaRPr>
          </a:p>
          <a:p>
            <a:pPr marL="342900" indent="-342900" algn="just">
              <a:lnSpc>
                <a:spcPct val="150000"/>
              </a:lnSpc>
              <a:buFontTx/>
              <a:buChar char="-"/>
            </a:pPr>
            <a:r>
              <a:rPr lang="it-IT" sz="2600" i="1" dirty="0">
                <a:latin typeface="Verdana" panose="020B0604030504040204" pitchFamily="34" charset="0"/>
                <a:ea typeface="Verdana" panose="020B0604030504040204" pitchFamily="34" charset="0"/>
                <a:cs typeface="Verdana" panose="020B0604030504040204" pitchFamily="34" charset="0"/>
              </a:rPr>
              <a:t>Contesto</a:t>
            </a:r>
            <a:r>
              <a:rPr lang="it-IT" sz="2600" dirty="0">
                <a:latin typeface="Verdana" panose="020B0604030504040204" pitchFamily="34" charset="0"/>
                <a:ea typeface="Verdana" panose="020B0604030504040204" pitchFamily="34" charset="0"/>
                <a:cs typeface="Verdana" panose="020B0604030504040204" pitchFamily="34" charset="0"/>
              </a:rPr>
              <a:t> Cornice fisica o psicologica all’interno della quale si svolge la comunicazione, determina quali codici linguistici e comportamentali attivare</a:t>
            </a:r>
          </a:p>
          <a:p>
            <a:pPr marL="342900" indent="-342900" algn="just">
              <a:lnSpc>
                <a:spcPct val="150000"/>
              </a:lnSpc>
              <a:buFontTx/>
              <a:buChar char="-"/>
            </a:pPr>
            <a:r>
              <a:rPr lang="it-IT" sz="2600" dirty="0">
                <a:latin typeface="Verdana" panose="020B0604030504040204" pitchFamily="34" charset="0"/>
                <a:ea typeface="Verdana" panose="020B0604030504040204" pitchFamily="34" charset="0"/>
                <a:cs typeface="Verdana" panose="020B0604030504040204" pitchFamily="34" charset="0"/>
              </a:rPr>
              <a:t>NO contesto </a:t>
            </a:r>
            <a:r>
              <a:rPr lang="it-IT" sz="2600" dirty="0">
                <a:latin typeface="Verdana" panose="020B0604030504040204" pitchFamily="34" charset="0"/>
                <a:ea typeface="Verdana" panose="020B0604030504040204" pitchFamily="34" charset="0"/>
                <a:cs typeface="Verdana" panose="020B0604030504040204" pitchFamily="34" charset="0"/>
                <a:sym typeface="Wingdings" panose="05000000000000000000" pitchFamily="2" charset="2"/>
              </a:rPr>
              <a:t> </a:t>
            </a:r>
            <a:r>
              <a:rPr lang="it-IT" sz="2600" dirty="0">
                <a:latin typeface="Verdana" panose="020B0604030504040204" pitchFamily="34" charset="0"/>
                <a:ea typeface="Verdana" panose="020B0604030504040204" pitchFamily="34" charset="0"/>
                <a:cs typeface="Verdana" panose="020B0604030504040204" pitchFamily="34" charset="0"/>
              </a:rPr>
              <a:t>parole e azioni NO senso</a:t>
            </a:r>
          </a:p>
          <a:p>
            <a:endParaRPr lang="it-IT" dirty="0">
              <a:latin typeface="Calibri" pitchFamily="34" charset="0"/>
            </a:endParaRPr>
          </a:p>
          <a:p>
            <a:endParaRPr lang="it-IT" dirty="0">
              <a:latin typeface="Calibri" pitchFamily="34" charset="0"/>
            </a:endParaRPr>
          </a:p>
        </p:txBody>
      </p:sp>
      <p:sp>
        <p:nvSpPr>
          <p:cNvPr id="3" name="CasellaDiTesto 3"/>
          <p:cNvSpPr txBox="1">
            <a:spLocks noChangeArrowheads="1"/>
          </p:cNvSpPr>
          <p:nvPr/>
        </p:nvSpPr>
        <p:spPr bwMode="auto">
          <a:xfrm>
            <a:off x="1655762" y="548680"/>
            <a:ext cx="5903913" cy="584775"/>
          </a:xfrm>
          <a:prstGeom prst="rect">
            <a:avLst/>
          </a:prstGeom>
          <a:noFill/>
          <a:ln w="9525">
            <a:noFill/>
            <a:miter lim="800000"/>
            <a:headEnd/>
            <a:tailEnd/>
          </a:ln>
        </p:spPr>
        <p:txBody>
          <a:bodyPr>
            <a:spAutoFit/>
          </a:bodyPr>
          <a:lstStyle/>
          <a:p>
            <a:pPr algn="ctr"/>
            <a:r>
              <a:rPr lang="it-IT" sz="3200" dirty="0">
                <a:solidFill>
                  <a:srgbClr val="002060"/>
                </a:solidFill>
                <a:latin typeface="Verdana" pitchFamily="34" charset="0"/>
              </a:rPr>
              <a:t>Elementi costituivi 2/2</a:t>
            </a:r>
          </a:p>
        </p:txBody>
      </p:sp>
    </p:spTree>
    <p:extLst>
      <p:ext uri="{BB962C8B-B14F-4D97-AF65-F5344CB8AC3E}">
        <p14:creationId xmlns:p14="http://schemas.microsoft.com/office/powerpoint/2010/main" val="2339971099"/>
      </p:ext>
    </p:extLst>
  </p:cSld>
  <p:clrMapOvr>
    <a:masterClrMapping/>
  </p:clrMapOvr>
  <mc:AlternateContent xmlns:mc="http://schemas.openxmlformats.org/markup-compatibility/2006" xmlns:p14="http://schemas.microsoft.com/office/powerpoint/2010/main">
    <mc:Choice Requires="p14">
      <p:transition spd="slow" p14:dur="2000" advTm="186721"/>
    </mc:Choice>
    <mc:Fallback xmlns="">
      <p:transition spd="slow" advTm="186721"/>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468313" y="765175"/>
            <a:ext cx="8207375" cy="5759450"/>
          </a:xfrm>
          <a:prstGeom prst="rect">
            <a:avLst/>
          </a:prstGeom>
          <a:solidFill>
            <a:srgbClr val="FFFF99"/>
          </a:solidFill>
          <a:ln w="38100">
            <a:solidFill>
              <a:schemeClr val="accent6">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a:p>
        </p:txBody>
      </p:sp>
      <p:sp>
        <p:nvSpPr>
          <p:cNvPr id="3" name="Titolo 1"/>
          <p:cNvSpPr txBox="1">
            <a:spLocks/>
          </p:cNvSpPr>
          <p:nvPr/>
        </p:nvSpPr>
        <p:spPr>
          <a:xfrm>
            <a:off x="468313" y="188913"/>
            <a:ext cx="8229600" cy="1143000"/>
          </a:xfrm>
          <a:prstGeom prst="rect">
            <a:avLst/>
          </a:prstGeom>
        </p:spPr>
        <p:txBody>
          <a:bodyPr/>
          <a:lstStyle/>
          <a:p>
            <a:pPr algn="ctr">
              <a:defRPr/>
            </a:pPr>
            <a:r>
              <a:rPr lang="it-IT" sz="3200" dirty="0">
                <a:solidFill>
                  <a:srgbClr val="002060"/>
                </a:solidFill>
                <a:latin typeface="Verdana" pitchFamily="34" charset="0"/>
              </a:rPr>
              <a:t>Schema comunicazione</a:t>
            </a:r>
          </a:p>
        </p:txBody>
      </p:sp>
      <p:sp>
        <p:nvSpPr>
          <p:cNvPr id="5124" name="Rettangolo 3"/>
          <p:cNvSpPr>
            <a:spLocks noChangeArrowheads="1"/>
          </p:cNvSpPr>
          <p:nvPr/>
        </p:nvSpPr>
        <p:spPr bwMode="auto">
          <a:xfrm>
            <a:off x="423073" y="1917619"/>
            <a:ext cx="1795684" cy="430887"/>
          </a:xfrm>
          <a:prstGeom prst="rect">
            <a:avLst/>
          </a:prstGeom>
          <a:noFill/>
          <a:ln w="9525">
            <a:noFill/>
            <a:miter lim="800000"/>
            <a:headEnd/>
            <a:tailEnd/>
          </a:ln>
        </p:spPr>
        <p:txBody>
          <a:bodyPr wrap="none">
            <a:spAutoFit/>
          </a:bodyPr>
          <a:lstStyle/>
          <a:p>
            <a:r>
              <a:rPr lang="it-IT" sz="2200" dirty="0">
                <a:latin typeface="Verdana" panose="020B0604030504040204" pitchFamily="34" charset="0"/>
                <a:ea typeface="Verdana" panose="020B0604030504040204" pitchFamily="34" charset="0"/>
                <a:cs typeface="Verdana" panose="020B0604030504040204" pitchFamily="34" charset="0"/>
              </a:rPr>
              <a:t>EMITTENTE</a:t>
            </a:r>
          </a:p>
        </p:txBody>
      </p:sp>
      <p:sp>
        <p:nvSpPr>
          <p:cNvPr id="5125" name="Rettangolo 4"/>
          <p:cNvSpPr>
            <a:spLocks noChangeArrowheads="1"/>
          </p:cNvSpPr>
          <p:nvPr/>
        </p:nvSpPr>
        <p:spPr bwMode="auto">
          <a:xfrm>
            <a:off x="6396441" y="1721433"/>
            <a:ext cx="1806905" cy="430887"/>
          </a:xfrm>
          <a:prstGeom prst="rect">
            <a:avLst/>
          </a:prstGeom>
          <a:noFill/>
          <a:ln w="9525">
            <a:noFill/>
            <a:miter lim="800000"/>
            <a:headEnd/>
            <a:tailEnd/>
          </a:ln>
        </p:spPr>
        <p:txBody>
          <a:bodyPr wrap="none">
            <a:spAutoFit/>
          </a:bodyPr>
          <a:lstStyle/>
          <a:p>
            <a:r>
              <a:rPr lang="it-IT" sz="2200" dirty="0">
                <a:latin typeface="Verdana" panose="020B0604030504040204" pitchFamily="34" charset="0"/>
                <a:ea typeface="Verdana" panose="020B0604030504040204" pitchFamily="34" charset="0"/>
                <a:cs typeface="Verdana" panose="020B0604030504040204" pitchFamily="34" charset="0"/>
              </a:rPr>
              <a:t>RICEVENTE</a:t>
            </a:r>
          </a:p>
        </p:txBody>
      </p:sp>
      <p:sp>
        <p:nvSpPr>
          <p:cNvPr id="7" name="Freccia a destra 6"/>
          <p:cNvSpPr/>
          <p:nvPr/>
        </p:nvSpPr>
        <p:spPr>
          <a:xfrm>
            <a:off x="2195513" y="1125538"/>
            <a:ext cx="4537075" cy="23034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a:p>
        </p:txBody>
      </p:sp>
      <p:sp>
        <p:nvSpPr>
          <p:cNvPr id="5127" name="Rettangolo 6"/>
          <p:cNvSpPr>
            <a:spLocks noChangeArrowheads="1"/>
          </p:cNvSpPr>
          <p:nvPr/>
        </p:nvSpPr>
        <p:spPr bwMode="auto">
          <a:xfrm>
            <a:off x="2135414" y="1349996"/>
            <a:ext cx="1210588" cy="400110"/>
          </a:xfrm>
          <a:prstGeom prst="rect">
            <a:avLst/>
          </a:prstGeom>
          <a:noFill/>
          <a:ln w="9525">
            <a:noFill/>
            <a:miter lim="800000"/>
            <a:headEnd/>
            <a:tailEnd/>
          </a:ln>
        </p:spPr>
        <p:txBody>
          <a:bodyPr wrap="none">
            <a:spAutoFit/>
          </a:bodyPr>
          <a:lstStyle/>
          <a:p>
            <a:r>
              <a:rPr lang="it-IT" sz="2000" dirty="0">
                <a:latin typeface="Verdana" panose="020B0604030504040204" pitchFamily="34" charset="0"/>
                <a:ea typeface="Verdana" panose="020B0604030504040204" pitchFamily="34" charset="0"/>
                <a:cs typeface="Verdana" panose="020B0604030504040204" pitchFamily="34" charset="0"/>
              </a:rPr>
              <a:t>CANALE</a:t>
            </a:r>
          </a:p>
        </p:txBody>
      </p:sp>
      <p:sp>
        <p:nvSpPr>
          <p:cNvPr id="9" name="Rettangolo arrotondato 8"/>
          <p:cNvSpPr/>
          <p:nvPr/>
        </p:nvSpPr>
        <p:spPr>
          <a:xfrm>
            <a:off x="2898775" y="1893888"/>
            <a:ext cx="2376488" cy="85725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dirty="0"/>
          </a:p>
        </p:txBody>
      </p:sp>
      <p:sp>
        <p:nvSpPr>
          <p:cNvPr id="5129" name="Rettangolo 9"/>
          <p:cNvSpPr>
            <a:spLocks noChangeArrowheads="1"/>
          </p:cNvSpPr>
          <p:nvPr/>
        </p:nvSpPr>
        <p:spPr bwMode="auto">
          <a:xfrm>
            <a:off x="1308424" y="3064609"/>
            <a:ext cx="1611339" cy="430887"/>
          </a:xfrm>
          <a:prstGeom prst="rect">
            <a:avLst/>
          </a:prstGeom>
          <a:noFill/>
          <a:ln w="9525">
            <a:noFill/>
            <a:miter lim="800000"/>
            <a:headEnd/>
            <a:tailEnd/>
          </a:ln>
        </p:spPr>
        <p:txBody>
          <a:bodyPr wrap="none">
            <a:spAutoFit/>
          </a:bodyPr>
          <a:lstStyle/>
          <a:p>
            <a:r>
              <a:rPr lang="it-IT" sz="2200" dirty="0">
                <a:latin typeface="Verdana" panose="020B0604030504040204" pitchFamily="34" charset="0"/>
                <a:ea typeface="Verdana" panose="020B0604030504040204" pitchFamily="34" charset="0"/>
                <a:cs typeface="Verdana" panose="020B0604030504040204" pitchFamily="34" charset="0"/>
              </a:rPr>
              <a:t>CODIFICA</a:t>
            </a:r>
          </a:p>
        </p:txBody>
      </p:sp>
      <p:sp>
        <p:nvSpPr>
          <p:cNvPr id="5130" name="Rettangolo 10"/>
          <p:cNvSpPr>
            <a:spLocks noChangeArrowheads="1"/>
          </p:cNvSpPr>
          <p:nvPr/>
        </p:nvSpPr>
        <p:spPr bwMode="auto">
          <a:xfrm>
            <a:off x="6066745" y="3118200"/>
            <a:ext cx="2007281" cy="430887"/>
          </a:xfrm>
          <a:prstGeom prst="rect">
            <a:avLst/>
          </a:prstGeom>
          <a:noFill/>
          <a:ln w="9525">
            <a:noFill/>
            <a:miter lim="800000"/>
            <a:headEnd/>
            <a:tailEnd/>
          </a:ln>
        </p:spPr>
        <p:txBody>
          <a:bodyPr wrap="none">
            <a:spAutoFit/>
          </a:bodyPr>
          <a:lstStyle/>
          <a:p>
            <a:r>
              <a:rPr lang="it-IT" sz="2200" dirty="0">
                <a:latin typeface="Verdana" panose="020B0604030504040204" pitchFamily="34" charset="0"/>
                <a:ea typeface="Verdana" panose="020B0604030504040204" pitchFamily="34" charset="0"/>
                <a:cs typeface="Verdana" panose="020B0604030504040204" pitchFamily="34" charset="0"/>
              </a:rPr>
              <a:t>DECODIFICA</a:t>
            </a:r>
          </a:p>
        </p:txBody>
      </p:sp>
      <p:sp>
        <p:nvSpPr>
          <p:cNvPr id="12" name="Rettangolo 11"/>
          <p:cNvSpPr/>
          <p:nvPr/>
        </p:nvSpPr>
        <p:spPr>
          <a:xfrm>
            <a:off x="3220117" y="1588405"/>
            <a:ext cx="2193925" cy="400110"/>
          </a:xfrm>
          <a:prstGeom prst="rect">
            <a:avLst/>
          </a:prstGeom>
        </p:spPr>
        <p:txBody>
          <a:bodyPr wrap="square">
            <a:spAutoFit/>
          </a:bodyPr>
          <a:lstStyle/>
          <a:p>
            <a:pPr fontAlgn="auto">
              <a:spcBef>
                <a:spcPts val="0"/>
              </a:spcBef>
              <a:spcAft>
                <a:spcPts val="0"/>
              </a:spcAft>
              <a:defRPr/>
            </a:pPr>
            <a:r>
              <a:rPr lang="it-IT" sz="2000" cap="all" dirty="0">
                <a:solidFill>
                  <a:schemeClr val="bg1"/>
                </a:solidFill>
                <a:latin typeface="Verdana" panose="020B0604030504040204" pitchFamily="34" charset="0"/>
                <a:ea typeface="Verdana" panose="020B0604030504040204" pitchFamily="34" charset="0"/>
                <a:cs typeface="Verdana" panose="020B0604030504040204" pitchFamily="34" charset="0"/>
              </a:rPr>
              <a:t>messaggio</a:t>
            </a:r>
          </a:p>
        </p:txBody>
      </p:sp>
      <p:sp>
        <p:nvSpPr>
          <p:cNvPr id="5132" name="CasellaDiTesto 12"/>
          <p:cNvSpPr txBox="1">
            <a:spLocks noChangeArrowheads="1"/>
          </p:cNvSpPr>
          <p:nvPr/>
        </p:nvSpPr>
        <p:spPr bwMode="auto">
          <a:xfrm>
            <a:off x="3862550" y="2203510"/>
            <a:ext cx="2376488" cy="553998"/>
          </a:xfrm>
          <a:prstGeom prst="rect">
            <a:avLst/>
          </a:prstGeom>
          <a:noFill/>
          <a:ln w="9525">
            <a:noFill/>
            <a:miter lim="800000"/>
            <a:headEnd/>
            <a:tailEnd/>
          </a:ln>
        </p:spPr>
        <p:txBody>
          <a:bodyPr>
            <a:spAutoFit/>
          </a:bodyPr>
          <a:lstStyle/>
          <a:p>
            <a:r>
              <a:rPr lang="it-IT" sz="1600" dirty="0">
                <a:latin typeface="Verdana" panose="020B0604030504040204" pitchFamily="34" charset="0"/>
                <a:ea typeface="Verdana" panose="020B0604030504040204" pitchFamily="34" charset="0"/>
                <a:cs typeface="Verdana" panose="020B0604030504040204" pitchFamily="34" charset="0"/>
              </a:rPr>
              <a:t>CONTENUTO </a:t>
            </a:r>
          </a:p>
          <a:p>
            <a:r>
              <a:rPr lang="it-IT" sz="1100" dirty="0">
                <a:latin typeface="Verdana" panose="020B0604030504040204" pitchFamily="34" charset="0"/>
                <a:ea typeface="Verdana" panose="020B0604030504040204" pitchFamily="34" charset="0"/>
                <a:cs typeface="Verdana" panose="020B0604030504040204" pitchFamily="34" charset="0"/>
              </a:rPr>
              <a:t>(</a:t>
            </a:r>
            <a:r>
              <a:rPr lang="it-IT" sz="1200" dirty="0">
                <a:latin typeface="Verdana" panose="020B0604030504040204" pitchFamily="34" charset="0"/>
                <a:ea typeface="Verdana" panose="020B0604030504040204" pitchFamily="34" charset="0"/>
                <a:cs typeface="Verdana" panose="020B0604030504040204" pitchFamily="34" charset="0"/>
              </a:rPr>
              <a:t>INFORMAZIONE</a:t>
            </a:r>
            <a:r>
              <a:rPr lang="it-IT" sz="1400" dirty="0">
                <a:latin typeface="Verdana" panose="020B0604030504040204" pitchFamily="34" charset="0"/>
                <a:ea typeface="Verdana" panose="020B0604030504040204" pitchFamily="34" charset="0"/>
                <a:cs typeface="Verdana" panose="020B0604030504040204" pitchFamily="34" charset="0"/>
              </a:rPr>
              <a:t>)</a:t>
            </a:r>
          </a:p>
        </p:txBody>
      </p:sp>
      <p:sp>
        <p:nvSpPr>
          <p:cNvPr id="5133" name="Rettangolo 13"/>
          <p:cNvSpPr>
            <a:spLocks noChangeArrowheads="1"/>
          </p:cNvSpPr>
          <p:nvPr/>
        </p:nvSpPr>
        <p:spPr bwMode="auto">
          <a:xfrm>
            <a:off x="2925194" y="1893888"/>
            <a:ext cx="1103187" cy="400110"/>
          </a:xfrm>
          <a:prstGeom prst="rect">
            <a:avLst/>
          </a:prstGeom>
          <a:noFill/>
          <a:ln w="9525">
            <a:noFill/>
            <a:miter lim="800000"/>
            <a:headEnd/>
            <a:tailEnd/>
          </a:ln>
        </p:spPr>
        <p:txBody>
          <a:bodyPr wrap="none">
            <a:spAutoFit/>
          </a:bodyPr>
          <a:lstStyle/>
          <a:p>
            <a:r>
              <a:rPr lang="it-IT" sz="2000" dirty="0">
                <a:latin typeface="Verdana" panose="020B0604030504040204" pitchFamily="34" charset="0"/>
                <a:ea typeface="Verdana" panose="020B0604030504040204" pitchFamily="34" charset="0"/>
                <a:cs typeface="Verdana" panose="020B0604030504040204" pitchFamily="34" charset="0"/>
              </a:rPr>
              <a:t>FORMA</a:t>
            </a:r>
          </a:p>
        </p:txBody>
      </p:sp>
      <p:cxnSp>
        <p:nvCxnSpPr>
          <p:cNvPr id="15" name="Connettore 1 14"/>
          <p:cNvCxnSpPr/>
          <p:nvPr/>
        </p:nvCxnSpPr>
        <p:spPr>
          <a:xfrm rot="16200000" flipH="1">
            <a:off x="7042944" y="2299494"/>
            <a:ext cx="2232025" cy="26987"/>
          </a:xfrm>
          <a:prstGeom prst="line">
            <a:avLst/>
          </a:prstGeom>
          <a:ln>
            <a:prstDash val="dash"/>
          </a:ln>
        </p:spPr>
        <p:style>
          <a:lnRef idx="3">
            <a:schemeClr val="accent6"/>
          </a:lnRef>
          <a:fillRef idx="0">
            <a:schemeClr val="accent6"/>
          </a:fillRef>
          <a:effectRef idx="2">
            <a:schemeClr val="accent6"/>
          </a:effectRef>
          <a:fontRef idx="minor">
            <a:schemeClr val="tx1"/>
          </a:fontRef>
        </p:style>
      </p:cxnSp>
      <p:sp>
        <p:nvSpPr>
          <p:cNvPr id="16" name="CasellaDiTesto 15"/>
          <p:cNvSpPr txBox="1"/>
          <p:nvPr/>
        </p:nvSpPr>
        <p:spPr>
          <a:xfrm>
            <a:off x="8196431" y="931974"/>
            <a:ext cx="523220" cy="2563522"/>
          </a:xfrm>
          <a:prstGeom prst="rect">
            <a:avLst/>
          </a:prstGeom>
          <a:noFill/>
        </p:spPr>
        <p:txBody>
          <a:bodyPr vert="vert270" wrap="square">
            <a:spAutoFit/>
          </a:bodyPr>
          <a:lstStyle/>
          <a:p>
            <a:pPr fontAlgn="auto">
              <a:spcBef>
                <a:spcPts val="0"/>
              </a:spcBef>
              <a:spcAft>
                <a:spcPts val="0"/>
              </a:spcAft>
              <a:defRPr/>
            </a:pPr>
            <a:r>
              <a:rPr lang="it-IT" sz="2200" dirty="0">
                <a:solidFill>
                  <a:srgbClr val="FFC000"/>
                </a:solidFill>
                <a:latin typeface="Verdana" panose="020B0604030504040204" pitchFamily="34" charset="0"/>
                <a:ea typeface="Verdana" panose="020B0604030504040204" pitchFamily="34" charset="0"/>
                <a:cs typeface="Verdana" panose="020B0604030504040204" pitchFamily="34" charset="0"/>
              </a:rPr>
              <a:t>INFORMAZIONE</a:t>
            </a:r>
          </a:p>
        </p:txBody>
      </p:sp>
      <p:sp>
        <p:nvSpPr>
          <p:cNvPr id="17" name="Freccia a destra 16"/>
          <p:cNvSpPr/>
          <p:nvPr/>
        </p:nvSpPr>
        <p:spPr>
          <a:xfrm rot="10800000">
            <a:off x="2124075" y="3500438"/>
            <a:ext cx="4392613" cy="1008062"/>
          </a:xfrm>
          <a:prstGeom prst="rightArrow">
            <a:avLst/>
          </a:prstGeom>
          <a:solidFill>
            <a:srgbClr val="92D050">
              <a:alpha val="69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t-IT"/>
          </a:p>
        </p:txBody>
      </p:sp>
      <p:sp>
        <p:nvSpPr>
          <p:cNvPr id="5137" name="CasellaDiTesto 17"/>
          <p:cNvSpPr txBox="1">
            <a:spLocks noChangeArrowheads="1"/>
          </p:cNvSpPr>
          <p:nvPr/>
        </p:nvSpPr>
        <p:spPr bwMode="auto">
          <a:xfrm>
            <a:off x="3412205" y="3820260"/>
            <a:ext cx="1809747" cy="430887"/>
          </a:xfrm>
          <a:prstGeom prst="rect">
            <a:avLst/>
          </a:prstGeom>
          <a:noFill/>
          <a:ln w="9525">
            <a:noFill/>
            <a:miter lim="800000"/>
            <a:headEnd/>
            <a:tailEnd/>
          </a:ln>
        </p:spPr>
        <p:txBody>
          <a:bodyPr wrap="square">
            <a:spAutoFit/>
          </a:bodyPr>
          <a:lstStyle/>
          <a:p>
            <a:r>
              <a:rPr lang="it-IT" sz="2200" dirty="0">
                <a:latin typeface="Verdana" panose="020B0604030504040204" pitchFamily="34" charset="0"/>
                <a:ea typeface="Verdana" panose="020B0604030504040204" pitchFamily="34" charset="0"/>
                <a:cs typeface="Verdana" panose="020B0604030504040204" pitchFamily="34" charset="0"/>
              </a:rPr>
              <a:t>RISPOSTA</a:t>
            </a:r>
          </a:p>
        </p:txBody>
      </p:sp>
      <p:cxnSp>
        <p:nvCxnSpPr>
          <p:cNvPr id="19" name="Connettore 1 18"/>
          <p:cNvCxnSpPr/>
          <p:nvPr/>
        </p:nvCxnSpPr>
        <p:spPr>
          <a:xfrm rot="5400000">
            <a:off x="6696818" y="4976589"/>
            <a:ext cx="2951162" cy="0"/>
          </a:xfrm>
          <a:prstGeom prst="line">
            <a:avLst/>
          </a:prstGeom>
          <a:ln>
            <a:solidFill>
              <a:srgbClr val="FF0000"/>
            </a:solidFill>
            <a:prstDash val="dash"/>
          </a:ln>
        </p:spPr>
        <p:style>
          <a:lnRef idx="3">
            <a:schemeClr val="accent6"/>
          </a:lnRef>
          <a:fillRef idx="0">
            <a:schemeClr val="accent6"/>
          </a:fillRef>
          <a:effectRef idx="2">
            <a:schemeClr val="accent6"/>
          </a:effectRef>
          <a:fontRef idx="minor">
            <a:schemeClr val="tx1"/>
          </a:fontRef>
        </p:style>
      </p:cxnSp>
      <p:sp>
        <p:nvSpPr>
          <p:cNvPr id="20" name="CasellaDiTesto 19"/>
          <p:cNvSpPr txBox="1"/>
          <p:nvPr/>
        </p:nvSpPr>
        <p:spPr>
          <a:xfrm>
            <a:off x="8148964" y="3654252"/>
            <a:ext cx="523220" cy="2727075"/>
          </a:xfrm>
          <a:prstGeom prst="rect">
            <a:avLst/>
          </a:prstGeom>
          <a:noFill/>
        </p:spPr>
        <p:txBody>
          <a:bodyPr vert="vert270" wrap="square">
            <a:spAutoFit/>
          </a:bodyPr>
          <a:lstStyle/>
          <a:p>
            <a:pPr fontAlgn="auto">
              <a:spcBef>
                <a:spcPts val="0"/>
              </a:spcBef>
              <a:spcAft>
                <a:spcPts val="0"/>
              </a:spcAft>
              <a:defRPr/>
            </a:pPr>
            <a:r>
              <a:rPr lang="it-IT" sz="2200" dirty="0">
                <a:solidFill>
                  <a:srgbClr val="FF0000"/>
                </a:solidFill>
                <a:latin typeface="Verdana" panose="020B0604030504040204" pitchFamily="34" charset="0"/>
                <a:ea typeface="Verdana" panose="020B0604030504040204" pitchFamily="34" charset="0"/>
                <a:cs typeface="Verdana" panose="020B0604030504040204" pitchFamily="34" charset="0"/>
              </a:rPr>
              <a:t>COMUNICAZIONE</a:t>
            </a:r>
          </a:p>
        </p:txBody>
      </p:sp>
      <p:sp>
        <p:nvSpPr>
          <p:cNvPr id="21" name="Rettangolo 20"/>
          <p:cNvSpPr/>
          <p:nvPr/>
        </p:nvSpPr>
        <p:spPr>
          <a:xfrm>
            <a:off x="3609816" y="4813121"/>
            <a:ext cx="1653017" cy="492443"/>
          </a:xfrm>
          <a:prstGeom prst="rect">
            <a:avLst/>
          </a:prstGeom>
        </p:spPr>
        <p:txBody>
          <a:bodyPr wrap="none">
            <a:spAutoFit/>
          </a:bodyPr>
          <a:lstStyle/>
          <a:p>
            <a:pPr fontAlgn="auto">
              <a:spcBef>
                <a:spcPts val="0"/>
              </a:spcBef>
              <a:spcAft>
                <a:spcPts val="0"/>
              </a:spcAft>
              <a:buFont typeface="Arial" pitchFamily="34" charset="0"/>
              <a:buNone/>
              <a:defRPr/>
            </a:pPr>
            <a:r>
              <a:rPr lang="it-IT" sz="2600" dirty="0">
                <a:latin typeface="Verdana" panose="020B0604030504040204" pitchFamily="34" charset="0"/>
                <a:ea typeface="Verdana" panose="020B0604030504040204" pitchFamily="34" charset="0"/>
                <a:cs typeface="Verdana" panose="020B0604030504040204" pitchFamily="34" charset="0"/>
              </a:rPr>
              <a:t>+ azione</a:t>
            </a:r>
          </a:p>
        </p:txBody>
      </p:sp>
      <p:sp>
        <p:nvSpPr>
          <p:cNvPr id="22" name="Rettangolo 21"/>
          <p:cNvSpPr/>
          <p:nvPr/>
        </p:nvSpPr>
        <p:spPr>
          <a:xfrm>
            <a:off x="2736901" y="5323026"/>
            <a:ext cx="3670172" cy="492443"/>
          </a:xfrm>
          <a:prstGeom prst="rect">
            <a:avLst/>
          </a:prstGeom>
        </p:spPr>
        <p:txBody>
          <a:bodyPr wrap="none">
            <a:spAutoFit/>
          </a:bodyPr>
          <a:lstStyle/>
          <a:p>
            <a:pPr fontAlgn="auto">
              <a:spcBef>
                <a:spcPts val="0"/>
              </a:spcBef>
              <a:spcAft>
                <a:spcPts val="0"/>
              </a:spcAft>
              <a:defRPr/>
            </a:pPr>
            <a:r>
              <a:rPr lang="it-IT" sz="2600" dirty="0">
                <a:latin typeface="Verdana" panose="020B0604030504040204" pitchFamily="34" charset="0"/>
                <a:ea typeface="Verdana" panose="020B0604030504040204" pitchFamily="34" charset="0"/>
                <a:cs typeface="Verdana" panose="020B0604030504040204" pitchFamily="34" charset="0"/>
              </a:rPr>
              <a:t>+ interazione sociale</a:t>
            </a:r>
          </a:p>
        </p:txBody>
      </p:sp>
      <p:sp>
        <p:nvSpPr>
          <p:cNvPr id="5142" name="Rettangolo 22"/>
          <p:cNvSpPr>
            <a:spLocks noChangeArrowheads="1"/>
          </p:cNvSpPr>
          <p:nvPr/>
        </p:nvSpPr>
        <p:spPr bwMode="auto">
          <a:xfrm>
            <a:off x="503107" y="6065430"/>
            <a:ext cx="2034403" cy="492443"/>
          </a:xfrm>
          <a:prstGeom prst="rect">
            <a:avLst/>
          </a:prstGeom>
          <a:noFill/>
          <a:ln w="9525">
            <a:noFill/>
            <a:miter lim="800000"/>
            <a:headEnd/>
            <a:tailEnd/>
          </a:ln>
        </p:spPr>
        <p:txBody>
          <a:bodyPr wrap="none">
            <a:spAutoFit/>
          </a:bodyPr>
          <a:lstStyle/>
          <a:p>
            <a:r>
              <a:rPr lang="it-IT" sz="2600" dirty="0">
                <a:latin typeface="Verdana" panose="020B0604030504040204" pitchFamily="34" charset="0"/>
                <a:ea typeface="Verdana" panose="020B0604030504040204" pitchFamily="34" charset="0"/>
                <a:cs typeface="Verdana" panose="020B0604030504040204" pitchFamily="34" charset="0"/>
              </a:rPr>
              <a:t>CONTESTO</a:t>
            </a:r>
          </a:p>
        </p:txBody>
      </p:sp>
      <p:cxnSp>
        <p:nvCxnSpPr>
          <p:cNvPr id="27" name="Connettore 1 26"/>
          <p:cNvCxnSpPr/>
          <p:nvPr/>
        </p:nvCxnSpPr>
        <p:spPr>
          <a:xfrm rot="16200000" flipH="1">
            <a:off x="1582738" y="2646364"/>
            <a:ext cx="936625" cy="0"/>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5" name="Connettore 1 44"/>
          <p:cNvCxnSpPr/>
          <p:nvPr/>
        </p:nvCxnSpPr>
        <p:spPr>
          <a:xfrm rot="16200000" flipH="1">
            <a:off x="6335712" y="2673351"/>
            <a:ext cx="936625" cy="0"/>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7" name="Connettore 1 46"/>
          <p:cNvCxnSpPr/>
          <p:nvPr/>
        </p:nvCxnSpPr>
        <p:spPr>
          <a:xfrm rot="5400000" flipH="1" flipV="1">
            <a:off x="3492500" y="1903413"/>
            <a:ext cx="863600" cy="8636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26" name="Rettangolo 25">
            <a:extLst>
              <a:ext uri="{FF2B5EF4-FFF2-40B4-BE49-F238E27FC236}">
                <a16:creationId xmlns:a16="http://schemas.microsoft.com/office/drawing/2014/main" id="{50C05027-DE68-4FA9-95A0-A5B9B29C0778}"/>
              </a:ext>
            </a:extLst>
          </p:cNvPr>
          <p:cNvSpPr/>
          <p:nvPr/>
        </p:nvSpPr>
        <p:spPr>
          <a:xfrm>
            <a:off x="2949304" y="5846603"/>
            <a:ext cx="2813591" cy="492443"/>
          </a:xfrm>
          <a:prstGeom prst="rect">
            <a:avLst/>
          </a:prstGeom>
        </p:spPr>
        <p:txBody>
          <a:bodyPr wrap="none">
            <a:spAutoFit/>
          </a:bodyPr>
          <a:lstStyle/>
          <a:p>
            <a:pPr fontAlgn="auto">
              <a:spcBef>
                <a:spcPts val="0"/>
              </a:spcBef>
              <a:spcAft>
                <a:spcPts val="0"/>
              </a:spcAft>
              <a:buFont typeface="Arial" pitchFamily="34" charset="0"/>
              <a:buNone/>
              <a:defRPr/>
            </a:pPr>
            <a:r>
              <a:rPr lang="it-IT" sz="2600" dirty="0">
                <a:latin typeface="Verdana" panose="020B0604030504040204" pitchFamily="34" charset="0"/>
                <a:ea typeface="Verdana" panose="020B0604030504040204" pitchFamily="34" charset="0"/>
                <a:cs typeface="Verdana" panose="020B0604030504040204" pitchFamily="34" charset="0"/>
              </a:rPr>
              <a:t>+ intenzionalità</a:t>
            </a:r>
          </a:p>
        </p:txBody>
      </p:sp>
    </p:spTree>
  </p:cSld>
  <p:clrMapOvr>
    <a:masterClrMapping/>
  </p:clrMapOvr>
  <mc:AlternateContent xmlns:mc="http://schemas.openxmlformats.org/markup-compatibility/2006" xmlns:p14="http://schemas.microsoft.com/office/powerpoint/2010/main">
    <mc:Choice Requires="p14">
      <p:transition spd="slow" p14:dur="2000" advTm="208246"/>
    </mc:Choice>
    <mc:Fallback xmlns="">
      <p:transition spd="slow" advTm="208246"/>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74A173-EAAA-A34A-6FAF-976AEB528EBD}"/>
              </a:ext>
            </a:extLst>
          </p:cNvPr>
          <p:cNvSpPr>
            <a:spLocks noGrp="1"/>
          </p:cNvSpPr>
          <p:nvPr>
            <p:ph type="title"/>
          </p:nvPr>
        </p:nvSpPr>
        <p:spPr/>
        <p:txBody>
          <a:bodyPr/>
          <a:lstStyle/>
          <a:p>
            <a:pPr>
              <a:defRPr/>
            </a:pPr>
            <a:r>
              <a:rPr lang="it-IT" sz="3200" dirty="0">
                <a:solidFill>
                  <a:srgbClr val="002060"/>
                </a:solidFill>
                <a:latin typeface="Verdana" pitchFamily="34" charset="0"/>
                <a:ea typeface="+mn-ea"/>
                <a:cs typeface="Arial" charset="0"/>
              </a:rPr>
              <a:t>Soggetto agente</a:t>
            </a:r>
            <a:endParaRPr lang="en-GB" sz="3200" dirty="0">
              <a:solidFill>
                <a:srgbClr val="002060"/>
              </a:solidFill>
              <a:latin typeface="Verdana" pitchFamily="34" charset="0"/>
              <a:ea typeface="+mn-ea"/>
              <a:cs typeface="Arial" charset="0"/>
            </a:endParaRPr>
          </a:p>
        </p:txBody>
      </p:sp>
      <p:sp>
        <p:nvSpPr>
          <p:cNvPr id="3" name="Segnaposto contenuto 2">
            <a:extLst>
              <a:ext uri="{FF2B5EF4-FFF2-40B4-BE49-F238E27FC236}">
                <a16:creationId xmlns:a16="http://schemas.microsoft.com/office/drawing/2014/main" id="{D90CA474-9DDC-F5EC-40D1-6B29F92C507F}"/>
              </a:ext>
            </a:extLst>
          </p:cNvPr>
          <p:cNvSpPr>
            <a:spLocks noGrp="1"/>
          </p:cNvSpPr>
          <p:nvPr>
            <p:ph idx="1"/>
          </p:nvPr>
        </p:nvSpPr>
        <p:spPr>
          <a:xfrm>
            <a:off x="457200" y="1052736"/>
            <a:ext cx="8229600" cy="4525963"/>
          </a:xfrm>
        </p:spPr>
        <p:txBody>
          <a:bodyPr/>
          <a:lstStyle/>
          <a:p>
            <a:pPr marL="0" indent="0" algn="just">
              <a:lnSpc>
                <a:spcPts val="3200"/>
              </a:lnSpc>
              <a:spcBef>
                <a:spcPts val="0"/>
              </a:spcBef>
              <a:buNone/>
            </a:pPr>
            <a:r>
              <a:rPr lang="it-IT" sz="2000" i="1" dirty="0">
                <a:latin typeface="Verdana" panose="020B0604030504040204" pitchFamily="34" charset="0"/>
                <a:ea typeface="Verdana" panose="020B0604030504040204" pitchFamily="34" charset="0"/>
                <a:cs typeface="Times New Roman" panose="02020603050405020304" pitchFamily="18" charset="0"/>
              </a:rPr>
              <a:t>A</a:t>
            </a:r>
            <a:r>
              <a:rPr lang="it-IT" sz="2000" i="1" dirty="0">
                <a:effectLst/>
                <a:latin typeface="Verdana" panose="020B0604030504040204" pitchFamily="34" charset="0"/>
                <a:ea typeface="Verdana" panose="020B0604030504040204" pitchFamily="34" charset="0"/>
                <a:cs typeface="Simoncini Garamond Std"/>
              </a:rPr>
              <a:t>ttore sociale </a:t>
            </a:r>
            <a:r>
              <a:rPr lang="it-IT" sz="2000" dirty="0">
                <a:effectLst/>
                <a:latin typeface="Verdana" panose="020B0604030504040204" pitchFamily="34" charset="0"/>
                <a:ea typeface="Verdana" panose="020B0604030504040204" pitchFamily="34" charset="0"/>
                <a:cs typeface="Simoncini Garamond Std"/>
              </a:rPr>
              <a:t>(e comuni­cativo): </a:t>
            </a:r>
            <a:r>
              <a:rPr lang="it-IT" sz="2000" i="1" dirty="0">
                <a:effectLst/>
                <a:latin typeface="Verdana" panose="020B0604030504040204" pitchFamily="34" charset="0"/>
                <a:ea typeface="Verdana" panose="020B0604030504040204" pitchFamily="34" charset="0"/>
                <a:cs typeface="Simoncini Garamond Std"/>
              </a:rPr>
              <a:t>emittente</a:t>
            </a:r>
            <a:r>
              <a:rPr lang="it-IT" sz="2000" dirty="0">
                <a:effectLst/>
                <a:latin typeface="Verdana" panose="020B0604030504040204" pitchFamily="34" charset="0"/>
                <a:ea typeface="Verdana" panose="020B0604030504040204" pitchFamily="34" charset="0"/>
                <a:cs typeface="Simoncini Garamond Std"/>
              </a:rPr>
              <a:t>, </a:t>
            </a:r>
            <a:r>
              <a:rPr lang="it-IT" sz="2000" i="1" dirty="0">
                <a:effectLst/>
                <a:latin typeface="Verdana" panose="020B0604030504040204" pitchFamily="34" charset="0"/>
                <a:ea typeface="Verdana" panose="020B0604030504040204" pitchFamily="34" charset="0"/>
                <a:cs typeface="Simoncini Garamond Std"/>
              </a:rPr>
              <a:t>parlante</a:t>
            </a:r>
            <a:r>
              <a:rPr lang="it-IT" sz="2000" dirty="0">
                <a:effectLst/>
                <a:latin typeface="Verdana" panose="020B0604030504040204" pitchFamily="34" charset="0"/>
                <a:ea typeface="Verdana" panose="020B0604030504040204" pitchFamily="34" charset="0"/>
                <a:cs typeface="Simoncini Garamond Std"/>
              </a:rPr>
              <a:t>, </a:t>
            </a:r>
            <a:r>
              <a:rPr lang="it-IT" sz="2000" i="1" dirty="0">
                <a:effectLst/>
                <a:latin typeface="Verdana" panose="020B0604030504040204" pitchFamily="34" charset="0"/>
                <a:ea typeface="Verdana" panose="020B0604030504040204" pitchFamily="34" charset="0"/>
                <a:cs typeface="Simoncini Garamond Std"/>
              </a:rPr>
              <a:t>locutore</a:t>
            </a:r>
            <a:r>
              <a:rPr lang="it-IT" sz="2000" dirty="0">
                <a:effectLst/>
                <a:latin typeface="Verdana" panose="020B0604030504040204" pitchFamily="34" charset="0"/>
                <a:ea typeface="Verdana" panose="020B0604030504040204" pitchFamily="34" charset="0"/>
                <a:cs typeface="Simoncini Garamond Std"/>
              </a:rPr>
              <a:t>, </a:t>
            </a:r>
            <a:r>
              <a:rPr lang="it-IT" sz="2000" i="1" dirty="0">
                <a:effectLst/>
                <a:latin typeface="Verdana" panose="020B0604030504040204" pitchFamily="34" charset="0"/>
                <a:ea typeface="Verdana" panose="020B0604030504040204" pitchFamily="34" charset="0"/>
                <a:cs typeface="Simoncini Garamond Std"/>
              </a:rPr>
              <a:t>enunciatore </a:t>
            </a:r>
            <a:r>
              <a:rPr lang="it-IT" sz="2000" dirty="0">
                <a:effectLst/>
                <a:latin typeface="Verdana" panose="020B0604030504040204" pitchFamily="34" charset="0"/>
                <a:ea typeface="Verdana" panose="020B0604030504040204" pitchFamily="34" charset="0"/>
                <a:cs typeface="Simoncini Garamond Std"/>
              </a:rPr>
              <a:t>e, sull’altro lato della relazione, </a:t>
            </a:r>
            <a:r>
              <a:rPr lang="it-IT" sz="2000" i="1" dirty="0">
                <a:effectLst/>
                <a:latin typeface="Verdana" panose="020B0604030504040204" pitchFamily="34" charset="0"/>
                <a:ea typeface="Verdana" panose="020B0604030504040204" pitchFamily="34" charset="0"/>
                <a:cs typeface="Simoncini Garamond Std"/>
              </a:rPr>
              <a:t>destinatario</a:t>
            </a:r>
            <a:r>
              <a:rPr lang="it-IT" sz="2000" dirty="0">
                <a:effectLst/>
                <a:latin typeface="Verdana" panose="020B0604030504040204" pitchFamily="34" charset="0"/>
                <a:ea typeface="Verdana" panose="020B0604030504040204" pitchFamily="34" charset="0"/>
                <a:cs typeface="Simoncini Garamond Std"/>
              </a:rPr>
              <a:t>, </a:t>
            </a:r>
            <a:r>
              <a:rPr lang="it-IT" sz="2000" i="1" dirty="0">
                <a:effectLst/>
                <a:latin typeface="Verdana" panose="020B0604030504040204" pitchFamily="34" charset="0"/>
                <a:ea typeface="Verdana" panose="020B0604030504040204" pitchFamily="34" charset="0"/>
                <a:cs typeface="Simoncini Garamond Std"/>
              </a:rPr>
              <a:t>ricevente</a:t>
            </a:r>
            <a:r>
              <a:rPr lang="it-IT" sz="2000" dirty="0">
                <a:effectLst/>
                <a:latin typeface="Verdana" panose="020B0604030504040204" pitchFamily="34" charset="0"/>
                <a:ea typeface="Verdana" panose="020B0604030504040204" pitchFamily="34" charset="0"/>
                <a:cs typeface="Simoncini Garamond Std"/>
              </a:rPr>
              <a:t>, </a:t>
            </a:r>
            <a:r>
              <a:rPr lang="it-IT" sz="2000" i="1" dirty="0" err="1">
                <a:effectLst/>
                <a:latin typeface="Verdana" panose="020B0604030504040204" pitchFamily="34" charset="0"/>
                <a:ea typeface="Verdana" panose="020B0604030504040204" pitchFamily="34" charset="0"/>
                <a:cs typeface="Simoncini Garamond Std"/>
              </a:rPr>
              <a:t>enunciatario</a:t>
            </a:r>
            <a:r>
              <a:rPr lang="it-IT" sz="2000" dirty="0">
                <a:effectLst/>
                <a:latin typeface="Verdana" panose="020B0604030504040204" pitchFamily="34" charset="0"/>
                <a:ea typeface="Verdana" panose="020B0604030504040204" pitchFamily="34" charset="0"/>
                <a:cs typeface="Simoncini Garamond Std"/>
              </a:rPr>
              <a:t>.</a:t>
            </a:r>
          </a:p>
          <a:p>
            <a:pPr marL="0" indent="0" algn="just">
              <a:lnSpc>
                <a:spcPts val="3200"/>
              </a:lnSpc>
              <a:spcBef>
                <a:spcPts val="0"/>
              </a:spcBef>
              <a:buNone/>
            </a:pPr>
            <a:r>
              <a:rPr lang="it-IT" sz="2000" dirty="0">
                <a:effectLst/>
                <a:latin typeface="Verdana" panose="020B0604030504040204" pitchFamily="34" charset="0"/>
                <a:ea typeface="Verdana" panose="020B0604030504040204" pitchFamily="34" charset="0"/>
                <a:cs typeface="Simoncini Garamond Std"/>
              </a:rPr>
              <a:t>Noi useremo: «soggetto agente»:</a:t>
            </a:r>
          </a:p>
          <a:p>
            <a:pPr algn="just">
              <a:lnSpc>
                <a:spcPts val="3200"/>
              </a:lnSpc>
              <a:spcBef>
                <a:spcPts val="0"/>
              </a:spcBef>
              <a:buAutoNum type="arabicPeriod"/>
            </a:pPr>
            <a:r>
              <a:rPr lang="it-IT" sz="2000" dirty="0">
                <a:effectLst/>
                <a:latin typeface="Verdana" panose="020B0604030504040204" pitchFamily="34" charset="0"/>
                <a:ea typeface="Verdana" panose="020B0604030504040204" pitchFamily="34" charset="0"/>
                <a:cs typeface="Simoncini Garamond Std"/>
              </a:rPr>
              <a:t>si riferisce a tutti i partecipan­ti alla relazione comunicativa, indipendentemente dal ruolo particolare che rivestono</a:t>
            </a:r>
          </a:p>
          <a:p>
            <a:pPr algn="just">
              <a:lnSpc>
                <a:spcPts val="3200"/>
              </a:lnSpc>
              <a:spcBef>
                <a:spcPts val="0"/>
              </a:spcBef>
              <a:buAutoNum type="arabicPeriod"/>
            </a:pPr>
            <a:r>
              <a:rPr lang="it-IT" sz="2000" dirty="0">
                <a:effectLst/>
                <a:latin typeface="Verdana" panose="020B0604030504040204" pitchFamily="34" charset="0"/>
                <a:ea typeface="Verdana" panose="020B0604030504040204" pitchFamily="34" charset="0"/>
                <a:cs typeface="Simoncini Garamond Std"/>
              </a:rPr>
              <a:t>implica che i soggetti interpretino i propri comportamenti e quelli altrui come espressioni di in­tenzionalità e volontà. Ciò vale per le persone che comunicano, ma anche per «attori collettivi», …, che perseguono particolari fini ed operano secondo logiche e con effetti («effetti strut­turali») che possono anche andare oltre le stesse intenzioni dei singoli.</a:t>
            </a:r>
          </a:p>
          <a:p>
            <a:pPr algn="just">
              <a:lnSpc>
                <a:spcPts val="3200"/>
              </a:lnSpc>
              <a:spcBef>
                <a:spcPts val="0"/>
              </a:spcBef>
              <a:buAutoNum type="arabicPeriod"/>
            </a:pPr>
            <a:r>
              <a:rPr lang="it-IT" sz="2000" dirty="0" err="1">
                <a:latin typeface="Verdana" panose="020B0604030504040204" pitchFamily="34" charset="0"/>
                <a:ea typeface="Verdana" panose="020B0604030504040204" pitchFamily="34" charset="0"/>
              </a:rPr>
              <a:t>Pag</a:t>
            </a:r>
            <a:r>
              <a:rPr lang="it-IT" sz="2000" dirty="0">
                <a:latin typeface="Verdana" panose="020B0604030504040204" pitchFamily="34" charset="0"/>
                <a:ea typeface="Verdana" panose="020B0604030504040204" pitchFamily="34" charset="0"/>
              </a:rPr>
              <a:t> 25 Artieri, Colombo, Gili</a:t>
            </a:r>
            <a:endParaRPr lang="en-GB" sz="2000" dirty="0">
              <a:latin typeface="Verdana" panose="020B0604030504040204" pitchFamily="34" charset="0"/>
              <a:ea typeface="Verdana" panose="020B0604030504040204" pitchFamily="34" charset="0"/>
            </a:endParaRPr>
          </a:p>
          <a:p>
            <a:pPr marL="0" indent="0">
              <a:buNone/>
            </a:pPr>
            <a:endParaRPr lang="en-GB" sz="1800" dirty="0">
              <a:effectLst/>
              <a:latin typeface="Verdana" panose="020B0604030504040204" pitchFamily="34" charset="0"/>
              <a:ea typeface="Verdana" panose="020B060403050404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722846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494E42A-BA36-8C57-26CF-D1083834D0AB}"/>
              </a:ext>
            </a:extLst>
          </p:cNvPr>
          <p:cNvSpPr>
            <a:spLocks noGrp="1"/>
          </p:cNvSpPr>
          <p:nvPr>
            <p:ph type="title"/>
          </p:nvPr>
        </p:nvSpPr>
        <p:spPr/>
        <p:txBody>
          <a:bodyPr/>
          <a:lstStyle/>
          <a:p>
            <a:pPr>
              <a:defRPr/>
            </a:pPr>
            <a:r>
              <a:rPr lang="it-IT" sz="3200" dirty="0">
                <a:solidFill>
                  <a:srgbClr val="002060"/>
                </a:solidFill>
                <a:latin typeface="Verdana" pitchFamily="34" charset="0"/>
                <a:ea typeface="+mn-ea"/>
                <a:cs typeface="Arial" charset="0"/>
              </a:rPr>
              <a:t>Emittente</a:t>
            </a:r>
            <a:endParaRPr lang="en-GB" sz="3200" dirty="0">
              <a:solidFill>
                <a:srgbClr val="002060"/>
              </a:solidFill>
              <a:latin typeface="Verdana" pitchFamily="34" charset="0"/>
              <a:ea typeface="+mn-ea"/>
              <a:cs typeface="Arial" charset="0"/>
            </a:endParaRPr>
          </a:p>
        </p:txBody>
      </p:sp>
      <p:sp>
        <p:nvSpPr>
          <p:cNvPr id="3" name="Segnaposto contenuto 2">
            <a:extLst>
              <a:ext uri="{FF2B5EF4-FFF2-40B4-BE49-F238E27FC236}">
                <a16:creationId xmlns:a16="http://schemas.microsoft.com/office/drawing/2014/main" id="{2806ADD4-959F-4E1A-8B22-B9C61A23C323}"/>
              </a:ext>
            </a:extLst>
          </p:cNvPr>
          <p:cNvSpPr>
            <a:spLocks noGrp="1"/>
          </p:cNvSpPr>
          <p:nvPr>
            <p:ph idx="1"/>
          </p:nvPr>
        </p:nvSpPr>
        <p:spPr>
          <a:xfrm>
            <a:off x="457200" y="1417638"/>
            <a:ext cx="8229600" cy="4708525"/>
          </a:xfrm>
        </p:spPr>
        <p:txBody>
          <a:bodyPr/>
          <a:lstStyle/>
          <a:p>
            <a:pPr marL="0" indent="0" algn="just">
              <a:lnSpc>
                <a:spcPts val="3200"/>
              </a:lnSpc>
              <a:spcBef>
                <a:spcPts val="0"/>
              </a:spcBef>
              <a:buNone/>
            </a:pPr>
            <a:r>
              <a:rPr lang="it-IT" sz="2400" dirty="0">
                <a:effectLst/>
                <a:latin typeface="Verdana" panose="020B0604030504040204" pitchFamily="34" charset="0"/>
                <a:ea typeface="Verdana" panose="020B0604030504040204" pitchFamily="34" charset="0"/>
                <a:cs typeface="Simoncini Garamond Std"/>
              </a:rPr>
              <a:t>Emittente :</a:t>
            </a:r>
          </a:p>
          <a:p>
            <a:pPr algn="just">
              <a:lnSpc>
                <a:spcPts val="3200"/>
              </a:lnSpc>
              <a:spcBef>
                <a:spcPts val="0"/>
              </a:spcBef>
              <a:buFontTx/>
              <a:buChar char="-"/>
            </a:pPr>
            <a:r>
              <a:rPr lang="it-IT" sz="2400" i="1" dirty="0">
                <a:effectLst/>
                <a:latin typeface="Verdana" panose="020B0604030504040204" pitchFamily="34" charset="0"/>
                <a:ea typeface="Verdana" panose="020B0604030504040204" pitchFamily="34" charset="0"/>
                <a:cs typeface="Simoncini Garamond Std"/>
              </a:rPr>
              <a:t>animatore </a:t>
            </a:r>
            <a:r>
              <a:rPr lang="it-IT" sz="2400" dirty="0">
                <a:effectLst/>
                <a:latin typeface="Verdana" panose="020B0604030504040204" pitchFamily="34" charset="0"/>
                <a:ea typeface="Verdana" panose="020B0604030504040204" pitchFamily="34" charset="0"/>
                <a:cs typeface="Simoncini Garamond Std"/>
              </a:rPr>
              <a:t>chi materialmente comunica e si rivolge all’inter­locutore: è, per usare l’espressione di Goffman, la «macchina parlante»</a:t>
            </a:r>
          </a:p>
          <a:p>
            <a:pPr algn="just">
              <a:lnSpc>
                <a:spcPts val="3200"/>
              </a:lnSpc>
              <a:spcBef>
                <a:spcPts val="0"/>
              </a:spcBef>
              <a:buFontTx/>
              <a:buChar char="-"/>
            </a:pPr>
            <a:r>
              <a:rPr lang="it-IT" sz="2400" i="1" dirty="0">
                <a:effectLst/>
                <a:latin typeface="Verdana" panose="020B0604030504040204" pitchFamily="34" charset="0"/>
                <a:ea typeface="Verdana" panose="020B0604030504040204" pitchFamily="34" charset="0"/>
                <a:cs typeface="Simoncini Garamond Std"/>
              </a:rPr>
              <a:t>autore </a:t>
            </a:r>
            <a:r>
              <a:rPr lang="it-IT" sz="2400" dirty="0">
                <a:effectLst/>
                <a:latin typeface="Verdana" panose="020B0604030504040204" pitchFamily="34" charset="0"/>
                <a:ea typeface="Verdana" panose="020B0604030504040204" pitchFamily="34" charset="0"/>
                <a:cs typeface="Simoncini Garamond Std"/>
              </a:rPr>
              <a:t>(Goffman lo definisce anche «stratega»), chi ha ideato e costruito il messaggio e ha deciso di conferirgli una determinata forma</a:t>
            </a:r>
          </a:p>
          <a:p>
            <a:pPr algn="just">
              <a:lnSpc>
                <a:spcPts val="3200"/>
              </a:lnSpc>
              <a:spcBef>
                <a:spcPts val="0"/>
              </a:spcBef>
              <a:buFontTx/>
              <a:buChar char="-"/>
            </a:pPr>
            <a:r>
              <a:rPr lang="it-IT" sz="2400" i="1" dirty="0">
                <a:effectLst/>
                <a:latin typeface="Verdana" panose="020B0604030504040204" pitchFamily="34" charset="0"/>
                <a:ea typeface="Verdana" panose="020B0604030504040204" pitchFamily="34" charset="0"/>
                <a:cs typeface="Simoncini Garamond Std"/>
              </a:rPr>
              <a:t>mandan­te </a:t>
            </a:r>
            <a:r>
              <a:rPr lang="it-IT" sz="2400" dirty="0">
                <a:effectLst/>
                <a:latin typeface="Verdana" panose="020B0604030504040204" pitchFamily="34" charset="0"/>
                <a:ea typeface="Verdana" panose="020B0604030504040204" pitchFamily="34" charset="0"/>
                <a:cs typeface="Simoncini Garamond Std"/>
              </a:rPr>
              <a:t>(Goffman parla anche di «committente» o «responsabile»), il soggetto nel nome del quale si parla e che assume la responsabilità di ciò che viene detto</a:t>
            </a:r>
          </a:p>
        </p:txBody>
      </p:sp>
    </p:spTree>
    <p:extLst>
      <p:ext uri="{BB962C8B-B14F-4D97-AF65-F5344CB8AC3E}">
        <p14:creationId xmlns:p14="http://schemas.microsoft.com/office/powerpoint/2010/main" val="372439058"/>
      </p:ext>
    </p:extLst>
  </p:cSld>
  <p:clrMapOvr>
    <a:masterClrMapping/>
  </p:clrMapOvr>
  <mc:AlternateContent xmlns:mc="http://schemas.openxmlformats.org/markup-compatibility/2006" xmlns:p14="http://schemas.microsoft.com/office/powerpoint/2010/main">
    <mc:Choice Requires="p14">
      <p:transition spd="slow" p14:dur="2000" advTm="1053"/>
    </mc:Choice>
    <mc:Fallback xmlns="">
      <p:transition spd="slow" advTm="1053"/>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AC14EB-E5A0-269B-70CE-07DC5957E689}"/>
              </a:ext>
            </a:extLst>
          </p:cNvPr>
          <p:cNvSpPr>
            <a:spLocks noGrp="1"/>
          </p:cNvSpPr>
          <p:nvPr>
            <p:ph type="title"/>
          </p:nvPr>
        </p:nvSpPr>
        <p:spPr/>
        <p:txBody>
          <a:bodyPr/>
          <a:lstStyle/>
          <a:p>
            <a:pPr>
              <a:defRPr/>
            </a:pPr>
            <a:r>
              <a:rPr lang="it-IT" sz="3200" dirty="0">
                <a:solidFill>
                  <a:srgbClr val="002060"/>
                </a:solidFill>
                <a:latin typeface="Verdana" pitchFamily="34" charset="0"/>
                <a:ea typeface="+mn-ea"/>
                <a:cs typeface="Arial" charset="0"/>
              </a:rPr>
              <a:t>Ricevente</a:t>
            </a:r>
            <a:endParaRPr lang="en-GB" sz="3200" dirty="0">
              <a:solidFill>
                <a:srgbClr val="002060"/>
              </a:solidFill>
              <a:latin typeface="Verdana" pitchFamily="34" charset="0"/>
              <a:ea typeface="+mn-ea"/>
              <a:cs typeface="Arial" charset="0"/>
            </a:endParaRPr>
          </a:p>
        </p:txBody>
      </p:sp>
      <p:sp>
        <p:nvSpPr>
          <p:cNvPr id="3" name="Segnaposto contenuto 2">
            <a:extLst>
              <a:ext uri="{FF2B5EF4-FFF2-40B4-BE49-F238E27FC236}">
                <a16:creationId xmlns:a16="http://schemas.microsoft.com/office/drawing/2014/main" id="{F488766F-2983-21AE-5D19-1CBA8D845D64}"/>
              </a:ext>
            </a:extLst>
          </p:cNvPr>
          <p:cNvSpPr>
            <a:spLocks noGrp="1"/>
          </p:cNvSpPr>
          <p:nvPr>
            <p:ph idx="1"/>
          </p:nvPr>
        </p:nvSpPr>
        <p:spPr/>
        <p:txBody>
          <a:bodyPr/>
          <a:lstStyle/>
          <a:p>
            <a:pPr marL="0" indent="0">
              <a:lnSpc>
                <a:spcPct val="150000"/>
              </a:lnSpc>
              <a:spcBef>
                <a:spcPts val="0"/>
              </a:spcBef>
              <a:buNone/>
            </a:pPr>
            <a:r>
              <a:rPr lang="it-IT" sz="2400" dirty="0">
                <a:latin typeface="Verdana" panose="020B0604030504040204" pitchFamily="34" charset="0"/>
                <a:ea typeface="Verdana" panose="020B0604030504040204" pitchFamily="34" charset="0"/>
              </a:rPr>
              <a:t>Ricevente:</a:t>
            </a:r>
          </a:p>
          <a:p>
            <a:pPr>
              <a:lnSpc>
                <a:spcPct val="150000"/>
              </a:lnSpc>
              <a:spcBef>
                <a:spcPts val="0"/>
              </a:spcBef>
              <a:buFontTx/>
              <a:buChar char="-"/>
            </a:pPr>
            <a:r>
              <a:rPr lang="it-IT" sz="2400" dirty="0">
                <a:latin typeface="Verdana" panose="020B0604030504040204" pitchFamily="34" charset="0"/>
                <a:ea typeface="Verdana" panose="020B0604030504040204" pitchFamily="34" charset="0"/>
              </a:rPr>
              <a:t>partecipante ratificato o designato</a:t>
            </a:r>
          </a:p>
          <a:p>
            <a:pPr>
              <a:lnSpc>
                <a:spcPct val="150000"/>
              </a:lnSpc>
              <a:spcBef>
                <a:spcPts val="0"/>
              </a:spcBef>
              <a:buFontTx/>
              <a:buChar char="-"/>
            </a:pPr>
            <a:r>
              <a:rPr lang="it-IT" sz="2400" dirty="0">
                <a:latin typeface="Verdana" panose="020B0604030504040204" pitchFamily="34" charset="0"/>
                <a:ea typeface="Verdana" panose="020B0604030504040204" pitchFamily="34" charset="0"/>
              </a:rPr>
              <a:t>occasionale o accidentale</a:t>
            </a:r>
          </a:p>
          <a:p>
            <a:pPr>
              <a:lnSpc>
                <a:spcPct val="150000"/>
              </a:lnSpc>
              <a:spcBef>
                <a:spcPts val="0"/>
              </a:spcBef>
              <a:buFontTx/>
              <a:buChar char="-"/>
            </a:pPr>
            <a:r>
              <a:rPr lang="it-IT" sz="2400" dirty="0">
                <a:latin typeface="Verdana" panose="020B0604030504040204" pitchFamily="34" charset="0"/>
                <a:ea typeface="Verdana" panose="020B0604030504040204" pitchFamily="34" charset="0"/>
              </a:rPr>
              <a:t>Diretto</a:t>
            </a:r>
          </a:p>
          <a:p>
            <a:pPr>
              <a:lnSpc>
                <a:spcPct val="150000"/>
              </a:lnSpc>
              <a:spcBef>
                <a:spcPts val="0"/>
              </a:spcBef>
              <a:buFontTx/>
              <a:buChar char="-"/>
            </a:pPr>
            <a:r>
              <a:rPr lang="it-IT" sz="2400" dirty="0">
                <a:latin typeface="Verdana" panose="020B0604030504040204" pitchFamily="34" charset="0"/>
                <a:ea typeface="Verdana" panose="020B0604030504040204" pitchFamily="34" charset="0"/>
              </a:rPr>
              <a:t>Indiretto</a:t>
            </a:r>
          </a:p>
          <a:p>
            <a:pPr>
              <a:lnSpc>
                <a:spcPct val="150000"/>
              </a:lnSpc>
              <a:spcBef>
                <a:spcPts val="0"/>
              </a:spcBef>
              <a:buFontTx/>
              <a:buChar char="-"/>
            </a:pPr>
            <a:r>
              <a:rPr lang="it-IT" sz="2400" dirty="0">
                <a:latin typeface="Verdana" panose="020B0604030504040204" pitchFamily="34" charset="0"/>
                <a:ea typeface="Verdana" panose="020B0604030504040204" pitchFamily="34" charset="0"/>
              </a:rPr>
              <a:t>In presenza</a:t>
            </a:r>
          </a:p>
          <a:p>
            <a:pPr>
              <a:lnSpc>
                <a:spcPct val="150000"/>
              </a:lnSpc>
              <a:spcBef>
                <a:spcPts val="0"/>
              </a:spcBef>
              <a:buFontTx/>
              <a:buChar char="-"/>
            </a:pPr>
            <a:r>
              <a:rPr lang="it-IT" sz="2400" dirty="0">
                <a:latin typeface="Verdana" panose="020B0604030504040204" pitchFamily="34" charset="0"/>
                <a:ea typeface="Verdana" panose="020B0604030504040204" pitchFamily="34" charset="0"/>
              </a:rPr>
              <a:t>A distanza</a:t>
            </a:r>
            <a:endParaRPr lang="en-GB" sz="2400" dirty="0">
              <a:latin typeface="Verdana" panose="020B0604030504040204" pitchFamily="34" charset="0"/>
              <a:ea typeface="Verdana" panose="020B0604030504040204" pitchFamily="34" charset="0"/>
            </a:endParaRPr>
          </a:p>
          <a:p>
            <a:endParaRPr lang="en-GB" dirty="0"/>
          </a:p>
        </p:txBody>
      </p:sp>
    </p:spTree>
    <p:extLst>
      <p:ext uri="{BB962C8B-B14F-4D97-AF65-F5344CB8AC3E}">
        <p14:creationId xmlns:p14="http://schemas.microsoft.com/office/powerpoint/2010/main" val="3151844714"/>
      </p:ext>
    </p:extLst>
  </p:cSld>
  <p:clrMapOvr>
    <a:masterClrMapping/>
  </p:clrMapOvr>
  <mc:AlternateContent xmlns:mc="http://schemas.openxmlformats.org/markup-compatibility/2006" xmlns:p14="http://schemas.microsoft.com/office/powerpoint/2010/main">
    <mc:Choice Requires="p14">
      <p:transition spd="slow" p14:dur="2000" advTm="2494"/>
    </mc:Choice>
    <mc:Fallback xmlns="">
      <p:transition spd="slow" advTm="2494"/>
    </mc:Fallback>
  </mc:AlternateContent>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266197E6C6865A49AC0B87229B5674DD" ma:contentTypeVersion="7" ma:contentTypeDescription="Creare un nuovo documento." ma:contentTypeScope="" ma:versionID="5baaa43a06cfb387b1a9a8a471c04eb0">
  <xsd:schema xmlns:xsd="http://www.w3.org/2001/XMLSchema" xmlns:xs="http://www.w3.org/2001/XMLSchema" xmlns:p="http://schemas.microsoft.com/office/2006/metadata/properties" xmlns:ns2="82af3b81-bae1-46bf-9e8c-b1cd931c91a3" targetNamespace="http://schemas.microsoft.com/office/2006/metadata/properties" ma:root="true" ma:fieldsID="a3c3314b88e6adbdc4354c214396f54e" ns2:_="">
    <xsd:import namespace="82af3b81-bae1-46bf-9e8c-b1cd931c91a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2af3b81-bae1-46bf-9e8c-b1cd931c91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1B8B9C0-52F5-48AD-A9DF-DE7B4DA06777}">
  <ds:schemaRefs>
    <ds:schemaRef ds:uri="82af3b81-bae1-46bf-9e8c-b1cd931c91a3"/>
    <ds:schemaRef ds:uri="http://schemas.microsoft.com/office/2006/documentManagement/types"/>
    <ds:schemaRef ds:uri="http://www.w3.org/XML/1998/namespace"/>
    <ds:schemaRef ds:uri="http://purl.org/dc/elements/1.1/"/>
    <ds:schemaRef ds:uri="http://schemas.microsoft.com/office/2006/metadata/properties"/>
    <ds:schemaRef ds:uri="http://purl.org/dc/terms/"/>
    <ds:schemaRef ds:uri="http://schemas.microsoft.com/office/infopath/2007/PartnerControls"/>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5CE0D92F-8CAB-47C3-99E2-BAAE9EE8319C}">
  <ds:schemaRefs>
    <ds:schemaRef ds:uri="http://schemas.microsoft.com/sharepoint/v3/contenttype/forms"/>
  </ds:schemaRefs>
</ds:datastoreItem>
</file>

<file path=customXml/itemProps3.xml><?xml version="1.0" encoding="utf-8"?>
<ds:datastoreItem xmlns:ds="http://schemas.openxmlformats.org/officeDocument/2006/customXml" ds:itemID="{FF2A9888-D1F6-40E3-BE04-29A4E5AEF28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2af3b81-bae1-46bf-9e8c-b1cd931c91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2865</TotalTime>
  <Words>1621</Words>
  <Application>Microsoft Office PowerPoint</Application>
  <PresentationFormat>Presentazione su schermo (4:3)</PresentationFormat>
  <Paragraphs>179</Paragraphs>
  <Slides>34</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34</vt:i4>
      </vt:variant>
    </vt:vector>
  </HeadingPairs>
  <TitlesOfParts>
    <vt:vector size="41" baseType="lpstr">
      <vt:lpstr>Arial</vt:lpstr>
      <vt:lpstr>Calibri</vt:lpstr>
      <vt:lpstr>Simoncini Garamond Std</vt:lpstr>
      <vt:lpstr>Times New Roman</vt:lpstr>
      <vt:lpstr>Verdana</vt:lpstr>
      <vt:lpstr>Wingdings</vt:lpstr>
      <vt:lpstr>Tema di Office</vt:lpstr>
      <vt:lpstr>ELEMENTI DI COMUNICAZIONE prima parte</vt:lpstr>
      <vt:lpstr>Stat rosa pristina nomine, nomina nuda tenemus</vt:lpstr>
      <vt:lpstr>Presentazione standard di PowerPoint</vt:lpstr>
      <vt:lpstr>Presentazione standard di PowerPoint</vt:lpstr>
      <vt:lpstr>Presentazione standard di PowerPoint</vt:lpstr>
      <vt:lpstr>Presentazione standard di PowerPoint</vt:lpstr>
      <vt:lpstr>Soggetto agente</vt:lpstr>
      <vt:lpstr>Emittente</vt:lpstr>
      <vt:lpstr>Ricevente</vt:lpstr>
      <vt:lpstr>Presentazione standard di PowerPoint</vt:lpstr>
      <vt:lpstr>Presentazione standard di PowerPoint</vt:lpstr>
      <vt:lpstr>Presentazione standard di PowerPoint</vt:lpstr>
      <vt:lpstr>Comunicazione: 8 concetti base (+1)</vt:lpstr>
      <vt:lpstr>Connessione come Interpenetrazione - Interdipendenza globale</vt:lpstr>
      <vt:lpstr>Es. Torchio a caratteri mobili</vt:lpstr>
      <vt:lpstr>I nuovi media</vt:lpstr>
      <vt:lpstr>Comunicazione: 8 concetti base (+1)</vt:lpstr>
      <vt:lpstr>Comunicazione: 8 concetti base (+1)</vt:lpstr>
      <vt:lpstr>3° Tradotto in pratica</vt:lpstr>
      <vt:lpstr>Diversi livelli di comunicazione</vt:lpstr>
      <vt:lpstr>La fiducia 1/2</vt:lpstr>
      <vt:lpstr>La fiducia 2/2</vt:lpstr>
      <vt:lpstr>Ridurre il rumore</vt:lpstr>
      <vt:lpstr>Comunicazione: 8 concetti base (+1)</vt:lpstr>
      <vt:lpstr>Comunicazione: 8 concetti base (+1)</vt:lpstr>
      <vt:lpstr>Comunicazione: 8 concetti base (+1)</vt:lpstr>
      <vt:lpstr>Presentazione standard di PowerPoint</vt:lpstr>
      <vt:lpstr>Dimensioni relazione</vt:lpstr>
      <vt:lpstr>Comunicazione: 8 concetti base (+1)</vt:lpstr>
      <vt:lpstr>Relazioni</vt:lpstr>
      <vt:lpstr>Comunicazione: 8 concetti base (+1)</vt:lpstr>
      <vt:lpstr>8° Tradotto in pratica</vt:lpstr>
      <vt:lpstr>Comunicazione: 8 concetti base (+1) La Comunic-Azione </vt:lpstr>
      <vt:lpstr>9° Tradotto in pratica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DEFINIZIONI DI COMUNICAZIONE</dc:title>
  <dc:creator>Nicola</dc:creator>
  <cp:lastModifiedBy>Nicola Strizzolo</cp:lastModifiedBy>
  <cp:revision>185</cp:revision>
  <dcterms:created xsi:type="dcterms:W3CDTF">2011-03-04T06:24:27Z</dcterms:created>
  <dcterms:modified xsi:type="dcterms:W3CDTF">2026-03-03T08:09:21Z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0x010100266197E6C6865A49AC0B87229B5674DD</vt:lpwstr>
  </property>
</Properties>
</file>