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8" d="100"/>
          <a:sy n="58" d="100"/>
        </p:scale>
        <p:origin x="98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08A2E0-BEDF-5922-2178-98D5940EF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ACB6816-0DF2-8EF8-42F9-3292556FD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D731965-920D-48A7-0C5C-6CA6F1101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230BEF-4A19-47BB-6DD4-2DFE7867C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5565E4-F76D-60FB-3D79-B1D246346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884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12DA2C-4CB7-BC5E-9772-6B65087D8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E2D0D35-7128-A20D-21AD-2DA9CB933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1B048F-5080-1AD8-E9E1-09E1F89B6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5B7E160-6D5E-F216-8024-4715B2E66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4CC9C7-5AEF-384D-6172-7BB452A3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219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16DCB84-C485-2DEA-6716-EC8E885C90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09056E0-758E-87E3-01A1-D03C32937D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01205E-FABB-6FB0-DDE3-797B566E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85D480-20BE-99DE-B22A-5BC4479B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1A0B08-0847-208A-9692-6A50F483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48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B1028A-5CDC-9CF7-28B4-B6275AF04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E962DC-9C60-2A87-5E1A-152611937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F1D029E-D492-FC35-31F0-CFBCE476C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C0C8C3-5E21-0273-6604-E64D9D67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38492F-51DB-22CD-874B-CA7271FE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215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50438C-9E64-1EAF-9605-C91F2233D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8F60DD-3BDD-962C-388F-A017ED51B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E5911C-A2E1-D5FF-A3F6-D67A17E13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6AD314-0988-C519-FFD5-8098D6D35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0B3012-7915-F01D-BD4B-AFA36ED6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43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19B441-199A-F2CB-F354-A49B796E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D078F9-77A1-4A2C-BEEA-0D29536A9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F11C2B8-D8EB-7F6F-C011-4F00FE7F4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727E9CD-06C2-0F7B-9676-7F5A50D55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75C0DA-D15B-7E5A-20A3-F5C14B06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DDEAD32-1208-B19B-41E1-C4DFFAD3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692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DA80AE-5DC6-A38E-A4C7-8C592E811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BC6B39-E82E-0D4F-23C9-2C9313A8F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A355B9-6138-D2CF-8B5C-C3B9977E3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A6489AD-BD49-1E92-1D87-84B50085E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828AA50-1EAB-4D77-ED35-9C7C96E67C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78D9E9F-8105-0ADE-CBDA-05D0751D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288F397-1F05-D2F5-CCB9-818E77FC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8C65D78-0055-6047-13B0-02B931584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14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8DC518-9BF3-2294-CD74-9D03FC24B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735D39-F7B5-3DCC-89DB-5CA66FA32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AA6CE46-A73C-9953-CEA7-681AE914C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9298B9-2B1C-BB24-511B-E2A74EEF4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31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1750E52-E912-D90F-8D54-7D57F8713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6BA425D-061A-E21A-DF22-45861F2A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AEAD9CD-4240-0FE2-84B9-61800CA1D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78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F6B1E-B8BD-94A6-A70F-E072CE09B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8EA28F-F60B-1535-AA26-6FE54DE63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0039231-0698-CF06-3C29-3AECEB22A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F6B2EA-0854-D48B-CE2B-16BB059DE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147AED9-A3A2-DB53-1504-879EBC0F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CEF050A-A9E2-E777-108E-EBFD49BBE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027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566409-077D-FEAD-A800-8076824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54CAD9C-8C76-B8F7-0A60-BB78C5E3F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5CEF40-3ED2-0EE6-20E1-52C7B69BA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03F266-6659-79FE-B8AF-AE8330D7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CF905D-76A3-D1D3-E21B-3F73795C2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07AD34-B327-0A7B-47F6-1ABF4C94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987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873BC7E-B12B-40CB-5065-A6F358B0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9EFB67-A2EA-4CB0-EFD0-16C73EA6E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BFEB0B-76A7-A246-11E2-DC9FB6FD2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67605D-98EA-4737-A8CF-E1FB88BA2FA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772BB3-D59D-9EE9-E6BA-3C9C341C66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B804B2-BC7D-0966-EB99-D0B2B6F64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19885-4198-4AFA-8CCA-2A3E7F7A96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90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EB2F45B-D4C3-4A2C-2030-824E73E5ED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5709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2B7D65B-56FC-4647-EE20-2F21A3EB9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it-IT" sz="5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Sociologia della comunicazione:</a:t>
            </a:r>
            <a:br>
              <a:rPr lang="it-IT" sz="5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51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dai media alla Sfera Pubblica</a:t>
            </a:r>
            <a:endParaRPr lang="en-GB" sz="510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14A6CEC-9DD6-DD78-E62F-33322B8EF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it-IT">
                <a:solidFill>
                  <a:schemeClr val="bg1"/>
                </a:solidFill>
              </a:rPr>
              <a:t>Fonte principale:</a:t>
            </a:r>
          </a:p>
          <a:p>
            <a:r>
              <a:rPr lang="it-IT">
                <a:solidFill>
                  <a:schemeClr val="bg1"/>
                </a:solidFill>
              </a:rPr>
              <a:t>Sociologia della comunicazione nell’era digitale</a:t>
            </a:r>
          </a:p>
          <a:p>
            <a:r>
              <a:rPr lang="it-IT">
                <a:solidFill>
                  <a:schemeClr val="bg1"/>
                </a:solidFill>
              </a:rPr>
              <a:t>(Luciano Paccagnella, 2020)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98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A35523-F910-E80E-A028-F2FFB6C55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39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Nascita dell’autore moderno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C5356B-786C-DA84-B458-8A67E2A63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1615"/>
            <a:ext cx="10515600" cy="5407529"/>
          </a:xfrm>
        </p:spPr>
        <p:txBody>
          <a:bodyPr>
            <a:noAutofit/>
          </a:bodyPr>
          <a:lstStyle/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stampa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permette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 r</a:t>
            </a:r>
            <a:r>
              <a:rPr lang="it-IT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iproduzione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 fedele di testi tecnici → meno errori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Archivio della conoscenza, idea di progresso cumulativo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Separazione tra scienza, magia e religione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Conseguenza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Alfabetizzazione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crescente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Nascita della scienza moderna come pratica laica e condivisa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Autore, copyright e proprietà intellettuale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Prima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della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stampa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l’autore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era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marginale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 testi erano anonimi, devozionali o pratici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Gli amanuensi aggiungevano glosse liberamente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Dopo la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stampa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Il libro ha una forma fissa, con nome in copertina.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Nascono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figura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dell’autore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moderno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il concetto di proprietà intellettuale,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la prima legge sul copyright (Inghilterra, 1709)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F0B306A-EF1C-8AAA-5A0A-B4D4BD3406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8794" b="6936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AC77805-CCA6-B809-9F7D-9F0A31482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37" y="281768"/>
            <a:ext cx="5155263" cy="5571899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Nasce</a:t>
            </a:r>
            <a:b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stampa e</a:t>
            </a:r>
            <a:b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sfera pubblica</a:t>
            </a:r>
            <a:endParaRPr lang="en-GB" sz="3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2FA4D3-DDC8-338A-76C8-A0A0EDDD8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3701" y="0"/>
            <a:ext cx="8465251" cy="6857999"/>
          </a:xfrm>
        </p:spPr>
        <p:txBody>
          <a:bodyPr anchor="ctr">
            <a:normAutofit fontScale="85000" lnSpcReduction="10000"/>
          </a:bodyPr>
          <a:lstStyle/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primi notiziari moderni nascono a Venezia (fine Cinquecento)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Venduti al prezzo di una “gazzetta” → da cui il nome dei giornali stessi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Tra Seicento e Settecento: Nascita dei quotidiani e settimanali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notizie diventano merce periodica e strumento di dibattito pubblico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giornali diventano luoghi di confronto politico e culturale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 media creano la prima sfera pubblica borgese: uno spazio di discussione tra Stato e società civile (il collegamento è la sfera pubblica politica)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Spazio intermedio dove cittadini alfabetizzati discutono temi d’attualità: si forma l’opinione pubblica moderna, autonoma dallo Stato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Componenti del nuovo sistema dei media: Libri, giornali, riviste, distribuzione capillare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Luoghi della lettura: caffè, locande, salotti, che diventano anche scena per il teatro borghese</a:t>
            </a:r>
          </a:p>
          <a:p>
            <a:pPr marL="0" indent="0" algn="just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Inizio della società moderna democratica</a:t>
            </a:r>
          </a:p>
          <a:p>
            <a:endParaRPr lang="en-GB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5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01FAC6-2329-C15F-1D88-5118FE5B6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704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La sfera pubblica </a:t>
            </a:r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habermasiana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7EE709-31BB-540C-A647-B33FDF020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33" y="780585"/>
            <a:ext cx="11474605" cy="5865542"/>
          </a:xfrm>
        </p:spPr>
        <p:txBody>
          <a:bodyPr>
            <a:normAutofit fontScale="40000" lnSpcReduction="20000"/>
          </a:bodyPr>
          <a:lstStyle/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Sfera pubblica: spazio di interazione discorsiva in cui i cittadini formano liberamente l’opinione pubblica su temi di interesse collettivo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Opinione pubblica (</a:t>
            </a:r>
            <a:r>
              <a:rPr lang="it-IT" sz="4500" dirty="0" err="1">
                <a:latin typeface="Verdana" panose="020B0604030504040204" pitchFamily="34" charset="0"/>
                <a:ea typeface="Verdana" panose="020B0604030504040204" pitchFamily="34" charset="0"/>
              </a:rPr>
              <a:t>öffentliche</a:t>
            </a: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4500" dirty="0" err="1">
                <a:latin typeface="Verdana" panose="020B0604030504040204" pitchFamily="34" charset="0"/>
                <a:ea typeface="Verdana" panose="020B0604030504040204" pitchFamily="34" charset="0"/>
              </a:rPr>
              <a:t>Meinung</a:t>
            </a: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): è il prodotto comunicativo della sfera pubblica. Non è una somma di opinioni individuali, ma il risultato di processi discorsivi condivisi, aperti e argomentati.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Funzionamento discorsivo: Basato su parità, inclusività, razionalità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Il consenso legittimo nasce da un confronto aperto e argomentato tra cittadini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Comunità discorsiva: I partecipanti si riconoscono come uguali nel diritto di parola. L’ideale regolativo è la situazione discorsiva non distorta.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Quella perfetta è rappresentata dalla comunità scientifica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Orizzonte del discorso: Quadro simbolico e culturale che definisce ciò che può essere discusso, e come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Ruolo dei media: Forniscono gli argomenti immessi nel dibattito pubblico.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Funzione fondamentale: tematizzare, filtrare, amplificare le istanze sociali → alimentano l’opinione pubblica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Sfera pubblica politica: È il ponte tra opinione pubblica e sfera legislativa</a:t>
            </a:r>
          </a:p>
          <a:p>
            <a:pPr marL="0" indent="0" algn="just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4500" dirty="0">
                <a:latin typeface="Verdana" panose="020B0604030504040204" pitchFamily="34" charset="0"/>
                <a:ea typeface="Verdana" panose="020B0604030504040204" pitchFamily="34" charset="0"/>
              </a:rPr>
              <a:t>Le istituzioni sono legittimate solo se rispondono a una volontà formata discorsivamente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1045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22BC6A-4884-8C30-4650-565AE1245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L’agire comunicativo –</a:t>
            </a:r>
            <a:b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fondamento della democrazia discorsiva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6CBE5D-3655-2138-55E2-4627D477F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Habermas – Teoria dell’agire comunicativo (1981)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Agire comunicativo VS Agire strategico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Tre pretese di validità nel discorso: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Verità (il contenuto è corrispondente ai fatti)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Giustezza (normativa: il contenuto è giusto nel contesto sociale)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Sincerità (l’oratore è autentico e credibile)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Condizioni ideali del discorso: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Tutti possono partecipare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Nessuno è escluso per status o potere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Tutti possono mettere in dubbio, argomentare, concordare.</a:t>
            </a: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Legittimità democratica: Una norma è giusta solo se può essere accettata da tutti i potenziali interessati, attraverso un discorso libero da coercizione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50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9E1F5D-9A35-FE61-C309-B794093AE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Mondo di vita e Sistema:</a:t>
            </a:r>
            <a:b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due ambiti della modernità contrapposti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0CA60338-68B9-1CB2-8E1B-B6D75449FE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167508"/>
              </p:ext>
            </p:extLst>
          </p:nvPr>
        </p:nvGraphicFramePr>
        <p:xfrm>
          <a:off x="838200" y="1221084"/>
          <a:ext cx="10515600" cy="5402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621370936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4001122022"/>
                    </a:ext>
                  </a:extLst>
                </a:gridCol>
              </a:tblGrid>
              <a:tr h="465600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Mondo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della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vita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Sistema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1440987"/>
                  </a:ext>
                </a:extLst>
              </a:tr>
              <a:tr h="803639"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Spazio della cultura, comunicazione, valori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Spazio di economia, politica, istituzioni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9981435"/>
                  </a:ext>
                </a:extLst>
              </a:tr>
              <a:tr h="2525722"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Retto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da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agire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comunicativo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: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L’interazione è orientata alla comprensione reciproca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Avviene nel mondo della vita → famiglie, scuola, associazioni, spazi pubblici</a:t>
                      </a:r>
                      <a:endParaRPr lang="en-GB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Retto da agire strategico/strumentale: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L’interazione è finalizzata al successo, alla manipolazione, al controllo</a:t>
                      </a:r>
                    </a:p>
                    <a:p>
                      <a:pPr algn="ctr">
                        <a:buFontTx/>
                        <a:buChar char="-"/>
                      </a:pP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Avviene nel sistema → mercato, burocrazie, media colonizzati</a:t>
                      </a:r>
                    </a:p>
                    <a:p>
                      <a:pPr algn="ctr"/>
                      <a:endParaRPr lang="it-IT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69019365"/>
                  </a:ext>
                </a:extLst>
              </a:tr>
              <a:tr h="803639">
                <a:tc>
                  <a:txBody>
                    <a:bodyPr/>
                    <a:lstStyle/>
                    <a:p>
                      <a:pPr algn="ctr"/>
                      <a:r>
                        <a:rPr lang="it-IT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 fonda su intesa, linguaggio, norme condivise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 fonda su efficienza, denaro, potere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61228094"/>
                  </a:ext>
                </a:extLst>
              </a:tr>
              <a:tr h="803639">
                <a:tc gridSpan="2">
                  <a:txBody>
                    <a:bodyPr/>
                    <a:lstStyle/>
                    <a:p>
                      <a:pPr algn="ctr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Il mondo di vita deve tenere sotto assedio il Sistema (Habermas in Privitera)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8597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12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D36CA0-A7C7-F135-2E82-A709E5FAE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La colonizzazione (virale) dei mondi di vita da parte del sistema nei e attraverso i Media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46E1ADBB-980E-A980-D5EB-95F0B184BD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0347841"/>
              </p:ext>
            </p:extLst>
          </p:nvPr>
        </p:nvGraphicFramePr>
        <p:xfrm>
          <a:off x="838200" y="1342867"/>
          <a:ext cx="10515600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78343664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2386403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Originaria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funzione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comunicativa</a:t>
                      </a:r>
                      <a:endParaRPr lang="en-GB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Deriva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sistemica</a:t>
                      </a:r>
                      <a:endParaRPr lang="en-GB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2824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Media come supporto per il discorso pubblico razionale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Media come strumenti di manipolazione dell’opinione pubblica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5821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Spazio per la deliberazione e la formazione dell’opinione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Spettacolarizzazione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infotainment,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logica</a:t>
                      </a:r>
                      <a:r>
                        <a:rPr lang="en-GB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dell’audience</a:t>
                      </a:r>
                      <a:endParaRPr lang="en-GB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1734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Veicolo di pluralismo e inclusione discorsiva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Algoritmi che creano bolle informative, segmentazione identitaria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610049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8E8B28C0-EB73-7990-691B-6BA8464DD0B9}"/>
              </a:ext>
            </a:extLst>
          </p:cNvPr>
          <p:cNvSpPr txBox="1"/>
          <p:nvPr/>
        </p:nvSpPr>
        <p:spPr>
          <a:xfrm>
            <a:off x="838201" y="4048972"/>
            <a:ext cx="10515599" cy="2421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200"/>
              </a:lnSpc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Habermas utilizza l'esempio dei talk show per illustrare come, nelle moderne società mediatizzate, spesso si assista a una simulazione dell'agire comunicativo: in realtà è il conduttore a gestire il dibattito sulla base di aspetti come l’audience, il consenso del pubblico o altri soggetti influenti per i suoi obiettivi personali e di rete.</a:t>
            </a:r>
            <a:endParaRPr lang="it-IT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559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0C0F1F-480A-9142-18F1-C9B056A83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17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Effetti sulla sfera pubblica</a:t>
            </a:r>
            <a:endParaRPr lang="en-GB" sz="32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2C152EFE-D176-6471-8735-B2AC2F02C8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390948"/>
              </p:ext>
            </p:extLst>
          </p:nvPr>
        </p:nvGraphicFramePr>
        <p:xfrm>
          <a:off x="341522" y="3756026"/>
          <a:ext cx="11446526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3263">
                  <a:extLst>
                    <a:ext uri="{9D8B030D-6E8A-4147-A177-3AD203B41FA5}">
                      <a16:colId xmlns:a16="http://schemas.microsoft.com/office/drawing/2014/main" val="4267092340"/>
                    </a:ext>
                  </a:extLst>
                </a:gridCol>
                <a:gridCol w="5723263">
                  <a:extLst>
                    <a:ext uri="{9D8B030D-6E8A-4147-A177-3AD203B41FA5}">
                      <a16:colId xmlns:a16="http://schemas.microsoft.com/office/drawing/2014/main" val="21579428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Partecipazione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democratica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</a:t>
                      </a:r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ideale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en-GB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Spettatorialità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democratica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</a:t>
                      </a:r>
                      <a:r>
                        <a:rPr lang="en-GB" sz="2000" b="1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reale</a:t>
                      </a:r>
                      <a:r>
                        <a:rPr lang="en-GB" sz="20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en-GB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041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Argomentare</a:t>
                      </a:r>
                      <a:r>
                        <a:rPr lang="en-GB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en-GB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ascoltare</a:t>
                      </a:r>
                      <a:r>
                        <a:rPr lang="en-GB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en-GB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replicare</a:t>
                      </a:r>
                      <a:endParaRPr lang="en-GB" sz="20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Guardare, reagire, commentare superficialmente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0451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Agire</a:t>
                      </a:r>
                      <a:r>
                        <a:rPr lang="en-GB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GB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comunicativo</a:t>
                      </a:r>
                      <a:r>
                        <a:rPr lang="en-GB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(Habermas)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Agire simbolico/spettacolare (Manin, </a:t>
                      </a:r>
                      <a:r>
                        <a:rPr lang="it-IT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Postman</a:t>
                      </a:r>
                      <a:r>
                        <a:rPr lang="it-IT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902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Opinione pubblica formata discorsivamente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Opinione pubblica plasmata dai media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3239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Impegno civico deliberativo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Consumo passivo di contenuti politici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6761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Riconoscersi come attore della cittadinanza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Agire come utente, follower, spettatore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6971544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A09C9B-9185-8B16-CF8C-A7828E6AD142}"/>
              </a:ext>
            </a:extLst>
          </p:cNvPr>
          <p:cNvSpPr txBox="1"/>
          <p:nvPr/>
        </p:nvSpPr>
        <p:spPr>
          <a:xfrm>
            <a:off x="838200" y="616705"/>
            <a:ext cx="1051560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640"/>
              </a:lnSpc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De-</a:t>
            </a:r>
            <a:r>
              <a:rPr lang="it-IT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discursivizzazione</a:t>
            </a: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: l’opinione pubblica non nasce più da un confronto razionale, ma da flussi comunicativi guidati da interessi eteronomi</a:t>
            </a:r>
          </a:p>
          <a:p>
            <a:pPr algn="just">
              <a:lnSpc>
                <a:spcPts val="2640"/>
              </a:lnSpc>
              <a:buFontTx/>
              <a:buChar char="-"/>
            </a:pPr>
            <a:r>
              <a:rPr lang="it-IT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Medializzazione</a:t>
            </a: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 delle istituzioni: politica e istituzioni adeguano il proprio linguaggio alle logiche mediatiche → si rompe il nesso discorso → norma → legittimità</a:t>
            </a:r>
          </a:p>
          <a:p>
            <a:pPr algn="just">
              <a:lnSpc>
                <a:spcPts val="2640"/>
              </a:lnSpc>
              <a:buFontTx/>
              <a:buChar char="-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Privatizzazione della cittadinanza: la partecipazione civica cede il passo al consumo di contenuti → passività e ‘</a:t>
            </a:r>
            <a:r>
              <a:rPr lang="it-IT" sz="2200" dirty="0" err="1">
                <a:latin typeface="Verdana" panose="020B0604030504040204" pitchFamily="34" charset="0"/>
                <a:ea typeface="Verdana" panose="020B0604030504040204" pitchFamily="34" charset="0"/>
              </a:rPr>
              <a:t>spettatorialità</a:t>
            </a: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 democratica’ (passività e non partecipazione)</a:t>
            </a:r>
          </a:p>
        </p:txBody>
      </p:sp>
    </p:spTree>
    <p:extLst>
      <p:ext uri="{BB962C8B-B14F-4D97-AF65-F5344CB8AC3E}">
        <p14:creationId xmlns:p14="http://schemas.microsoft.com/office/powerpoint/2010/main" val="2510642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0DAB87-6BDD-0B6B-0F68-A282F0FE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40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I medium?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9E897C2-EB38-133A-821B-C7A8D53CF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485"/>
            <a:ext cx="10515600" cy="5306106"/>
          </a:xfrm>
        </p:spPr>
        <p:txBody>
          <a:bodyPr>
            <a:normAutofit fontScale="92500"/>
          </a:bodyPr>
          <a:lstStyle/>
          <a:p>
            <a:pPr marL="0" algn="just">
              <a:lnSpc>
                <a:spcPts val="336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Dal latino </a:t>
            </a:r>
            <a:r>
              <a:rPr lang="it-IT" i="1" dirty="0">
                <a:latin typeface="Verdana" panose="020B0604030504040204" pitchFamily="34" charset="0"/>
                <a:ea typeface="Verdana" panose="020B0604030504040204" pitchFamily="34" charset="0"/>
              </a:rPr>
              <a:t>medium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(plurale </a:t>
            </a:r>
            <a:r>
              <a:rPr lang="it-IT" i="1" dirty="0">
                <a:latin typeface="Verdana" panose="020B0604030504040204" pitchFamily="34" charset="0"/>
                <a:ea typeface="Verdana" panose="020B0604030504040204" pitchFamily="34" charset="0"/>
              </a:rPr>
              <a:t>media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): «mezzo» o «strumento»: in ambito anglosassone si afferma la locuzione </a:t>
            </a:r>
            <a:r>
              <a:rPr lang="it-IT" i="1" dirty="0">
                <a:latin typeface="Verdana" panose="020B0604030504040204" pitchFamily="34" charset="0"/>
                <a:ea typeface="Verdana" panose="020B0604030504040204" pitchFamily="34" charset="0"/>
              </a:rPr>
              <a:t>mass media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, entrata nel lessico italiano solo negli anni Sessanta, con il significato di «mezzi di comunicazione di massa» o «mezzi di comunicazione sociale»</a:t>
            </a:r>
          </a:p>
          <a:p>
            <a:pPr marL="0" algn="just">
              <a:lnSpc>
                <a:spcPts val="336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Ruolo dei media nella comunicazione:</a:t>
            </a:r>
          </a:p>
          <a:p>
            <a:pPr marL="0" algn="just">
              <a:lnSpc>
                <a:spcPts val="336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 media non sostituiscono la comunicazione interpersonale, ma si sovrappongono ad essa, arricchendola e complicandola</a:t>
            </a:r>
          </a:p>
          <a:p>
            <a:pPr marL="0" algn="just">
              <a:lnSpc>
                <a:spcPts val="336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lo studio della comunicazione mediata implica una integrazione interdisciplinare: semiotica, linguistica, rituali comunicativi, rapporti sociali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883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2F54F7-DF61-F5B0-7FA1-5E9D6F6B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06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Medialessico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Segnaposto contenuto 5">
            <a:extLst>
              <a:ext uri="{FF2B5EF4-FFF2-40B4-BE49-F238E27FC236}">
                <a16:creationId xmlns:a16="http://schemas.microsoft.com/office/drawing/2014/main" id="{0D21BBEC-06C6-69C7-B489-50C86AED13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519475"/>
              </p:ext>
            </p:extLst>
          </p:nvPr>
        </p:nvGraphicFramePr>
        <p:xfrm>
          <a:off x="279400" y="809625"/>
          <a:ext cx="11633199" cy="591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77733">
                  <a:extLst>
                    <a:ext uri="{9D8B030D-6E8A-4147-A177-3AD203B41FA5}">
                      <a16:colId xmlns:a16="http://schemas.microsoft.com/office/drawing/2014/main" val="3452988678"/>
                    </a:ext>
                  </a:extLst>
                </a:gridCol>
                <a:gridCol w="3877733">
                  <a:extLst>
                    <a:ext uri="{9D8B030D-6E8A-4147-A177-3AD203B41FA5}">
                      <a16:colId xmlns:a16="http://schemas.microsoft.com/office/drawing/2014/main" val="2891603319"/>
                    </a:ext>
                  </a:extLst>
                </a:gridCol>
                <a:gridCol w="3877733">
                  <a:extLst>
                    <a:ext uri="{9D8B030D-6E8A-4147-A177-3AD203B41FA5}">
                      <a16:colId xmlns:a16="http://schemas.microsoft.com/office/drawing/2014/main" val="3549622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0" dirty="0"/>
                        <a:t>Termine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Origine e uso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b="0"/>
                        <a:t>Focus concettuale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27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Mezzi di comunicazione di massa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Traduzione di </a:t>
                      </a:r>
                      <a:r>
                        <a:rPr lang="it-IT" sz="2000" b="0" i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mass media</a:t>
                      </a: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(anni '50–'60)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Sottolinea la dimensione unidirezionale e centralizzata della comunicazione (da pochi a molti)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7293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Mezzi di comunicazione sociale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Più recente, usato in ambito cattolico e istituzionale (es. CEI, UNESCO)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Mette in rilievo la funzione sociale e relazionale dei media: dialogo, partecipazione, coesione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0265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Media digitali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Anni ’90–2000, con lo sviluppo di tecnologie e internet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Evidenzia la convergenza dei media e l’interazione utente/piattaforma in un contesto interattivo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744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Social media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Dal 2004 (con Facebook) – cultura digitale e reti sociali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Enfatizza la comunicazione orizzontale, identitaria e algoritmica; rischio di </a:t>
                      </a:r>
                      <a:r>
                        <a:rPr lang="it-IT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echo</a:t>
                      </a:r>
                      <a:r>
                        <a:rPr lang="it-IT" sz="2000" b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it-IT" sz="2000" b="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chamber</a:t>
                      </a:r>
                      <a:endParaRPr lang="it-IT" sz="2000" b="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41380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77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24B901-46C9-7EEE-33BB-148125E23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b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FA2530C-BF5E-4EB6-ABBF-F2799BA3C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4018"/>
            <a:ext cx="3396344" cy="5571899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Primo medium codificato:</a:t>
            </a:r>
            <a:b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scrittura</a:t>
            </a:r>
            <a:endParaRPr lang="en-GB" sz="3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C0243B-30F8-DEC3-3563-1756DA588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7344" y="0"/>
            <a:ext cx="8316685" cy="6857999"/>
          </a:xfrm>
        </p:spPr>
        <p:txBody>
          <a:bodyPr anchor="ctr">
            <a:normAutofit fontScale="85000" lnSpcReduction="10000"/>
          </a:bodyPr>
          <a:lstStyle/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Ogni nuovo mezzo di comunicazione ha portato con sé grandi cambiamenti sociali</a:t>
            </a: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scrittura è il primo medium che ha davvero trasformato la struttura della società umana</a:t>
            </a: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Non è solo un mezzo per comunicare: è tecnologia culturale che permette memoria, trasmissione, organizzazione</a:t>
            </a: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scrittura ha modificato l’umanità più di quanto l’umanità abbia modificato la scrittura</a:t>
            </a: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L’uomo nasce dotato di linguaggio verbale (Cro-Magnon: 35.000 anni fa)</a:t>
            </a: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Anche l’espressione grafica (graffiti, incisioni rupestri) è antichissima, ma non è ancora scrittura</a:t>
            </a:r>
            <a:endParaRPr lang="it-IT" sz="2300" kern="1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kern="1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Serve un sistema codificato: secondo Ong (1982), scrittura è “un sistema codificato di marcatori visivi […] che permettono al lettore di riprodurre esattamente le parole dello scrivente”</a:t>
            </a:r>
            <a:endParaRPr lang="en-GB" sz="2300" kern="1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3000"/>
              </a:lnSpc>
              <a:spcBef>
                <a:spcPts val="0"/>
              </a:spcBef>
              <a:buFontTx/>
              <a:buChar char="-"/>
            </a:pPr>
            <a:r>
              <a:rPr lang="it-IT" sz="23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La scrittura è riproducibile, duratura, trasferibile nello spazio e nel tempo</a:t>
            </a:r>
            <a:endParaRPr lang="en-GB" sz="2300" kern="1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endParaRPr lang="it-IT" sz="1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0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688E73-49B9-4052-A836-D248C825D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EE0C-07FE-4154-BC7C-2F20530BC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6426AD-384C-21A6-AB76-02A68A02FC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t="1786" b="1394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4284CC3-ECF5-6367-4402-DE96F51DF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28" y="557189"/>
            <a:ext cx="3238042" cy="5571899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Dall’analogico</a:t>
            </a:r>
            <a:b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 digitale</a:t>
            </a:r>
            <a:b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it-IT" sz="32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nei media</a:t>
            </a:r>
            <a:endParaRPr lang="en-GB" sz="32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516FBE2-BA31-85FC-6FC7-FD39F7ADF0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870" y="198302"/>
            <a:ext cx="8273667" cy="6858001"/>
          </a:xfrm>
        </p:spPr>
        <p:txBody>
          <a:bodyPr anchor="ctr">
            <a:normAutofit fontScale="92500"/>
          </a:bodyPr>
          <a:lstStyle/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scrittura evolve da forme iconiche (pittogrammi) a forme astratte (alfabeto fonetico)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Pittogrammi → segni visivi che somigliano agli oggetti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Ideogrammi → segni che rappresentano concetti, spesso astratti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Alfabeto → segni che rappresentano suoni (fonemi): non hanno significato se presi isolatamente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L’alfabeto come tecnologia cognitiva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L’alfabeto fonetico è un sistema altamente economico e potente: poche lettere, infiniti significati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 lettere non hanno significato proprio, ma si combinano in sequenze per produrre parole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sz="24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È necessaria una mediazione culturale: qualcuno deve insegnarti a leggere</a:t>
            </a:r>
          </a:p>
          <a:p>
            <a:endParaRPr lang="en-GB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7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1272F9-20BB-1C66-D07F-E28E56171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3200" dirty="0">
                <a:latin typeface="Verdana" panose="020B0604030504040204" pitchFamily="34" charset="0"/>
              </a:rPr>
              <a:t>简化胜出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CE863E-5887-B065-06A4-A1E316CC1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zh-CN" altLang="en-US" b="1" dirty="0">
                <a:latin typeface="Verdana" panose="020B0604030504040204" pitchFamily="34" charset="0"/>
              </a:rPr>
              <a:t>腓尼基人（公元前</a:t>
            </a:r>
            <a:r>
              <a:rPr lang="en-US" altLang="zh-CN" b="1" dirty="0">
                <a:latin typeface="Verdana" panose="020B0604030504040204" pitchFamily="34" charset="0"/>
                <a:ea typeface="Verdana" panose="020B0604030504040204" pitchFamily="34" charset="0"/>
              </a:rPr>
              <a:t>13</a:t>
            </a:r>
            <a:r>
              <a:rPr lang="zh-CN" altLang="en-US" b="1" dirty="0">
                <a:latin typeface="Verdana" panose="020B0604030504040204" pitchFamily="34" charset="0"/>
              </a:rPr>
              <a:t>世纪</a:t>
            </a:r>
            <a:endParaRPr lang="it-IT" altLang="zh-CN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zh-CN" altLang="en-US" dirty="0">
                <a:latin typeface="Verdana" panose="020B0604030504040204" pitchFamily="34" charset="0"/>
              </a:rPr>
              <a:t>首个用于实际用途（贸易）的字母系统</a:t>
            </a:r>
          </a:p>
          <a:p>
            <a:r>
              <a:rPr lang="zh-CN" altLang="en-US" dirty="0">
                <a:latin typeface="Verdana" panose="020B0604030504040204" pitchFamily="34" charset="0"/>
              </a:rPr>
              <a:t>音节式书写，无元音 → 阅读具有歧义，依赖语境和语言知识</a:t>
            </a:r>
          </a:p>
          <a:p>
            <a:r>
              <a:rPr lang="zh-CN" altLang="en-US" b="1" dirty="0">
                <a:latin typeface="Verdana" panose="020B0604030504040204" pitchFamily="34" charset="0"/>
              </a:rPr>
              <a:t>希腊人（公元前</a:t>
            </a:r>
            <a:r>
              <a:rPr lang="en-US" altLang="zh-CN" b="1" dirty="0">
                <a:latin typeface="Verdana" panose="020B0604030504040204" pitchFamily="34" charset="0"/>
                <a:ea typeface="Verdana" panose="020B0604030504040204" pitchFamily="34" charset="0"/>
              </a:rPr>
              <a:t>8–6</a:t>
            </a:r>
            <a:r>
              <a:rPr lang="zh-CN" altLang="en-US" b="1" dirty="0">
                <a:latin typeface="Verdana" panose="020B0604030504040204" pitchFamily="34" charset="0"/>
              </a:rPr>
              <a:t>世纪）：</a:t>
            </a:r>
            <a:endParaRPr lang="zh-CN" altLang="en-US" dirty="0">
              <a:latin typeface="Verdana" panose="020B0604030504040204" pitchFamily="34" charset="0"/>
            </a:endParaRPr>
          </a:p>
          <a:p>
            <a:r>
              <a:rPr lang="zh-CN" altLang="en-US" dirty="0">
                <a:latin typeface="Verdana" panose="020B0604030504040204" pitchFamily="34" charset="0"/>
              </a:rPr>
              <a:t>引入元音书写 → 系统更精确，更接近拉丁字母</a:t>
            </a:r>
          </a:p>
          <a:p>
            <a:r>
              <a:rPr lang="zh-CN" altLang="en-US" dirty="0">
                <a:latin typeface="Verdana" panose="020B0604030504040204" pitchFamily="34" charset="0"/>
              </a:rPr>
              <a:t>减少歧义，提高可读性与可及性</a:t>
            </a:r>
          </a:p>
          <a:p>
            <a:r>
              <a:rPr lang="zh-CN" altLang="en-US" b="1" dirty="0">
                <a:latin typeface="Verdana" panose="020B0604030504040204" pitchFamily="34" charset="0"/>
              </a:rPr>
              <a:t>西方拼音字母系统：</a:t>
            </a:r>
            <a:endParaRPr lang="zh-CN" altLang="en-US" dirty="0">
              <a:latin typeface="Verdana" panose="020B0604030504040204" pitchFamily="34" charset="0"/>
            </a:endParaRPr>
          </a:p>
          <a:p>
            <a:r>
              <a:rPr lang="zh-CN" altLang="en-US" dirty="0">
                <a:latin typeface="Verdana" panose="020B0604030504040204" pitchFamily="34" charset="0"/>
              </a:rPr>
              <a:t>约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</a:rPr>
              <a:t>30</a:t>
            </a:r>
            <a:r>
              <a:rPr lang="zh-CN" altLang="en-US" dirty="0">
                <a:latin typeface="Verdana" panose="020B0604030504040204" pitchFamily="34" charset="0"/>
              </a:rPr>
              <a:t>个符号需要学习</a:t>
            </a:r>
          </a:p>
          <a:p>
            <a:r>
              <a:rPr lang="zh-CN" altLang="en-US" dirty="0">
                <a:latin typeface="Verdana" panose="020B0604030504040204" pitchFamily="34" charset="0"/>
              </a:rPr>
              <a:t>组合系统：少量符号，可以构成大量词汇</a:t>
            </a:r>
          </a:p>
          <a:p>
            <a:r>
              <a:rPr lang="zh-CN" altLang="en-US" b="1" dirty="0">
                <a:latin typeface="Verdana" panose="020B0604030504040204" pitchFamily="34" charset="0"/>
              </a:rPr>
              <a:t>汉字（表意文字）系统：</a:t>
            </a:r>
            <a:endParaRPr lang="zh-CN" altLang="en-US" dirty="0">
              <a:latin typeface="Verdana" panose="020B0604030504040204" pitchFamily="34" charset="0"/>
            </a:endParaRPr>
          </a:p>
          <a:p>
            <a:r>
              <a:rPr lang="zh-CN" altLang="en-US" dirty="0">
                <a:latin typeface="Verdana" panose="020B0604030504040204" pitchFamily="34" charset="0"/>
              </a:rPr>
              <a:t>常用字约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</a:rPr>
              <a:t>4,000–7,000</a:t>
            </a:r>
            <a:r>
              <a:rPr lang="zh-CN" altLang="en-US" dirty="0">
                <a:latin typeface="Verdana" panose="020B0604030504040204" pitchFamily="34" charset="0"/>
              </a:rPr>
              <a:t>个</a:t>
            </a:r>
          </a:p>
          <a:p>
            <a:r>
              <a:rPr lang="zh-CN" altLang="en-US" dirty="0">
                <a:latin typeface="Verdana" panose="020B0604030504040204" pitchFamily="34" charset="0"/>
              </a:rPr>
              <a:t>阅读报纸和书籍至少需要掌握约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</a:rPr>
              <a:t>3,500</a:t>
            </a:r>
            <a:r>
              <a:rPr lang="zh-CN" altLang="en-US" dirty="0">
                <a:latin typeface="Verdana" panose="020B0604030504040204" pitchFamily="34" charset="0"/>
              </a:rPr>
              <a:t>个汉字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6634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D0D34A-BB84-CD46-3948-D9F22372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14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Vince la semplificazione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6F0C6C-400C-A4BF-9F88-B9E011E35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9733"/>
            <a:ext cx="10515600" cy="5858934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ts val="320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Fenici (XIII sec. a.C.):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Primo sistema alfabetico usato per fini pratici (commercio)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Scrittura sillabica, senza vocali → lettura ambigua, basata su contesto e conoscenza linguistica</a:t>
            </a:r>
          </a:p>
          <a:p>
            <a:pPr marL="0" indent="0" algn="just">
              <a:lnSpc>
                <a:spcPts val="320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Greci (VIII–VI sec. a.C.):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Introducono la scrittura delle vocali → sistema più preciso, più vicino all’alfabeto latino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Riduzione dell’ambiguità, maggiore accessibilità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None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Alfabeto fonetico occidentale: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Circa 30 segni da apprendere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Sistema combinatorio: pochi segni, moltissime parole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Sistema ideografico cinese (han):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Tra 4.000 e 7.000 caratteri d’uso comune.</a:t>
            </a:r>
          </a:p>
          <a:p>
            <a:pPr algn="just">
              <a:lnSpc>
                <a:spcPts val="3200"/>
              </a:lnSpc>
              <a:spcBef>
                <a:spcPts val="0"/>
              </a:spcBef>
              <a:buFontTx/>
              <a:buChar char="-"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Per leggere giornali e libri servono almeno 3.500 ideogrammi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775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3055D6-9771-B71F-FA73-05D562FD5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La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stampa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come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rivoluzione</a:t>
            </a:r>
            <a:r>
              <a:rPr kumimoji="0" lang="en-US" altLang="en-US" sz="3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3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culturale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D1B2882-C7E6-3235-DAB9-9256DF0A99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600638"/>
            <a:ext cx="10727267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Con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l’invenzione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della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stampa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la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produzione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libro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Diventa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meccanica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ripetibile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scalabile</a:t>
            </a: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Si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passa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dal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manoscritto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unico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al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libro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seriale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omogeneo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libro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stampato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è “la prima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merce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uniforme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ripetibile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” - McLuhan (1962)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Impatto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Riduzione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dei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costi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per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copia</a:t>
            </a:r>
            <a:endParaRPr lang="en-US" alt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Diffusione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ampia</a:t>
            </a:r>
            <a:r>
              <a:rPr kumimoji="0" lang="en-US" altLang="en-US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del </a:t>
            </a:r>
            <a:r>
              <a:rPr kumimoji="0" lang="en-US" altLang="en-US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sapere</a:t>
            </a:r>
            <a:endParaRPr kumimoji="0" lang="en-US" altLang="en-US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719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D49C6E-4F3D-D55C-E503-B1F36560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Dalla stampa al nazionalismo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C4326CF-0F73-0DF7-B110-F62D25235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9366"/>
            <a:ext cx="10515600" cy="5117597"/>
          </a:xfrm>
        </p:spPr>
        <p:txBody>
          <a:bodyPr>
            <a:noAutofit/>
          </a:bodyPr>
          <a:lstStyle/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La Bibbia stampata da Gutenberg (1455 ca.):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Primo libro stampato → simbolo di accesso diretto al sapere</a:t>
            </a: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Il lettore può leggere da solo, anche nella propria lingua → riforma culturale e religiosa.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Impatti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principali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-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Superamento della mediazione del clero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Spinta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alla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Riforma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protestante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Diffusione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della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lettura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individuale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Eisenstein (1983):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I libri in volgare favoriscono la nascita delle letterature nazionali</a:t>
            </a: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Anderson (1991):</a:t>
            </a:r>
            <a:r>
              <a:rPr lang="en-GB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Le comunità che leggono la stessa lingua possono immaginarsi come nazione.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Francesco I (1539): documenti legali in francese, non in latino.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Nasce il sentimento nazionale moderno, sostituendo l’identità religiosa o feudale</a:t>
            </a:r>
            <a:endParaRPr lang="en-GB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5975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1862</Words>
  <Application>Microsoft Office PowerPoint</Application>
  <PresentationFormat>Widescreen</PresentationFormat>
  <Paragraphs>176</Paragraphs>
  <Slides>16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Verdana</vt:lpstr>
      <vt:lpstr>Tema di Office</vt:lpstr>
      <vt:lpstr>Sociologia della comunicazione: dai media alla Sfera Pubblica</vt:lpstr>
      <vt:lpstr>I medium?</vt:lpstr>
      <vt:lpstr>Medialessico</vt:lpstr>
      <vt:lpstr>Primo medium codificato: la scrittura</vt:lpstr>
      <vt:lpstr>Dall’analogico al digitale nei media</vt:lpstr>
      <vt:lpstr>简化胜出</vt:lpstr>
      <vt:lpstr>Vince la semplificazione</vt:lpstr>
      <vt:lpstr>La stampa come rivoluzione culturale</vt:lpstr>
      <vt:lpstr>Dalla stampa al nazionalismo</vt:lpstr>
      <vt:lpstr>Nascita dell’autore moderno</vt:lpstr>
      <vt:lpstr>Nasce la stampa e la sfera pubblica</vt:lpstr>
      <vt:lpstr>La sfera pubblica habermasiana</vt:lpstr>
      <vt:lpstr>L’agire comunicativo – fondamento della democrazia discorsiva</vt:lpstr>
      <vt:lpstr>Mondo di vita e Sistema: due ambiti della modernità contrapposti</vt:lpstr>
      <vt:lpstr>La colonizzazione (virale) dei mondi di vita da parte del sistema nei e attraverso i Media</vt:lpstr>
      <vt:lpstr>Effetti sulla sfera pubblica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 strizzolo</dc:creator>
  <cp:lastModifiedBy>nicola strizzolo</cp:lastModifiedBy>
  <cp:revision>18</cp:revision>
  <dcterms:created xsi:type="dcterms:W3CDTF">2025-04-07T16:41:16Z</dcterms:created>
  <dcterms:modified xsi:type="dcterms:W3CDTF">2026-03-17T06:27:50Z</dcterms:modified>
</cp:coreProperties>
</file>