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1" r:id="rId6"/>
    <p:sldId id="283" r:id="rId7"/>
    <p:sldId id="284" r:id="rId8"/>
    <p:sldId id="263" r:id="rId9"/>
    <p:sldId id="285" r:id="rId10"/>
    <p:sldId id="268" r:id="rId11"/>
    <p:sldId id="267" r:id="rId12"/>
    <p:sldId id="266" r:id="rId13"/>
    <p:sldId id="286" r:id="rId14"/>
    <p:sldId id="270" r:id="rId15"/>
    <p:sldId id="271" r:id="rId16"/>
    <p:sldId id="287" r:id="rId17"/>
    <p:sldId id="273" r:id="rId18"/>
    <p:sldId id="288"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8" d="100"/>
          <a:sy n="58" d="100"/>
        </p:scale>
        <p:origin x="9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7DD063-646F-3F12-F54B-3FD2C1B2737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03B6F31B-E023-A248-C092-C2ECF93E5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185C0240-6519-EE61-9A93-26A6B254FEAE}"/>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5" name="Segnaposto piè di pagina 4">
            <a:extLst>
              <a:ext uri="{FF2B5EF4-FFF2-40B4-BE49-F238E27FC236}">
                <a16:creationId xmlns:a16="http://schemas.microsoft.com/office/drawing/2014/main" id="{FA072B34-3E1B-6B14-2FAE-A3A0270491A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D49AA59-C283-8CBA-E206-3D94353F0E15}"/>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421747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4C7DB-8AF2-474D-E07E-23FDC9BACE2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8C4A36D1-A448-8BAD-891D-5524CC63CF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78B632E-C9B6-B47A-7E49-35C6D097CEE5}"/>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5" name="Segnaposto piè di pagina 4">
            <a:extLst>
              <a:ext uri="{FF2B5EF4-FFF2-40B4-BE49-F238E27FC236}">
                <a16:creationId xmlns:a16="http://schemas.microsoft.com/office/drawing/2014/main" id="{14F7FAE0-28B3-BBE6-868F-2A3BBF76CD4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E89E537-61AD-A91E-76FA-51C5B024FC1C}"/>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411188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5183CB2-667A-40DA-F608-DF6EFA5FDAA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9EF91D66-9247-6903-00DE-93D33235B56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0EA39B94-5904-583C-33F9-769041464114}"/>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5" name="Segnaposto piè di pagina 4">
            <a:extLst>
              <a:ext uri="{FF2B5EF4-FFF2-40B4-BE49-F238E27FC236}">
                <a16:creationId xmlns:a16="http://schemas.microsoft.com/office/drawing/2014/main" id="{0C7C77CB-75E7-D45F-DB6C-03D24D6854F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2823122-E72F-D8A5-EFDE-985CC5046371}"/>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390447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3A83E-4A5B-64AA-3339-F26C0852B6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83CC0929-C7CF-7AFF-4956-5AB6D6DE8E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2CCD223-6BA0-B315-E13E-633B91C22EDD}"/>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5" name="Segnaposto piè di pagina 4">
            <a:extLst>
              <a:ext uri="{FF2B5EF4-FFF2-40B4-BE49-F238E27FC236}">
                <a16:creationId xmlns:a16="http://schemas.microsoft.com/office/drawing/2014/main" id="{FAB9BE1D-570B-E56A-9D4E-F50A75C3179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A1AF271-27A6-1190-4F19-713512573044}"/>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254762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3531E-5888-8EAB-7FC7-E3826FDFC7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B9807B1-8DE2-2FDE-E82B-D32FA4177A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3EEAA8F-EEEE-8DB7-9F50-741D3BC685EB}"/>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5" name="Segnaposto piè di pagina 4">
            <a:extLst>
              <a:ext uri="{FF2B5EF4-FFF2-40B4-BE49-F238E27FC236}">
                <a16:creationId xmlns:a16="http://schemas.microsoft.com/office/drawing/2014/main" id="{7A0D344A-F7B7-649C-DFB8-DD013C0C30A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29D2E227-6AF5-170E-7B39-C8B1B3D7E6BC}"/>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101472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4FD0EB-6096-6CE1-6DE3-E03ECBF8268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2B90AB5-CE09-FF14-2948-B42C98BC5CB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07DA9C8C-42C4-79F2-2BF9-44B9F79B90B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28EE3BFD-46CA-5F69-87FE-E40A730B33FB}"/>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6" name="Segnaposto piè di pagina 5">
            <a:extLst>
              <a:ext uri="{FF2B5EF4-FFF2-40B4-BE49-F238E27FC236}">
                <a16:creationId xmlns:a16="http://schemas.microsoft.com/office/drawing/2014/main" id="{B50150F9-F861-752A-293D-CEFD79AEDD46}"/>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6B8E3137-A39E-C5CD-800A-E428FBADFCFE}"/>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35083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75E1E3-A5B5-2ADC-66CC-B9BFE5385798}"/>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065057C-07EF-8024-F52C-D70E77848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B69DEA2-38A4-10EB-267B-E6C35A7BCB3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5E3F3F36-1754-72C5-D201-184BEA734E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60D5B9-C05C-C6EC-28D6-94DDF4306D3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2EC3E2DA-F56C-69D2-49AF-9DA2ABB67CBF}"/>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8" name="Segnaposto piè di pagina 7">
            <a:extLst>
              <a:ext uri="{FF2B5EF4-FFF2-40B4-BE49-F238E27FC236}">
                <a16:creationId xmlns:a16="http://schemas.microsoft.com/office/drawing/2014/main" id="{7BFB35EC-7D2B-0525-9167-3E69A1CFBA32}"/>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DBFDCAA1-B620-C325-97EA-F61E87789EA3}"/>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327837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5DFAEF-322D-16A9-E061-7FD3BF36F96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CBD62873-5EE5-C8E5-C86E-A9FF97C238CE}"/>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4" name="Segnaposto piè di pagina 3">
            <a:extLst>
              <a:ext uri="{FF2B5EF4-FFF2-40B4-BE49-F238E27FC236}">
                <a16:creationId xmlns:a16="http://schemas.microsoft.com/office/drawing/2014/main" id="{AE007257-11DB-F13A-043F-0405923C697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0F13EBDD-EA43-878A-7341-4FEE47885561}"/>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57485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AA1EF88-2393-3E85-09CA-698C25239833}"/>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3" name="Segnaposto piè di pagina 2">
            <a:extLst>
              <a:ext uri="{FF2B5EF4-FFF2-40B4-BE49-F238E27FC236}">
                <a16:creationId xmlns:a16="http://schemas.microsoft.com/office/drawing/2014/main" id="{067D1A9D-C9A0-1AA4-F38B-0ABBDAADAE0C}"/>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E6DD3AF7-83C8-D1BA-ADC6-79ED9F901212}"/>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79020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AC9F63-36E6-E9B1-D4A3-71B1A847256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51502480-C1CA-0940-8E23-3FE087B2A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63113A7A-2012-81E0-F831-9309EEE0B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B4F462-4A68-9CDE-299F-538A224E5B5D}"/>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6" name="Segnaposto piè di pagina 5">
            <a:extLst>
              <a:ext uri="{FF2B5EF4-FFF2-40B4-BE49-F238E27FC236}">
                <a16:creationId xmlns:a16="http://schemas.microsoft.com/office/drawing/2014/main" id="{D5954A8E-0360-3290-59B1-C72C15F9C52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7FA8FB9B-4DB9-B5A3-06D2-DA5F2FDE6D12}"/>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223839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1FCB8-FF70-2CAB-1CBB-0CC81C37ED5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6CDD592B-224A-7036-5DE2-72715C6B2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FB360FC7-D3B5-47FF-65FD-65ADFEF34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DA7237-FF18-DFDE-BDDC-443C11418E6A}"/>
              </a:ext>
            </a:extLst>
          </p:cNvPr>
          <p:cNvSpPr>
            <a:spLocks noGrp="1"/>
          </p:cNvSpPr>
          <p:nvPr>
            <p:ph type="dt" sz="half" idx="10"/>
          </p:nvPr>
        </p:nvSpPr>
        <p:spPr/>
        <p:txBody>
          <a:bodyPr/>
          <a:lstStyle/>
          <a:p>
            <a:fld id="{49BC0E7D-0B27-45FA-9740-38619110F5E5}" type="datetimeFigureOut">
              <a:rPr lang="en-GB" smtClean="0"/>
              <a:t>26/03/2026</a:t>
            </a:fld>
            <a:endParaRPr lang="en-GB"/>
          </a:p>
        </p:txBody>
      </p:sp>
      <p:sp>
        <p:nvSpPr>
          <p:cNvPr id="6" name="Segnaposto piè di pagina 5">
            <a:extLst>
              <a:ext uri="{FF2B5EF4-FFF2-40B4-BE49-F238E27FC236}">
                <a16:creationId xmlns:a16="http://schemas.microsoft.com/office/drawing/2014/main" id="{0AAB2D9C-1AE0-4AB8-2A41-E361B4B4155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2CE8C7C-3AB2-1945-7203-F17952FA5979}"/>
              </a:ext>
            </a:extLst>
          </p:cNvPr>
          <p:cNvSpPr>
            <a:spLocks noGrp="1"/>
          </p:cNvSpPr>
          <p:nvPr>
            <p:ph type="sldNum" sz="quarter" idx="12"/>
          </p:nvPr>
        </p:nvSpPr>
        <p:spPr/>
        <p:txBody>
          <a:bodyPr/>
          <a:lstStyle/>
          <a:p>
            <a:fld id="{9351EE90-099D-4158-9D0E-CD982BF10B7F}" type="slidenum">
              <a:rPr lang="en-GB" smtClean="0"/>
              <a:t>‹N›</a:t>
            </a:fld>
            <a:endParaRPr lang="en-GB"/>
          </a:p>
        </p:txBody>
      </p:sp>
    </p:spTree>
    <p:extLst>
      <p:ext uri="{BB962C8B-B14F-4D97-AF65-F5344CB8AC3E}">
        <p14:creationId xmlns:p14="http://schemas.microsoft.com/office/powerpoint/2010/main" val="309953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EBE0EBA-CC40-0C11-EE13-8E95048FE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27B9207-8B84-6C77-719A-F57E2B24A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02F0BC86-05AC-14B6-0FD7-6BCD4C0B4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BC0E7D-0B27-45FA-9740-38619110F5E5}" type="datetimeFigureOut">
              <a:rPr lang="en-GB" smtClean="0"/>
              <a:t>26/03/2026</a:t>
            </a:fld>
            <a:endParaRPr lang="en-GB"/>
          </a:p>
        </p:txBody>
      </p:sp>
      <p:sp>
        <p:nvSpPr>
          <p:cNvPr id="5" name="Segnaposto piè di pagina 4">
            <a:extLst>
              <a:ext uri="{FF2B5EF4-FFF2-40B4-BE49-F238E27FC236}">
                <a16:creationId xmlns:a16="http://schemas.microsoft.com/office/drawing/2014/main" id="{FFEFF7B4-4B2C-67AA-D532-E9600F8D1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egnaposto numero diapositiva 5">
            <a:extLst>
              <a:ext uri="{FF2B5EF4-FFF2-40B4-BE49-F238E27FC236}">
                <a16:creationId xmlns:a16="http://schemas.microsoft.com/office/drawing/2014/main" id="{A8AD8EB2-37DD-AEC7-3EA3-A6068A25E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51EE90-099D-4158-9D0E-CD982BF10B7F}" type="slidenum">
              <a:rPr lang="en-GB" smtClean="0"/>
              <a:t>‹N›</a:t>
            </a:fld>
            <a:endParaRPr lang="en-GB"/>
          </a:p>
        </p:txBody>
      </p:sp>
    </p:spTree>
    <p:extLst>
      <p:ext uri="{BB962C8B-B14F-4D97-AF65-F5344CB8AC3E}">
        <p14:creationId xmlns:p14="http://schemas.microsoft.com/office/powerpoint/2010/main" val="72565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D20CE-771D-9E90-BFB6-6D0D20E3F40B}"/>
              </a:ext>
            </a:extLst>
          </p:cNvPr>
          <p:cNvSpPr>
            <a:spLocks noGrp="1"/>
          </p:cNvSpPr>
          <p:nvPr>
            <p:ph type="ctrTitle"/>
          </p:nvPr>
        </p:nvSpPr>
        <p:spPr/>
        <p:txBody>
          <a:bodyPr>
            <a:normAutofit/>
          </a:bodyPr>
          <a:lstStyle/>
          <a:p>
            <a:r>
              <a:rPr lang="en-GB" sz="4200" dirty="0">
                <a:latin typeface="Verdana" panose="020B0604030504040204" pitchFamily="34" charset="0"/>
                <a:ea typeface="Verdana" panose="020B0604030504040204" pitchFamily="34" charset="0"/>
              </a:rPr>
              <a:t>I </a:t>
            </a:r>
            <a:r>
              <a:rPr lang="en-GB" sz="4200">
                <a:latin typeface="Verdana" panose="020B0604030504040204" pitchFamily="34" charset="0"/>
                <a:ea typeface="Verdana" panose="020B0604030504040204" pitchFamily="34" charset="0"/>
              </a:rPr>
              <a:t>media e</a:t>
            </a:r>
            <a:br>
              <a:rPr lang="en-GB" sz="4200">
                <a:latin typeface="Verdana" panose="020B0604030504040204" pitchFamily="34" charset="0"/>
                <a:ea typeface="Verdana" panose="020B0604030504040204" pitchFamily="34" charset="0"/>
              </a:rPr>
            </a:br>
            <a:r>
              <a:rPr lang="en-GB" sz="4200">
                <a:latin typeface="Verdana" panose="020B0604030504040204" pitchFamily="34" charset="0"/>
                <a:ea typeface="Verdana" panose="020B0604030504040204" pitchFamily="34" charset="0"/>
              </a:rPr>
              <a:t>la </a:t>
            </a:r>
            <a:r>
              <a:rPr lang="en-GB" sz="4200" dirty="0" err="1">
                <a:latin typeface="Verdana" panose="020B0604030504040204" pitchFamily="34" charset="0"/>
                <a:ea typeface="Verdana" panose="020B0604030504040204" pitchFamily="34" charset="0"/>
              </a:rPr>
              <a:t>diseguaglianza</a:t>
            </a:r>
            <a:r>
              <a:rPr lang="en-GB" sz="4200" dirty="0">
                <a:latin typeface="Verdana" panose="020B0604030504040204" pitchFamily="34" charset="0"/>
                <a:ea typeface="Verdana" panose="020B0604030504040204" pitchFamily="34" charset="0"/>
              </a:rPr>
              <a:t> di </a:t>
            </a:r>
            <a:r>
              <a:rPr lang="en-GB" sz="4200" dirty="0" err="1">
                <a:latin typeface="Verdana" panose="020B0604030504040204" pitchFamily="34" charset="0"/>
                <a:ea typeface="Verdana" panose="020B0604030504040204" pitchFamily="34" charset="0"/>
              </a:rPr>
              <a:t>transgenere</a:t>
            </a:r>
            <a:endParaRPr lang="en-GB" sz="4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1649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308D3-D9C4-49DF-B30D-E8A0A2051ADF}"/>
              </a:ext>
            </a:extLst>
          </p:cNvPr>
          <p:cNvSpPr>
            <a:spLocks noGrp="1"/>
          </p:cNvSpPr>
          <p:nvPr>
            <p:ph type="title"/>
          </p:nvPr>
        </p:nvSpPr>
        <p:spPr/>
        <p:txBody>
          <a:bodyPr>
            <a:noAutofit/>
          </a:bodyPr>
          <a:lstStyle/>
          <a:p>
            <a:pPr algn="ctr"/>
            <a:r>
              <a:rPr lang="it-IT" sz="3200" dirty="0">
                <a:latin typeface="Verdana" panose="020B0604030504040204" pitchFamily="34" charset="0"/>
                <a:ea typeface="Verdana" panose="020B0604030504040204" pitchFamily="34" charset="0"/>
              </a:rPr>
              <a:t>Al terzo posto:</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i mille volti di Achille Lauro</a:t>
            </a:r>
            <a:br>
              <a:rPr lang="it-IT" sz="3200" dirty="0">
                <a:latin typeface="Verdana" panose="020B0604030504040204" pitchFamily="34" charset="0"/>
                <a:ea typeface="Verdana" panose="020B0604030504040204" pitchFamily="34" charset="0"/>
              </a:rPr>
            </a:br>
            <a:r>
              <a:rPr lang="it-IT" sz="3200" i="1" dirty="0">
                <a:latin typeface="Verdana" panose="020B0604030504040204" pitchFamily="34" charset="0"/>
                <a:ea typeface="Verdana" panose="020B0604030504040204" pitchFamily="34" charset="0"/>
              </a:rPr>
              <a:t>Vanity Fair</a:t>
            </a:r>
            <a:endParaRPr lang="en-GB" sz="3200" i="1" dirty="0">
              <a:latin typeface="Verdana" panose="020B0604030504040204" pitchFamily="34" charset="0"/>
              <a:ea typeface="Verdana" panose="020B0604030504040204" pitchFamily="34" charset="0"/>
            </a:endParaRPr>
          </a:p>
        </p:txBody>
      </p:sp>
      <p:sp>
        <p:nvSpPr>
          <p:cNvPr id="5" name="Segnaposto contenuto 4">
            <a:extLst>
              <a:ext uri="{FF2B5EF4-FFF2-40B4-BE49-F238E27FC236}">
                <a16:creationId xmlns:a16="http://schemas.microsoft.com/office/drawing/2014/main" id="{7F3E99EC-4412-A73A-F241-41681B881F88}"/>
              </a:ext>
            </a:extLst>
          </p:cNvPr>
          <p:cNvSpPr>
            <a:spLocks noGrp="1"/>
          </p:cNvSpPr>
          <p:nvPr>
            <p:ph idx="1"/>
          </p:nvPr>
        </p:nvSpPr>
        <p:spPr/>
        <p:txBody>
          <a:bodyPr/>
          <a:lstStyle/>
          <a:p>
            <a:pPr marL="0" indent="0">
              <a:buNone/>
            </a:pPr>
            <a:endParaRPr lang="en-GB" dirty="0"/>
          </a:p>
        </p:txBody>
      </p:sp>
      <p:pic>
        <p:nvPicPr>
          <p:cNvPr id="6" name="Immagine 5">
            <a:extLst>
              <a:ext uri="{FF2B5EF4-FFF2-40B4-BE49-F238E27FC236}">
                <a16:creationId xmlns:a16="http://schemas.microsoft.com/office/drawing/2014/main" id="{8B46F651-4749-08E0-AE17-2701A19EE24F}"/>
              </a:ext>
            </a:extLst>
          </p:cNvPr>
          <p:cNvPicPr>
            <a:picLocks noChangeAspect="1"/>
          </p:cNvPicPr>
          <p:nvPr/>
        </p:nvPicPr>
        <p:blipFill>
          <a:blip r:embed="rId2"/>
          <a:stretch>
            <a:fillRect/>
          </a:stretch>
        </p:blipFill>
        <p:spPr>
          <a:xfrm>
            <a:off x="1947333" y="1825625"/>
            <a:ext cx="8297333" cy="4667250"/>
          </a:xfrm>
          <a:prstGeom prst="rect">
            <a:avLst/>
          </a:prstGeom>
        </p:spPr>
      </p:pic>
    </p:spTree>
    <p:extLst>
      <p:ext uri="{BB962C8B-B14F-4D97-AF65-F5344CB8AC3E}">
        <p14:creationId xmlns:p14="http://schemas.microsoft.com/office/powerpoint/2010/main" val="284745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19DC67-5E23-C94B-BE14-883AE0775335}"/>
              </a:ext>
            </a:extLst>
          </p:cNvPr>
          <p:cNvSpPr>
            <a:spLocks noGrp="1"/>
          </p:cNvSpPr>
          <p:nvPr>
            <p:ph type="title"/>
          </p:nvPr>
        </p:nvSpPr>
        <p:spPr>
          <a:xfrm>
            <a:off x="838200" y="394000"/>
            <a:ext cx="10515600" cy="1325563"/>
          </a:xfrm>
        </p:spPr>
        <p:txBody>
          <a:bodyPr>
            <a:noAutofit/>
          </a:bodyPr>
          <a:lstStyle/>
          <a:p>
            <a:pPr algn="ctr"/>
            <a:r>
              <a:rPr lang="it-IT" sz="3200" dirty="0">
                <a:latin typeface="Verdana" panose="020B0604030504040204" pitchFamily="34" charset="0"/>
                <a:ea typeface="Verdana" panose="020B0604030504040204" pitchFamily="34" charset="0"/>
              </a:rPr>
              <a:t>Al secondo posto:</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Sanremo 2022: ecco quanto guadagnano i cantanti in gara sul palco dell’Ariston</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20C98CD3-937E-71B1-D1DE-AB6702C258B7}"/>
              </a:ext>
            </a:extLst>
          </p:cNvPr>
          <p:cNvSpPr>
            <a:spLocks noGrp="1"/>
          </p:cNvSpPr>
          <p:nvPr>
            <p:ph idx="1"/>
          </p:nvPr>
        </p:nvSpPr>
        <p:spPr>
          <a:xfrm>
            <a:off x="443338" y="1871898"/>
            <a:ext cx="10515600" cy="4351338"/>
          </a:xfrm>
        </p:spPr>
        <p:txBody>
          <a:bodyPr>
            <a:normAutofit/>
          </a:bodyPr>
          <a:lstStyle/>
          <a:p>
            <a:pPr algn="just">
              <a:lnSpc>
                <a:spcPts val="3200"/>
              </a:lnSpc>
              <a:spcBef>
                <a:spcPts val="0"/>
              </a:spcBef>
              <a:buFontTx/>
              <a:buChar char="-"/>
            </a:pPr>
            <a:r>
              <a:rPr lang="it-IT" sz="2200" dirty="0">
                <a:solidFill>
                  <a:srgbClr val="000000"/>
                </a:solidFill>
                <a:latin typeface="Verdana" panose="020B0604030504040204" pitchFamily="34" charset="0"/>
                <a:ea typeface="Verdana" panose="020B0604030504040204" pitchFamily="34" charset="0"/>
              </a:rPr>
              <a:t>Una classifica visiva, a corredo dell’articolo “Sanremo 2022: ecco quanto guadagnano i cantanti in gara sul palco dell’Ariston”, guidata da Achille Lauro, seguito da Michele Bravi, cantante dichiaratamente omosessuale.</a:t>
            </a:r>
            <a:endParaRPr lang="en-GB" sz="2200" dirty="0">
              <a:solidFill>
                <a:srgbClr val="000000"/>
              </a:solidFill>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47F79A7A-22AA-4AE6-1125-1935FB8D89AC}"/>
              </a:ext>
            </a:extLst>
          </p:cNvPr>
          <p:cNvPicPr>
            <a:picLocks noChangeAspect="1"/>
          </p:cNvPicPr>
          <p:nvPr/>
        </p:nvPicPr>
        <p:blipFill>
          <a:blip r:embed="rId2"/>
          <a:stretch>
            <a:fillRect/>
          </a:stretch>
        </p:blipFill>
        <p:spPr>
          <a:xfrm>
            <a:off x="366193" y="3407432"/>
            <a:ext cx="7960457" cy="2965270"/>
          </a:xfrm>
          <a:prstGeom prst="rect">
            <a:avLst/>
          </a:prstGeom>
        </p:spPr>
      </p:pic>
      <p:pic>
        <p:nvPicPr>
          <p:cNvPr id="5" name="Immagine 4">
            <a:extLst>
              <a:ext uri="{FF2B5EF4-FFF2-40B4-BE49-F238E27FC236}">
                <a16:creationId xmlns:a16="http://schemas.microsoft.com/office/drawing/2014/main" id="{3C10545B-33FA-4197-A71C-905973B9864D}"/>
              </a:ext>
            </a:extLst>
          </p:cNvPr>
          <p:cNvPicPr>
            <a:picLocks noChangeAspect="1"/>
          </p:cNvPicPr>
          <p:nvPr/>
        </p:nvPicPr>
        <p:blipFill>
          <a:blip r:embed="rId3"/>
          <a:stretch>
            <a:fillRect/>
          </a:stretch>
        </p:blipFill>
        <p:spPr>
          <a:xfrm>
            <a:off x="8721512" y="5110721"/>
            <a:ext cx="2237426" cy="1261981"/>
          </a:xfrm>
          <a:prstGeom prst="rect">
            <a:avLst/>
          </a:prstGeom>
        </p:spPr>
      </p:pic>
      <p:pic>
        <p:nvPicPr>
          <p:cNvPr id="6" name="Immagine 5">
            <a:extLst>
              <a:ext uri="{FF2B5EF4-FFF2-40B4-BE49-F238E27FC236}">
                <a16:creationId xmlns:a16="http://schemas.microsoft.com/office/drawing/2014/main" id="{6F10F3E9-E81D-FD27-42C8-6405AD258E1B}"/>
              </a:ext>
            </a:extLst>
          </p:cNvPr>
          <p:cNvPicPr>
            <a:picLocks noChangeAspect="1"/>
          </p:cNvPicPr>
          <p:nvPr/>
        </p:nvPicPr>
        <p:blipFill>
          <a:blip r:embed="rId4"/>
          <a:stretch>
            <a:fillRect/>
          </a:stretch>
        </p:blipFill>
        <p:spPr>
          <a:xfrm>
            <a:off x="8700174" y="3407432"/>
            <a:ext cx="2280102" cy="1280271"/>
          </a:xfrm>
          <a:prstGeom prst="rect">
            <a:avLst/>
          </a:prstGeom>
        </p:spPr>
      </p:pic>
    </p:spTree>
    <p:extLst>
      <p:ext uri="{BB962C8B-B14F-4D97-AF65-F5344CB8AC3E}">
        <p14:creationId xmlns:p14="http://schemas.microsoft.com/office/powerpoint/2010/main" val="211304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9B690-DA9D-9C76-6112-C1A1F676D7F2}"/>
              </a:ext>
            </a:extLst>
          </p:cNvPr>
          <p:cNvSpPr>
            <a:spLocks noGrp="1"/>
          </p:cNvSpPr>
          <p:nvPr>
            <p:ph type="title"/>
          </p:nvPr>
        </p:nvSpPr>
        <p:spPr>
          <a:xfrm>
            <a:off x="838200" y="386896"/>
            <a:ext cx="10515600" cy="1325563"/>
          </a:xfrm>
        </p:spPr>
        <p:txBody>
          <a:bodyPr>
            <a:noAutofit/>
          </a:bodyPr>
          <a:lstStyle/>
          <a:p>
            <a:pPr algn="ctr"/>
            <a:br>
              <a:rPr lang="it-IT" sz="3200" b="0" i="1" dirty="0">
                <a:solidFill>
                  <a:srgbClr val="000000"/>
                </a:solidFill>
                <a:effectLst/>
                <a:latin typeface="Verdana" panose="020B0604030504040204" pitchFamily="34" charset="0"/>
                <a:ea typeface="Verdana" panose="020B0604030504040204" pitchFamily="34" charset="0"/>
              </a:rPr>
            </a:br>
            <a:r>
              <a:rPr lang="en-GB" sz="3200" dirty="0">
                <a:latin typeface="Verdana" panose="020B0604030504040204" pitchFamily="34" charset="0"/>
                <a:ea typeface="Verdana" panose="020B0604030504040204" pitchFamily="34" charset="0"/>
              </a:rPr>
              <a:t>In first place: </a:t>
            </a:r>
            <a:r>
              <a:rPr lang="en-GB" sz="3200" dirty="0" err="1">
                <a:latin typeface="Verdana" panose="020B0604030504040204" pitchFamily="34" charset="0"/>
                <a:ea typeface="Verdana" panose="020B0604030504040204" pitchFamily="34" charset="0"/>
              </a:rPr>
              <a:t>Sanremo</a:t>
            </a:r>
            <a:r>
              <a:rPr lang="en-GB" sz="3200" dirty="0">
                <a:latin typeface="Verdana" panose="020B0604030504040204" pitchFamily="34" charset="0"/>
                <a:ea typeface="Verdana" panose="020B0604030504040204" pitchFamily="34" charset="0"/>
              </a:rPr>
              <a:t> 2022, the diverse faces of femininity on the Ariston stage</a:t>
            </a:r>
            <a:br>
              <a:rPr lang="it-IT" sz="3200" b="0" i="0" dirty="0">
                <a:solidFill>
                  <a:srgbClr val="000000"/>
                </a:solidFill>
                <a:effectLst/>
                <a:latin typeface="Verdana" panose="020B0604030504040204" pitchFamily="34" charset="0"/>
                <a:ea typeface="Verdana" panose="020B0604030504040204" pitchFamily="34" charset="0"/>
              </a:rPr>
            </a:br>
            <a:r>
              <a:rPr lang="en-GB" sz="3200" dirty="0">
                <a:latin typeface="Verdana" panose="020B0604030504040204" pitchFamily="34" charset="0"/>
                <a:ea typeface="Verdana" panose="020B0604030504040204" pitchFamily="34" charset="0"/>
              </a:rPr>
              <a:t>The five co-hosts (in Italian feminine form) who will join Amadeus from February 1st to 5th for the new edition of the Festival</a:t>
            </a:r>
          </a:p>
        </p:txBody>
      </p:sp>
      <p:pic>
        <p:nvPicPr>
          <p:cNvPr id="4" name="Segnaposto contenuto 3">
            <a:extLst>
              <a:ext uri="{FF2B5EF4-FFF2-40B4-BE49-F238E27FC236}">
                <a16:creationId xmlns:a16="http://schemas.microsoft.com/office/drawing/2014/main" id="{814AC8DD-357B-50DF-98B5-619F2078EFBC}"/>
              </a:ext>
            </a:extLst>
          </p:cNvPr>
          <p:cNvPicPr>
            <a:picLocks noGrp="1" noChangeAspect="1"/>
          </p:cNvPicPr>
          <p:nvPr>
            <p:ph idx="1"/>
          </p:nvPr>
        </p:nvPicPr>
        <p:blipFill>
          <a:blip r:embed="rId2"/>
          <a:stretch>
            <a:fillRect/>
          </a:stretch>
        </p:blipFill>
        <p:spPr>
          <a:xfrm>
            <a:off x="2436681" y="2323876"/>
            <a:ext cx="7318637" cy="4147228"/>
          </a:xfrm>
          <a:prstGeom prst="rect">
            <a:avLst/>
          </a:prstGeom>
        </p:spPr>
      </p:pic>
    </p:spTree>
    <p:extLst>
      <p:ext uri="{BB962C8B-B14F-4D97-AF65-F5344CB8AC3E}">
        <p14:creationId xmlns:p14="http://schemas.microsoft.com/office/powerpoint/2010/main" val="359370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6C22-A678-F382-473D-C812C976EB1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ED7BAEF-E6AC-E76B-55C0-7F41E501C267}"/>
              </a:ext>
            </a:extLst>
          </p:cNvPr>
          <p:cNvSpPr>
            <a:spLocks noGrp="1"/>
          </p:cNvSpPr>
          <p:nvPr>
            <p:ph type="title"/>
          </p:nvPr>
        </p:nvSpPr>
        <p:spPr>
          <a:xfrm>
            <a:off x="838200" y="422003"/>
            <a:ext cx="10515600" cy="1325563"/>
          </a:xfrm>
        </p:spPr>
        <p:txBody>
          <a:bodyPr>
            <a:normAutofit/>
          </a:bodyPr>
          <a:lstStyle/>
          <a:p>
            <a:pPr algn="ctr"/>
            <a:r>
              <a:rPr lang="en-GB" sz="3200" dirty="0" err="1">
                <a:latin typeface="Verdana" panose="020B0604030504040204" pitchFamily="34" charset="0"/>
                <a:ea typeface="Verdana" panose="020B0604030504040204" pitchFamily="34" charset="0"/>
              </a:rPr>
              <a:t>Conclusioni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preliminari</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366D6F49-73DC-FC42-CABB-F5E49B5E2939}"/>
              </a:ext>
            </a:extLst>
          </p:cNvPr>
          <p:cNvSpPr>
            <a:spLocks noGrp="1"/>
          </p:cNvSpPr>
          <p:nvPr>
            <p:ph idx="1"/>
          </p:nvPr>
        </p:nvSpPr>
        <p:spPr>
          <a:xfrm>
            <a:off x="838200" y="1747566"/>
            <a:ext cx="10515600" cy="4351338"/>
          </a:xfrm>
        </p:spPr>
        <p:txBody>
          <a:bodyPr>
            <a:noAutofit/>
          </a:bodyPr>
          <a:lstStyle/>
          <a:p>
            <a:pPr marL="0" indent="0" algn="just">
              <a:lnSpc>
                <a:spcPts val="3300"/>
              </a:lnSpc>
              <a:spcBef>
                <a:spcPts val="0"/>
              </a:spcBef>
              <a:buFont typeface="Arial" panose="020B0604020202020204" pitchFamily="34" charset="0"/>
              <a:buAutoNum type="arabicPeriod"/>
            </a:pPr>
            <a:r>
              <a:rPr lang="it-IT" sz="2200" dirty="0">
                <a:latin typeface="Verdana" panose="020B0604030504040204" pitchFamily="34" charset="0"/>
                <a:ea typeface="Verdana" panose="020B0604030504040204" pitchFamily="34" charset="0"/>
              </a:rPr>
              <a:t>I protagonisti, indicizzati dall’algoritmo attraverso le ricerche (e quindi gli interessi) del pubblico online, includono sia artiste donne cisgender sia uomini che rappresentano stili non conformi, tradizionalmente associati a generi diversi rispetto al sesso assegnato alla nascita, in particolare al di fuori del mondo dello spettacolo</a:t>
            </a:r>
          </a:p>
          <a:p>
            <a:pPr marL="0" indent="0" algn="just">
              <a:lnSpc>
                <a:spcPts val="3300"/>
              </a:lnSpc>
              <a:spcBef>
                <a:spcPts val="0"/>
              </a:spcBef>
              <a:buFont typeface="Arial" panose="020B0604020202020204" pitchFamily="34" charset="0"/>
              <a:buAutoNum type="arabicPeriod"/>
            </a:pPr>
            <a:r>
              <a:rPr lang="it-IT" sz="2200" dirty="0">
                <a:latin typeface="Verdana" panose="020B0604030504040204" pitchFamily="34" charset="0"/>
                <a:ea typeface="Verdana" panose="020B0604030504040204" pitchFamily="34" charset="0"/>
              </a:rPr>
              <a:t>Seguendo l’articolo di la Repubblica, “Sanremo 2022, i volti diversi della femminilità sul palco dell’Ariston”, sono state utilizzate le parole chiave “volti femminili Sanremo”. Nei primi sette risultati, Drusilla Foer compare costantemente in posizioni di rilievo rispetto agli altri soggetti nelle immagini. Nella prima schermata, composta da 14 immagini, è presente in modo predominante in undici foto</a:t>
            </a:r>
            <a:endParaRPr lang="en-GB"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6859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DF23F1-5352-EA49-F305-ACD775657584}"/>
              </a:ext>
            </a:extLst>
          </p:cNvPr>
          <p:cNvSpPr>
            <a:spLocks noGrp="1"/>
          </p:cNvSpPr>
          <p:nvPr>
            <p:ph type="title"/>
          </p:nvPr>
        </p:nvSpPr>
        <p:spPr/>
        <p:txBody>
          <a:bodyPr>
            <a:normAutofit/>
          </a:bodyPr>
          <a:lstStyle/>
          <a:p>
            <a:pPr algn="ctr"/>
            <a:r>
              <a:rPr lang="en-GB" sz="3200" dirty="0" err="1">
                <a:latin typeface="Verdana" panose="020B0604030504040204" pitchFamily="34" charset="0"/>
                <a:ea typeface="Verdana" panose="020B0604030504040204" pitchFamily="34" charset="0"/>
              </a:rPr>
              <a:t>Ricerca</a:t>
            </a:r>
            <a:r>
              <a:rPr lang="en-GB" sz="3200" dirty="0">
                <a:latin typeface="Verdana" panose="020B0604030504040204" pitchFamily="34" charset="0"/>
                <a:ea typeface="Verdana" panose="020B0604030504040204" pitchFamily="34" charset="0"/>
              </a:rPr>
              <a:t>: volti </a:t>
            </a:r>
            <a:r>
              <a:rPr lang="en-GB" sz="3200" dirty="0" err="1">
                <a:latin typeface="Verdana" panose="020B0604030504040204" pitchFamily="34" charset="0"/>
                <a:ea typeface="Verdana" panose="020B0604030504040204" pitchFamily="34" charset="0"/>
              </a:rPr>
              <a:t>femminili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Sanremo</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D9B7242F-6233-D5A0-BEC3-006FCACD6396}"/>
              </a:ext>
            </a:extLst>
          </p:cNvPr>
          <p:cNvSpPr>
            <a:spLocks noGrp="1"/>
          </p:cNvSpPr>
          <p:nvPr>
            <p:ph idx="1"/>
          </p:nvPr>
        </p:nvSpPr>
        <p:spPr/>
        <p:txBody>
          <a:bodyPr/>
          <a:lstStyle/>
          <a:p>
            <a:endParaRPr lang="en-GB"/>
          </a:p>
        </p:txBody>
      </p:sp>
      <p:pic>
        <p:nvPicPr>
          <p:cNvPr id="4" name="Immagine 3">
            <a:extLst>
              <a:ext uri="{FF2B5EF4-FFF2-40B4-BE49-F238E27FC236}">
                <a16:creationId xmlns:a16="http://schemas.microsoft.com/office/drawing/2014/main" id="{3217DBEB-9667-0C98-BABD-5ABD72A294C8}"/>
              </a:ext>
            </a:extLst>
          </p:cNvPr>
          <p:cNvPicPr>
            <a:picLocks noChangeAspect="1"/>
          </p:cNvPicPr>
          <p:nvPr/>
        </p:nvPicPr>
        <p:blipFill>
          <a:blip r:embed="rId2"/>
          <a:stretch>
            <a:fillRect/>
          </a:stretch>
        </p:blipFill>
        <p:spPr>
          <a:xfrm>
            <a:off x="1607357" y="1699426"/>
            <a:ext cx="8977285" cy="4603735"/>
          </a:xfrm>
          <a:prstGeom prst="rect">
            <a:avLst/>
          </a:prstGeom>
        </p:spPr>
      </p:pic>
    </p:spTree>
    <p:extLst>
      <p:ext uri="{BB962C8B-B14F-4D97-AF65-F5344CB8AC3E}">
        <p14:creationId xmlns:p14="http://schemas.microsoft.com/office/powerpoint/2010/main" val="286054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E3A73-B81D-F056-8C1F-00160E04AE81}"/>
              </a:ext>
            </a:extLst>
          </p:cNvPr>
          <p:cNvSpPr>
            <a:spLocks noGrp="1"/>
          </p:cNvSpPr>
          <p:nvPr>
            <p:ph type="title"/>
          </p:nvPr>
        </p:nvSpPr>
        <p:spPr/>
        <p:txBody>
          <a:bodyPr>
            <a:normAutofit/>
          </a:bodyPr>
          <a:lstStyle/>
          <a:p>
            <a:pPr algn="ctr"/>
            <a:r>
              <a:rPr lang="it-IT" sz="3200" dirty="0">
                <a:latin typeface="Verdana" panose="020B0604030504040204" pitchFamily="34" charset="0"/>
                <a:ea typeface="Verdana" panose="020B0604030504040204" pitchFamily="34" charset="0"/>
              </a:rPr>
              <a:t>Dalla ricerca: volti maschili Sanremo</a:t>
            </a:r>
            <a:endParaRPr lang="en-GB" sz="3200"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813C22A7-3FC4-522F-063E-1C919BD0DEA3}"/>
              </a:ext>
            </a:extLst>
          </p:cNvPr>
          <p:cNvPicPr>
            <a:picLocks noChangeAspect="1"/>
          </p:cNvPicPr>
          <p:nvPr/>
        </p:nvPicPr>
        <p:blipFill>
          <a:blip r:embed="rId2"/>
          <a:stretch>
            <a:fillRect/>
          </a:stretch>
        </p:blipFill>
        <p:spPr>
          <a:xfrm>
            <a:off x="2249420" y="1557603"/>
            <a:ext cx="7693159" cy="4814322"/>
          </a:xfrm>
          <a:prstGeom prst="rect">
            <a:avLst/>
          </a:prstGeom>
        </p:spPr>
      </p:pic>
    </p:spTree>
    <p:extLst>
      <p:ext uri="{BB962C8B-B14F-4D97-AF65-F5344CB8AC3E}">
        <p14:creationId xmlns:p14="http://schemas.microsoft.com/office/powerpoint/2010/main" val="159294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3830-1693-3C8A-7495-4B22729300D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1FAE432-C502-15B6-FF2B-16F99CAE5949}"/>
              </a:ext>
            </a:extLst>
          </p:cNvPr>
          <p:cNvSpPr>
            <a:spLocks noGrp="1"/>
          </p:cNvSpPr>
          <p:nvPr>
            <p:ph type="title"/>
          </p:nvPr>
        </p:nvSpPr>
        <p:spPr/>
        <p:txBody>
          <a:bodyPr>
            <a:noAutofit/>
          </a:bodyPr>
          <a:lstStyle/>
          <a:p>
            <a:pPr algn="ctr"/>
            <a:r>
              <a:rPr lang="it-IT" sz="3200" dirty="0">
                <a:latin typeface="Verdana" panose="020B0604030504040204" pitchFamily="34" charset="0"/>
                <a:ea typeface="Verdana" panose="020B0604030504040204" pitchFamily="34" charset="0"/>
              </a:rPr>
              <a:t>Ricerche:</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“Persone famose che hanno cambiato sesso”</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“Star che hanno cambiato sesso”</a:t>
            </a:r>
            <a:endParaRPr lang="en-GB" sz="3200" dirty="0">
              <a:latin typeface="Verdana" panose="020B0604030504040204" pitchFamily="34" charset="0"/>
              <a:ea typeface="Verdana" panose="020B0604030504040204" pitchFamily="34" charset="0"/>
            </a:endParaRPr>
          </a:p>
        </p:txBody>
      </p:sp>
      <p:sp>
        <p:nvSpPr>
          <p:cNvPr id="5" name="Segnaposto contenuto 4">
            <a:extLst>
              <a:ext uri="{FF2B5EF4-FFF2-40B4-BE49-F238E27FC236}">
                <a16:creationId xmlns:a16="http://schemas.microsoft.com/office/drawing/2014/main" id="{4795B8AD-D075-6B3A-1CA0-1EF00D308B18}"/>
              </a:ext>
            </a:extLst>
          </p:cNvPr>
          <p:cNvSpPr>
            <a:spLocks noGrp="1"/>
          </p:cNvSpPr>
          <p:nvPr>
            <p:ph idx="1"/>
          </p:nvPr>
        </p:nvSpPr>
        <p:spPr/>
        <p:txBody>
          <a:bodyPr>
            <a:normAutofit fontScale="92500" lnSpcReduction="10000"/>
          </a:bodyPr>
          <a:lstStyle/>
          <a:p>
            <a:pPr marL="0" indent="0" algn="just">
              <a:lnSpc>
                <a:spcPct val="150000"/>
              </a:lnSpc>
              <a:spcBef>
                <a:spcPts val="0"/>
              </a:spcBef>
              <a:buFont typeface="Arial" panose="020B0604020202020204" pitchFamily="34" charset="0"/>
              <a:buAutoNum type="arabicPeriod"/>
            </a:pPr>
            <a:r>
              <a:rPr lang="en-GB" sz="2400" dirty="0">
                <a:latin typeface="Verdana" panose="020B0604030504040204" pitchFamily="34" charset="0"/>
                <a:ea typeface="Verdana" panose="020B0604030504040204" pitchFamily="34" charset="0"/>
              </a:rPr>
              <a:t>Quasi </a:t>
            </a:r>
            <a:r>
              <a:rPr lang="it-IT" sz="2400" dirty="0">
                <a:latin typeface="Verdana" panose="020B0604030504040204" pitchFamily="34" charset="0"/>
                <a:ea typeface="Verdana" panose="020B0604030504040204" pitchFamily="34" charset="0"/>
              </a:rPr>
              <a:t>esclusivamente uomini, non solo coloro che hanno effettuato una transizione da maschio a femmina (</a:t>
            </a:r>
            <a:r>
              <a:rPr lang="it-IT" sz="2400" dirty="0" err="1">
                <a:latin typeface="Verdana" panose="020B0604030504040204" pitchFamily="34" charset="0"/>
                <a:ea typeface="Verdana" panose="020B0604030504040204" pitchFamily="34" charset="0"/>
              </a:rPr>
              <a:t>MtoF</a:t>
            </a:r>
            <a:r>
              <a:rPr lang="it-IT" sz="2400" dirty="0">
                <a:latin typeface="Verdana" panose="020B0604030504040204" pitchFamily="34" charset="0"/>
                <a:ea typeface="Verdana" panose="020B0604030504040204" pitchFamily="34" charset="0"/>
              </a:rPr>
              <a:t>), ma anche attori che hanno interpretato ruoli femminili o risultati di transizioni virtuali ottenute tramite manipolazione delle immagini con l’intelligenza artificiale</a:t>
            </a:r>
          </a:p>
          <a:p>
            <a:pPr marL="0" indent="0" algn="just">
              <a:lnSpc>
                <a:spcPct val="150000"/>
              </a:lnSpc>
              <a:spcBef>
                <a:spcPts val="0"/>
              </a:spcBef>
              <a:buFont typeface="Arial" panose="020B0604020202020204" pitchFamily="34" charset="0"/>
              <a:buAutoNum type="arabicPeriod"/>
            </a:pPr>
            <a:r>
              <a:rPr lang="it-IT" sz="2400" dirty="0">
                <a:latin typeface="Verdana" panose="020B0604030504040204" pitchFamily="34" charset="0"/>
                <a:ea typeface="Verdana" panose="020B0604030504040204" pitchFamily="34" charset="0"/>
              </a:rPr>
              <a:t>In cima, e in modo predominante, individui famosi che hanno effettuato una transizione da maschio a femmina (</a:t>
            </a:r>
            <a:r>
              <a:rPr lang="it-IT" sz="2400" dirty="0" err="1">
                <a:latin typeface="Verdana" panose="020B0604030504040204" pitchFamily="34" charset="0"/>
                <a:ea typeface="Verdana" panose="020B0604030504040204" pitchFamily="34" charset="0"/>
              </a:rPr>
              <a:t>MtoF</a:t>
            </a:r>
            <a:r>
              <a:rPr lang="it-IT" sz="2400" dirty="0">
                <a:latin typeface="Verdana" panose="020B0604030504040204" pitchFamily="34" charset="0"/>
                <a:ea typeface="Verdana" panose="020B0604030504040204" pitchFamily="34" charset="0"/>
              </a:rPr>
              <a:t>), con riferimenti anche al mondo dello sport. L’unica eccezione rilevata: l’ex sollevatrice di pesi della Germania Est, Heidi Krieger, oggi Andreas</a:t>
            </a:r>
            <a:endParaRPr lang="en-GB" sz="2400" dirty="0">
              <a:latin typeface="Verdana" panose="020B0604030504040204" pitchFamily="34" charset="0"/>
              <a:ea typeface="Verdana" panose="020B0604030504040204" pitchFamily="34" charset="0"/>
            </a:endParaRPr>
          </a:p>
          <a:p>
            <a:endParaRPr lang="en-GB" dirty="0"/>
          </a:p>
        </p:txBody>
      </p:sp>
    </p:spTree>
    <p:extLst>
      <p:ext uri="{BB962C8B-B14F-4D97-AF65-F5344CB8AC3E}">
        <p14:creationId xmlns:p14="http://schemas.microsoft.com/office/powerpoint/2010/main" val="199063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5200B9-0BB5-C719-F9ED-5C3C2EEEF537}"/>
              </a:ext>
            </a:extLst>
          </p:cNvPr>
          <p:cNvSpPr>
            <a:spLocks noGrp="1"/>
          </p:cNvSpPr>
          <p:nvPr>
            <p:ph type="title"/>
          </p:nvPr>
        </p:nvSpPr>
        <p:spPr/>
        <p:txBody>
          <a:bodyPr>
            <a:normAutofit/>
          </a:bodyPr>
          <a:lstStyle/>
          <a:p>
            <a:pPr algn="ctr"/>
            <a:r>
              <a:rPr lang="en-GB" sz="3200" dirty="0" err="1">
                <a:latin typeface="Verdana" panose="020B0604030504040204" pitchFamily="34" charset="0"/>
                <a:ea typeface="Verdana" panose="020B0604030504040204" pitchFamily="34" charset="0"/>
              </a:rPr>
              <a:t>Ricerca</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conduttori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televisivi</a:t>
            </a:r>
            <a:r>
              <a:rPr lang="en-GB" sz="3200" dirty="0">
                <a:latin typeface="Verdana" panose="020B0604030504040204" pitchFamily="34" charset="0"/>
                <a:ea typeface="Verdana" panose="020B0604030504040204" pitchFamily="34" charset="0"/>
              </a:rPr>
              <a:t> transgender”</a:t>
            </a:r>
          </a:p>
        </p:txBody>
      </p:sp>
      <p:sp>
        <p:nvSpPr>
          <p:cNvPr id="3" name="Segnaposto contenuto 2">
            <a:extLst>
              <a:ext uri="{FF2B5EF4-FFF2-40B4-BE49-F238E27FC236}">
                <a16:creationId xmlns:a16="http://schemas.microsoft.com/office/drawing/2014/main" id="{6AC78472-3EBB-8A40-D2AE-F575A1EFC4D4}"/>
              </a:ext>
            </a:extLst>
          </p:cNvPr>
          <p:cNvSpPr>
            <a:spLocks noGrp="1"/>
          </p:cNvSpPr>
          <p:nvPr>
            <p:ph idx="1"/>
          </p:nvPr>
        </p:nvSpPr>
        <p:spPr>
          <a:xfrm>
            <a:off x="838200" y="1392489"/>
            <a:ext cx="10515600" cy="4351338"/>
          </a:xfrm>
        </p:spPr>
        <p:txBody>
          <a:bodyPr>
            <a:noAutofit/>
          </a:bodyPr>
          <a:lstStyle/>
          <a:p>
            <a:pPr marL="0" indent="0" algn="just">
              <a:lnSpc>
                <a:spcPct val="140000"/>
              </a:lnSpc>
              <a:spcBef>
                <a:spcPts val="0"/>
              </a:spcBef>
              <a:spcAft>
                <a:spcPts val="800"/>
              </a:spcAft>
              <a:buNone/>
            </a:pPr>
            <a:r>
              <a:rPr lang="it-IT" sz="2200" dirty="0">
                <a:latin typeface="Verdana" panose="020B0604030504040204" pitchFamily="34" charset="0"/>
                <a:ea typeface="Verdana" panose="020B0604030504040204" pitchFamily="34" charset="0"/>
              </a:rPr>
              <a:t>Ancora uomini in transizione o che hanno effettuato una transizione verso il genere femminile, oppure che si vestono da donne, o ancora associati a contesti di cronaca correlati: la pagina dei risultati si apre con Platinette (conduttore en travesti), seguita da Luxuria (imprenditrice in transizione da maschio a femmina, ex parlamentare, oggi presente occasionalmente in televisione), e da un ex conduttore televisivo la cui carriera politica è stata compromessa da un episodio legato alla frequentazione di donne transessuali in un contesto di consumo di droga, oltre a conduttori, concorrenti di reality show e modelli che erano uomini, immagini a loro collegate e conduttori maschi omossessuali.</a:t>
            </a:r>
            <a:endParaRPr lang="en-GB" sz="2200" dirty="0">
              <a:latin typeface="Verdana" panose="020B0604030504040204" pitchFamily="34" charset="0"/>
              <a:ea typeface="Verdana" panose="020B0604030504040204" pitchFamily="34" charset="0"/>
            </a:endParaRPr>
          </a:p>
          <a:p>
            <a:pPr indent="0" algn="just">
              <a:lnSpc>
                <a:spcPct val="150000"/>
              </a:lnSpc>
              <a:spcAft>
                <a:spcPts val="800"/>
              </a:spcAft>
              <a:buNone/>
            </a:pPr>
            <a:endParaRPr lang="en-GB"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8590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EF46-DCBE-2472-207C-DEA86B7997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06A3E9-4980-4D6C-DA42-5595F27DE312}"/>
              </a:ext>
            </a:extLst>
          </p:cNvPr>
          <p:cNvSpPr>
            <a:spLocks noGrp="1"/>
          </p:cNvSpPr>
          <p:nvPr>
            <p:ph type="title"/>
          </p:nvPr>
        </p:nvSpPr>
        <p:spPr/>
        <p:txBody>
          <a:bodyPr>
            <a:normAutofit/>
          </a:bodyPr>
          <a:lstStyle/>
          <a:p>
            <a:pPr algn="ctr"/>
            <a:r>
              <a:rPr lang="it-IT" sz="3200" dirty="0">
                <a:latin typeface="Verdana" panose="020B0604030504040204" pitchFamily="34" charset="0"/>
                <a:ea typeface="Verdana" panose="020B0604030504040204" pitchFamily="34" charset="0"/>
              </a:rPr>
              <a:t>Sui social network online:</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“non-binario” e “transgender”</a:t>
            </a:r>
            <a:endParaRPr lang="en-GB" sz="3200" dirty="0">
              <a:latin typeface="Verdana" panose="020B0604030504040204" pitchFamily="34" charset="0"/>
              <a:ea typeface="Verdana" panose="020B0604030504040204" pitchFamily="34" charset="0"/>
            </a:endParaRPr>
          </a:p>
        </p:txBody>
      </p:sp>
      <p:sp>
        <p:nvSpPr>
          <p:cNvPr id="3" name="Segnaposto contenuto 2">
            <a:extLst>
              <a:ext uri="{FF2B5EF4-FFF2-40B4-BE49-F238E27FC236}">
                <a16:creationId xmlns:a16="http://schemas.microsoft.com/office/drawing/2014/main" id="{84994333-8639-58DC-1582-0E2C1DA8E9A5}"/>
              </a:ext>
            </a:extLst>
          </p:cNvPr>
          <p:cNvSpPr>
            <a:spLocks noGrp="1"/>
          </p:cNvSpPr>
          <p:nvPr>
            <p:ph idx="1"/>
          </p:nvPr>
        </p:nvSpPr>
        <p:spPr/>
        <p:txBody>
          <a:bodyPr>
            <a:normAutofit/>
          </a:bodyPr>
          <a:lstStyle/>
          <a:p>
            <a:pPr algn="just">
              <a:lnSpc>
                <a:spcPct val="140000"/>
              </a:lnSpc>
              <a:spcBef>
                <a:spcPts val="0"/>
              </a:spcBef>
              <a:spcAft>
                <a:spcPts val="800"/>
              </a:spcAft>
              <a:buFontTx/>
              <a:buChar char="-"/>
            </a:pPr>
            <a:r>
              <a:rPr lang="it-IT" sz="2400" dirty="0">
                <a:latin typeface="Verdana" panose="020B0604030504040204" pitchFamily="34" charset="0"/>
                <a:ea typeface="Verdana" panose="020B0604030504040204" pitchFamily="34" charset="0"/>
              </a:rPr>
              <a:t>Prevalenza di individui che si identificano come transgender o non-binari e che provengono da un background sessuale maschile</a:t>
            </a:r>
          </a:p>
          <a:p>
            <a:pPr algn="just">
              <a:lnSpc>
                <a:spcPct val="140000"/>
              </a:lnSpc>
              <a:spcBef>
                <a:spcPts val="0"/>
              </a:spcBef>
              <a:spcAft>
                <a:spcPts val="800"/>
              </a:spcAft>
              <a:buFontTx/>
              <a:buChar char="-"/>
            </a:pPr>
            <a:r>
              <a:rPr lang="it-IT" sz="2400" dirty="0">
                <a:latin typeface="Verdana" panose="020B0604030504040204" pitchFamily="34" charset="0"/>
                <a:ea typeface="Verdana" panose="020B0604030504040204" pitchFamily="34" charset="0"/>
              </a:rPr>
              <a:t>Le app di incontri hanno mostrato come gli algoritmi riproducano gli stessi </a:t>
            </a:r>
            <a:r>
              <a:rPr lang="it-IT" sz="2400" dirty="0" err="1">
                <a:latin typeface="Verdana" panose="020B0604030504040204" pitchFamily="34" charset="0"/>
                <a:ea typeface="Verdana" panose="020B0604030504040204" pitchFamily="34" charset="0"/>
              </a:rPr>
              <a:t>bias</a:t>
            </a:r>
            <a:r>
              <a:rPr lang="it-IT" sz="2400" dirty="0">
                <a:latin typeface="Verdana" panose="020B0604030504040204" pitchFamily="34" charset="0"/>
                <a:ea typeface="Verdana" panose="020B0604030504040204" pitchFamily="34" charset="0"/>
              </a:rPr>
              <a:t> dicotomici </a:t>
            </a:r>
            <a:endParaRPr lang="en-GB" sz="2400" dirty="0">
              <a:latin typeface="Verdana" panose="020B0604030504040204" pitchFamily="34" charset="0"/>
              <a:ea typeface="Verdana" panose="020B0604030504040204" pitchFamily="34" charset="0"/>
            </a:endParaRPr>
          </a:p>
          <a:p>
            <a:pPr algn="just">
              <a:lnSpc>
                <a:spcPct val="140000"/>
              </a:lnSpc>
              <a:spcBef>
                <a:spcPts val="0"/>
              </a:spcBef>
              <a:spcAft>
                <a:spcPts val="800"/>
              </a:spcAft>
              <a:buFontTx/>
              <a:buChar char="-"/>
            </a:pPr>
            <a:r>
              <a:rPr lang="it-IT" sz="2400" dirty="0">
                <a:latin typeface="Verdana" panose="020B0604030504040204" pitchFamily="34" charset="0"/>
                <a:ea typeface="Verdana" panose="020B0604030504040204" pitchFamily="34" charset="0"/>
              </a:rPr>
              <a:t>“Sebbene la pornografia con uomini trans abbia trovato un seguito tra uomini gay, la grande maggioranza della pornografia trans ruota attorno alle donne trans” (Pezzutto 2019, 35)</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99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9830-F01A-56C6-52EF-9647B5ECC7E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D5D4A3F-9C3A-A413-1459-4EDB04B16ACC}"/>
              </a:ext>
            </a:extLst>
          </p:cNvPr>
          <p:cNvSpPr>
            <a:spLocks noGrp="1"/>
          </p:cNvSpPr>
          <p:nvPr>
            <p:ph type="title"/>
          </p:nvPr>
        </p:nvSpPr>
        <p:spPr>
          <a:xfrm>
            <a:off x="770467" y="263525"/>
            <a:ext cx="10515600" cy="1325563"/>
          </a:xfrm>
        </p:spPr>
        <p:txBody>
          <a:bodyPr>
            <a:normAutofit/>
          </a:bodyPr>
          <a:lstStyle/>
          <a:p>
            <a:pPr algn="ctr"/>
            <a:r>
              <a:rPr lang="en-GB" sz="3200" dirty="0" err="1">
                <a:latin typeface="Verdana" panose="020B0604030504040204" pitchFamily="34" charset="0"/>
                <a:ea typeface="Verdana" panose="020B0604030504040204" pitchFamily="34" charset="0"/>
              </a:rPr>
              <a:t>Possibili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spiegazioni</a:t>
            </a:r>
            <a:r>
              <a:rPr lang="en-GB" sz="3200" dirty="0">
                <a:latin typeface="Verdana" panose="020B0604030504040204" pitchFamily="34" charset="0"/>
                <a:ea typeface="Verdana" panose="020B0604030504040204" pitchFamily="34" charset="0"/>
              </a:rPr>
              <a:t> 1</a:t>
            </a:r>
          </a:p>
        </p:txBody>
      </p:sp>
      <p:sp>
        <p:nvSpPr>
          <p:cNvPr id="3" name="Segnaposto contenuto 2">
            <a:extLst>
              <a:ext uri="{FF2B5EF4-FFF2-40B4-BE49-F238E27FC236}">
                <a16:creationId xmlns:a16="http://schemas.microsoft.com/office/drawing/2014/main" id="{E5BEF264-1AB1-A9C4-A7C6-3AD3D31446B9}"/>
              </a:ext>
            </a:extLst>
          </p:cNvPr>
          <p:cNvSpPr>
            <a:spLocks noGrp="1"/>
          </p:cNvSpPr>
          <p:nvPr>
            <p:ph idx="1"/>
          </p:nvPr>
        </p:nvSpPr>
        <p:spPr>
          <a:xfrm>
            <a:off x="838200" y="1219200"/>
            <a:ext cx="10515600" cy="4957763"/>
          </a:xfrm>
        </p:spPr>
        <p:txBody>
          <a:bodyPr>
            <a:normAutofit lnSpcReduction="10000"/>
          </a:bodyPr>
          <a:lstStyle/>
          <a:p>
            <a:pPr algn="just">
              <a:lnSpc>
                <a:spcPct val="150000"/>
              </a:lnSpc>
              <a:spcBef>
                <a:spcPts val="0"/>
              </a:spcBef>
              <a:buFontTx/>
              <a:buChar char="-"/>
            </a:pPr>
            <a:r>
              <a:rPr lang="it-IT" sz="2000" dirty="0">
                <a:latin typeface="Verdana" panose="020B0604030504040204" pitchFamily="34" charset="0"/>
                <a:ea typeface="Verdana" panose="020B0604030504040204" pitchFamily="34" charset="0"/>
              </a:rPr>
              <a:t>Il concetto di fertilità-maternità è ancora percepito come un aspetto centrale del ruolo sociale femminile, influenzando così la percezione e il trattamento dei corpi delle donne </a:t>
            </a:r>
            <a:endParaRPr lang="en-GB" sz="2000" dirty="0">
              <a:latin typeface="Verdana" panose="020B0604030504040204" pitchFamily="34" charset="0"/>
              <a:ea typeface="Verdana" panose="020B0604030504040204" pitchFamily="34" charset="0"/>
            </a:endParaRPr>
          </a:p>
          <a:p>
            <a:pPr algn="just">
              <a:lnSpc>
                <a:spcPct val="150000"/>
              </a:lnSpc>
              <a:spcBef>
                <a:spcPts val="0"/>
              </a:spcBef>
              <a:buFontTx/>
              <a:buChar char="-"/>
            </a:pPr>
            <a:r>
              <a:rPr lang="it-IT" sz="2000" dirty="0">
                <a:latin typeface="Verdana" panose="020B0604030504040204" pitchFamily="34" charset="0"/>
                <a:ea typeface="Verdana" panose="020B0604030504040204" pitchFamily="34" charset="0"/>
              </a:rPr>
              <a:t>Gli uomini sembrano avere una maggiore libertà di deviare dalle aspettative di genere tradizionali </a:t>
            </a:r>
            <a:endParaRPr lang="en-GB" sz="2000" dirty="0">
              <a:latin typeface="Verdana" panose="020B0604030504040204" pitchFamily="34" charset="0"/>
              <a:ea typeface="Verdana" panose="020B0604030504040204" pitchFamily="34" charset="0"/>
            </a:endParaRPr>
          </a:p>
          <a:p>
            <a:pPr algn="just">
              <a:lnSpc>
                <a:spcPct val="150000"/>
              </a:lnSpc>
              <a:spcBef>
                <a:spcPts val="0"/>
              </a:spcBef>
              <a:buFontTx/>
              <a:buChar char="-"/>
            </a:pPr>
            <a:r>
              <a:rPr lang="it-IT" sz="2000" dirty="0">
                <a:latin typeface="Verdana" panose="020B0604030504040204" pitchFamily="34" charset="0"/>
                <a:ea typeface="Verdana" panose="020B0604030504040204" pitchFamily="34" charset="0"/>
              </a:rPr>
              <a:t>Per le donne, invece, la transizione verso il genere maschile sembra essere meno accettata e valorizzata dalla società </a:t>
            </a:r>
            <a:endParaRPr lang="en-GB" sz="2000" dirty="0">
              <a:latin typeface="Verdana" panose="020B0604030504040204" pitchFamily="34" charset="0"/>
              <a:ea typeface="Verdana" panose="020B0604030504040204" pitchFamily="34" charset="0"/>
            </a:endParaRPr>
          </a:p>
          <a:p>
            <a:pPr algn="just">
              <a:lnSpc>
                <a:spcPct val="150000"/>
              </a:lnSpc>
              <a:spcBef>
                <a:spcPts val="0"/>
              </a:spcBef>
              <a:buFontTx/>
              <a:buChar char="-"/>
            </a:pPr>
            <a:r>
              <a:rPr lang="it-IT" sz="2000" dirty="0">
                <a:latin typeface="Verdana" panose="020B0604030504040204" pitchFamily="34" charset="0"/>
                <a:ea typeface="Verdana" panose="020B0604030504040204" pitchFamily="34" charset="0"/>
              </a:rPr>
              <a:t>I media statunitensi hanno una lunga storia di discussioni sulle questioni transgender, focalizzate sulle transizioni da maschio a femmina (</a:t>
            </a:r>
            <a:r>
              <a:rPr lang="it-IT" sz="2000" dirty="0" err="1">
                <a:latin typeface="Verdana" panose="020B0604030504040204" pitchFamily="34" charset="0"/>
                <a:ea typeface="Verdana" panose="020B0604030504040204" pitchFamily="34" charset="0"/>
              </a:rPr>
              <a:t>MtoF</a:t>
            </a:r>
            <a:r>
              <a:rPr lang="it-IT" sz="2000" dirty="0">
                <a:latin typeface="Verdana" panose="020B0604030504040204" pitchFamily="34" charset="0"/>
                <a:ea typeface="Verdana" panose="020B0604030504040204" pitchFamily="34" charset="0"/>
              </a:rPr>
              <a:t>) </a:t>
            </a:r>
            <a:endParaRPr lang="en-GB" sz="2000" dirty="0">
              <a:latin typeface="Verdana" panose="020B0604030504040204" pitchFamily="34" charset="0"/>
              <a:ea typeface="Verdana" panose="020B0604030504040204" pitchFamily="34" charset="0"/>
            </a:endParaRPr>
          </a:p>
          <a:p>
            <a:pPr algn="just">
              <a:lnSpc>
                <a:spcPct val="150000"/>
              </a:lnSpc>
              <a:spcBef>
                <a:spcPts val="0"/>
              </a:spcBef>
              <a:buFontTx/>
              <a:buChar char="-"/>
            </a:pPr>
            <a:r>
              <a:rPr lang="it-IT" sz="2000" dirty="0">
                <a:latin typeface="Verdana" panose="020B0604030504040204" pitchFamily="34" charset="0"/>
                <a:ea typeface="Verdana" panose="020B0604030504040204" pitchFamily="34" charset="0"/>
              </a:rPr>
              <a:t>“La femminilizzazione della mascolinità è più stigmatizzata, non il contrario” (Lorber 2022)</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36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CA8A9-796C-8121-B0F9-096FD56D631B}"/>
              </a:ext>
            </a:extLst>
          </p:cNvPr>
          <p:cNvSpPr>
            <a:spLocks noGrp="1"/>
          </p:cNvSpPr>
          <p:nvPr>
            <p:ph type="title"/>
          </p:nvPr>
        </p:nvSpPr>
        <p:spPr/>
        <p:txBody>
          <a:bodyPr>
            <a:normAutofit/>
          </a:bodyPr>
          <a:lstStyle/>
          <a:p>
            <a:pPr algn="ctr"/>
            <a:r>
              <a:rPr lang="it-IT" sz="3200" dirty="0">
                <a:latin typeface="Verdana" panose="020B0604030504040204" pitchFamily="34" charset="0"/>
                <a:ea typeface="Verdana" panose="020B0604030504040204" pitchFamily="34" charset="0"/>
              </a:rPr>
              <a:t>Il caso da cui partiamo:</a:t>
            </a:r>
            <a:br>
              <a:rPr lang="it-IT" sz="3200" dirty="0">
                <a:latin typeface="Verdana" panose="020B0604030504040204" pitchFamily="34" charset="0"/>
                <a:ea typeface="Verdana" panose="020B0604030504040204" pitchFamily="34" charset="0"/>
              </a:rPr>
            </a:br>
            <a:r>
              <a:rPr lang="it-IT" sz="3200" dirty="0">
                <a:latin typeface="Verdana" panose="020B0604030504040204" pitchFamily="34" charset="0"/>
                <a:ea typeface="Verdana" panose="020B0604030504040204" pitchFamily="34" charset="0"/>
              </a:rPr>
              <a:t>Festival di Sanremo</a:t>
            </a:r>
            <a:endParaRPr lang="en-GB" sz="3200" dirty="0">
              <a:latin typeface="Verdana" panose="020B0604030504040204" pitchFamily="34" charset="0"/>
              <a:ea typeface="Verdana" panose="020B0604030504040204" pitchFamily="34" charset="0"/>
            </a:endParaRPr>
          </a:p>
        </p:txBody>
      </p:sp>
      <p:pic>
        <p:nvPicPr>
          <p:cNvPr id="1026" name="Picture 2" descr="Vestiti Primavera 2022: quelli di Drusilla a Sanremo sono stupendi">
            <a:extLst>
              <a:ext uri="{FF2B5EF4-FFF2-40B4-BE49-F238E27FC236}">
                <a16:creationId xmlns:a16="http://schemas.microsoft.com/office/drawing/2014/main" id="{2EBCD49B-734F-0671-6DDA-0228C00A4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28" y="2216038"/>
            <a:ext cx="2957286" cy="4435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7905FA-DA0A-7209-CBE8-723E79374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788" y="2511198"/>
            <a:ext cx="7173183" cy="398167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E9BB83AB-1986-029D-E63B-5112A52993E5}"/>
              </a:ext>
            </a:extLst>
          </p:cNvPr>
          <p:cNvSpPr txBox="1"/>
          <p:nvPr/>
        </p:nvSpPr>
        <p:spPr>
          <a:xfrm>
            <a:off x="1603828" y="1754373"/>
            <a:ext cx="2957286" cy="461665"/>
          </a:xfrm>
          <a:prstGeom prst="rect">
            <a:avLst/>
          </a:prstGeom>
          <a:noFill/>
        </p:spPr>
        <p:txBody>
          <a:bodyPr wrap="square" rtlCol="0">
            <a:spAutoFit/>
          </a:bodyPr>
          <a:lstStyle/>
          <a:p>
            <a:pPr algn="ctr"/>
            <a:r>
              <a:rPr lang="it-IT" sz="2400" dirty="0">
                <a:latin typeface="Verdana" panose="020B0604030504040204" pitchFamily="34" charset="0"/>
                <a:ea typeface="Verdana" panose="020B0604030504040204" pitchFamily="34" charset="0"/>
              </a:rPr>
              <a:t>2022</a:t>
            </a:r>
            <a:endParaRPr lang="en-GB" sz="2400" dirty="0">
              <a:latin typeface="Verdana" panose="020B0604030504040204" pitchFamily="34" charset="0"/>
              <a:ea typeface="Verdana" panose="020B0604030504040204" pitchFamily="34" charset="0"/>
            </a:endParaRPr>
          </a:p>
        </p:txBody>
      </p:sp>
      <p:sp>
        <p:nvSpPr>
          <p:cNvPr id="5" name="CasellaDiTesto 4">
            <a:extLst>
              <a:ext uri="{FF2B5EF4-FFF2-40B4-BE49-F238E27FC236}">
                <a16:creationId xmlns:a16="http://schemas.microsoft.com/office/drawing/2014/main" id="{01E8B14E-210F-C7F4-CA0B-864CB44960CC}"/>
              </a:ext>
            </a:extLst>
          </p:cNvPr>
          <p:cNvSpPr txBox="1"/>
          <p:nvPr/>
        </p:nvSpPr>
        <p:spPr>
          <a:xfrm>
            <a:off x="4735788" y="1985205"/>
            <a:ext cx="7173183" cy="461665"/>
          </a:xfrm>
          <a:prstGeom prst="rect">
            <a:avLst/>
          </a:prstGeom>
          <a:noFill/>
        </p:spPr>
        <p:txBody>
          <a:bodyPr wrap="square" rtlCol="0">
            <a:spAutoFit/>
          </a:bodyPr>
          <a:lstStyle/>
          <a:p>
            <a:pPr algn="ctr"/>
            <a:r>
              <a:rPr lang="it-IT" sz="2400" dirty="0">
                <a:latin typeface="Verdana" panose="020B0604030504040204" pitchFamily="34" charset="0"/>
                <a:ea typeface="Verdana" panose="020B0604030504040204" pitchFamily="34" charset="0"/>
              </a:rPr>
              <a:t>2023</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2286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80D2-5D63-17E0-BED0-109B3A5BE74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C1E78C-DC17-4F79-49B8-BBDC2501C3D1}"/>
              </a:ext>
            </a:extLst>
          </p:cNvPr>
          <p:cNvSpPr>
            <a:spLocks noGrp="1"/>
          </p:cNvSpPr>
          <p:nvPr>
            <p:ph type="title"/>
          </p:nvPr>
        </p:nvSpPr>
        <p:spPr>
          <a:xfrm>
            <a:off x="770467" y="263525"/>
            <a:ext cx="10515600" cy="1325563"/>
          </a:xfrm>
        </p:spPr>
        <p:txBody>
          <a:bodyPr>
            <a:normAutofit/>
          </a:bodyPr>
          <a:lstStyle/>
          <a:p>
            <a:pPr algn="ctr"/>
            <a:r>
              <a:rPr lang="en-GB" sz="3200" dirty="0" err="1">
                <a:latin typeface="Verdana" panose="020B0604030504040204" pitchFamily="34" charset="0"/>
                <a:ea typeface="Verdana" panose="020B0604030504040204" pitchFamily="34" charset="0"/>
              </a:rPr>
              <a:t>Possibili</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spiegazioni</a:t>
            </a:r>
            <a:r>
              <a:rPr lang="en-GB" sz="3200" dirty="0">
                <a:latin typeface="Verdana" panose="020B0604030504040204" pitchFamily="34" charset="0"/>
                <a:ea typeface="Verdana" panose="020B0604030504040204" pitchFamily="34" charset="0"/>
              </a:rPr>
              <a:t> 2</a:t>
            </a:r>
          </a:p>
        </p:txBody>
      </p:sp>
      <p:sp>
        <p:nvSpPr>
          <p:cNvPr id="3" name="Segnaposto contenuto 2">
            <a:extLst>
              <a:ext uri="{FF2B5EF4-FFF2-40B4-BE49-F238E27FC236}">
                <a16:creationId xmlns:a16="http://schemas.microsoft.com/office/drawing/2014/main" id="{513E1E62-D8F8-3643-BE3C-3590D24FAFA8}"/>
              </a:ext>
            </a:extLst>
          </p:cNvPr>
          <p:cNvSpPr>
            <a:spLocks noGrp="1"/>
          </p:cNvSpPr>
          <p:nvPr>
            <p:ph idx="1"/>
          </p:nvPr>
        </p:nvSpPr>
        <p:spPr>
          <a:xfrm>
            <a:off x="838200" y="1219200"/>
            <a:ext cx="10515600" cy="5375275"/>
          </a:xfrm>
        </p:spPr>
        <p:txBody>
          <a:bodyPr>
            <a:normAutofit/>
          </a:bodyPr>
          <a:lstStyle/>
          <a:p>
            <a:pPr marL="0" indent="0" algn="just">
              <a:lnSpc>
                <a:spcPts val="3400"/>
              </a:lnSpc>
              <a:spcBef>
                <a:spcPts val="0"/>
              </a:spcBef>
              <a:buFontTx/>
              <a:buChar char="-"/>
            </a:pPr>
            <a:r>
              <a:rPr lang="it-IT" sz="2200" dirty="0">
                <a:latin typeface="Verdana" panose="020B0604030504040204" pitchFamily="34" charset="0"/>
                <a:ea typeface="Verdana" panose="020B0604030504040204" pitchFamily="34" charset="0"/>
              </a:rPr>
              <a:t>Hakim (2010) descrive il capitale erotico come una risorsa significativa in diversi ambiti, quali le relazioni personali, il matrimonio, il lavoro, i media, la politica, la pubblicità, lo sport e le arti. Le donne tendono a investire maggiormente in questo capitale e ad attrarre l’attenzione maschile in modo più marcato in questi termini. In passato, il capitale erotico poteva essere considerato una delle poche forme di potere e controllo a disposizione delle donne </a:t>
            </a:r>
            <a:endParaRPr lang="en-GB" sz="2200" dirty="0">
              <a:latin typeface="Verdana" panose="020B0604030504040204" pitchFamily="34" charset="0"/>
              <a:ea typeface="Verdana" panose="020B0604030504040204" pitchFamily="34" charset="0"/>
            </a:endParaRPr>
          </a:p>
          <a:p>
            <a:pPr marL="0" indent="0" algn="just">
              <a:lnSpc>
                <a:spcPts val="3400"/>
              </a:lnSpc>
              <a:spcBef>
                <a:spcPts val="0"/>
              </a:spcBef>
              <a:buFontTx/>
              <a:buChar char="-"/>
            </a:pPr>
            <a:r>
              <a:rPr lang="it-IT" sz="2200" dirty="0">
                <a:latin typeface="Verdana" panose="020B0604030504040204" pitchFamily="34" charset="0"/>
                <a:ea typeface="Verdana" panose="020B0604030504040204" pitchFamily="34" charset="0"/>
              </a:rPr>
              <a:t>Potere: sebbene sia possibile rinunciare al potere, è estremamente raro che qualcuno esterno a un determinato gruppo di potere riesca ad acquisirlo autonomamente. È ancora meno probabile che il potere venga concesso esclusivamente sulla base di una decisione o azione individuale, anche se di natura trasformativa</a:t>
            </a:r>
            <a:endParaRPr lang="en-GB"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6466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AE230D-CC69-B5CD-748B-EF157267DB66}"/>
              </a:ext>
            </a:extLst>
          </p:cNvPr>
          <p:cNvSpPr>
            <a:spLocks noGrp="1"/>
          </p:cNvSpPr>
          <p:nvPr>
            <p:ph type="title"/>
          </p:nvPr>
        </p:nvSpPr>
        <p:spPr>
          <a:xfrm>
            <a:off x="838200" y="-189444"/>
            <a:ext cx="10515600" cy="1325563"/>
          </a:xfrm>
        </p:spPr>
        <p:txBody>
          <a:bodyPr/>
          <a:lstStyle/>
          <a:p>
            <a:pPr algn="ctr"/>
            <a:r>
              <a:rPr lang="en-GB" sz="3200" dirty="0">
                <a:latin typeface="Verdana" panose="020B0604030504040204" pitchFamily="34" charset="0"/>
                <a:ea typeface="Verdana" panose="020B0604030504040204" pitchFamily="34" charset="0"/>
              </a:rPr>
              <a:t>Festival di </a:t>
            </a:r>
            <a:r>
              <a:rPr lang="en-GB" sz="3200" dirty="0" err="1">
                <a:latin typeface="Verdana" panose="020B0604030504040204" pitchFamily="34" charset="0"/>
                <a:ea typeface="Verdana" panose="020B0604030504040204" pitchFamily="34" charset="0"/>
              </a:rPr>
              <a:t>Sanremo</a:t>
            </a:r>
            <a:endParaRPr lang="en-GB" sz="3200" dirty="0">
              <a:latin typeface="Verdana" panose="020B0604030504040204" pitchFamily="34" charset="0"/>
              <a:ea typeface="Verdana" panose="020B0604030504040204" pitchFamily="34" charset="0"/>
            </a:endParaRPr>
          </a:p>
        </p:txBody>
      </p:sp>
      <p:sp>
        <p:nvSpPr>
          <p:cNvPr id="4" name="Rectangle 1">
            <a:extLst>
              <a:ext uri="{FF2B5EF4-FFF2-40B4-BE49-F238E27FC236}">
                <a16:creationId xmlns:a16="http://schemas.microsoft.com/office/drawing/2014/main" id="{B25D4BAF-0936-528E-365F-A28A069FCB00}"/>
              </a:ext>
            </a:extLst>
          </p:cNvPr>
          <p:cNvSpPr>
            <a:spLocks noGrp="1" noChangeArrowheads="1"/>
          </p:cNvSpPr>
          <p:nvPr>
            <p:ph idx="1"/>
          </p:nvPr>
        </p:nvSpPr>
        <p:spPr bwMode="auto">
          <a:xfrm>
            <a:off x="635620" y="779280"/>
            <a:ext cx="10615961" cy="573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fontAlgn="base">
              <a:lnSpc>
                <a:spcPts val="2600"/>
              </a:lnSpc>
              <a:spcBef>
                <a:spcPts val="0"/>
              </a:spcBef>
              <a:spcAft>
                <a:spcPct val="0"/>
              </a:spcAft>
              <a:buClrTx/>
              <a:buSzTx/>
              <a:buFontTx/>
              <a:buChar char="-"/>
              <a:tabLst/>
            </a:pPr>
            <a:endParaRPr lang="en-US" altLang="en-US" sz="2000" dirty="0">
              <a:solidFill>
                <a:srgbClr val="000000"/>
              </a:solidFill>
              <a:latin typeface="Verdana" panose="020B0604030504040204" pitchFamily="34" charset="0"/>
              <a:ea typeface="Verdana" panose="020B0604030504040204" pitchFamily="34" charset="0"/>
            </a:endParaRP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Sorto </a:t>
            </a:r>
            <a:r>
              <a:rPr lang="en-US" altLang="en-US" sz="2000" dirty="0" err="1">
                <a:solidFill>
                  <a:srgbClr val="000000"/>
                </a:solidFill>
                <a:latin typeface="Verdana" panose="020B0604030504040204" pitchFamily="34" charset="0"/>
                <a:ea typeface="Verdana" panose="020B0604030504040204" pitchFamily="34" charset="0"/>
              </a:rPr>
              <a:t>nel</a:t>
            </a:r>
            <a:r>
              <a:rPr lang="en-US" altLang="en-US" sz="2000" dirty="0">
                <a:solidFill>
                  <a:srgbClr val="000000"/>
                </a:solidFill>
                <a:latin typeface="Verdana" panose="020B0604030504040204" pitchFamily="34" charset="0"/>
                <a:ea typeface="Verdana" panose="020B0604030504040204" pitchFamily="34" charset="0"/>
              </a:rPr>
              <a:t> 1951 ed è il festival musicale </a:t>
            </a:r>
            <a:r>
              <a:rPr lang="en-US" altLang="en-US" sz="2000" dirty="0" err="1">
                <a:solidFill>
                  <a:srgbClr val="000000"/>
                </a:solidFill>
                <a:latin typeface="Verdana" panose="020B0604030504040204" pitchFamily="34" charset="0"/>
                <a:ea typeface="Verdana" panose="020B0604030504040204" pitchFamily="34" charset="0"/>
              </a:rPr>
              <a:t>più</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importante</a:t>
            </a:r>
            <a:r>
              <a:rPr lang="en-US" altLang="en-US" sz="2000" dirty="0">
                <a:solidFill>
                  <a:srgbClr val="000000"/>
                </a:solidFill>
                <a:latin typeface="Verdana" panose="020B0604030504040204" pitchFamily="34" charset="0"/>
                <a:ea typeface="Verdana" panose="020B0604030504040204" pitchFamily="34" charset="0"/>
              </a:rPr>
              <a:t> in Italia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Nel 2024 ha </a:t>
            </a:r>
            <a:r>
              <a:rPr lang="en-US" altLang="en-US" sz="2000" dirty="0" err="1">
                <a:solidFill>
                  <a:srgbClr val="000000"/>
                </a:solidFill>
                <a:latin typeface="Verdana" panose="020B0604030504040204" pitchFamily="34" charset="0"/>
                <a:ea typeface="Verdana" panose="020B0604030504040204" pitchFamily="34" charset="0"/>
              </a:rPr>
              <a:t>raggiunto</a:t>
            </a:r>
            <a:r>
              <a:rPr lang="en-US" altLang="en-US" sz="2000" dirty="0">
                <a:solidFill>
                  <a:srgbClr val="000000"/>
                </a:solidFill>
                <a:latin typeface="Verdana" panose="020B0604030504040204" pitchFamily="34" charset="0"/>
                <a:ea typeface="Verdana" panose="020B0604030504040204" pitchFamily="34" charset="0"/>
              </a:rPr>
              <a:t> il </a:t>
            </a:r>
            <a:r>
              <a:rPr lang="en-US" altLang="en-US" sz="2000" dirty="0" err="1">
                <a:solidFill>
                  <a:srgbClr val="000000"/>
                </a:solidFill>
                <a:latin typeface="Verdana" panose="020B0604030504040204" pitchFamily="34" charset="0"/>
                <a:ea typeface="Verdana" panose="020B0604030504040204" pitchFamily="34" charset="0"/>
              </a:rPr>
              <a:t>picco</a:t>
            </a:r>
            <a:r>
              <a:rPr lang="en-US" altLang="en-US" sz="2000" dirty="0">
                <a:solidFill>
                  <a:srgbClr val="000000"/>
                </a:solidFill>
                <a:latin typeface="Verdana" panose="020B0604030504040204" pitchFamily="34" charset="0"/>
                <a:ea typeface="Verdana" panose="020B0604030504040204" pitchFamily="34" charset="0"/>
              </a:rPr>
              <a:t> di 14 </a:t>
            </a:r>
            <a:r>
              <a:rPr lang="en-US" altLang="en-US" sz="2000" dirty="0" err="1">
                <a:solidFill>
                  <a:srgbClr val="000000"/>
                </a:solidFill>
                <a:latin typeface="Verdana" panose="020B0604030504040204" pitchFamily="34" charset="0"/>
                <a:ea typeface="Verdana" panose="020B0604030504040204" pitchFamily="34" charset="0"/>
              </a:rPr>
              <a:t>milioni</a:t>
            </a:r>
            <a:r>
              <a:rPr lang="en-US" altLang="en-US" sz="2000" dirty="0">
                <a:solidFill>
                  <a:srgbClr val="000000"/>
                </a:solidFill>
                <a:latin typeface="Verdana" panose="020B0604030504040204" pitchFamily="34" charset="0"/>
                <a:ea typeface="Verdana" panose="020B0604030504040204" pitchFamily="34" charset="0"/>
              </a:rPr>
              <a:t> e 301 </a:t>
            </a:r>
            <a:r>
              <a:rPr lang="en-US" altLang="en-US" sz="2000" dirty="0" err="1">
                <a:solidFill>
                  <a:srgbClr val="000000"/>
                </a:solidFill>
                <a:latin typeface="Verdana" panose="020B0604030504040204" pitchFamily="34" charset="0"/>
                <a:ea typeface="Verdana" panose="020B0604030504040204" pitchFamily="34" charset="0"/>
              </a:rPr>
              <a:t>mila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spettatori</a:t>
            </a:r>
            <a:r>
              <a:rPr lang="en-US" altLang="en-US" sz="2000" dirty="0">
                <a:solidFill>
                  <a:srgbClr val="000000"/>
                </a:solidFill>
                <a:latin typeface="Verdana" panose="020B0604030504040204" pitchFamily="34" charset="0"/>
                <a:ea typeface="Verdana" panose="020B0604030504040204" pitchFamily="34" charset="0"/>
              </a:rPr>
              <a:t> (con uno share del 74,1%), </a:t>
            </a:r>
            <a:r>
              <a:rPr lang="en-US" altLang="en-US" sz="2000" dirty="0" err="1">
                <a:solidFill>
                  <a:srgbClr val="000000"/>
                </a:solidFill>
                <a:latin typeface="Verdana" panose="020B0604030504040204" pitchFamily="34" charset="0"/>
                <a:ea typeface="Verdana" panose="020B0604030504040204" pitchFamily="34" charset="0"/>
              </a:rPr>
              <a:t>diventando</a:t>
            </a:r>
            <a:r>
              <a:rPr lang="en-US" altLang="en-US" sz="2000" dirty="0">
                <a:solidFill>
                  <a:srgbClr val="000000"/>
                </a:solidFill>
                <a:latin typeface="Verdana" panose="020B0604030504040204" pitchFamily="34" charset="0"/>
                <a:ea typeface="Verdana" panose="020B0604030504040204" pitchFamily="34" charset="0"/>
              </a:rPr>
              <a:t> il </a:t>
            </a:r>
            <a:r>
              <a:rPr lang="en-US" altLang="en-US" sz="2000" dirty="0" err="1">
                <a:solidFill>
                  <a:srgbClr val="000000"/>
                </a:solidFill>
                <a:latin typeface="Verdana" panose="020B0604030504040204" pitchFamily="34" charset="0"/>
                <a:ea typeface="Verdana" panose="020B0604030504040204" pitchFamily="34" charset="0"/>
              </a:rPr>
              <a:t>programma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più</a:t>
            </a:r>
            <a:r>
              <a:rPr lang="en-US" altLang="en-US" sz="2000" dirty="0">
                <a:solidFill>
                  <a:srgbClr val="000000"/>
                </a:solidFill>
                <a:latin typeface="Verdana" panose="020B0604030504040204" pitchFamily="34" charset="0"/>
                <a:ea typeface="Verdana" panose="020B0604030504040204" pitchFamily="34" charset="0"/>
              </a:rPr>
              <a:t> visto di sempre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Nel tempo, </a:t>
            </a:r>
            <a:r>
              <a:rPr lang="en-US" altLang="en-US" sz="2000" dirty="0" err="1">
                <a:solidFill>
                  <a:srgbClr val="000000"/>
                </a:solidFill>
                <a:latin typeface="Verdana" panose="020B0604030504040204" pitchFamily="34" charset="0"/>
                <a:ea typeface="Verdana" panose="020B0604030504040204" pitchFamily="34" charset="0"/>
              </a:rPr>
              <a:t>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suoi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temi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sono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ampliati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fino</a:t>
            </a:r>
            <a:r>
              <a:rPr lang="en-US" altLang="en-US" sz="2000" dirty="0">
                <a:solidFill>
                  <a:srgbClr val="000000"/>
                </a:solidFill>
                <a:latin typeface="Verdana" panose="020B0604030504040204" pitchFamily="34" charset="0"/>
                <a:ea typeface="Verdana" panose="020B0604030504040204" pitchFamily="34" charset="0"/>
              </a:rPr>
              <a:t> a </a:t>
            </a:r>
            <a:r>
              <a:rPr lang="en-US" altLang="en-US" sz="2000" dirty="0" err="1">
                <a:solidFill>
                  <a:srgbClr val="000000"/>
                </a:solidFill>
                <a:latin typeface="Verdana" panose="020B0604030504040204" pitchFamily="34" charset="0"/>
                <a:ea typeface="Verdana" panose="020B0604030504040204" pitchFamily="34" charset="0"/>
              </a:rPr>
              <a:t>includere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attualità</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società</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err="1">
                <a:solidFill>
                  <a:srgbClr val="000000"/>
                </a:solidFill>
                <a:latin typeface="Verdana" panose="020B0604030504040204" pitchFamily="34" charset="0"/>
                <a:ea typeface="Verdana" panose="020B0604030504040204" pitchFamily="34" charset="0"/>
              </a:rPr>
              <a:t>Ospita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contenuti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legati</a:t>
            </a:r>
            <a:r>
              <a:rPr lang="en-US" altLang="en-US" sz="2000" dirty="0">
                <a:solidFill>
                  <a:srgbClr val="000000"/>
                </a:solidFill>
                <a:latin typeface="Verdana" panose="020B0604030504040204" pitchFamily="34" charset="0"/>
                <a:ea typeface="Verdana" panose="020B0604030504040204" pitchFamily="34" charset="0"/>
              </a:rPr>
              <a:t> a un </a:t>
            </a:r>
            <a:r>
              <a:rPr lang="en-US" altLang="en-US" sz="2000" dirty="0" err="1">
                <a:solidFill>
                  <a:srgbClr val="000000"/>
                </a:solidFill>
                <a:latin typeface="Verdana" panose="020B0604030504040204" pitchFamily="34" charset="0"/>
                <a:ea typeface="Verdana" panose="020B0604030504040204" pitchFamily="34" charset="0"/>
              </a:rPr>
              <a:t>più</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ampio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ambito</a:t>
            </a:r>
            <a:r>
              <a:rPr lang="en-US" altLang="en-US" sz="2000" dirty="0">
                <a:solidFill>
                  <a:srgbClr val="000000"/>
                </a:solidFill>
                <a:latin typeface="Verdana" panose="020B0604030504040204" pitchFamily="34" charset="0"/>
                <a:ea typeface="Verdana" panose="020B0604030504040204" pitchFamily="34" charset="0"/>
              </a:rPr>
              <a:t> politico e </a:t>
            </a:r>
            <a:r>
              <a:rPr lang="en-US" altLang="en-US" sz="2000" dirty="0" err="1">
                <a:solidFill>
                  <a:srgbClr val="000000"/>
                </a:solidFill>
                <a:latin typeface="Verdana" panose="020B0604030504040204" pitchFamily="34" charset="0"/>
                <a:ea typeface="Verdana" panose="020B0604030504040204" pitchFamily="34" charset="0"/>
              </a:rPr>
              <a:t>sociale</a:t>
            </a:r>
            <a:r>
              <a:rPr lang="en-US" altLang="en-US" sz="2000" dirty="0">
                <a:solidFill>
                  <a:srgbClr val="000000"/>
                </a:solidFill>
                <a:latin typeface="Verdana" panose="020B0604030504040204" pitchFamily="34" charset="0"/>
                <a:ea typeface="Verdana" panose="020B0604030504040204" pitchFamily="34" charset="0"/>
              </a:rPr>
              <a:t> con </a:t>
            </a:r>
            <a:r>
              <a:rPr lang="en-US" altLang="en-US" sz="2000" dirty="0" err="1">
                <a:solidFill>
                  <a:srgbClr val="000000"/>
                </a:solidFill>
                <a:latin typeface="Verdana" panose="020B0604030504040204" pitchFamily="34" charset="0"/>
                <a:ea typeface="Verdana" panose="020B0604030504040204" pitchFamily="34" charset="0"/>
              </a:rPr>
              <a:t>una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prospettiva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internazionale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contribuendo</a:t>
            </a:r>
            <a:r>
              <a:rPr lang="en-US" altLang="en-US" sz="2000" dirty="0">
                <a:solidFill>
                  <a:srgbClr val="000000"/>
                </a:solidFill>
                <a:latin typeface="Verdana" panose="020B0604030504040204" pitchFamily="34" charset="0"/>
                <a:ea typeface="Verdana" panose="020B0604030504040204" pitchFamily="34" charset="0"/>
              </a:rPr>
              <a:t> alla </a:t>
            </a:r>
            <a:r>
              <a:rPr lang="en-US" altLang="en-US" sz="2000" dirty="0" err="1">
                <a:solidFill>
                  <a:srgbClr val="000000"/>
                </a:solidFill>
                <a:latin typeface="Verdana" panose="020B0604030504040204" pitchFamily="34" charset="0"/>
                <a:ea typeface="Verdana" panose="020B0604030504040204" pitchFamily="34" charset="0"/>
              </a:rPr>
              <a:t>costruzione</a:t>
            </a:r>
            <a:r>
              <a:rPr lang="en-US" altLang="en-US" sz="2000" dirty="0">
                <a:solidFill>
                  <a:srgbClr val="000000"/>
                </a:solidFill>
                <a:latin typeface="Verdana" panose="020B0604030504040204" pitchFamily="34" charset="0"/>
                <a:ea typeface="Verdana" panose="020B0604030504040204" pitchFamily="34" charset="0"/>
              </a:rPr>
              <a:t> della </a:t>
            </a:r>
            <a:r>
              <a:rPr lang="en-US" altLang="en-US" sz="2000" dirty="0" err="1">
                <a:solidFill>
                  <a:srgbClr val="000000"/>
                </a:solidFill>
                <a:latin typeface="Verdana" panose="020B0604030504040204" pitchFamily="34" charset="0"/>
                <a:ea typeface="Verdana" panose="020B0604030504040204" pitchFamily="34" charset="0"/>
              </a:rPr>
              <a:t>percezione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sociale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dei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temi</a:t>
            </a:r>
            <a:r>
              <a:rPr lang="en-US" altLang="en-US" sz="2000" dirty="0">
                <a:solidFill>
                  <a:srgbClr val="000000"/>
                </a:solidFill>
                <a:latin typeface="Verdana" panose="020B0604030504040204" pitchFamily="34" charset="0"/>
                <a:ea typeface="Verdana" panose="020B0604030504040204" pitchFamily="34" charset="0"/>
              </a:rPr>
              <a:t> per </a:t>
            </a:r>
            <a:r>
              <a:rPr lang="en-US" altLang="en-US" sz="2000" dirty="0" err="1">
                <a:solidFill>
                  <a:srgbClr val="000000"/>
                </a:solidFill>
                <a:latin typeface="Verdana" panose="020B0604030504040204" pitchFamily="34" charset="0"/>
                <a:ea typeface="Verdana" panose="020B0604030504040204" pitchFamily="34" charset="0"/>
              </a:rPr>
              <a:t>l’opinione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pubblica</a:t>
            </a:r>
            <a:r>
              <a:rPr lang="en-US" altLang="en-US" sz="2000" dirty="0">
                <a:solidFill>
                  <a:srgbClr val="000000"/>
                </a:solidFill>
                <a:latin typeface="Verdana" panose="020B0604030504040204" pitchFamily="34" charset="0"/>
                <a:ea typeface="Verdana" panose="020B0604030504040204" pitchFamily="34" charset="0"/>
              </a:rPr>
              <a:t> del Paese, </a:t>
            </a:r>
            <a:r>
              <a:rPr lang="en-US" altLang="en-US" sz="2000" dirty="0" err="1">
                <a:solidFill>
                  <a:srgbClr val="000000"/>
                </a:solidFill>
                <a:latin typeface="Verdana" panose="020B0604030504040204" pitchFamily="34" charset="0"/>
                <a:ea typeface="Verdana" panose="020B0604030504040204" pitchFamily="34" charset="0"/>
              </a:rPr>
              <a:t>che</a:t>
            </a:r>
            <a:r>
              <a:rPr lang="en-US" altLang="en-US" sz="2000" dirty="0">
                <a:solidFill>
                  <a:srgbClr val="000000"/>
                </a:solidFill>
                <a:latin typeface="Verdana" panose="020B0604030504040204" pitchFamily="34" charset="0"/>
                <a:ea typeface="Verdana" panose="020B0604030504040204" pitchFamily="34" charset="0"/>
              </a:rPr>
              <a:t> segue </a:t>
            </a:r>
            <a:r>
              <a:rPr lang="en-US" altLang="en-US" sz="2000" dirty="0" err="1">
                <a:solidFill>
                  <a:srgbClr val="000000"/>
                </a:solidFill>
                <a:latin typeface="Verdana" panose="020B0604030504040204" pitchFamily="34" charset="0"/>
                <a:ea typeface="Verdana" panose="020B0604030504040204" pitchFamily="34" charset="0"/>
              </a:rPr>
              <a:t>l’evento</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È </a:t>
            </a:r>
            <a:r>
              <a:rPr lang="en-US" altLang="en-US" sz="2000" dirty="0" err="1">
                <a:solidFill>
                  <a:srgbClr val="000000"/>
                </a:solidFill>
                <a:latin typeface="Verdana" panose="020B0604030504040204" pitchFamily="34" charset="0"/>
                <a:ea typeface="Verdana" panose="020B0604030504040204" pitchFamily="34" charset="0"/>
              </a:rPr>
              <a:t>identificato</a:t>
            </a:r>
            <a:r>
              <a:rPr lang="en-US" altLang="en-US" sz="2000" dirty="0">
                <a:solidFill>
                  <a:srgbClr val="000000"/>
                </a:solidFill>
                <a:latin typeface="Verdana" panose="020B0604030504040204" pitchFamily="34" charset="0"/>
                <a:ea typeface="Verdana" panose="020B0604030504040204" pitchFamily="34" charset="0"/>
              </a:rPr>
              <a:t> come uno </a:t>
            </a:r>
            <a:r>
              <a:rPr lang="en-US" altLang="en-US" sz="2000" dirty="0" err="1">
                <a:solidFill>
                  <a:srgbClr val="000000"/>
                </a:solidFill>
                <a:latin typeface="Verdana" panose="020B0604030504040204" pitchFamily="34" charset="0"/>
                <a:ea typeface="Verdana" panose="020B0604030504040204" pitchFamily="34" charset="0"/>
              </a:rPr>
              <a:t>specchio</a:t>
            </a:r>
            <a:r>
              <a:rPr lang="en-US" altLang="en-US" sz="2000" dirty="0">
                <a:solidFill>
                  <a:srgbClr val="000000"/>
                </a:solidFill>
                <a:latin typeface="Verdana" panose="020B0604030504040204" pitchFamily="34" charset="0"/>
                <a:ea typeface="Verdana" panose="020B0604030504040204" pitchFamily="34" charset="0"/>
              </a:rPr>
              <a:t> di </a:t>
            </a:r>
            <a:r>
              <a:rPr lang="en-US" altLang="en-US" sz="2000" dirty="0" err="1">
                <a:solidFill>
                  <a:srgbClr val="000000"/>
                </a:solidFill>
                <a:latin typeface="Verdana" panose="020B0604030504040204" pitchFamily="34" charset="0"/>
                <a:ea typeface="Verdana" panose="020B0604030504040204" pitchFamily="34" charset="0"/>
              </a:rPr>
              <a:t>una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parte</a:t>
            </a:r>
            <a:r>
              <a:rPr lang="en-US" altLang="en-US" sz="2000" dirty="0">
                <a:solidFill>
                  <a:srgbClr val="000000"/>
                </a:solidFill>
                <a:latin typeface="Verdana" panose="020B0604030504040204" pitchFamily="34" charset="0"/>
                <a:ea typeface="Verdana" panose="020B0604030504040204" pitchFamily="34" charset="0"/>
              </a:rPr>
              <a:t> della </a:t>
            </a:r>
            <a:r>
              <a:rPr lang="en-US" altLang="en-US" sz="2000" dirty="0" err="1">
                <a:solidFill>
                  <a:srgbClr val="000000"/>
                </a:solidFill>
                <a:latin typeface="Verdana" panose="020B0604030504040204" pitchFamily="34" charset="0"/>
                <a:ea typeface="Verdana" panose="020B0604030504040204" pitchFamily="34" charset="0"/>
              </a:rPr>
              <a:t>società</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italiana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anche</a:t>
            </a:r>
            <a:r>
              <a:rPr lang="en-US" altLang="en-US" sz="2000" dirty="0">
                <a:solidFill>
                  <a:srgbClr val="000000"/>
                </a:solidFill>
                <a:latin typeface="Verdana" panose="020B0604030504040204" pitchFamily="34" charset="0"/>
                <a:ea typeface="Verdana" panose="020B0604030504040204" pitchFamily="34" charset="0"/>
              </a:rPr>
              <a:t> per </a:t>
            </a:r>
            <a:r>
              <a:rPr lang="en-US" altLang="en-US" sz="2000" dirty="0" err="1">
                <a:solidFill>
                  <a:srgbClr val="000000"/>
                </a:solidFill>
                <a:latin typeface="Verdana" panose="020B0604030504040204" pitchFamily="34" charset="0"/>
                <a:ea typeface="Verdana" panose="020B0604030504040204" pitchFamily="34" charset="0"/>
              </a:rPr>
              <a:t>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meccanismi</a:t>
            </a:r>
            <a:r>
              <a:rPr lang="en-US" altLang="en-US" sz="2000" dirty="0">
                <a:solidFill>
                  <a:srgbClr val="000000"/>
                </a:solidFill>
                <a:latin typeface="Verdana" panose="020B0604030504040204" pitchFamily="34" charset="0"/>
                <a:ea typeface="Verdana" panose="020B0604030504040204" pitchFamily="34" charset="0"/>
              </a:rPr>
              <a:t> di </a:t>
            </a:r>
            <a:r>
              <a:rPr lang="en-US" altLang="en-US" sz="2000" dirty="0" err="1">
                <a:solidFill>
                  <a:srgbClr val="000000"/>
                </a:solidFill>
                <a:latin typeface="Verdana" panose="020B0604030504040204" pitchFamily="34" charset="0"/>
                <a:ea typeface="Verdana" panose="020B0604030504040204" pitchFamily="34" charset="0"/>
              </a:rPr>
              <a:t>riproduzione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amplificazione</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consapevolezza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propri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dell’industria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culturale</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err="1">
                <a:solidFill>
                  <a:srgbClr val="000000"/>
                </a:solidFill>
                <a:latin typeface="Verdana" panose="020B0604030504040204" pitchFamily="34" charset="0"/>
                <a:ea typeface="Verdana" panose="020B0604030504040204" pitchFamily="34" charset="0"/>
              </a:rPr>
              <a:t>Riflette</a:t>
            </a:r>
            <a:r>
              <a:rPr lang="en-US" altLang="en-US" sz="2000" dirty="0">
                <a:solidFill>
                  <a:srgbClr val="000000"/>
                </a:solidFill>
                <a:latin typeface="Verdana" panose="020B0604030504040204" pitchFamily="34" charset="0"/>
                <a:ea typeface="Verdana" panose="020B0604030504040204" pitchFamily="34" charset="0"/>
              </a:rPr>
              <a:t> o ha </a:t>
            </a:r>
            <a:r>
              <a:rPr lang="en-US" altLang="en-US" sz="2000" dirty="0" err="1">
                <a:solidFill>
                  <a:srgbClr val="000000"/>
                </a:solidFill>
                <a:latin typeface="Verdana" panose="020B0604030504040204" pitchFamily="34" charset="0"/>
                <a:ea typeface="Verdana" panose="020B0604030504040204" pitchFamily="34" charset="0"/>
              </a:rPr>
              <a:t>partecipato</a:t>
            </a:r>
            <a:r>
              <a:rPr lang="en-US" altLang="en-US" sz="2000" dirty="0">
                <a:solidFill>
                  <a:srgbClr val="000000"/>
                </a:solidFill>
                <a:latin typeface="Verdana" panose="020B0604030504040204" pitchFamily="34" charset="0"/>
                <a:ea typeface="Verdana" panose="020B0604030504040204" pitchFamily="34" charset="0"/>
              </a:rPr>
              <a:t> ai </a:t>
            </a:r>
            <a:r>
              <a:rPr lang="en-US" altLang="en-US" sz="2000" dirty="0" err="1">
                <a:solidFill>
                  <a:srgbClr val="000000"/>
                </a:solidFill>
                <a:latin typeface="Verdana" panose="020B0604030504040204" pitchFamily="34" charset="0"/>
                <a:ea typeface="Verdana" panose="020B0604030504040204" pitchFamily="34" charset="0"/>
              </a:rPr>
              <a:t>cambiamenti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storici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culturali</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politici</a:t>
            </a:r>
            <a:r>
              <a:rPr lang="en-US" altLang="en-US" sz="2000" dirty="0">
                <a:solidFill>
                  <a:srgbClr val="000000"/>
                </a:solidFill>
                <a:latin typeface="Verdana" panose="020B0604030504040204" pitchFamily="34" charset="0"/>
                <a:ea typeface="Verdana" panose="020B0604030504040204" pitchFamily="34" charset="0"/>
              </a:rPr>
              <a:t> in Italia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È un </a:t>
            </a:r>
            <a:r>
              <a:rPr lang="en-US" altLang="en-US" sz="2000" dirty="0" err="1">
                <a:solidFill>
                  <a:srgbClr val="000000"/>
                </a:solidFill>
                <a:latin typeface="Verdana" panose="020B0604030504040204" pitchFamily="34" charset="0"/>
                <a:ea typeface="Verdana" panose="020B0604030504040204" pitchFamily="34" charset="0"/>
              </a:rPr>
              <a:t>termometro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socioculturale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dei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cambiamenti</a:t>
            </a:r>
            <a:r>
              <a:rPr lang="en-US" altLang="en-US" sz="2000" dirty="0">
                <a:solidFill>
                  <a:srgbClr val="000000"/>
                </a:solidFill>
                <a:latin typeface="Verdana" panose="020B0604030504040204" pitchFamily="34" charset="0"/>
                <a:ea typeface="Verdana" panose="020B0604030504040204" pitchFamily="34" charset="0"/>
              </a:rPr>
              <a:t> del Paese, </a:t>
            </a:r>
            <a:r>
              <a:rPr lang="en-US" altLang="en-US" sz="2000" dirty="0" err="1">
                <a:solidFill>
                  <a:srgbClr val="000000"/>
                </a:solidFill>
                <a:latin typeface="Verdana" panose="020B0604030504040204" pitchFamily="34" charset="0"/>
                <a:ea typeface="Verdana" panose="020B0604030504040204" pitchFamily="34" charset="0"/>
              </a:rPr>
              <a:t>agendo</a:t>
            </a:r>
            <a:r>
              <a:rPr lang="en-US" altLang="en-US" sz="2000" dirty="0">
                <a:solidFill>
                  <a:srgbClr val="000000"/>
                </a:solidFill>
                <a:latin typeface="Verdana" panose="020B0604030504040204" pitchFamily="34" charset="0"/>
                <a:ea typeface="Verdana" panose="020B0604030504040204" pitchFamily="34" charset="0"/>
              </a:rPr>
              <a:t> come </a:t>
            </a:r>
            <a:r>
              <a:rPr lang="en-US" altLang="en-US" sz="2000" dirty="0" err="1">
                <a:solidFill>
                  <a:srgbClr val="000000"/>
                </a:solidFill>
                <a:latin typeface="Verdana" panose="020B0604030504040204" pitchFamily="34" charset="0"/>
                <a:ea typeface="Verdana" panose="020B0604030504040204" pitchFamily="34" charset="0"/>
              </a:rPr>
              <a:t>catalizzatore</a:t>
            </a:r>
            <a:r>
              <a:rPr lang="en-US" altLang="en-US" sz="2000" dirty="0">
                <a:solidFill>
                  <a:srgbClr val="000000"/>
                </a:solidFill>
                <a:latin typeface="Verdana" panose="020B0604030504040204" pitchFamily="34" charset="0"/>
                <a:ea typeface="Verdana" panose="020B0604030504040204" pitchFamily="34" charset="0"/>
              </a:rPr>
              <a:t> di </a:t>
            </a:r>
            <a:r>
              <a:rPr lang="en-US" altLang="en-US" sz="2000" dirty="0" err="1">
                <a:solidFill>
                  <a:srgbClr val="000000"/>
                </a:solidFill>
                <a:latin typeface="Verdana" panose="020B0604030504040204" pitchFamily="34" charset="0"/>
                <a:ea typeface="Verdana" panose="020B0604030504040204" pitchFamily="34" charset="0"/>
              </a:rPr>
              <a:t>iniziative</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discussioni</a:t>
            </a:r>
            <a:r>
              <a:rPr lang="en-US" altLang="en-US" sz="2000" dirty="0">
                <a:solidFill>
                  <a:srgbClr val="000000"/>
                </a:solidFill>
                <a:latin typeface="Verdana" panose="020B0604030504040204" pitchFamily="34" charset="0"/>
                <a:ea typeface="Verdana" panose="020B0604030504040204" pitchFamily="34" charset="0"/>
              </a:rPr>
              <a:t> di </a:t>
            </a:r>
            <a:r>
              <a:rPr lang="en-US" altLang="en-US" sz="2000" dirty="0" err="1">
                <a:solidFill>
                  <a:srgbClr val="000000"/>
                </a:solidFill>
                <a:latin typeface="Verdana" panose="020B0604030504040204" pitchFamily="34" charset="0"/>
                <a:ea typeface="Verdana" panose="020B0604030504040204" pitchFamily="34" charset="0"/>
              </a:rPr>
              <a:t>partecipazione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civica</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Segna </a:t>
            </a:r>
            <a:r>
              <a:rPr lang="en-US" altLang="en-US" sz="2000" dirty="0" err="1">
                <a:solidFill>
                  <a:srgbClr val="000000"/>
                </a:solidFill>
                <a:latin typeface="Verdana" panose="020B0604030504040204" pitchFamily="34" charset="0"/>
                <a:ea typeface="Verdana" panose="020B0604030504040204" pitchFamily="34" charset="0"/>
              </a:rPr>
              <a:t>l’ingresso</a:t>
            </a:r>
            <a:r>
              <a:rPr lang="en-US" altLang="en-US" sz="2000" dirty="0">
                <a:solidFill>
                  <a:srgbClr val="000000"/>
                </a:solidFill>
                <a:latin typeface="Verdana" panose="020B0604030504040204" pitchFamily="34" charset="0"/>
                <a:ea typeface="Verdana" panose="020B0604030504040204" pitchFamily="34" charset="0"/>
              </a:rPr>
              <a:t> della </a:t>
            </a:r>
            <a:r>
              <a:rPr lang="en-US" altLang="en-US" sz="2000" dirty="0" err="1">
                <a:solidFill>
                  <a:srgbClr val="000000"/>
                </a:solidFill>
                <a:latin typeface="Verdana" panose="020B0604030504040204" pitchFamily="34" charset="0"/>
                <a:ea typeface="Verdana" panose="020B0604030504040204" pitchFamily="34" charset="0"/>
              </a:rPr>
              <a:t>politica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nell’intrattenimento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anticipando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così</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l’ingresso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dell’intrattenimento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nella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politica</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Le canzoni del Festival </a:t>
            </a:r>
            <a:r>
              <a:rPr lang="en-US" altLang="en-US" sz="2000" dirty="0" err="1">
                <a:solidFill>
                  <a:srgbClr val="000000"/>
                </a:solidFill>
                <a:latin typeface="Verdana" panose="020B0604030504040204" pitchFamily="34" charset="0"/>
                <a:ea typeface="Verdana" panose="020B0604030504040204" pitchFamily="34" charset="0"/>
              </a:rPr>
              <a:t>rappresentano</a:t>
            </a:r>
            <a:r>
              <a:rPr lang="en-US" altLang="en-US" sz="2000" dirty="0">
                <a:solidFill>
                  <a:srgbClr val="000000"/>
                </a:solidFill>
                <a:latin typeface="Verdana" panose="020B0604030504040204" pitchFamily="34" charset="0"/>
                <a:ea typeface="Verdana" panose="020B0604030504040204" pitchFamily="34" charset="0"/>
              </a:rPr>
              <a:t> uno </a:t>
            </a:r>
            <a:r>
              <a:rPr lang="en-US" altLang="en-US" sz="2000" dirty="0" err="1">
                <a:solidFill>
                  <a:srgbClr val="000000"/>
                </a:solidFill>
                <a:latin typeface="Verdana" panose="020B0604030504040204" pitchFamily="34" charset="0"/>
                <a:ea typeface="Verdana" panose="020B0604030504040204" pitchFamily="34" charset="0"/>
              </a:rPr>
              <a:t>specchio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sociale</a:t>
            </a:r>
            <a:r>
              <a:rPr lang="en-US" altLang="en-US" sz="2000" dirty="0">
                <a:solidFill>
                  <a:srgbClr val="000000"/>
                </a:solidFill>
                <a:latin typeface="Verdana" panose="020B0604030504040204" pitchFamily="34" charset="0"/>
                <a:ea typeface="Verdana" panose="020B0604030504040204" pitchFamily="34" charset="0"/>
              </a:rPr>
              <a:t> e storico </a:t>
            </a:r>
            <a:r>
              <a:rPr lang="en-US" altLang="en-US" sz="2000" dirty="0" err="1">
                <a:solidFill>
                  <a:srgbClr val="000000"/>
                </a:solidFill>
                <a:latin typeface="Verdana" panose="020B0604030504040204" pitchFamily="34" charset="0"/>
                <a:ea typeface="Verdana" panose="020B0604030504040204" pitchFamily="34" charset="0"/>
              </a:rPr>
              <a:t>dell’Italia</a:t>
            </a:r>
            <a:r>
              <a:rPr lang="en-US" altLang="en-US" sz="2000" dirty="0">
                <a:solidFill>
                  <a:srgbClr val="00000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43599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80155-CF5E-8AE8-CCC3-72BF17932D80}"/>
              </a:ext>
            </a:extLst>
          </p:cNvPr>
          <p:cNvSpPr>
            <a:spLocks noGrp="1"/>
          </p:cNvSpPr>
          <p:nvPr>
            <p:ph type="title"/>
          </p:nvPr>
        </p:nvSpPr>
        <p:spPr/>
        <p:txBody>
          <a:bodyPr/>
          <a:lstStyle/>
          <a:p>
            <a:pPr algn="ctr"/>
            <a:r>
              <a:rPr lang="it-IT" sz="3200" dirty="0">
                <a:latin typeface="Verdana" panose="020B0604030504040204" pitchFamily="34" charset="0"/>
                <a:ea typeface="Verdana" panose="020B0604030504040204" pitchFamily="34" charset="0"/>
              </a:rPr>
              <a:t>Drusilla Foer</a:t>
            </a:r>
            <a:endParaRPr lang="en-GB" sz="3200" dirty="0">
              <a:latin typeface="Verdana" panose="020B0604030504040204" pitchFamily="34" charset="0"/>
              <a:ea typeface="Verdana" panose="020B0604030504040204" pitchFamily="34" charset="0"/>
            </a:endParaRPr>
          </a:p>
        </p:txBody>
      </p:sp>
      <p:sp>
        <p:nvSpPr>
          <p:cNvPr id="4" name="Rectangle 1">
            <a:extLst>
              <a:ext uri="{FF2B5EF4-FFF2-40B4-BE49-F238E27FC236}">
                <a16:creationId xmlns:a16="http://schemas.microsoft.com/office/drawing/2014/main" id="{578947F0-2B9E-96FC-C1CD-74C55613AEB1}"/>
              </a:ext>
            </a:extLst>
          </p:cNvPr>
          <p:cNvSpPr>
            <a:spLocks noGrp="1" noChangeArrowheads="1"/>
          </p:cNvSpPr>
          <p:nvPr>
            <p:ph idx="1"/>
          </p:nvPr>
        </p:nvSpPr>
        <p:spPr bwMode="auto">
          <a:xfrm>
            <a:off x="412594" y="1508351"/>
            <a:ext cx="11195825" cy="467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algn="just" fontAlgn="base">
              <a:lnSpc>
                <a:spcPts val="2600"/>
              </a:lnSpc>
              <a:spcBef>
                <a:spcPts val="0"/>
              </a:spcBef>
              <a:spcAft>
                <a:spcPct val="0"/>
              </a:spcAft>
              <a:buClrTx/>
              <a:buSzTx/>
              <a:buFontTx/>
              <a:buChar char="-"/>
              <a:tabLst/>
            </a:pPr>
            <a:r>
              <a:rPr lang="en-US" altLang="en-US" sz="2000" dirty="0" err="1">
                <a:solidFill>
                  <a:srgbClr val="000000"/>
                </a:solidFill>
                <a:latin typeface="Verdana" panose="020B0604030504040204" pitchFamily="34" charset="0"/>
                <a:ea typeface="Verdana" panose="020B0604030504040204" pitchFamily="34" charset="0"/>
              </a:rPr>
              <a:t>Nell’edizione</a:t>
            </a:r>
            <a:r>
              <a:rPr lang="en-US" altLang="en-US" sz="2000" dirty="0">
                <a:solidFill>
                  <a:srgbClr val="000000"/>
                </a:solidFill>
                <a:latin typeface="Verdana" panose="020B0604030504040204" pitchFamily="34" charset="0"/>
                <a:ea typeface="Verdana" panose="020B0604030504040204" pitchFamily="34" charset="0"/>
              </a:rPr>
              <a:t> del 2022 ha </a:t>
            </a:r>
            <a:r>
              <a:rPr lang="en-US" altLang="en-US" sz="2000" dirty="0" err="1">
                <a:solidFill>
                  <a:srgbClr val="000000"/>
                </a:solidFill>
                <a:latin typeface="Verdana" panose="020B0604030504040204" pitchFamily="34" charset="0"/>
                <a:ea typeface="Verdana" panose="020B0604030504040204" pitchFamily="34" charset="0"/>
              </a:rPr>
              <a:t>partecipato</a:t>
            </a:r>
            <a:r>
              <a:rPr lang="en-US" altLang="en-US" sz="2000" dirty="0">
                <a:solidFill>
                  <a:srgbClr val="000000"/>
                </a:solidFill>
                <a:latin typeface="Verdana" panose="020B0604030504040204" pitchFamily="34" charset="0"/>
                <a:ea typeface="Verdana" panose="020B0604030504040204" pitchFamily="34" charset="0"/>
              </a:rPr>
              <a:t> come co-</a:t>
            </a:r>
            <a:r>
              <a:rPr lang="en-US" altLang="en-US" sz="2000" dirty="0" err="1">
                <a:solidFill>
                  <a:srgbClr val="000000"/>
                </a:solidFill>
                <a:latin typeface="Verdana" panose="020B0604030504040204" pitchFamily="34" charset="0"/>
                <a:ea typeface="Verdana" panose="020B0604030504040204" pitchFamily="34" charset="0"/>
              </a:rPr>
              <a:t>conduttrice</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Nel 2023, </a:t>
            </a:r>
            <a:r>
              <a:rPr lang="en-US" altLang="en-US" sz="2000" dirty="0" err="1">
                <a:solidFill>
                  <a:srgbClr val="000000"/>
                </a:solidFill>
                <a:latin typeface="Verdana" panose="020B0604030504040204" pitchFamily="34" charset="0"/>
                <a:ea typeface="Verdana" panose="020B0604030504040204" pitchFamily="34" charset="0"/>
              </a:rPr>
              <a:t>insieme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all’attivista</a:t>
            </a:r>
            <a:r>
              <a:rPr lang="en-US" altLang="en-US" sz="2000" dirty="0">
                <a:solidFill>
                  <a:srgbClr val="000000"/>
                </a:solidFill>
                <a:latin typeface="Verdana" panose="020B0604030504040204" pitchFamily="34" charset="0"/>
                <a:ea typeface="Verdana" panose="020B0604030504040204" pitchFamily="34" charset="0"/>
              </a:rPr>
              <a:t> di origine </a:t>
            </a:r>
            <a:r>
              <a:rPr lang="en-US" altLang="en-US" sz="2000" dirty="0" err="1">
                <a:solidFill>
                  <a:srgbClr val="000000"/>
                </a:solidFill>
                <a:latin typeface="Verdana" panose="020B0604030504040204" pitchFamily="34" charset="0"/>
                <a:ea typeface="Verdana" panose="020B0604030504040204" pitchFamily="34" charset="0"/>
              </a:rPr>
              <a:t>iraniana</a:t>
            </a:r>
            <a:r>
              <a:rPr lang="en-US" altLang="en-US" sz="2000" dirty="0">
                <a:solidFill>
                  <a:srgbClr val="000000"/>
                </a:solidFill>
                <a:latin typeface="Verdana" panose="020B0604030504040204" pitchFamily="34" charset="0"/>
                <a:ea typeface="Verdana" panose="020B0604030504040204" pitchFamily="34" charset="0"/>
              </a:rPr>
              <a:t> Pegah </a:t>
            </a:r>
            <a:r>
              <a:rPr lang="en-US" altLang="en-US" sz="2000" dirty="0" err="1">
                <a:solidFill>
                  <a:srgbClr val="000000"/>
                </a:solidFill>
                <a:latin typeface="Verdana" panose="020B0604030504040204" pitchFamily="34" charset="0"/>
                <a:ea typeface="Verdana" panose="020B0604030504040204" pitchFamily="34" charset="0"/>
              </a:rPr>
              <a:t>Moshir</a:t>
            </a:r>
            <a:r>
              <a:rPr lang="en-US" altLang="en-US" sz="2000" dirty="0">
                <a:solidFill>
                  <a:srgbClr val="000000"/>
                </a:solidFill>
                <a:latin typeface="Verdana" panose="020B0604030504040204" pitchFamily="34" charset="0"/>
                <a:ea typeface="Verdana" panose="020B0604030504040204" pitchFamily="34" charset="0"/>
              </a:rPr>
              <a:t> Pour, ha </a:t>
            </a:r>
            <a:r>
              <a:rPr lang="en-US" altLang="en-US" sz="2000" dirty="0" err="1">
                <a:solidFill>
                  <a:srgbClr val="000000"/>
                </a:solidFill>
                <a:latin typeface="Verdana" panose="020B0604030504040204" pitchFamily="34" charset="0"/>
                <a:ea typeface="Verdana" panose="020B0604030504040204" pitchFamily="34" charset="0"/>
              </a:rPr>
              <a:t>pronunciato</a:t>
            </a:r>
            <a:r>
              <a:rPr lang="en-US" altLang="en-US" sz="2000" dirty="0">
                <a:solidFill>
                  <a:srgbClr val="000000"/>
                </a:solidFill>
                <a:latin typeface="Verdana" panose="020B0604030504040204" pitchFamily="34" charset="0"/>
                <a:ea typeface="Verdana" panose="020B0604030504040204" pitchFamily="34" charset="0"/>
              </a:rPr>
              <a:t> un </a:t>
            </a:r>
            <a:r>
              <a:rPr lang="en-US" altLang="en-US" sz="2000" dirty="0" err="1">
                <a:solidFill>
                  <a:srgbClr val="000000"/>
                </a:solidFill>
                <a:latin typeface="Verdana" panose="020B0604030504040204" pitchFamily="34" charset="0"/>
                <a:ea typeface="Verdana" panose="020B0604030504040204" pitchFamily="34" charset="0"/>
              </a:rPr>
              <a:t>discorso</a:t>
            </a:r>
            <a:r>
              <a:rPr lang="en-US" altLang="en-US" sz="2000" dirty="0">
                <a:solidFill>
                  <a:srgbClr val="000000"/>
                </a:solidFill>
                <a:latin typeface="Verdana" panose="020B0604030504040204" pitchFamily="34" charset="0"/>
                <a:ea typeface="Verdana" panose="020B0604030504040204" pitchFamily="34" charset="0"/>
              </a:rPr>
              <a:t> a due </a:t>
            </a:r>
            <a:r>
              <a:rPr lang="en-US" altLang="en-US" sz="2000" dirty="0" err="1">
                <a:solidFill>
                  <a:srgbClr val="000000"/>
                </a:solidFill>
                <a:latin typeface="Verdana" panose="020B0604030504040204" pitchFamily="34" charset="0"/>
                <a:ea typeface="Verdana" panose="020B0604030504040204" pitchFamily="34" charset="0"/>
              </a:rPr>
              <a:t>voci</a:t>
            </a:r>
            <a:r>
              <a:rPr lang="en-US" altLang="en-US" sz="2000" dirty="0">
                <a:solidFill>
                  <a:srgbClr val="000000"/>
                </a:solidFill>
                <a:latin typeface="Verdana" panose="020B0604030504040204" pitchFamily="34" charset="0"/>
                <a:ea typeface="Verdana" panose="020B0604030504040204" pitchFamily="34" charset="0"/>
              </a:rPr>
              <a:t> a </a:t>
            </a:r>
            <a:r>
              <a:rPr lang="en-US" altLang="en-US" sz="2000" dirty="0" err="1">
                <a:solidFill>
                  <a:srgbClr val="000000"/>
                </a:solidFill>
                <a:latin typeface="Verdana" panose="020B0604030504040204" pitchFamily="34" charset="0"/>
                <a:ea typeface="Verdana" panose="020B0604030504040204" pitchFamily="34" charset="0"/>
              </a:rPr>
              <a:t>sostegno</a:t>
            </a:r>
            <a:r>
              <a:rPr lang="en-US" altLang="en-US" sz="2000" dirty="0">
                <a:solidFill>
                  <a:srgbClr val="000000"/>
                </a:solidFill>
                <a:latin typeface="Verdana" panose="020B0604030504040204" pitchFamily="34" charset="0"/>
                <a:ea typeface="Verdana" panose="020B0604030504040204" pitchFamily="34" charset="0"/>
              </a:rPr>
              <a:t> delle </a:t>
            </a:r>
            <a:r>
              <a:rPr lang="en-US" altLang="en-US" sz="2000" dirty="0" err="1">
                <a:solidFill>
                  <a:srgbClr val="000000"/>
                </a:solidFill>
                <a:latin typeface="Verdana" panose="020B0604030504040204" pitchFamily="34" charset="0"/>
                <a:ea typeface="Verdana" panose="020B0604030504040204" pitchFamily="34" charset="0"/>
              </a:rPr>
              <a:t>donne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iraniane</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È un </a:t>
            </a:r>
            <a:r>
              <a:rPr lang="en-US" altLang="en-US" sz="2000" dirty="0" err="1">
                <a:solidFill>
                  <a:srgbClr val="000000"/>
                </a:solidFill>
                <a:latin typeface="Verdana" panose="020B0604030504040204" pitchFamily="34" charset="0"/>
                <a:ea typeface="Verdana" panose="020B0604030504040204" pitchFamily="34" charset="0"/>
              </a:rPr>
              <a:t>personaggio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interpretato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dall’attore</a:t>
            </a:r>
            <a:r>
              <a:rPr lang="en-US" altLang="en-US" sz="2000" dirty="0">
                <a:solidFill>
                  <a:srgbClr val="000000"/>
                </a:solidFill>
                <a:latin typeface="Verdana" panose="020B0604030504040204" pitchFamily="34" charset="0"/>
                <a:ea typeface="Verdana" panose="020B0604030504040204" pitchFamily="34" charset="0"/>
              </a:rPr>
              <a:t> Gianluca Gori, del quale </a:t>
            </a:r>
            <a:r>
              <a:rPr lang="en-US" altLang="en-US" sz="2000" dirty="0" err="1">
                <a:solidFill>
                  <a:srgbClr val="000000"/>
                </a:solidFill>
                <a:latin typeface="Verdana" panose="020B0604030504040204" pitchFamily="34" charset="0"/>
                <a:ea typeface="Verdana" panose="020B0604030504040204" pitchFamily="34" charset="0"/>
              </a:rPr>
              <a:t>si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sa</a:t>
            </a:r>
            <a:r>
              <a:rPr lang="en-US" altLang="en-US" sz="2000" dirty="0">
                <a:solidFill>
                  <a:srgbClr val="000000"/>
                </a:solidFill>
                <a:latin typeface="Verdana" panose="020B0604030504040204" pitchFamily="34" charset="0"/>
                <a:ea typeface="Verdana" panose="020B0604030504040204" pitchFamily="34" charset="0"/>
              </a:rPr>
              <a:t> poco </a:t>
            </a:r>
            <a:r>
              <a:rPr lang="en-US" altLang="en-US" sz="2000" dirty="0" err="1">
                <a:solidFill>
                  <a:srgbClr val="000000"/>
                </a:solidFill>
                <a:latin typeface="Verdana" panose="020B0604030504040204" pitchFamily="34" charset="0"/>
                <a:ea typeface="Verdana" panose="020B0604030504040204" pitchFamily="34" charset="0"/>
              </a:rPr>
              <a:t>riguardo</a:t>
            </a:r>
            <a:r>
              <a:rPr lang="en-US" altLang="en-US" sz="2000" dirty="0">
                <a:solidFill>
                  <a:srgbClr val="000000"/>
                </a:solidFill>
                <a:latin typeface="Verdana" panose="020B0604030504040204" pitchFamily="34" charset="0"/>
                <a:ea typeface="Verdana" panose="020B0604030504040204" pitchFamily="34" charset="0"/>
              </a:rPr>
              <a:t> alle </a:t>
            </a:r>
            <a:r>
              <a:rPr lang="en-US" altLang="en-US" sz="2000" dirty="0" err="1">
                <a:solidFill>
                  <a:srgbClr val="000000"/>
                </a:solidFill>
                <a:latin typeface="Verdana" panose="020B0604030504040204" pitchFamily="34" charset="0"/>
                <a:ea typeface="Verdana" panose="020B0604030504040204" pitchFamily="34" charset="0"/>
              </a:rPr>
              <a:t>motivazioni</a:t>
            </a:r>
            <a:r>
              <a:rPr lang="en-US" altLang="en-US" sz="2000" dirty="0">
                <a:solidFill>
                  <a:srgbClr val="000000"/>
                </a:solidFill>
                <a:latin typeface="Verdana" panose="020B0604030504040204" pitchFamily="34" charset="0"/>
                <a:ea typeface="Verdana" panose="020B0604030504040204" pitchFamily="34" charset="0"/>
              </a:rPr>
              <a:t> profonde e alla </a:t>
            </a:r>
            <a:r>
              <a:rPr lang="en-US" altLang="en-US" sz="2000" dirty="0" err="1">
                <a:solidFill>
                  <a:srgbClr val="000000"/>
                </a:solidFill>
                <a:latin typeface="Verdana" panose="020B0604030504040204" pitchFamily="34" charset="0"/>
                <a:ea typeface="Verdana" panose="020B0604030504040204" pitchFamily="34" charset="0"/>
              </a:rPr>
              <a:t>percezione</a:t>
            </a:r>
            <a:r>
              <a:rPr lang="en-US" altLang="en-US" sz="2000" dirty="0">
                <a:solidFill>
                  <a:srgbClr val="000000"/>
                </a:solidFill>
                <a:latin typeface="Verdana" panose="020B0604030504040204" pitchFamily="34" charset="0"/>
                <a:ea typeface="Verdana" panose="020B0604030504040204" pitchFamily="34" charset="0"/>
              </a:rPr>
              <a:t> della propria </a:t>
            </a:r>
            <a:r>
              <a:rPr lang="en-US" altLang="en-US" sz="2000" dirty="0" err="1">
                <a:solidFill>
                  <a:srgbClr val="000000"/>
                </a:solidFill>
                <a:latin typeface="Verdana" panose="020B0604030504040204" pitchFamily="34" charset="0"/>
                <a:ea typeface="Verdana" panose="020B0604030504040204" pitchFamily="34" charset="0"/>
              </a:rPr>
              <a:t>identità</a:t>
            </a:r>
            <a:r>
              <a:rPr lang="en-US" altLang="en-US" sz="2000" dirty="0">
                <a:solidFill>
                  <a:srgbClr val="000000"/>
                </a:solidFill>
                <a:latin typeface="Verdana" panose="020B0604030504040204" pitchFamily="34" charset="0"/>
                <a:ea typeface="Verdana" panose="020B0604030504040204" pitchFamily="34" charset="0"/>
              </a:rPr>
              <a:t> di </a:t>
            </a:r>
            <a:r>
              <a:rPr lang="en-US" altLang="en-US" sz="2000" dirty="0" err="1">
                <a:solidFill>
                  <a:srgbClr val="000000"/>
                </a:solidFill>
                <a:latin typeface="Verdana" panose="020B0604030504040204" pitchFamily="34" charset="0"/>
                <a:ea typeface="Verdana" panose="020B0604030504040204" pitchFamily="34" charset="0"/>
              </a:rPr>
              <a:t>genere</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err="1">
                <a:solidFill>
                  <a:srgbClr val="000000"/>
                </a:solidFill>
                <a:latin typeface="Verdana" panose="020B0604030504040204" pitchFamily="34" charset="0"/>
                <a:ea typeface="Verdana" panose="020B0604030504040204" pitchFamily="34" charset="0"/>
              </a:rPr>
              <a:t>Viene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intervistata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dai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principali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quotidiani</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periodici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italiani</a:t>
            </a:r>
            <a:r>
              <a:rPr lang="en-US" altLang="en-US" sz="2000" dirty="0">
                <a:solidFill>
                  <a:srgbClr val="000000"/>
                </a:solidFill>
                <a:latin typeface="Verdana" panose="020B0604030504040204" pitchFamily="34" charset="0"/>
                <a:ea typeface="Verdana" panose="020B0604030504040204" pitchFamily="34" charset="0"/>
              </a:rPr>
              <a:t> ed è </a:t>
            </a:r>
            <a:r>
              <a:rPr lang="en-US" altLang="en-US" sz="2000" dirty="0" err="1">
                <a:solidFill>
                  <a:srgbClr val="000000"/>
                </a:solidFill>
                <a:latin typeface="Verdana" panose="020B0604030504040204" pitchFamily="34" charset="0"/>
                <a:ea typeface="Verdana" panose="020B0604030504040204" pitchFamily="34" charset="0"/>
              </a:rPr>
              <a:t>ospite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nei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programmi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televisivi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più</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seguiti</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Il </a:t>
            </a:r>
            <a:r>
              <a:rPr lang="en-US" altLang="en-US" sz="2000" dirty="0" err="1">
                <a:solidFill>
                  <a:srgbClr val="000000"/>
                </a:solidFill>
                <a:latin typeface="Verdana" panose="020B0604030504040204" pitchFamily="34" charset="0"/>
                <a:ea typeface="Verdana" panose="020B0604030504040204" pitchFamily="34" charset="0"/>
              </a:rPr>
              <a:t>dialogo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sviluppa</a:t>
            </a:r>
            <a:r>
              <a:rPr lang="en-US" altLang="en-US" sz="2000" dirty="0">
                <a:solidFill>
                  <a:srgbClr val="000000"/>
                </a:solidFill>
                <a:latin typeface="Verdana" panose="020B0604030504040204" pitchFamily="34" charset="0"/>
                <a:ea typeface="Verdana" panose="020B0604030504040204" pitchFamily="34" charset="0"/>
              </a:rPr>
              <a:t> in un mix giocoso di </a:t>
            </a:r>
            <a:r>
              <a:rPr lang="en-US" altLang="en-US" sz="2000" dirty="0" err="1">
                <a:solidFill>
                  <a:srgbClr val="000000"/>
                </a:solidFill>
                <a:latin typeface="Verdana" panose="020B0604030504040204" pitchFamily="34" charset="0"/>
                <a:ea typeface="Verdana" panose="020B0604030504040204" pitchFamily="34" charset="0"/>
              </a:rPr>
              <a:t>realtà</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finzione</a:t>
            </a:r>
            <a:r>
              <a:rPr lang="en-US" altLang="en-US" sz="2000" dirty="0">
                <a:solidFill>
                  <a:srgbClr val="000000"/>
                </a:solidFill>
                <a:latin typeface="Verdana" panose="020B0604030504040204" pitchFamily="34" charset="0"/>
                <a:ea typeface="Verdana" panose="020B0604030504040204" pitchFamily="34" charset="0"/>
              </a:rPr>
              <a:t>, con </a:t>
            </a:r>
            <a:r>
              <a:rPr lang="en-US" altLang="en-US" sz="2000" dirty="0" err="1">
                <a:solidFill>
                  <a:srgbClr val="000000"/>
                </a:solidFill>
                <a:latin typeface="Verdana" panose="020B0604030504040204" pitchFamily="34" charset="0"/>
                <a:ea typeface="Verdana" panose="020B0604030504040204" pitchFamily="34" charset="0"/>
              </a:rPr>
              <a:t>ironia</a:t>
            </a:r>
            <a:r>
              <a:rPr lang="en-US" altLang="en-US" sz="2000" dirty="0">
                <a:solidFill>
                  <a:srgbClr val="000000"/>
                </a:solidFill>
                <a:latin typeface="Verdana" panose="020B0604030504040204" pitchFamily="34" charset="0"/>
                <a:ea typeface="Verdana" panose="020B0604030504040204" pitchFamily="34" charset="0"/>
              </a:rPr>
              <a:t> e spirito, </a:t>
            </a:r>
            <a:r>
              <a:rPr lang="en-US" altLang="en-US" sz="2000" dirty="0" err="1">
                <a:solidFill>
                  <a:srgbClr val="000000"/>
                </a:solidFill>
                <a:latin typeface="Verdana" panose="020B0604030504040204" pitchFamily="34" charset="0"/>
                <a:ea typeface="Verdana" panose="020B0604030504040204" pitchFamily="34" charset="0"/>
              </a:rPr>
              <a:t>derivanti</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dall’intelligenza</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dell’interprete</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mediati</a:t>
            </a:r>
            <a:r>
              <a:rPr lang="en-US" altLang="en-US" sz="2000" dirty="0">
                <a:solidFill>
                  <a:srgbClr val="000000"/>
                </a:solidFill>
                <a:latin typeface="Verdana" panose="020B0604030504040204" pitchFamily="34" charset="0"/>
                <a:ea typeface="Verdana" panose="020B0604030504040204" pitchFamily="34" charset="0"/>
              </a:rPr>
              <a:t> dal </a:t>
            </a:r>
            <a:r>
              <a:rPr lang="en-US" altLang="en-US" sz="2000" dirty="0" err="1">
                <a:solidFill>
                  <a:srgbClr val="000000"/>
                </a:solidFill>
                <a:latin typeface="Verdana" panose="020B0604030504040204" pitchFamily="34" charset="0"/>
                <a:ea typeface="Verdana" panose="020B0604030504040204" pitchFamily="34" charset="0"/>
              </a:rPr>
              <a:t>capitale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culturale</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incarnato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nel</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personaggio</a:t>
            </a:r>
            <a:r>
              <a:rPr lang="en-US" altLang="en-US" sz="2000" dirty="0">
                <a:solidFill>
                  <a:srgbClr val="000000"/>
                </a:solidFill>
                <a:latin typeface="Verdana" panose="020B0604030504040204" pitchFamily="34" charset="0"/>
                <a:ea typeface="Verdana" panose="020B0604030504040204" pitchFamily="34" charset="0"/>
              </a:rPr>
              <a:t> </a:t>
            </a:r>
          </a:p>
          <a:p>
            <a:pPr marR="0" lvl="0" algn="just" fontAlgn="base">
              <a:lnSpc>
                <a:spcPts val="2600"/>
              </a:lnSpc>
              <a:spcBef>
                <a:spcPts val="0"/>
              </a:spcBef>
              <a:spcAft>
                <a:spcPct val="0"/>
              </a:spcAft>
              <a:buClrTx/>
              <a:buSzTx/>
              <a:buFontTx/>
              <a:buChar char="-"/>
              <a:tabLst/>
            </a:pPr>
            <a:r>
              <a:rPr lang="en-US" altLang="en-US" sz="2000" dirty="0">
                <a:solidFill>
                  <a:srgbClr val="000000"/>
                </a:solidFill>
                <a:latin typeface="Verdana" panose="020B0604030504040204" pitchFamily="34" charset="0"/>
                <a:ea typeface="Verdana" panose="020B0604030504040204" pitchFamily="34" charset="0"/>
              </a:rPr>
              <a:t>Ha circa 70 anni; </a:t>
            </a:r>
            <a:r>
              <a:rPr lang="en-US" altLang="en-US" sz="2000" dirty="0" err="1">
                <a:solidFill>
                  <a:srgbClr val="000000"/>
                </a:solidFill>
                <a:latin typeface="Verdana" panose="020B0604030504040204" pitchFamily="34" charset="0"/>
                <a:ea typeface="Verdana" panose="020B0604030504040204" pitchFamily="34" charset="0"/>
              </a:rPr>
              <a:t>suo</a:t>
            </a:r>
            <a:r>
              <a:rPr lang="en-US" altLang="en-US" sz="2000" dirty="0">
                <a:solidFill>
                  <a:srgbClr val="000000"/>
                </a:solidFill>
                <a:latin typeface="Verdana" panose="020B0604030504040204" pitchFamily="34" charset="0"/>
                <a:ea typeface="Verdana" panose="020B0604030504040204" pitchFamily="34" charset="0"/>
              </a:rPr>
              <a:t> padre era un </a:t>
            </a:r>
            <a:r>
              <a:rPr lang="en-US" altLang="en-US" sz="2000" dirty="0" err="1">
                <a:solidFill>
                  <a:srgbClr val="000000"/>
                </a:solidFill>
                <a:latin typeface="Verdana" panose="020B0604030504040204" pitchFamily="34" charset="0"/>
                <a:ea typeface="Verdana" panose="020B0604030504040204" pitchFamily="34" charset="0"/>
              </a:rPr>
              <a:t>diplomatico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Cresciuta</a:t>
            </a:r>
            <a:r>
              <a:rPr lang="en-US" altLang="en-US" sz="2000" dirty="0">
                <a:solidFill>
                  <a:srgbClr val="000000"/>
                </a:solidFill>
                <a:latin typeface="Verdana" panose="020B0604030504040204" pitchFamily="34" charset="0"/>
                <a:ea typeface="Verdana" panose="020B0604030504040204" pitchFamily="34" charset="0"/>
              </a:rPr>
              <a:t> come </a:t>
            </a:r>
            <a:r>
              <a:rPr lang="en-US" altLang="en-US" sz="2000" dirty="0" err="1">
                <a:solidFill>
                  <a:srgbClr val="000000"/>
                </a:solidFill>
                <a:latin typeface="Verdana" panose="020B0604030504040204" pitchFamily="34" charset="0"/>
                <a:ea typeface="Verdana" panose="020B0604030504040204" pitchFamily="34" charset="0"/>
              </a:rPr>
              <a:t>anticonformista</a:t>
            </a:r>
            <a:r>
              <a:rPr lang="en-US" altLang="en-US" sz="2000" dirty="0">
                <a:solidFill>
                  <a:srgbClr val="000000"/>
                </a:solidFill>
                <a:latin typeface="Verdana" panose="020B0604030504040204" pitchFamily="34" charset="0"/>
                <a:ea typeface="Verdana" panose="020B0604030504040204" pitchFamily="34" charset="0"/>
              </a:rPr>
              <a:t> e </a:t>
            </a:r>
            <a:r>
              <a:rPr lang="en-US" altLang="en-US" sz="2000" dirty="0" err="1">
                <a:solidFill>
                  <a:srgbClr val="000000"/>
                </a:solidFill>
                <a:latin typeface="Verdana" panose="020B0604030504040204" pitchFamily="34" charset="0"/>
                <a:ea typeface="Verdana" panose="020B0604030504040204" pitchFamily="34" charset="0"/>
              </a:rPr>
              <a:t>ribelle</a:t>
            </a:r>
            <a:r>
              <a:rPr lang="en-US" altLang="en-US" sz="2000" dirty="0">
                <a:solidFill>
                  <a:srgbClr val="000000"/>
                </a:solidFill>
                <a:latin typeface="Verdana" panose="020B0604030504040204" pitchFamily="34" charset="0"/>
                <a:ea typeface="Verdana" panose="020B0604030504040204" pitchFamily="34" charset="0"/>
              </a:rPr>
              <a:t>, ha </a:t>
            </a:r>
            <a:r>
              <a:rPr lang="en-US" altLang="en-US" sz="2000" dirty="0" err="1">
                <a:solidFill>
                  <a:srgbClr val="000000"/>
                </a:solidFill>
                <a:latin typeface="Verdana" panose="020B0604030504040204" pitchFamily="34" charset="0"/>
                <a:ea typeface="Verdana" panose="020B0604030504040204" pitchFamily="34" charset="0"/>
              </a:rPr>
              <a:t>viaggiato</a:t>
            </a:r>
            <a:r>
              <a:rPr lang="en-US" altLang="en-US" sz="2000" dirty="0">
                <a:solidFill>
                  <a:srgbClr val="000000"/>
                </a:solidFill>
                <a:latin typeface="Verdana" panose="020B0604030504040204" pitchFamily="34" charset="0"/>
                <a:ea typeface="Verdana" panose="020B0604030504040204" pitchFamily="34" charset="0"/>
              </a:rPr>
              <a:t> per il mondo e ha stretto </a:t>
            </a:r>
            <a:r>
              <a:rPr lang="en-US" altLang="en-US" sz="2000" dirty="0" err="1">
                <a:solidFill>
                  <a:srgbClr val="000000"/>
                </a:solidFill>
                <a:latin typeface="Verdana" panose="020B0604030504040204" pitchFamily="34" charset="0"/>
                <a:ea typeface="Verdana" panose="020B0604030504040204" pitchFamily="34" charset="0"/>
              </a:rPr>
              <a:t>amicizia</a:t>
            </a:r>
            <a:r>
              <a:rPr lang="en-US" altLang="en-US" sz="2000" dirty="0">
                <a:solidFill>
                  <a:srgbClr val="000000"/>
                </a:solidFill>
                <a:latin typeface="Verdana" panose="020B0604030504040204" pitchFamily="34" charset="0"/>
                <a:ea typeface="Verdana" panose="020B0604030504040204" pitchFamily="34" charset="0"/>
              </a:rPr>
              <a:t> con Gandhi, Karl Lagerfeld, Andy Warhol e Tina Turner, con la quale ha </a:t>
            </a:r>
            <a:r>
              <a:rPr lang="en-US" altLang="en-US" sz="2000" dirty="0" err="1">
                <a:solidFill>
                  <a:srgbClr val="000000"/>
                </a:solidFill>
                <a:latin typeface="Verdana" panose="020B0604030504040204" pitchFamily="34" charset="0"/>
                <a:ea typeface="Verdana" panose="020B0604030504040204" pitchFamily="34" charset="0"/>
              </a:rPr>
              <a:t>attraversato</a:t>
            </a:r>
            <a:r>
              <a:rPr lang="en-US" altLang="en-US" sz="2000" dirty="0">
                <a:solidFill>
                  <a:srgbClr val="000000"/>
                </a:solidFill>
                <a:latin typeface="Verdana" panose="020B0604030504040204" pitchFamily="34" charset="0"/>
                <a:ea typeface="Verdana" panose="020B0604030504040204" pitchFamily="34" charset="0"/>
              </a:rPr>
              <a:t> </a:t>
            </a:r>
            <a:r>
              <a:rPr lang="en-US" altLang="en-US" sz="2000" dirty="0" err="1">
                <a:solidFill>
                  <a:srgbClr val="000000"/>
                </a:solidFill>
                <a:latin typeface="Verdana" panose="020B0604030504040204" pitchFamily="34" charset="0"/>
                <a:ea typeface="Verdana" panose="020B0604030504040204" pitchFamily="34" charset="0"/>
              </a:rPr>
              <a:t>l’America</a:t>
            </a:r>
            <a:r>
              <a:rPr lang="en-US" altLang="en-US" sz="2000" dirty="0">
                <a:solidFill>
                  <a:srgbClr val="000000"/>
                </a:solidFill>
                <a:latin typeface="Verdana" panose="020B0604030504040204" pitchFamily="34" charset="0"/>
                <a:ea typeface="Verdana" panose="020B0604030504040204" pitchFamily="34" charset="0"/>
              </a:rPr>
              <a:t> in </a:t>
            </a:r>
            <a:r>
              <a:rPr lang="en-US" altLang="en-US" sz="2000" dirty="0" err="1">
                <a:solidFill>
                  <a:srgbClr val="000000"/>
                </a:solidFill>
                <a:latin typeface="Verdana" panose="020B0604030504040204" pitchFamily="34" charset="0"/>
                <a:ea typeface="Verdana" panose="020B0604030504040204" pitchFamily="34" charset="0"/>
              </a:rPr>
              <a:t>motocicletta</a:t>
            </a:r>
            <a:r>
              <a:rPr lang="en-US" altLang="en-US" sz="2000" dirty="0">
                <a:solidFill>
                  <a:srgbClr val="00000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08531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D02E-283A-51DA-8D67-087755048EF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53C625-0413-E87E-046B-93CBF3D1EA6C}"/>
              </a:ext>
            </a:extLst>
          </p:cNvPr>
          <p:cNvSpPr>
            <a:spLocks noGrp="1"/>
          </p:cNvSpPr>
          <p:nvPr>
            <p:ph type="title"/>
          </p:nvPr>
        </p:nvSpPr>
        <p:spPr>
          <a:xfrm>
            <a:off x="838200" y="0"/>
            <a:ext cx="10515600" cy="1325563"/>
          </a:xfrm>
        </p:spPr>
        <p:txBody>
          <a:bodyPr>
            <a:normAutofit/>
          </a:bodyPr>
          <a:lstStyle/>
          <a:p>
            <a:pPr algn="ctr"/>
            <a:r>
              <a:rPr lang="en-GB" sz="3200" dirty="0">
                <a:latin typeface="Verdana" panose="020B0604030504040204" pitchFamily="34" charset="0"/>
                <a:ea typeface="Verdana" panose="020B0604030504040204" pitchFamily="34" charset="0"/>
              </a:rPr>
              <a:t>Drusilla </a:t>
            </a:r>
            <a:r>
              <a:rPr lang="en-GB" sz="3200" dirty="0" err="1">
                <a:latin typeface="Verdana" panose="020B0604030504040204" pitchFamily="34" charset="0"/>
                <a:ea typeface="Verdana" panose="020B0604030504040204" pitchFamily="34" charset="0"/>
              </a:rPr>
              <a:t>nei</a:t>
            </a:r>
            <a:r>
              <a:rPr lang="en-GB" sz="3200" dirty="0">
                <a:latin typeface="Verdana" panose="020B0604030504040204" pitchFamily="34" charset="0"/>
                <a:ea typeface="Verdana" panose="020B0604030504040204" pitchFamily="34" charset="0"/>
              </a:rPr>
              <a:t> media</a:t>
            </a:r>
          </a:p>
        </p:txBody>
      </p:sp>
      <p:sp>
        <p:nvSpPr>
          <p:cNvPr id="3" name="Segnaposto contenuto 2">
            <a:extLst>
              <a:ext uri="{FF2B5EF4-FFF2-40B4-BE49-F238E27FC236}">
                <a16:creationId xmlns:a16="http://schemas.microsoft.com/office/drawing/2014/main" id="{6DA217A5-17A3-1A96-31A8-AF13CAA94A16}"/>
              </a:ext>
            </a:extLst>
          </p:cNvPr>
          <p:cNvSpPr>
            <a:spLocks noGrp="1"/>
          </p:cNvSpPr>
          <p:nvPr>
            <p:ph idx="1"/>
          </p:nvPr>
        </p:nvSpPr>
        <p:spPr>
          <a:xfrm>
            <a:off x="838200" y="1463235"/>
            <a:ext cx="10515600" cy="5394765"/>
          </a:xfrm>
        </p:spPr>
        <p:txBody>
          <a:bodyPr>
            <a:normAutofit fontScale="85000" lnSpcReduction="10000"/>
          </a:bodyPr>
          <a:lstStyle/>
          <a:p>
            <a:pPr lvl="0" algn="just">
              <a:lnSpc>
                <a:spcPts val="26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Dal momento in cui è stata annunciata la presenza di Drusilla Foer come co-conduttrice al Festival, è emerso un dibattito pubblico mediato, con voci sia favorevoli sia contrarie. Queste provenivano da individui così come da organizzazioni, che hanno applaudito l’inclusività dimostrata dal servizio pubblico, il principio di meritocrazia e il sostegno della comunità gay</a:t>
            </a:r>
            <a:endParaRPr lang="en-GB" sz="2100" dirty="0">
              <a:solidFill>
                <a:srgbClr val="000000"/>
              </a:solidFill>
              <a:latin typeface="Verdana" panose="020B0604030504040204" pitchFamily="34" charset="0"/>
              <a:ea typeface="Verdana" panose="020B0604030504040204" pitchFamily="34" charset="0"/>
            </a:endParaRPr>
          </a:p>
          <a:p>
            <a:pPr lvl="0" algn="just">
              <a:lnSpc>
                <a:spcPts val="26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Di seguito alcuni articoli tratti dal corpus raccolto:</a:t>
            </a:r>
            <a:endParaRPr lang="en-GB" sz="2100" dirty="0">
              <a:solidFill>
                <a:srgbClr val="000000"/>
              </a:solidFill>
              <a:latin typeface="Verdana" panose="020B0604030504040204" pitchFamily="34" charset="0"/>
              <a:ea typeface="Verdana" panose="020B0604030504040204" pitchFamily="34" charset="0"/>
            </a:endParaRPr>
          </a:p>
          <a:p>
            <a:pPr algn="just">
              <a:lnSpc>
                <a:spcPts val="26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&lt; La Stampa, 12 febbraio: “Luxuria benedice Amadeus: ‘Drusilla sul palco fa la storia’. L’ex deputata transgender: ‘Una scelta che riflette la nuova maturità dei tempi.’”</a:t>
            </a:r>
            <a:endParaRPr lang="en-GB" sz="2100" dirty="0">
              <a:solidFill>
                <a:srgbClr val="000000"/>
              </a:solidFill>
              <a:latin typeface="Verdana" panose="020B0604030504040204" pitchFamily="34" charset="0"/>
              <a:ea typeface="Verdana" panose="020B0604030504040204" pitchFamily="34" charset="0"/>
            </a:endParaRPr>
          </a:p>
          <a:p>
            <a:pPr algn="just">
              <a:lnSpc>
                <a:spcPts val="26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&lt; Fanpage, 12 gennaio: “Drusilla Foer a Sanremo 2022, Luxuria: ‘Farà la storia contro i pregiudizi di genere’”, dove l’ex senatrice transgender dichiara che “porta un grande messaggio di inclusività e apre le porte alla presenza di artisti transgender al Festival.”</a:t>
            </a:r>
            <a:endParaRPr lang="en-GB" sz="2100" dirty="0">
              <a:solidFill>
                <a:srgbClr val="000000"/>
              </a:solidFill>
              <a:latin typeface="Verdana" panose="020B0604030504040204" pitchFamily="34" charset="0"/>
              <a:ea typeface="Verdana" panose="020B0604030504040204" pitchFamily="34" charset="0"/>
            </a:endParaRPr>
          </a:p>
          <a:p>
            <a:pPr algn="just">
              <a:lnSpc>
                <a:spcPts val="26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&lt; Gay.it: “Drusilla Foer, regina di Sanremo 2022.”</a:t>
            </a:r>
            <a:endParaRPr lang="en-GB" sz="2100" dirty="0">
              <a:solidFill>
                <a:srgbClr val="000000"/>
              </a:solidFill>
              <a:latin typeface="Verdana" panose="020B0604030504040204" pitchFamily="34" charset="0"/>
              <a:ea typeface="Verdana" panose="020B0604030504040204" pitchFamily="34" charset="0"/>
            </a:endParaRPr>
          </a:p>
          <a:p>
            <a:pPr algn="just">
              <a:lnSpc>
                <a:spcPts val="26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&lt; Il Messaggero: “Drusilla Foer è perfetta, vince la ‘battaglia’ delle co-conduttrici. Michele Bravi: ‘Con te vince la meritocrazia’. E conclude con un monologo sull’unicità.”</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0272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FDAB0-7285-5C5C-2FD1-D39FD1FD31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2144365-3F5D-E666-E665-605A05593521}"/>
              </a:ext>
            </a:extLst>
          </p:cNvPr>
          <p:cNvSpPr>
            <a:spLocks noGrp="1"/>
          </p:cNvSpPr>
          <p:nvPr>
            <p:ph type="title"/>
          </p:nvPr>
        </p:nvSpPr>
        <p:spPr/>
        <p:txBody>
          <a:bodyPr>
            <a:normAutofit/>
          </a:bodyPr>
          <a:lstStyle/>
          <a:p>
            <a:pPr algn="ctr"/>
            <a:r>
              <a:rPr lang="en-GB" sz="3200" dirty="0">
                <a:latin typeface="Verdana" panose="020B0604030504040204" pitchFamily="34" charset="0"/>
                <a:ea typeface="Verdana" panose="020B0604030504040204" pitchFamily="34" charset="0"/>
              </a:rPr>
              <a:t>Drusilla </a:t>
            </a:r>
            <a:r>
              <a:rPr lang="en-GB" sz="3200" dirty="0" err="1">
                <a:latin typeface="Verdana" panose="020B0604030504040204" pitchFamily="34" charset="0"/>
                <a:ea typeface="Verdana" panose="020B0604030504040204" pitchFamily="34" charset="0"/>
              </a:rPr>
              <a:t>su</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sé</a:t>
            </a:r>
            <a:r>
              <a:rPr lang="en-GB" sz="3200" dirty="0">
                <a:latin typeface="Verdana" panose="020B0604030504040204" pitchFamily="34" charset="0"/>
                <a:ea typeface="Verdana" panose="020B0604030504040204" pitchFamily="34" charset="0"/>
              </a:rPr>
              <a:t> </a:t>
            </a:r>
            <a:r>
              <a:rPr lang="en-GB" sz="3200" dirty="0" err="1">
                <a:latin typeface="Verdana" panose="020B0604030504040204" pitchFamily="34" charset="0"/>
                <a:ea typeface="Verdana" panose="020B0604030504040204" pitchFamily="34" charset="0"/>
              </a:rPr>
              <a:t>stessa</a:t>
            </a:r>
            <a:endParaRPr lang="en-GB" sz="3200" dirty="0">
              <a:latin typeface="Verdana" panose="020B0604030504040204" pitchFamily="34" charset="0"/>
              <a:ea typeface="Verdana" panose="020B0604030504040204" pitchFamily="34" charset="0"/>
            </a:endParaRPr>
          </a:p>
        </p:txBody>
      </p:sp>
      <p:sp>
        <p:nvSpPr>
          <p:cNvPr id="5" name="Segnaposto contenuto 4">
            <a:extLst>
              <a:ext uri="{FF2B5EF4-FFF2-40B4-BE49-F238E27FC236}">
                <a16:creationId xmlns:a16="http://schemas.microsoft.com/office/drawing/2014/main" id="{8B1E8EF8-D062-65A6-2F0F-25BB9CA0DF99}"/>
              </a:ext>
            </a:extLst>
          </p:cNvPr>
          <p:cNvSpPr>
            <a:spLocks noGrp="1"/>
          </p:cNvSpPr>
          <p:nvPr>
            <p:ph idx="1"/>
          </p:nvPr>
        </p:nvSpPr>
        <p:spPr/>
        <p:txBody>
          <a:bodyPr>
            <a:normAutofit/>
          </a:bodyPr>
          <a:lstStyle/>
          <a:p>
            <a:pPr algn="just">
              <a:lnSpc>
                <a:spcPts val="3000"/>
              </a:lnSpc>
              <a:spcBef>
                <a:spcPts val="0"/>
              </a:spcBef>
              <a:buFontTx/>
              <a:buChar char="-"/>
            </a:pPr>
            <a:r>
              <a:rPr lang="it-IT" sz="2300" dirty="0">
                <a:solidFill>
                  <a:srgbClr val="000000"/>
                </a:solidFill>
                <a:latin typeface="Verdana" panose="020B0604030504040204" pitchFamily="34" charset="0"/>
                <a:ea typeface="Verdana" panose="020B0604030504040204" pitchFamily="34" charset="0"/>
              </a:rPr>
              <a:t>Interviste e monologhi</a:t>
            </a:r>
          </a:p>
          <a:p>
            <a:pPr algn="just">
              <a:lnSpc>
                <a:spcPts val="3000"/>
              </a:lnSpc>
              <a:spcBef>
                <a:spcPts val="0"/>
              </a:spcBef>
              <a:buFontTx/>
              <a:buChar char="-"/>
            </a:pPr>
            <a:r>
              <a:rPr lang="it-IT" sz="2300" dirty="0">
                <a:solidFill>
                  <a:srgbClr val="000000"/>
                </a:solidFill>
                <a:latin typeface="Verdana" panose="020B0604030504040204" pitchFamily="34" charset="0"/>
                <a:ea typeface="Verdana" panose="020B0604030504040204" pitchFamily="34" charset="0"/>
              </a:rPr>
              <a:t>Al Festival di Sanremo 2022, un appello a superare gli stereotipi:</a:t>
            </a:r>
            <a:br>
              <a:rPr lang="it-IT" sz="2300" dirty="0">
                <a:solidFill>
                  <a:srgbClr val="000000"/>
                </a:solidFill>
                <a:latin typeface="Verdana" panose="020B0604030504040204" pitchFamily="34" charset="0"/>
                <a:ea typeface="Verdana" panose="020B0604030504040204" pitchFamily="34" charset="0"/>
              </a:rPr>
            </a:br>
            <a:r>
              <a:rPr lang="it-IT" sz="2300" dirty="0">
                <a:solidFill>
                  <a:srgbClr val="000000"/>
                </a:solidFill>
                <a:latin typeface="Verdana" panose="020B0604030504040204" pitchFamily="34" charset="0"/>
                <a:ea typeface="Verdana" panose="020B0604030504040204" pitchFamily="34" charset="0"/>
              </a:rPr>
              <a:t>“Io sono molte cose, non sono una bandiera […] non sono solo temi LGBT, ma anche la violenza contro le donne, sono molte cose. Sono la bandiera di ciò in cui credo e credo in molte cose. […] se la mia vena ingenua può servire alla causa LGBTQ+, sono felice. Ma vorrei anche essere la portavoce delle donne maltrattate e di tutte le persone emarginate per qualsiasi motivo.”</a:t>
            </a:r>
          </a:p>
          <a:p>
            <a:pPr algn="just">
              <a:lnSpc>
                <a:spcPts val="3000"/>
              </a:lnSpc>
              <a:spcBef>
                <a:spcPts val="0"/>
              </a:spcBef>
              <a:buFontTx/>
              <a:buChar char="-"/>
            </a:pPr>
            <a:r>
              <a:rPr lang="it-IT" sz="2300" dirty="0">
                <a:solidFill>
                  <a:srgbClr val="000000"/>
                </a:solidFill>
                <a:latin typeface="Verdana" panose="020B0604030504040204" pitchFamily="34" charset="0"/>
                <a:ea typeface="Verdana" panose="020B0604030504040204" pitchFamily="34" charset="0"/>
              </a:rPr>
              <a:t>Nel 2023, sempre da Sanremo, ha tenuto un discorso insieme all’attivista di origine iraniana Pegah </a:t>
            </a:r>
            <a:r>
              <a:rPr lang="it-IT" sz="2300" dirty="0" err="1">
                <a:solidFill>
                  <a:srgbClr val="000000"/>
                </a:solidFill>
                <a:latin typeface="Verdana" panose="020B0604030504040204" pitchFamily="34" charset="0"/>
                <a:ea typeface="Verdana" panose="020B0604030504040204" pitchFamily="34" charset="0"/>
              </a:rPr>
              <a:t>Moshir</a:t>
            </a:r>
            <a:r>
              <a:rPr lang="it-IT" sz="2300" dirty="0">
                <a:solidFill>
                  <a:srgbClr val="000000"/>
                </a:solidFill>
                <a:latin typeface="Verdana" panose="020B0604030504040204" pitchFamily="34" charset="0"/>
                <a:ea typeface="Verdana" panose="020B0604030504040204" pitchFamily="34" charset="0"/>
              </a:rPr>
              <a:t> Pour, per dare voce alle donne iraniane</a:t>
            </a:r>
            <a:endParaRPr lang="en-GB" sz="2300" dirty="0">
              <a:solidFill>
                <a:srgbClr val="000000"/>
              </a:solidFill>
              <a:latin typeface="Verdana" panose="020B0604030504040204" pitchFamily="34" charset="0"/>
              <a:ea typeface="Verdana" panose="020B0604030504040204" pitchFamily="34" charset="0"/>
            </a:endParaRPr>
          </a:p>
          <a:p>
            <a:endParaRPr lang="en-GB" dirty="0"/>
          </a:p>
        </p:txBody>
      </p:sp>
    </p:spTree>
    <p:extLst>
      <p:ext uri="{BB962C8B-B14F-4D97-AF65-F5344CB8AC3E}">
        <p14:creationId xmlns:p14="http://schemas.microsoft.com/office/powerpoint/2010/main" val="315859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A3384-8F7F-84AA-3290-097BC9DAEBC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6B2BEF-ED39-A77F-2616-109DE86D4604}"/>
              </a:ext>
            </a:extLst>
          </p:cNvPr>
          <p:cNvSpPr>
            <a:spLocks noGrp="1"/>
          </p:cNvSpPr>
          <p:nvPr>
            <p:ph type="title"/>
          </p:nvPr>
        </p:nvSpPr>
        <p:spPr>
          <a:xfrm>
            <a:off x="838200" y="332075"/>
            <a:ext cx="10515600" cy="1325563"/>
          </a:xfrm>
        </p:spPr>
        <p:txBody>
          <a:bodyPr>
            <a:normAutofit/>
          </a:bodyPr>
          <a:lstStyle/>
          <a:p>
            <a:pPr algn="ctr"/>
            <a:r>
              <a:rPr lang="it-IT" sz="3200" dirty="0">
                <a:latin typeface="Verdana" panose="020B0604030504040204" pitchFamily="34" charset="0"/>
                <a:ea typeface="Verdana" panose="020B0604030504040204" pitchFamily="34" charset="0"/>
              </a:rPr>
              <a:t>Cortocircuito tra realtà e rappresentazione, tra verità e finzione</a:t>
            </a:r>
            <a:endParaRPr lang="en-GB" sz="3200" dirty="0">
              <a:latin typeface="Verdana" panose="020B0604030504040204" pitchFamily="34" charset="0"/>
              <a:ea typeface="Verdana" panose="020B0604030504040204" pitchFamily="34" charset="0"/>
            </a:endParaRPr>
          </a:p>
        </p:txBody>
      </p:sp>
      <p:sp>
        <p:nvSpPr>
          <p:cNvPr id="5" name="Segnaposto contenuto 4">
            <a:extLst>
              <a:ext uri="{FF2B5EF4-FFF2-40B4-BE49-F238E27FC236}">
                <a16:creationId xmlns:a16="http://schemas.microsoft.com/office/drawing/2014/main" id="{6DCD41BE-0960-C235-6E77-2C865EF570A9}"/>
              </a:ext>
            </a:extLst>
          </p:cNvPr>
          <p:cNvSpPr>
            <a:spLocks noGrp="1"/>
          </p:cNvSpPr>
          <p:nvPr>
            <p:ph idx="1"/>
          </p:nvPr>
        </p:nvSpPr>
        <p:spPr/>
        <p:txBody>
          <a:bodyPr>
            <a:normAutofit/>
          </a:bodyPr>
          <a:lstStyle/>
          <a:p>
            <a:pPr algn="just">
              <a:lnSpc>
                <a:spcPts val="30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Interviste e monologhi</a:t>
            </a:r>
          </a:p>
          <a:p>
            <a:pPr algn="just">
              <a:lnSpc>
                <a:spcPts val="30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Al Festival di Sanremo 2022, un appello a superare gli stereotipi:</a:t>
            </a:r>
            <a:br>
              <a:rPr lang="it-IT" sz="2100" dirty="0">
                <a:solidFill>
                  <a:srgbClr val="000000"/>
                </a:solidFill>
                <a:latin typeface="Verdana" panose="020B0604030504040204" pitchFamily="34" charset="0"/>
                <a:ea typeface="Verdana" panose="020B0604030504040204" pitchFamily="34" charset="0"/>
              </a:rPr>
            </a:br>
            <a:r>
              <a:rPr lang="it-IT" sz="2100" dirty="0">
                <a:solidFill>
                  <a:srgbClr val="000000"/>
                </a:solidFill>
                <a:latin typeface="Verdana" panose="020B0604030504040204" pitchFamily="34" charset="0"/>
                <a:ea typeface="Verdana" panose="020B0604030504040204" pitchFamily="34" charset="0"/>
              </a:rPr>
              <a:t>“Io sono molte cose, non sono una bandiera […] non sono solo temi LGBT, ma anche la violenza contro le donne, sono molte cose. Sono la bandiera di ciò in cui credo e credo in molte cose. […] se la mia vena ingenua può servire alla causa LGBTQ+, sono felice. Ma vorrei anche essere la portavoce delle donne maltrattate e di tutte le persone emarginate per qualsiasi motivo.”</a:t>
            </a:r>
          </a:p>
          <a:p>
            <a:pPr algn="just">
              <a:lnSpc>
                <a:spcPts val="3000"/>
              </a:lnSpc>
              <a:spcBef>
                <a:spcPts val="0"/>
              </a:spcBef>
              <a:buFontTx/>
              <a:buChar char="-"/>
            </a:pPr>
            <a:r>
              <a:rPr lang="it-IT" sz="2100" dirty="0">
                <a:solidFill>
                  <a:srgbClr val="000000"/>
                </a:solidFill>
                <a:latin typeface="Verdana" panose="020B0604030504040204" pitchFamily="34" charset="0"/>
                <a:ea typeface="Verdana" panose="020B0604030504040204" pitchFamily="34" charset="0"/>
              </a:rPr>
              <a:t>Nel 2023, sempre da Sanremo, ha tenuto un discorso insieme all’attivista di origine iraniana Pegah </a:t>
            </a:r>
            <a:r>
              <a:rPr lang="it-IT" sz="2100" dirty="0" err="1">
                <a:solidFill>
                  <a:srgbClr val="000000"/>
                </a:solidFill>
                <a:latin typeface="Verdana" panose="020B0604030504040204" pitchFamily="34" charset="0"/>
                <a:ea typeface="Verdana" panose="020B0604030504040204" pitchFamily="34" charset="0"/>
              </a:rPr>
              <a:t>Moshir</a:t>
            </a:r>
            <a:r>
              <a:rPr lang="it-IT" sz="2100" dirty="0">
                <a:solidFill>
                  <a:srgbClr val="000000"/>
                </a:solidFill>
                <a:latin typeface="Verdana" panose="020B0604030504040204" pitchFamily="34" charset="0"/>
                <a:ea typeface="Verdana" panose="020B0604030504040204" pitchFamily="34" charset="0"/>
              </a:rPr>
              <a:t> Pour, per dare voce alle donne iraniane</a:t>
            </a:r>
            <a:endParaRPr lang="en-GB" sz="21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309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0A92FA1-3817-95D2-186D-2044BECE3B13}"/>
              </a:ext>
            </a:extLst>
          </p:cNvPr>
          <p:cNvPicPr>
            <a:picLocks noChangeAspect="1"/>
          </p:cNvPicPr>
          <p:nvPr/>
        </p:nvPicPr>
        <p:blipFill>
          <a:blip r:embed="rId2"/>
          <a:stretch>
            <a:fillRect/>
          </a:stretch>
        </p:blipFill>
        <p:spPr>
          <a:xfrm>
            <a:off x="1410159" y="814039"/>
            <a:ext cx="9085243" cy="5372007"/>
          </a:xfrm>
          <a:prstGeom prst="rect">
            <a:avLst/>
          </a:prstGeom>
        </p:spPr>
      </p:pic>
    </p:spTree>
    <p:extLst>
      <p:ext uri="{BB962C8B-B14F-4D97-AF65-F5344CB8AC3E}">
        <p14:creationId xmlns:p14="http://schemas.microsoft.com/office/powerpoint/2010/main" val="267929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C9F51-C6C4-4D57-3C72-DA3DE31B763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5FCEB7-EB7E-BA60-4C6A-2016F079BD19}"/>
              </a:ext>
            </a:extLst>
          </p:cNvPr>
          <p:cNvSpPr>
            <a:spLocks noGrp="1"/>
          </p:cNvSpPr>
          <p:nvPr>
            <p:ph type="title"/>
          </p:nvPr>
        </p:nvSpPr>
        <p:spPr/>
        <p:txBody>
          <a:bodyPr>
            <a:normAutofit/>
          </a:bodyPr>
          <a:lstStyle/>
          <a:p>
            <a:pPr algn="ctr"/>
            <a:r>
              <a:rPr lang="en-GB" sz="3200" dirty="0">
                <a:latin typeface="Verdana" panose="020B0604030504040204" pitchFamily="34" charset="0"/>
                <a:ea typeface="Verdana" panose="020B0604030504040204" pitchFamily="34" charset="0"/>
              </a:rPr>
              <a:t>Il nostro studio</a:t>
            </a:r>
          </a:p>
        </p:txBody>
      </p:sp>
      <p:sp>
        <p:nvSpPr>
          <p:cNvPr id="3" name="Segnaposto contenuto 2">
            <a:extLst>
              <a:ext uri="{FF2B5EF4-FFF2-40B4-BE49-F238E27FC236}">
                <a16:creationId xmlns:a16="http://schemas.microsoft.com/office/drawing/2014/main" id="{D4FB06EC-DA8B-B557-13E1-C1F2F9D189C4}"/>
              </a:ext>
            </a:extLst>
          </p:cNvPr>
          <p:cNvSpPr>
            <a:spLocks noGrp="1"/>
          </p:cNvSpPr>
          <p:nvPr>
            <p:ph idx="1"/>
          </p:nvPr>
        </p:nvSpPr>
        <p:spPr/>
        <p:txBody>
          <a:bodyPr>
            <a:normAutofit/>
          </a:bodyPr>
          <a:lstStyle/>
          <a:p>
            <a:pPr algn="just">
              <a:lnSpc>
                <a:spcPts val="3200"/>
              </a:lnSpc>
              <a:spcBef>
                <a:spcPts val="0"/>
              </a:spcBef>
              <a:buFontTx/>
              <a:buChar char="-"/>
            </a:pPr>
            <a:r>
              <a:rPr lang="it-IT" sz="2200" dirty="0">
                <a:solidFill>
                  <a:srgbClr val="000000"/>
                </a:solidFill>
                <a:latin typeface="Verdana" panose="020B0604030504040204" pitchFamily="34" charset="0"/>
                <a:ea typeface="Verdana" panose="020B0604030504040204" pitchFamily="34" charset="0"/>
              </a:rPr>
              <a:t>Concentrandoci inizialmente su Sanremo 2022, abbiamo impostato la discussione osservando e comprendendo l’auto-rappresentazione dei protagonisti di questa specifica edizione “spartiacque” </a:t>
            </a:r>
            <a:endParaRPr lang="en-GB" sz="2200" dirty="0">
              <a:solidFill>
                <a:srgbClr val="000000"/>
              </a:solidFill>
              <a:latin typeface="Verdana" panose="020B0604030504040204" pitchFamily="34" charset="0"/>
              <a:ea typeface="Verdana" panose="020B0604030504040204" pitchFamily="34" charset="0"/>
            </a:endParaRPr>
          </a:p>
          <a:p>
            <a:pPr algn="just">
              <a:lnSpc>
                <a:spcPts val="3200"/>
              </a:lnSpc>
              <a:spcBef>
                <a:spcPts val="0"/>
              </a:spcBef>
              <a:buFontTx/>
              <a:buChar char="-"/>
            </a:pPr>
            <a:r>
              <a:rPr lang="it-IT" sz="2200" dirty="0">
                <a:solidFill>
                  <a:srgbClr val="000000"/>
                </a:solidFill>
                <a:latin typeface="Verdana" panose="020B0604030504040204" pitchFamily="34" charset="0"/>
                <a:ea typeface="Verdana" panose="020B0604030504040204" pitchFamily="34" charset="0"/>
              </a:rPr>
              <a:t>Abbiamo poi condotto un’analisi delle immagini raccolte tramite il motore di ricerca Google, sulla base dell’assunto che coloro che compaiono ai primi posti della SERP (</a:t>
            </a:r>
            <a:r>
              <a:rPr lang="it-IT" sz="2200" dirty="0" err="1">
                <a:solidFill>
                  <a:srgbClr val="000000"/>
                </a:solidFill>
                <a:latin typeface="Verdana" panose="020B0604030504040204" pitchFamily="34" charset="0"/>
                <a:ea typeface="Verdana" panose="020B0604030504040204" pitchFamily="34" charset="0"/>
              </a:rPr>
              <a:t>Search</a:t>
            </a:r>
            <a:r>
              <a:rPr lang="it-IT" sz="2200" dirty="0">
                <a:solidFill>
                  <a:srgbClr val="000000"/>
                </a:solidFill>
                <a:latin typeface="Verdana" panose="020B0604030504040204" pitchFamily="34" charset="0"/>
                <a:ea typeface="Verdana" panose="020B0604030504040204" pitchFamily="34" charset="0"/>
              </a:rPr>
              <a:t> Engine </a:t>
            </a:r>
            <a:r>
              <a:rPr lang="it-IT" sz="2200" dirty="0" err="1">
                <a:solidFill>
                  <a:srgbClr val="000000"/>
                </a:solidFill>
                <a:latin typeface="Verdana" panose="020B0604030504040204" pitchFamily="34" charset="0"/>
                <a:ea typeface="Verdana" panose="020B0604030504040204" pitchFamily="34" charset="0"/>
              </a:rPr>
              <a:t>Results</a:t>
            </a:r>
            <a:r>
              <a:rPr lang="it-IT" sz="2200" dirty="0">
                <a:solidFill>
                  <a:srgbClr val="000000"/>
                </a:solidFill>
                <a:latin typeface="Verdana" panose="020B0604030504040204" pitchFamily="34" charset="0"/>
                <a:ea typeface="Verdana" panose="020B0604030504040204" pitchFamily="34" charset="0"/>
              </a:rPr>
              <a:t> Pages – le pagine di risultati in risposta a specifiche query di ricerca) siano anche quelli (indicizzati dall’algoritmo di ricerca) identificati come i più popolari</a:t>
            </a:r>
          </a:p>
          <a:p>
            <a:pPr algn="just">
              <a:lnSpc>
                <a:spcPts val="3200"/>
              </a:lnSpc>
              <a:spcBef>
                <a:spcPts val="0"/>
              </a:spcBef>
              <a:buFontTx/>
              <a:buChar char="-"/>
            </a:pPr>
            <a:r>
              <a:rPr lang="it-IT" sz="2200" dirty="0">
                <a:solidFill>
                  <a:srgbClr val="000000"/>
                </a:solidFill>
                <a:latin typeface="Verdana" panose="020B0604030504040204" pitchFamily="34" charset="0"/>
                <a:ea typeface="Verdana" panose="020B0604030504040204" pitchFamily="34" charset="0"/>
              </a:rPr>
              <a:t>Inserendo la parola chiave “Volti Sanremo 2022”, otteniamo</a:t>
            </a:r>
            <a:endParaRPr lang="en-GB" sz="22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63256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1686</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Aptos</vt:lpstr>
      <vt:lpstr>Aptos Display</vt:lpstr>
      <vt:lpstr>Arial</vt:lpstr>
      <vt:lpstr>Calibri</vt:lpstr>
      <vt:lpstr>Verdana</vt:lpstr>
      <vt:lpstr>Tema di Office</vt:lpstr>
      <vt:lpstr>I media e la diseguaglianza di transgenere</vt:lpstr>
      <vt:lpstr>Il caso da cui partiamo: Festival di Sanremo</vt:lpstr>
      <vt:lpstr>Festival di Sanremo</vt:lpstr>
      <vt:lpstr>Drusilla Foer</vt:lpstr>
      <vt:lpstr>Drusilla nei media</vt:lpstr>
      <vt:lpstr>Drusilla su sé stessa</vt:lpstr>
      <vt:lpstr>Cortocircuito tra realtà e rappresentazione, tra verità e finzione</vt:lpstr>
      <vt:lpstr>Presentazione standard di PowerPoint</vt:lpstr>
      <vt:lpstr>Il nostro studio</vt:lpstr>
      <vt:lpstr>Al terzo posto: i mille volti di Achille Lauro Vanity Fair</vt:lpstr>
      <vt:lpstr>Al secondo posto: Sanremo 2022: ecco quanto guadagnano i cantanti in gara sul palco dell’Ariston</vt:lpstr>
      <vt:lpstr> In first place: Sanremo 2022, the diverse faces of femininity on the Ariston stage The five co-hosts (in Italian feminine form) who will join Amadeus from February 1st to 5th for the new edition of the Festival</vt:lpstr>
      <vt:lpstr>Conclusioni preliminari</vt:lpstr>
      <vt:lpstr>Ricerca: volti femminili Sanremo</vt:lpstr>
      <vt:lpstr>Dalla ricerca: volti maschili Sanremo</vt:lpstr>
      <vt:lpstr>Ricerche: “Persone famose che hanno cambiato sesso” “Star che hanno cambiato sesso”</vt:lpstr>
      <vt:lpstr>Ricerca: “conduttori televisivi transgender”</vt:lpstr>
      <vt:lpstr>Sui social network online: “non-binario” e “transgender”</vt:lpstr>
      <vt:lpstr>Possibili spiegazioni 1</vt:lpstr>
      <vt:lpstr>Possibili spiegazioni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 strizzolo</dc:creator>
  <cp:lastModifiedBy>nicola strizzolo</cp:lastModifiedBy>
  <cp:revision>18</cp:revision>
  <dcterms:created xsi:type="dcterms:W3CDTF">2024-10-14T09:52:04Z</dcterms:created>
  <dcterms:modified xsi:type="dcterms:W3CDTF">2026-03-26T14:30:24Z</dcterms:modified>
</cp:coreProperties>
</file>