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3" r:id="rId4"/>
    <p:sldId id="294" r:id="rId5"/>
    <p:sldId id="257" r:id="rId6"/>
    <p:sldId id="278" r:id="rId7"/>
    <p:sldId id="258" r:id="rId8"/>
    <p:sldId id="272" r:id="rId9"/>
    <p:sldId id="277" r:id="rId10"/>
    <p:sldId id="268" r:id="rId11"/>
    <p:sldId id="280" r:id="rId12"/>
    <p:sldId id="287" r:id="rId13"/>
    <p:sldId id="288" r:id="rId14"/>
    <p:sldId id="290" r:id="rId15"/>
    <p:sldId id="295" r:id="rId16"/>
    <p:sldId id="296" r:id="rId17"/>
    <p:sldId id="298" r:id="rId18"/>
    <p:sldId id="286" r:id="rId19"/>
    <p:sldId id="28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7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94660"/>
  </p:normalViewPr>
  <p:slideViewPr>
    <p:cSldViewPr snapToGrid="0">
      <p:cViewPr varScale="1">
        <p:scale>
          <a:sx n="63" d="100"/>
          <a:sy n="63" d="100"/>
        </p:scale>
        <p:origin x="7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DE"/>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02.04.2026</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1861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02.04.2026</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4244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02.04.2026</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0268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02.04.2026</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63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DE"/>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t>02.04.2026</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5773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t>02.04.2026</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8408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t>02.04.2026</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7479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02.04.2026</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317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02.04.2026</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8940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02.04.2026</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3658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02.04.2026</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6885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Click to change the title style</a:t>
            </a:r>
            <a:endParaRPr lang="de-DE"/>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Click to edit outline text styles</a:t>
            </a:r>
          </a:p>
          <a:p>
            <a:pPr lvl="1"/>
            <a:r>
              <a:rPr lang="it-IT"/>
              <a:t>Second level</a:t>
            </a:r>
          </a:p>
          <a:p>
            <a:pPr lvl="2"/>
            <a:r>
              <a:rPr lang="it-IT"/>
              <a:t>Third level</a:t>
            </a:r>
          </a:p>
          <a:p>
            <a:pPr lvl="3"/>
            <a:r>
              <a:rPr lang="it-IT"/>
              <a:t>Fourth level</a:t>
            </a:r>
          </a:p>
          <a:p>
            <a:pPr lvl="4"/>
            <a:r>
              <a:rPr lang="it-IT"/>
              <a:t>Fifth level</a:t>
            </a:r>
            <a:endParaRPr lang="de-DE"/>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4A8E5F-40E5-4553-9F3C-699F1A5B8145}" type="datetimeFigureOut">
              <a:rPr lang="de-DE" smtClean="0"/>
              <a:t>02.04.2026</a:t>
            </a:fld>
            <a:endParaRPr lang="de-DE"/>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CD45B7-DFE2-4393-8D37-380FC36BF3AA}" type="slidenum">
              <a:rPr lang="de-DE" smtClean="0"/>
              <a:t>‹N›</a:t>
            </a:fld>
            <a:endParaRPr lang="de-DE"/>
          </a:p>
        </p:txBody>
      </p:sp>
    </p:spTree>
    <p:extLst>
      <p:ext uri="{BB962C8B-B14F-4D97-AF65-F5344CB8AC3E}">
        <p14:creationId xmlns:p14="http://schemas.microsoft.com/office/powerpoint/2010/main"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734875" y="1940531"/>
            <a:ext cx="5230184" cy="502920"/>
          </a:xfrm>
        </p:spPr>
        <p:txBody>
          <a:bodyPr>
            <a:normAutofit/>
          </a:bodyPr>
          <a:lstStyle/>
          <a:p>
            <a:pPr>
              <a:lnSpc>
                <a:spcPts val="3200"/>
              </a:lnSpc>
            </a:pPr>
            <a:r>
              <a:rPr lang="it-IT" sz="2400" dirty="0">
                <a:latin typeface="Verdana" panose="020B0604030504040204" pitchFamily="34" charset="0"/>
                <a:ea typeface="Verdana" panose="020B0604030504040204" pitchFamily="34" charset="0"/>
              </a:rPr>
              <a:t>Dipartimento di Scienze Politiche</a:t>
            </a:r>
            <a:endParaRPr lang="it-IT" sz="3200" b="1" dirty="0">
              <a:latin typeface="Verdana" panose="020B0604030504040204" pitchFamily="34" charset="0"/>
              <a:ea typeface="Verdana" panose="020B0604030504040204" pitchFamily="34" charset="0"/>
            </a:endParaRPr>
          </a:p>
        </p:txBody>
      </p:sp>
      <p:sp>
        <p:nvSpPr>
          <p:cNvPr id="3" name="Sottotitolo 2"/>
          <p:cNvSpPr>
            <a:spLocks noGrp="1"/>
          </p:cNvSpPr>
          <p:nvPr>
            <p:ph type="subTitle" idx="1"/>
          </p:nvPr>
        </p:nvSpPr>
        <p:spPr>
          <a:xfrm>
            <a:off x="1039676" y="5944019"/>
            <a:ext cx="4620584" cy="775494"/>
          </a:xfrm>
        </p:spPr>
        <p:txBody>
          <a:bodyPr vert="horz" lIns="91440" tIns="45720" rIns="91440" bIns="45720" rtlCol="0" anchor="t">
            <a:normAutofit/>
          </a:bodyPr>
          <a:lstStyle/>
          <a:p>
            <a:r>
              <a:rPr lang="de-DE" sz="2000" dirty="0">
                <a:latin typeface="Verdana" panose="020B0604030504040204" pitchFamily="34" charset="0"/>
                <a:ea typeface="Verdana" panose="020B0604030504040204" pitchFamily="34" charset="0"/>
              </a:rPr>
              <a:t>Prof. Nicola </a:t>
            </a:r>
            <a:r>
              <a:rPr lang="de-DE" sz="2000" dirty="0" err="1">
                <a:latin typeface="Verdana" panose="020B0604030504040204" pitchFamily="34" charset="0"/>
                <a:ea typeface="Verdana" panose="020B0604030504040204" pitchFamily="34" charset="0"/>
              </a:rPr>
              <a:t>Strizzolo</a:t>
            </a:r>
            <a:endParaRPr lang="de-DE" sz="2000" dirty="0">
              <a:latin typeface="Verdana" panose="020B0604030504040204" pitchFamily="34" charset="0"/>
              <a:ea typeface="Verdana" panose="020B0604030504040204" pitchFamily="34" charset="0"/>
            </a:endParaRPr>
          </a:p>
          <a:p>
            <a:r>
              <a:rPr lang="de-DE" sz="2000" dirty="0">
                <a:latin typeface="Verdana" panose="020B0604030504040204" pitchFamily="34" charset="0"/>
                <a:ea typeface="Verdana" panose="020B0604030504040204" pitchFamily="34" charset="0"/>
              </a:rPr>
              <a:t>PhD Student Franco </a:t>
            </a:r>
            <a:r>
              <a:rPr lang="de-DE" sz="2000" dirty="0" err="1">
                <a:latin typeface="Verdana" panose="020B0604030504040204" pitchFamily="34" charset="0"/>
                <a:ea typeface="Verdana" panose="020B0604030504040204" pitchFamily="34" charset="0"/>
              </a:rPr>
              <a:t>Campitelli</a:t>
            </a:r>
            <a:endParaRPr lang="de-DE" sz="2000" dirty="0">
              <a:latin typeface="Verdana" panose="020B0604030504040204" pitchFamily="34" charset="0"/>
              <a:ea typeface="Verdana" panose="020B0604030504040204" pitchFamily="34" charset="0"/>
            </a:endParaRPr>
          </a:p>
        </p:txBody>
      </p:sp>
      <p:pic>
        <p:nvPicPr>
          <p:cNvPr id="5" name="Immagine 4" descr="Immagine che contiene scatola, design&#10;&#10;Descrizione generata automaticamente">
            <a:extLst>
              <a:ext uri="{FF2B5EF4-FFF2-40B4-BE49-F238E27FC236}">
                <a16:creationId xmlns:a16="http://schemas.microsoft.com/office/drawing/2014/main" id="{EDDF7846-18DD-5FF2-4135-CDFC10413EC8}"/>
              </a:ext>
            </a:extLst>
          </p:cNvPr>
          <p:cNvPicPr>
            <a:picLocks noChangeAspect="1"/>
          </p:cNvPicPr>
          <p:nvPr/>
        </p:nvPicPr>
        <p:blipFill>
          <a:blip r:embed="rId2"/>
          <a:stretch>
            <a:fillRect/>
          </a:stretch>
        </p:blipFill>
        <p:spPr>
          <a:xfrm>
            <a:off x="1714549" y="180994"/>
            <a:ext cx="3270837" cy="1464262"/>
          </a:xfrm>
          <a:prstGeom prst="rect">
            <a:avLst/>
          </a:prstGeom>
        </p:spPr>
      </p:pic>
      <p:pic>
        <p:nvPicPr>
          <p:cNvPr id="6" name="Immagine 5" descr="Immagine che contiene persona, Viso umano, vestiti, testo&#10;&#10;Il contenuto generato dall&amp;#39;intelligenza artificiale potrebbe non essere corretto.">
            <a:extLst>
              <a:ext uri="{FF2B5EF4-FFF2-40B4-BE49-F238E27FC236}">
                <a16:creationId xmlns:a16="http://schemas.microsoft.com/office/drawing/2014/main" id="{38D6E645-6846-F4BE-5063-82724A020A48}"/>
              </a:ext>
            </a:extLst>
          </p:cNvPr>
          <p:cNvPicPr>
            <a:picLocks noChangeAspect="1"/>
          </p:cNvPicPr>
          <p:nvPr/>
        </p:nvPicPr>
        <p:blipFill>
          <a:blip r:embed="rId3"/>
          <a:stretch>
            <a:fillRect/>
          </a:stretch>
        </p:blipFill>
        <p:spPr>
          <a:xfrm>
            <a:off x="6699936" y="0"/>
            <a:ext cx="5491976" cy="6858000"/>
          </a:xfrm>
          <a:prstGeom prst="rect">
            <a:avLst/>
          </a:prstGeom>
        </p:spPr>
      </p:pic>
      <p:sp>
        <p:nvSpPr>
          <p:cNvPr id="7" name="CasellaDiTesto 6">
            <a:extLst>
              <a:ext uri="{FF2B5EF4-FFF2-40B4-BE49-F238E27FC236}">
                <a16:creationId xmlns:a16="http://schemas.microsoft.com/office/drawing/2014/main" id="{69E07E22-0E29-A810-C41A-525C1531FCFD}"/>
              </a:ext>
            </a:extLst>
          </p:cNvPr>
          <p:cNvSpPr txBox="1"/>
          <p:nvPr/>
        </p:nvSpPr>
        <p:spPr>
          <a:xfrm>
            <a:off x="301967" y="2748251"/>
            <a:ext cx="6096000" cy="2554545"/>
          </a:xfrm>
          <a:prstGeom prst="rect">
            <a:avLst/>
          </a:prstGeom>
          <a:noFill/>
        </p:spPr>
        <p:txBody>
          <a:bodyPr wrap="square" lIns="91440" tIns="45720" rIns="91440" bIns="45720" anchor="t">
            <a:spAutoFit/>
          </a:bodyPr>
          <a:lstStyle/>
          <a:p>
            <a:pPr algn="ctr"/>
            <a:r>
              <a:rPr lang="it-IT" sz="3200" dirty="0">
                <a:latin typeface="Verdana" panose="020B0604030504040204" pitchFamily="34" charset="0"/>
                <a:ea typeface="Verdana" panose="020B0604030504040204" pitchFamily="34" charset="0"/>
              </a:rPr>
              <a:t>Oltre l'umano:</a:t>
            </a:r>
            <a:endParaRPr lang="it-IT" dirty="0"/>
          </a:p>
          <a:p>
            <a:pPr algn="ctr"/>
            <a:r>
              <a:rPr lang="it-IT" sz="3200" dirty="0">
                <a:latin typeface="Verdana" panose="020B0604030504040204" pitchFamily="34" charset="0"/>
                <a:ea typeface="Verdana" panose="020B0604030504040204" pitchFamily="34" charset="0"/>
              </a:rPr>
              <a:t>l'influenza dei personaggi AI nelle interazioni umane sempre più veloci</a:t>
            </a:r>
          </a:p>
          <a:p>
            <a:pPr algn="ctr"/>
            <a:r>
              <a:rPr lang="it-IT" sz="3200" dirty="0">
                <a:latin typeface="Verdana" panose="020B0604030504040204" pitchFamily="34" charset="0"/>
                <a:ea typeface="Verdana" panose="020B0604030504040204" pitchFamily="34" charset="0"/>
              </a:rPr>
              <a:t>al tempo dei social</a:t>
            </a:r>
            <a:endParaRPr lang="en-GB"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6258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p:cNvSpPr>
            <a:spLocks noGrp="1"/>
          </p:cNvSpPr>
          <p:nvPr>
            <p:ph type="subTitle" idx="1"/>
          </p:nvPr>
        </p:nvSpPr>
        <p:spPr>
          <a:xfrm>
            <a:off x="543224" y="-62670"/>
            <a:ext cx="11022330" cy="1170605"/>
          </a:xfrm>
        </p:spPr>
        <p:txBody>
          <a:bodyPr vert="horz" lIns="91440" tIns="45720" rIns="91440" bIns="45720" rtlCol="0" anchor="ctr">
            <a:normAutofit/>
          </a:bodyPr>
          <a:lstStyle/>
          <a:p>
            <a:r>
              <a:rPr lang="it-IT" sz="3200" dirty="0">
                <a:latin typeface="Verdana" panose="020B0604030504040204" pitchFamily="34" charset="0"/>
                <a:ea typeface="Verdana" panose="020B0604030504040204" pitchFamily="34" charset="0"/>
              </a:rPr>
              <a:t>Il nostro studio (Instagram):</a:t>
            </a:r>
          </a:p>
          <a:p>
            <a:r>
              <a:rPr lang="it-IT" sz="3200" dirty="0">
                <a:latin typeface="Verdana" panose="020B0604030504040204" pitchFamily="34" charset="0"/>
                <a:ea typeface="Verdana" panose="020B0604030504040204" pitchFamily="34" charset="0"/>
              </a:rPr>
              <a:t>Confronto delle comunicazioni dei follower</a:t>
            </a:r>
            <a:endParaRPr lang="de-DE" sz="4000" dirty="0">
              <a:latin typeface="Verdana" panose="020B0604030504040204" pitchFamily="34" charset="0"/>
              <a:ea typeface="Verdana" panose="020B0604030504040204" pitchFamily="34" charset="0"/>
            </a:endParaRPr>
          </a:p>
        </p:txBody>
      </p:sp>
      <p:sp>
        <p:nvSpPr>
          <p:cNvPr id="8" name="Rectangle 19">
            <a:extLst>
              <a:ext uri="{FF2B5EF4-FFF2-40B4-BE49-F238E27FC236}">
                <a16:creationId xmlns:a16="http://schemas.microsoft.com/office/drawing/2014/main" id="{7BD86A0A-AF6F-22CB-F651-91726CEC8C7D}"/>
              </a:ext>
            </a:extLst>
          </p:cNvPr>
          <p:cNvSpPr>
            <a:spLocks noChangeArrowheads="1"/>
          </p:cNvSpPr>
          <p:nvPr/>
        </p:nvSpPr>
        <p:spPr bwMode="auto">
          <a:xfrm>
            <a:off x="6836735" y="3200400"/>
            <a:ext cx="47288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2" name="Immagine 21">
            <a:extLst>
              <a:ext uri="{FF2B5EF4-FFF2-40B4-BE49-F238E27FC236}">
                <a16:creationId xmlns:a16="http://schemas.microsoft.com/office/drawing/2014/main" id="{0BE6171A-CDC3-82C2-16E2-7EAE48264657}"/>
              </a:ext>
            </a:extLst>
          </p:cNvPr>
          <p:cNvPicPr>
            <a:picLocks noChangeAspect="1"/>
          </p:cNvPicPr>
          <p:nvPr/>
        </p:nvPicPr>
        <p:blipFill>
          <a:blip r:embed="rId2"/>
          <a:stretch>
            <a:fillRect/>
          </a:stretch>
        </p:blipFill>
        <p:spPr>
          <a:xfrm>
            <a:off x="0" y="1453870"/>
            <a:ext cx="6330825" cy="5385833"/>
          </a:xfrm>
          <a:prstGeom prst="rect">
            <a:avLst/>
          </a:prstGeom>
        </p:spPr>
      </p:pic>
      <p:sp>
        <p:nvSpPr>
          <p:cNvPr id="23" name="CasellaDiTesto 22">
            <a:extLst>
              <a:ext uri="{FF2B5EF4-FFF2-40B4-BE49-F238E27FC236}">
                <a16:creationId xmlns:a16="http://schemas.microsoft.com/office/drawing/2014/main" id="{3111569F-4B55-D28C-A6D9-99DF344B750A}"/>
              </a:ext>
            </a:extLst>
          </p:cNvPr>
          <p:cNvSpPr txBox="1"/>
          <p:nvPr/>
        </p:nvSpPr>
        <p:spPr>
          <a:xfrm>
            <a:off x="6383516" y="1147975"/>
            <a:ext cx="5635256" cy="5710025"/>
          </a:xfrm>
          <a:prstGeom prst="rect">
            <a:avLst/>
          </a:prstGeom>
          <a:noFill/>
        </p:spPr>
        <p:txBody>
          <a:bodyPr wrap="square" lIns="91440" tIns="45720" rIns="91440" bIns="45720" rtlCol="0" anchor="t">
            <a:spAutoFit/>
          </a:bodyPr>
          <a:lstStyle/>
          <a:p>
            <a:pPr algn="just">
              <a:lnSpc>
                <a:spcPts val="3400"/>
              </a:lnSpc>
            </a:pPr>
            <a:r>
              <a:rPr lang="it-IT" sz="2200" dirty="0">
                <a:latin typeface="Verdana" panose="020B0604030504040204" pitchFamily="34" charset="0"/>
                <a:ea typeface="Verdana" panose="020B0604030504040204" pitchFamily="34" charset="0"/>
              </a:rPr>
              <a:t>Utilizzati per la verifica incrociata: ChatGPT e </a:t>
            </a:r>
            <a:r>
              <a:rPr lang="it-IT" sz="2200" dirty="0" err="1">
                <a:latin typeface="Verdana" panose="020B0604030504040204" pitchFamily="34" charset="0"/>
                <a:ea typeface="Verdana" panose="020B0604030504040204" pitchFamily="34" charset="0"/>
              </a:rPr>
              <a:t>Anthropic</a:t>
            </a:r>
            <a:endParaRPr lang="it-IT" sz="2200" dirty="0">
              <a:latin typeface="Verdana" panose="020B0604030504040204" pitchFamily="34" charset="0"/>
              <a:ea typeface="Verdana" panose="020B0604030504040204" pitchFamily="34" charset="0"/>
            </a:endParaRPr>
          </a:p>
          <a:p>
            <a:pPr algn="just">
              <a:lnSpc>
                <a:spcPts val="3400"/>
              </a:lnSpc>
            </a:pPr>
            <a:r>
              <a:rPr lang="it-IT" sz="2200" dirty="0">
                <a:latin typeface="Verdana" panose="020B0604030504040204" pitchFamily="34" charset="0"/>
                <a:ea typeface="Verdana" panose="020B0604030504040204" pitchFamily="34" charset="0"/>
              </a:rPr>
              <a:t>Sono stati estratti i primi tre post per ciascun influencer</a:t>
            </a:r>
          </a:p>
          <a:p>
            <a:pPr algn="just">
              <a:lnSpc>
                <a:spcPts val="3400"/>
              </a:lnSpc>
            </a:pPr>
            <a:r>
              <a:rPr lang="it-IT" sz="2200" dirty="0">
                <a:latin typeface="Verdana" panose="020B0604030504040204" pitchFamily="34" charset="0"/>
                <a:ea typeface="Verdana" panose="020B0604030504040204" pitchFamily="34" charset="0"/>
              </a:rPr>
              <a:t>È stata richiesta un’analisi degli elementi comuni emergenti nei testi, del sentiment online e della presenza di bot</a:t>
            </a:r>
          </a:p>
          <a:p>
            <a:pPr algn="just">
              <a:lnSpc>
                <a:spcPts val="3400"/>
              </a:lnSpc>
            </a:pPr>
            <a:r>
              <a:rPr lang="it-IT" sz="2200" dirty="0">
                <a:latin typeface="Verdana" panose="020B0604030504040204" pitchFamily="34" charset="0"/>
                <a:ea typeface="Verdana" panose="020B0604030504040204" pitchFamily="34" charset="0"/>
              </a:rPr>
              <a:t>Sono state definite le categorie di: autenticità, relazioni parasociali e coinvolgimento (engagement)</a:t>
            </a:r>
          </a:p>
          <a:p>
            <a:pPr algn="just">
              <a:lnSpc>
                <a:spcPts val="3400"/>
              </a:lnSpc>
            </a:pPr>
            <a:r>
              <a:rPr lang="it-IT" sz="2200" dirty="0">
                <a:latin typeface="Verdana" panose="020B0604030504040204" pitchFamily="34" charset="0"/>
                <a:ea typeface="Verdana" panose="020B0604030504040204" pitchFamily="34" charset="0"/>
              </a:rPr>
              <a:t>I risultati sono stati confrontati tra le due AI</a:t>
            </a:r>
          </a:p>
        </p:txBody>
      </p:sp>
      <p:pic>
        <p:nvPicPr>
          <p:cNvPr id="1033" name="Immagine 11">
            <a:extLst>
              <a:ext uri="{FF2B5EF4-FFF2-40B4-BE49-F238E27FC236}">
                <a16:creationId xmlns:a16="http://schemas.microsoft.com/office/drawing/2014/main" id="{167938A5-B78C-F883-C1EF-CF7B17C13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Immagine 10">
            <a:extLst>
              <a:ext uri="{FF2B5EF4-FFF2-40B4-BE49-F238E27FC236}">
                <a16:creationId xmlns:a16="http://schemas.microsoft.com/office/drawing/2014/main" id="{023C769D-4B39-9696-8BAF-D20EFFD07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Immagine 9">
            <a:extLst>
              <a:ext uri="{FF2B5EF4-FFF2-40B4-BE49-F238E27FC236}">
                <a16:creationId xmlns:a16="http://schemas.microsoft.com/office/drawing/2014/main" id="{7E1619A5-F878-A8E3-025C-3E5AFC0F6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magine 8">
            <a:extLst>
              <a:ext uri="{FF2B5EF4-FFF2-40B4-BE49-F238E27FC236}">
                <a16:creationId xmlns:a16="http://schemas.microsoft.com/office/drawing/2014/main" id="{FFC103E5-D8C8-0C1B-4FF7-98AF30C22B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magine 7">
            <a:extLst>
              <a:ext uri="{FF2B5EF4-FFF2-40B4-BE49-F238E27FC236}">
                <a16:creationId xmlns:a16="http://schemas.microsoft.com/office/drawing/2014/main" id="{2BA26070-F71D-3B82-E99A-3A4B73387E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magine 4">
            <a:extLst>
              <a:ext uri="{FF2B5EF4-FFF2-40B4-BE49-F238E27FC236}">
                <a16:creationId xmlns:a16="http://schemas.microsoft.com/office/drawing/2014/main" id="{4C65E146-4D99-D949-41E9-27469A9DD1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magine 3">
            <a:extLst>
              <a:ext uri="{FF2B5EF4-FFF2-40B4-BE49-F238E27FC236}">
                <a16:creationId xmlns:a16="http://schemas.microsoft.com/office/drawing/2014/main" id="{0FD314C1-69E5-5FA5-0E8A-92F321BFD4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magine 2">
            <a:extLst>
              <a:ext uri="{FF2B5EF4-FFF2-40B4-BE49-F238E27FC236}">
                <a16:creationId xmlns:a16="http://schemas.microsoft.com/office/drawing/2014/main" id="{544A4C91-5F08-F3CA-A437-4EE8AB3768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magine 1">
            <a:extLst>
              <a:ext uri="{FF2B5EF4-FFF2-40B4-BE49-F238E27FC236}">
                <a16:creationId xmlns:a16="http://schemas.microsoft.com/office/drawing/2014/main" id="{E888C6EF-8C35-0222-35AD-BD4F981D81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11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a:extLst>
            <a:ext uri="{FF2B5EF4-FFF2-40B4-BE49-F238E27FC236}">
              <a16:creationId xmlns:a16="http://schemas.microsoft.com/office/drawing/2014/main" id="{CFE6E1CF-BCC9-0370-D3EE-EF877F207C0A}"/>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90859044-15CB-226D-B61A-E1FFD638ED52}"/>
              </a:ext>
            </a:extLst>
          </p:cNvPr>
          <p:cNvSpPr>
            <a:spLocks noGrp="1"/>
          </p:cNvSpPr>
          <p:nvPr>
            <p:ph type="subTitle" idx="1"/>
          </p:nvPr>
        </p:nvSpPr>
        <p:spPr>
          <a:xfrm>
            <a:off x="3249319" y="291758"/>
            <a:ext cx="5693028" cy="1170605"/>
          </a:xfrm>
        </p:spPr>
        <p:txBody>
          <a:bodyPr vert="horz" lIns="91440" tIns="45720" rIns="91440" bIns="45720" rtlCol="0" anchor="ctr">
            <a:noAutofit/>
          </a:bodyPr>
          <a:lstStyle/>
          <a:p>
            <a:r>
              <a:rPr lang="en-GB" sz="3200" dirty="0">
                <a:latin typeface="Verdana" panose="020B0604030504040204" pitchFamily="34" charset="0"/>
                <a:ea typeface="Verdana" panose="020B0604030504040204" pitchFamily="34" charset="0"/>
              </a:rPr>
              <a:t>Sei tipi di </a:t>
            </a:r>
            <a:r>
              <a:rPr lang="en-GB" sz="3200" dirty="0" err="1">
                <a:latin typeface="Verdana" panose="020B0604030504040204" pitchFamily="34" charset="0"/>
                <a:ea typeface="Verdana" panose="020B0604030504040204" pitchFamily="34" charset="0"/>
              </a:rPr>
              <a:t>interazione</a:t>
            </a:r>
            <a:endParaRPr lang="it-IT" sz="3200" b="1" dirty="0">
              <a:latin typeface="Verdana" panose="020B0604030504040204" pitchFamily="34" charset="0"/>
              <a:ea typeface="Verdana" panose="020B0604030504040204" pitchFamily="34" charset="0"/>
            </a:endParaRPr>
          </a:p>
        </p:txBody>
      </p:sp>
      <p:sp>
        <p:nvSpPr>
          <p:cNvPr id="7" name="CasellaDiTesto 6">
            <a:extLst>
              <a:ext uri="{FF2B5EF4-FFF2-40B4-BE49-F238E27FC236}">
                <a16:creationId xmlns:a16="http://schemas.microsoft.com/office/drawing/2014/main" id="{C629001E-A401-D897-EA44-CE946C66637C}"/>
              </a:ext>
            </a:extLst>
          </p:cNvPr>
          <p:cNvSpPr txBox="1"/>
          <p:nvPr/>
        </p:nvSpPr>
        <p:spPr>
          <a:xfrm>
            <a:off x="2215764" y="1787172"/>
            <a:ext cx="7760138" cy="4414222"/>
          </a:xfrm>
          <a:prstGeom prst="rect">
            <a:avLst/>
          </a:prstGeom>
          <a:noFill/>
        </p:spPr>
        <p:txBody>
          <a:bodyPr wrap="square">
            <a:spAutoFit/>
          </a:bodyPr>
          <a:lstStyle/>
          <a:p>
            <a:pPr marL="342900" indent="-342900">
              <a:lnSpc>
                <a:spcPct val="150000"/>
              </a:lnSpc>
              <a:spcAft>
                <a:spcPts val="800"/>
              </a:spcAft>
              <a:buFontTx/>
              <a:buChar char="-"/>
            </a:pPr>
            <a:r>
              <a:rPr lang="en-GB" sz="2400" dirty="0">
                <a:latin typeface="Verdana" panose="020B0604030504040204" pitchFamily="34" charset="0"/>
                <a:ea typeface="Verdana" panose="020B0604030504040204" pitchFamily="34" charset="0"/>
              </a:rPr>
              <a:t>Mega Influencer – Follower Reale</a:t>
            </a:r>
            <a:endParaRPr lang="en-GB" sz="2400" kern="1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nSpc>
                <a:spcPct val="150000"/>
              </a:lnSpc>
              <a:spcAft>
                <a:spcPts val="800"/>
              </a:spcAft>
              <a:buFontTx/>
              <a:buChar char="-"/>
            </a:pPr>
            <a:r>
              <a:rPr lang="en-GB" sz="2400" dirty="0">
                <a:latin typeface="Verdana" panose="020B0604030504040204" pitchFamily="34" charset="0"/>
                <a:ea typeface="Verdana" panose="020B0604030504040204" pitchFamily="34" charset="0"/>
              </a:rPr>
              <a:t>Mega Influencer – Follower </a:t>
            </a:r>
            <a:r>
              <a:rPr lang="en-GB" sz="2400" dirty="0" err="1">
                <a:latin typeface="Verdana" panose="020B0604030504040204" pitchFamily="34" charset="0"/>
                <a:ea typeface="Verdana" panose="020B0604030504040204" pitchFamily="34" charset="0"/>
              </a:rPr>
              <a:t>Artificiale</a:t>
            </a:r>
            <a:endParaRPr lang="en-GB" sz="2400" kern="1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nSpc>
                <a:spcPct val="150000"/>
              </a:lnSpc>
              <a:spcAft>
                <a:spcPts val="800"/>
              </a:spcAft>
              <a:buFontTx/>
              <a:buChar char="-"/>
            </a:pPr>
            <a:r>
              <a:rPr lang="en-GB" sz="2400" kern="100" dirty="0">
                <a:solidFill>
                  <a:srgbClr val="FF0000"/>
                </a:solidFill>
                <a:latin typeface="Verdana" panose="020B0604030504040204" pitchFamily="34" charset="0"/>
                <a:ea typeface="Verdana" panose="020B0604030504040204" pitchFamily="34" charset="0"/>
                <a:cs typeface="Times New Roman" panose="02020603050405020304" pitchFamily="18" charset="0"/>
              </a:rPr>
              <a:t>Micro-Macro Influencer – Follower Reale</a:t>
            </a:r>
          </a:p>
          <a:p>
            <a:pPr marL="342900" indent="-342900">
              <a:lnSpc>
                <a:spcPct val="150000"/>
              </a:lnSpc>
              <a:spcAft>
                <a:spcPts val="800"/>
              </a:spcAft>
              <a:buFontTx/>
              <a:buChar char="-"/>
            </a:pPr>
            <a:r>
              <a:rPr lang="en-GB" sz="2400" dirty="0">
                <a:latin typeface="Verdana" panose="020B0604030504040204" pitchFamily="34" charset="0"/>
                <a:ea typeface="Verdana" panose="020B0604030504040204" pitchFamily="34" charset="0"/>
              </a:rPr>
              <a:t>Micro-Macro Influencer – Follower </a:t>
            </a:r>
            <a:r>
              <a:rPr lang="en-GB" sz="2400" dirty="0" err="1">
                <a:latin typeface="Verdana" panose="020B0604030504040204" pitchFamily="34" charset="0"/>
                <a:ea typeface="Verdana" panose="020B0604030504040204" pitchFamily="34" charset="0"/>
              </a:rPr>
              <a:t>Artificiale</a:t>
            </a:r>
            <a:endParaRPr lang="en-GB" sz="2400" kern="1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nSpc>
                <a:spcPct val="150000"/>
              </a:lnSpc>
              <a:spcAft>
                <a:spcPts val="800"/>
              </a:spcAft>
              <a:buFontTx/>
              <a:buChar char="-"/>
            </a:pPr>
            <a:r>
              <a:rPr lang="en-GB" sz="2400" kern="100" dirty="0">
                <a:solidFill>
                  <a:srgbClr val="FF0000"/>
                </a:solidFill>
                <a:latin typeface="Verdana" panose="020B0604030504040204" pitchFamily="34" charset="0"/>
                <a:ea typeface="Verdana" panose="020B0604030504040204" pitchFamily="34" charset="0"/>
                <a:cs typeface="Times New Roman" panose="02020603050405020304" pitchFamily="18" charset="0"/>
              </a:rPr>
              <a:t>Influencer </a:t>
            </a:r>
            <a:r>
              <a:rPr lang="en-GB" sz="2400" kern="100" dirty="0" err="1">
                <a:solidFill>
                  <a:srgbClr val="FF0000"/>
                </a:solidFill>
                <a:latin typeface="Verdana" panose="020B0604030504040204" pitchFamily="34" charset="0"/>
                <a:ea typeface="Verdana" panose="020B0604030504040204" pitchFamily="34" charset="0"/>
                <a:cs typeface="Times New Roman" panose="02020603050405020304" pitchFamily="18" charset="0"/>
              </a:rPr>
              <a:t>Virtuale</a:t>
            </a:r>
            <a:r>
              <a:rPr lang="en-GB" sz="2400" kern="100" dirty="0">
                <a:solidFill>
                  <a:srgbClr val="FF0000"/>
                </a:solidFill>
                <a:latin typeface="Verdana" panose="020B0604030504040204" pitchFamily="34" charset="0"/>
                <a:ea typeface="Verdana" panose="020B0604030504040204" pitchFamily="34" charset="0"/>
                <a:cs typeface="Times New Roman" panose="02020603050405020304" pitchFamily="18" charset="0"/>
              </a:rPr>
              <a:t> – Follower Reale</a:t>
            </a:r>
          </a:p>
          <a:p>
            <a:pPr marL="342900" indent="-342900">
              <a:lnSpc>
                <a:spcPct val="150000"/>
              </a:lnSpc>
              <a:spcAft>
                <a:spcPts val="800"/>
              </a:spcAft>
              <a:buFontTx/>
              <a:buChar char="-"/>
            </a:pPr>
            <a:r>
              <a:rPr lang="en-GB" sz="2400" dirty="0">
                <a:latin typeface="Verdana" panose="020B0604030504040204" pitchFamily="34" charset="0"/>
                <a:ea typeface="Verdana" panose="020B0604030504040204" pitchFamily="34" charset="0"/>
              </a:rPr>
              <a:t>Influencer </a:t>
            </a:r>
            <a:r>
              <a:rPr lang="en-GB" sz="2400" dirty="0" err="1">
                <a:latin typeface="Verdana" panose="020B0604030504040204" pitchFamily="34" charset="0"/>
                <a:ea typeface="Verdana" panose="020B0604030504040204" pitchFamily="34" charset="0"/>
              </a:rPr>
              <a:t>Virtuale</a:t>
            </a:r>
            <a:r>
              <a:rPr lang="en-GB" sz="2400" dirty="0">
                <a:latin typeface="Verdana" panose="020B0604030504040204" pitchFamily="34" charset="0"/>
                <a:ea typeface="Verdana" panose="020B0604030504040204" pitchFamily="34" charset="0"/>
              </a:rPr>
              <a:t> – Follower </a:t>
            </a:r>
            <a:r>
              <a:rPr lang="en-GB" sz="2400" dirty="0" err="1">
                <a:latin typeface="Verdana" panose="020B0604030504040204" pitchFamily="34" charset="0"/>
                <a:ea typeface="Verdana" panose="020B0604030504040204" pitchFamily="34" charset="0"/>
              </a:rPr>
              <a:t>Artificiale</a:t>
            </a:r>
            <a:endParaRPr lang="en-GB" sz="2400" dirty="0">
              <a:latin typeface="Verdana" panose="020B0604030504040204" pitchFamily="34" charset="0"/>
              <a:ea typeface="Verdana" panose="020B0604030504040204" pitchFamily="34" charset="0"/>
            </a:endParaRPr>
          </a:p>
          <a:p>
            <a:pPr>
              <a:lnSpc>
                <a:spcPct val="115000"/>
              </a:lnSpc>
              <a:spcAft>
                <a:spcPts val="800"/>
              </a:spcAft>
            </a:pPr>
            <a:endParaRPr lang="en-GB" sz="2400" kern="1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8746293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a:extLst>
            <a:ext uri="{FF2B5EF4-FFF2-40B4-BE49-F238E27FC236}">
              <a16:creationId xmlns:a16="http://schemas.microsoft.com/office/drawing/2014/main" id="{B2D3ACD7-CA57-1587-F945-EA478C64531D}"/>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80F8D2CA-F49E-2B9D-B158-0D4E43754108}"/>
              </a:ext>
            </a:extLst>
          </p:cNvPr>
          <p:cNvSpPr>
            <a:spLocks noGrp="1"/>
          </p:cNvSpPr>
          <p:nvPr>
            <p:ph type="subTitle" idx="1"/>
          </p:nvPr>
        </p:nvSpPr>
        <p:spPr>
          <a:xfrm>
            <a:off x="3249319" y="-31157"/>
            <a:ext cx="5693028" cy="1170605"/>
          </a:xfrm>
        </p:spPr>
        <p:txBody>
          <a:bodyPr vert="horz" lIns="91440" tIns="45720" rIns="91440" bIns="45720" rtlCol="0" anchor="ctr">
            <a:noAutofit/>
          </a:bodyPr>
          <a:lstStyle/>
          <a:p>
            <a:r>
              <a:rPr lang="en-GB" sz="3200" dirty="0" err="1">
                <a:latin typeface="Verdana" panose="020B0604030504040204" pitchFamily="34" charset="0"/>
                <a:ea typeface="Verdana" panose="020B0604030504040204" pitchFamily="34" charset="0"/>
              </a:rPr>
              <a:t>Elementi</a:t>
            </a:r>
            <a:r>
              <a:rPr lang="en-GB" sz="3200" dirty="0">
                <a:latin typeface="Verdana" panose="020B0604030504040204" pitchFamily="34" charset="0"/>
                <a:ea typeface="Verdana" panose="020B0604030504040204" pitchFamily="34" charset="0"/>
              </a:rPr>
              <a:t> </a:t>
            </a:r>
            <a:r>
              <a:rPr lang="en-GB" sz="3200" dirty="0" err="1">
                <a:latin typeface="Verdana" panose="020B0604030504040204" pitchFamily="34" charset="0"/>
                <a:ea typeface="Verdana" panose="020B0604030504040204" pitchFamily="34" charset="0"/>
              </a:rPr>
              <a:t>quantitativi</a:t>
            </a:r>
            <a:endParaRPr lang="it-IT" sz="3200" b="1" dirty="0">
              <a:latin typeface="Verdana" panose="020B0604030504040204" pitchFamily="34" charset="0"/>
              <a:ea typeface="Verdana" panose="020B0604030504040204" pitchFamily="34" charset="0"/>
            </a:endParaRPr>
          </a:p>
        </p:txBody>
      </p:sp>
      <p:sp>
        <p:nvSpPr>
          <p:cNvPr id="4" name="Segnaposto contenuto 2">
            <a:extLst>
              <a:ext uri="{FF2B5EF4-FFF2-40B4-BE49-F238E27FC236}">
                <a16:creationId xmlns:a16="http://schemas.microsoft.com/office/drawing/2014/main" id="{DFA4F5C3-D4AC-AFE8-2A24-F8FB8EF3A75E}"/>
              </a:ext>
            </a:extLst>
          </p:cNvPr>
          <p:cNvSpPr txBox="1">
            <a:spLocks/>
          </p:cNvSpPr>
          <p:nvPr/>
        </p:nvSpPr>
        <p:spPr>
          <a:xfrm>
            <a:off x="838033" y="1462363"/>
            <a:ext cx="10515600" cy="46672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ts val="3600"/>
              </a:lnSpc>
              <a:spcAft>
                <a:spcPts val="800"/>
              </a:spcAft>
              <a:buAutoNum type="arabicPeriod"/>
            </a:pPr>
            <a:r>
              <a:rPr lang="it-IT" dirty="0">
                <a:latin typeface="Verdana" panose="020B0604030504040204" pitchFamily="34" charset="0"/>
                <a:ea typeface="Verdana" panose="020B0604030504040204" pitchFamily="34" charset="0"/>
              </a:rPr>
              <a:t>Numero totale di commenti per post = livello complessivo di engagement</a:t>
            </a:r>
            <a:endParaRPr lang="en-GB" dirty="0">
              <a:latin typeface="Verdana" panose="020B0604030504040204" pitchFamily="34" charset="0"/>
              <a:ea typeface="Verdana" panose="020B0604030504040204" pitchFamily="34" charset="0"/>
            </a:endParaRPr>
          </a:p>
          <a:p>
            <a:pPr marL="457200" indent="-457200" algn="just">
              <a:lnSpc>
                <a:spcPts val="3600"/>
              </a:lnSpc>
              <a:spcAft>
                <a:spcPts val="800"/>
              </a:spcAft>
              <a:buAutoNum type="arabicPeriod"/>
            </a:pPr>
            <a:r>
              <a:rPr lang="it-IT" dirty="0">
                <a:latin typeface="Verdana" panose="020B0604030504040204" pitchFamily="34" charset="0"/>
                <a:ea typeface="Verdana" panose="020B0604030504040204" pitchFamily="34" charset="0"/>
              </a:rPr>
              <a:t>Numero di risposte dell’influencer = grado di interazione diretta dell’influencer con il pubblico</a:t>
            </a:r>
          </a:p>
          <a:p>
            <a:pPr marL="457200" indent="-457200" algn="just">
              <a:lnSpc>
                <a:spcPts val="3600"/>
              </a:lnSpc>
              <a:spcAft>
                <a:spcPts val="800"/>
              </a:spcAft>
              <a:buAutoNum type="arabicPeriod"/>
            </a:pPr>
            <a:r>
              <a:rPr lang="it-IT" dirty="0">
                <a:latin typeface="Verdana" panose="020B0604030504040204" pitchFamily="34" charset="0"/>
                <a:ea typeface="Verdana" panose="020B0604030504040204" pitchFamily="34" charset="0"/>
              </a:rPr>
              <a:t>Commenti con emozioni positive = coinvolgimento emotivo espresso</a:t>
            </a:r>
            <a:endParaRPr lang="en-GB" dirty="0">
              <a:latin typeface="Verdana" panose="020B0604030504040204" pitchFamily="34" charset="0"/>
              <a:ea typeface="Verdana" panose="020B0604030504040204" pitchFamily="34" charset="0"/>
            </a:endParaRPr>
          </a:p>
          <a:p>
            <a:pPr marL="457200" indent="-457200" algn="just">
              <a:lnSpc>
                <a:spcPts val="3600"/>
              </a:lnSpc>
              <a:spcAft>
                <a:spcPts val="800"/>
              </a:spcAft>
              <a:buAutoNum type="arabicPeriod"/>
            </a:pPr>
            <a:r>
              <a:rPr lang="it-IT" dirty="0">
                <a:latin typeface="Verdana" panose="020B0604030504040204" pitchFamily="34" charset="0"/>
                <a:ea typeface="Verdana" panose="020B0604030504040204" pitchFamily="34" charset="0"/>
              </a:rPr>
              <a:t>Commenti con coinvolgimento personale = connessione più profonda tra utente e influencer</a:t>
            </a:r>
            <a:endParaRPr lang="en-GB" dirty="0">
              <a:latin typeface="Verdana" panose="020B0604030504040204" pitchFamily="34" charset="0"/>
              <a:ea typeface="Verdana" panose="020B0604030504040204" pitchFamily="34" charset="0"/>
            </a:endParaRPr>
          </a:p>
          <a:p>
            <a:pPr marL="457200" indent="-457200" algn="just">
              <a:lnSpc>
                <a:spcPts val="3600"/>
              </a:lnSpc>
              <a:spcAft>
                <a:spcPts val="800"/>
              </a:spcAft>
              <a:buAutoNum type="arabicPeriod"/>
            </a:pPr>
            <a:r>
              <a:rPr lang="it-IT" dirty="0">
                <a:latin typeface="Verdana" panose="020B0604030504040204" pitchFamily="34" charset="0"/>
                <a:ea typeface="Verdana" panose="020B0604030504040204" pitchFamily="34" charset="0"/>
              </a:rPr>
              <a:t>Commenti tra utenti = discussioni e legami tra follower</a:t>
            </a:r>
            <a:endParaRPr lang="en-GB"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4860461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a:extLst>
            <a:ext uri="{FF2B5EF4-FFF2-40B4-BE49-F238E27FC236}">
              <a16:creationId xmlns:a16="http://schemas.microsoft.com/office/drawing/2014/main" id="{CA23A53A-4D3C-DDEF-6B9D-5CAACEDAF578}"/>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8FC95321-B2E2-6E01-FDB0-4992FC3739CE}"/>
              </a:ext>
            </a:extLst>
          </p:cNvPr>
          <p:cNvSpPr>
            <a:spLocks noGrp="1"/>
          </p:cNvSpPr>
          <p:nvPr>
            <p:ph type="subTitle" idx="1"/>
          </p:nvPr>
        </p:nvSpPr>
        <p:spPr>
          <a:xfrm>
            <a:off x="3249319" y="291758"/>
            <a:ext cx="5693028" cy="1170605"/>
          </a:xfrm>
        </p:spPr>
        <p:txBody>
          <a:bodyPr vert="horz" lIns="91440" tIns="45720" rIns="91440" bIns="45720" rtlCol="0" anchor="ctr">
            <a:noAutofit/>
          </a:bodyPr>
          <a:lstStyle/>
          <a:p>
            <a:r>
              <a:rPr lang="en-GB" sz="3200" dirty="0" err="1">
                <a:latin typeface="Verdana" panose="020B0604030504040204" pitchFamily="34" charset="0"/>
                <a:ea typeface="Verdana" panose="020B0604030504040204" pitchFamily="34" charset="0"/>
              </a:rPr>
              <a:t>Elementi</a:t>
            </a:r>
            <a:r>
              <a:rPr lang="en-GB" sz="3200" dirty="0">
                <a:latin typeface="Verdana" panose="020B0604030504040204" pitchFamily="34" charset="0"/>
                <a:ea typeface="Verdana" panose="020B0604030504040204" pitchFamily="34" charset="0"/>
              </a:rPr>
              <a:t> </a:t>
            </a:r>
            <a:r>
              <a:rPr lang="en-GB" sz="3200" dirty="0" err="1">
                <a:latin typeface="Verdana" panose="020B0604030504040204" pitchFamily="34" charset="0"/>
                <a:ea typeface="Verdana" panose="020B0604030504040204" pitchFamily="34" charset="0"/>
              </a:rPr>
              <a:t>qualitativi</a:t>
            </a:r>
            <a:endParaRPr lang="it-IT" sz="3200" b="1" dirty="0">
              <a:latin typeface="Verdana" panose="020B0604030504040204" pitchFamily="34" charset="0"/>
              <a:ea typeface="Verdana" panose="020B0604030504040204" pitchFamily="34" charset="0"/>
            </a:endParaRPr>
          </a:p>
        </p:txBody>
      </p:sp>
      <p:sp>
        <p:nvSpPr>
          <p:cNvPr id="4" name="Segnaposto contenuto 2">
            <a:extLst>
              <a:ext uri="{FF2B5EF4-FFF2-40B4-BE49-F238E27FC236}">
                <a16:creationId xmlns:a16="http://schemas.microsoft.com/office/drawing/2014/main" id="{E86C16F4-9D5F-B803-E3E1-77112C50D3F6}"/>
              </a:ext>
            </a:extLst>
          </p:cNvPr>
          <p:cNvSpPr txBox="1">
            <a:spLocks/>
          </p:cNvSpPr>
          <p:nvPr/>
        </p:nvSpPr>
        <p:spPr>
          <a:xfrm>
            <a:off x="838200" y="1825625"/>
            <a:ext cx="10515600" cy="4667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50000"/>
              </a:lnSpc>
              <a:spcAft>
                <a:spcPts val="800"/>
              </a:spcAft>
              <a:buFont typeface="+mj-lt"/>
              <a:buAutoNum type="arabicPeriod"/>
            </a:pPr>
            <a:r>
              <a:rPr lang="it-IT" sz="2800" dirty="0">
                <a:latin typeface="Verdana" panose="020B0604030504040204" pitchFamily="34" charset="0"/>
                <a:ea typeface="Verdana" panose="020B0604030504040204" pitchFamily="34" charset="0"/>
              </a:rPr>
              <a:t>Tono e contenuto dei commenti</a:t>
            </a:r>
          </a:p>
          <a:p>
            <a:pPr marL="342900" indent="-342900" algn="just">
              <a:lnSpc>
                <a:spcPct val="150000"/>
              </a:lnSpc>
              <a:spcAft>
                <a:spcPts val="800"/>
              </a:spcAft>
              <a:buFont typeface="+mj-lt"/>
              <a:buAutoNum type="arabicPeriod"/>
            </a:pPr>
            <a:endParaRPr lang="en-GB" sz="2800" kern="1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50000"/>
              </a:lnSpc>
              <a:spcAft>
                <a:spcPts val="800"/>
              </a:spcAft>
              <a:buFont typeface="+mj-lt"/>
              <a:buAutoNum type="arabicPeriod"/>
            </a:pPr>
            <a:r>
              <a:rPr lang="it-IT" sz="2800" dirty="0">
                <a:latin typeface="Verdana" panose="020B0604030504040204" pitchFamily="34" charset="0"/>
                <a:ea typeface="Verdana" panose="020B0604030504040204" pitchFamily="34" charset="0"/>
              </a:rPr>
              <a:t>Interazione tra utenti e influencer</a:t>
            </a:r>
          </a:p>
          <a:p>
            <a:pPr marL="342900" indent="-342900" algn="just">
              <a:lnSpc>
                <a:spcPct val="150000"/>
              </a:lnSpc>
              <a:spcAft>
                <a:spcPts val="800"/>
              </a:spcAft>
              <a:buFont typeface="+mj-lt"/>
              <a:buAutoNum type="arabicPeriod"/>
            </a:pPr>
            <a:endParaRPr lang="en-GB" sz="2800" kern="1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50000"/>
              </a:lnSpc>
              <a:spcAft>
                <a:spcPts val="800"/>
              </a:spcAft>
              <a:buFont typeface="+mj-lt"/>
              <a:buAutoNum type="arabicPeriod"/>
            </a:pPr>
            <a:r>
              <a:rPr lang="it-IT" sz="2800" dirty="0">
                <a:latin typeface="Verdana" panose="020B0604030504040204" pitchFamily="34" charset="0"/>
                <a:ea typeface="Verdana" panose="020B0604030504040204" pitchFamily="34" charset="0"/>
              </a:rPr>
              <a:t>Struttura della community e percezione di autenticità</a:t>
            </a:r>
            <a:endParaRPr lang="en-GB" sz="2800" kern="100" dirty="0">
              <a:latin typeface="Verdana" panose="020B0604030504040204" pitchFamily="34" charset="0"/>
              <a:ea typeface="Verdana" panose="020B060403050404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26184224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90900E55-FFBE-E931-6A88-8F7CDA36CED5}"/>
              </a:ext>
            </a:extLst>
          </p:cNvPr>
          <p:cNvGraphicFramePr>
            <a:graphicFrameLocks noGrp="1"/>
          </p:cNvGraphicFramePr>
          <p:nvPr>
            <p:extLst>
              <p:ext uri="{D42A27DB-BD31-4B8C-83A1-F6EECF244321}">
                <p14:modId xmlns:p14="http://schemas.microsoft.com/office/powerpoint/2010/main" val="812923422"/>
              </p:ext>
            </p:extLst>
          </p:nvPr>
        </p:nvGraphicFramePr>
        <p:xfrm>
          <a:off x="619760" y="365760"/>
          <a:ext cx="11206479" cy="6156960"/>
        </p:xfrm>
        <a:graphic>
          <a:graphicData uri="http://schemas.openxmlformats.org/drawingml/2006/table">
            <a:tbl>
              <a:tblPr firstRow="1" bandRow="1">
                <a:tableStyleId>{5C22544A-7EE6-4342-B048-85BDC9FD1C3A}</a:tableStyleId>
              </a:tblPr>
              <a:tblGrid>
                <a:gridCol w="3735493">
                  <a:extLst>
                    <a:ext uri="{9D8B030D-6E8A-4147-A177-3AD203B41FA5}">
                      <a16:colId xmlns:a16="http://schemas.microsoft.com/office/drawing/2014/main" val="4063440780"/>
                    </a:ext>
                  </a:extLst>
                </a:gridCol>
                <a:gridCol w="3735493">
                  <a:extLst>
                    <a:ext uri="{9D8B030D-6E8A-4147-A177-3AD203B41FA5}">
                      <a16:colId xmlns:a16="http://schemas.microsoft.com/office/drawing/2014/main" val="2456533112"/>
                    </a:ext>
                  </a:extLst>
                </a:gridCol>
                <a:gridCol w="3735493">
                  <a:extLst>
                    <a:ext uri="{9D8B030D-6E8A-4147-A177-3AD203B41FA5}">
                      <a16:colId xmlns:a16="http://schemas.microsoft.com/office/drawing/2014/main" val="149171694"/>
                    </a:ext>
                  </a:extLst>
                </a:gridCol>
              </a:tblGrid>
              <a:tr h="430104">
                <a:tc>
                  <a:txBody>
                    <a:bodyPr/>
                    <a:lstStyle/>
                    <a:p>
                      <a:pPr algn="ctr"/>
                      <a:r>
                        <a:rPr lang="en-GB" b="1" dirty="0" err="1">
                          <a:latin typeface="Verdana" panose="020B0604030504040204" pitchFamily="34" charset="0"/>
                          <a:ea typeface="Verdana" panose="020B0604030504040204" pitchFamily="34" charset="0"/>
                        </a:rPr>
                        <a:t>Aspetto</a:t>
                      </a:r>
                      <a:endParaRPr lang="en-GB" dirty="0">
                        <a:latin typeface="Verdana" panose="020B0604030504040204" pitchFamily="34" charset="0"/>
                        <a:ea typeface="Verdana" panose="020B0604030504040204" pitchFamily="34" charset="0"/>
                      </a:endParaRPr>
                    </a:p>
                  </a:txBody>
                  <a:tcPr anchor="ctr"/>
                </a:tc>
                <a:tc>
                  <a:txBody>
                    <a:bodyPr/>
                    <a:lstStyle/>
                    <a:p>
                      <a:pPr algn="ctr"/>
                      <a:r>
                        <a:rPr lang="en-GB" b="1" dirty="0">
                          <a:latin typeface="Verdana" panose="020B0604030504040204" pitchFamily="34" charset="0"/>
                          <a:ea typeface="Verdana" panose="020B0604030504040204" pitchFamily="34" charset="0"/>
                        </a:rPr>
                        <a:t>Influencer Reali</a:t>
                      </a:r>
                      <a:endParaRPr lang="en-GB" dirty="0">
                        <a:latin typeface="Verdana" panose="020B0604030504040204" pitchFamily="34" charset="0"/>
                        <a:ea typeface="Verdana" panose="020B0604030504040204" pitchFamily="34" charset="0"/>
                      </a:endParaRPr>
                    </a:p>
                  </a:txBody>
                  <a:tcPr anchor="ctr"/>
                </a:tc>
                <a:tc>
                  <a:txBody>
                    <a:bodyPr/>
                    <a:lstStyle/>
                    <a:p>
                      <a:pPr algn="ctr"/>
                      <a:r>
                        <a:rPr lang="en-GB" b="1" dirty="0">
                          <a:latin typeface="Verdana" panose="020B0604030504040204" pitchFamily="34" charset="0"/>
                          <a:ea typeface="Verdana" panose="020B0604030504040204" pitchFamily="34" charset="0"/>
                        </a:rPr>
                        <a:t>Influencer </a:t>
                      </a:r>
                      <a:r>
                        <a:rPr lang="en-GB" b="1" dirty="0" err="1">
                          <a:latin typeface="Verdana" panose="020B0604030504040204" pitchFamily="34" charset="0"/>
                          <a:ea typeface="Verdana" panose="020B0604030504040204" pitchFamily="34" charset="0"/>
                        </a:rPr>
                        <a:t>Virtuali</a:t>
                      </a:r>
                      <a:endParaRPr lang="en-GB" dirty="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2311907943"/>
                  </a:ext>
                </a:extLst>
              </a:tr>
              <a:tr h="1060529">
                <a:tc>
                  <a:txBody>
                    <a:bodyPr/>
                    <a:lstStyle/>
                    <a:p>
                      <a:pPr algn="l"/>
                      <a:r>
                        <a:rPr lang="en-GB" b="1" dirty="0" err="1">
                          <a:latin typeface="Verdana" panose="020B0604030504040204" pitchFamily="34" charset="0"/>
                          <a:ea typeface="Verdana" panose="020B0604030504040204" pitchFamily="34" charset="0"/>
                        </a:rPr>
                        <a:t>Emotività</a:t>
                      </a:r>
                      <a:r>
                        <a:rPr lang="en-GB" b="1" dirty="0">
                          <a:latin typeface="Verdana" panose="020B0604030504040204" pitchFamily="34" charset="0"/>
                          <a:ea typeface="Verdana" panose="020B0604030504040204" pitchFamily="34" charset="0"/>
                        </a:rPr>
                        <a:t> </a:t>
                      </a:r>
                      <a:r>
                        <a:rPr lang="en-GB" b="1" dirty="0" err="1">
                          <a:latin typeface="Verdana" panose="020B0604030504040204" pitchFamily="34" charset="0"/>
                          <a:ea typeface="Verdana" panose="020B0604030504040204" pitchFamily="34" charset="0"/>
                        </a:rPr>
                        <a:t>nei</a:t>
                      </a:r>
                      <a:r>
                        <a:rPr lang="en-GB" b="1" dirty="0">
                          <a:latin typeface="Verdana" panose="020B0604030504040204" pitchFamily="34" charset="0"/>
                          <a:ea typeface="Verdana" panose="020B0604030504040204" pitchFamily="34" charset="0"/>
                        </a:rPr>
                        <a:t> </a:t>
                      </a:r>
                      <a:r>
                        <a:rPr lang="en-GB" b="1" dirty="0" err="1">
                          <a:latin typeface="Verdana" panose="020B0604030504040204" pitchFamily="34" charset="0"/>
                          <a:ea typeface="Verdana" panose="020B0604030504040204" pitchFamily="34" charset="0"/>
                        </a:rPr>
                        <a:t>commenti</a:t>
                      </a:r>
                      <a:endParaRPr lang="en-GB" dirty="0">
                        <a:latin typeface="Verdana" panose="020B0604030504040204" pitchFamily="34" charset="0"/>
                        <a:ea typeface="Verdana" panose="020B0604030504040204" pitchFamily="34" charset="0"/>
                      </a:endParaRPr>
                    </a:p>
                  </a:txBody>
                  <a:tcPr anchor="ctr"/>
                </a:tc>
                <a:tc>
                  <a:txBody>
                    <a:bodyPr/>
                    <a:lstStyle/>
                    <a:p>
                      <a:pPr algn="just"/>
                      <a:r>
                        <a:rPr lang="it-IT" dirty="0">
                          <a:latin typeface="Verdana" panose="020B0604030504040204" pitchFamily="34" charset="0"/>
                          <a:ea typeface="Verdana" panose="020B0604030504040204" pitchFamily="34" charset="0"/>
                        </a:rPr>
                        <a:t>Alta, legata alla biografia e alle esperienze dell’influencer.</a:t>
                      </a:r>
                    </a:p>
                  </a:txBody>
                  <a:tcPr anchor="ctr"/>
                </a:tc>
                <a:tc>
                  <a:txBody>
                    <a:bodyPr/>
                    <a:lstStyle/>
                    <a:p>
                      <a:pPr algn="just"/>
                      <a:r>
                        <a:rPr lang="it-IT">
                          <a:latin typeface="Verdana" panose="020B0604030504040204" pitchFamily="34" charset="0"/>
                          <a:ea typeface="Verdana" panose="020B0604030504040204" pitchFamily="34" charset="0"/>
                        </a:rPr>
                        <a:t>Bassa, più focalizzata sull’estetica e sui contenuti.</a:t>
                      </a:r>
                    </a:p>
                  </a:txBody>
                  <a:tcPr anchor="ctr"/>
                </a:tc>
                <a:extLst>
                  <a:ext uri="{0D108BD9-81ED-4DB2-BD59-A6C34878D82A}">
                    <a16:rowId xmlns:a16="http://schemas.microsoft.com/office/drawing/2014/main" val="1774916583"/>
                  </a:ext>
                </a:extLst>
              </a:tr>
              <a:tr h="742370">
                <a:tc>
                  <a:txBody>
                    <a:bodyPr/>
                    <a:lstStyle/>
                    <a:p>
                      <a:pPr algn="l"/>
                      <a:r>
                        <a:rPr lang="en-GB" b="1">
                          <a:latin typeface="Verdana" panose="020B0604030504040204" pitchFamily="34" charset="0"/>
                          <a:ea typeface="Verdana" panose="020B0604030504040204" pitchFamily="34" charset="0"/>
                        </a:rPr>
                        <a:t>Coinvolgimento personale</a:t>
                      </a:r>
                      <a:endParaRPr lang="en-GB">
                        <a:latin typeface="Verdana" panose="020B0604030504040204" pitchFamily="34" charset="0"/>
                        <a:ea typeface="Verdana" panose="020B0604030504040204" pitchFamily="34" charset="0"/>
                      </a:endParaRPr>
                    </a:p>
                  </a:txBody>
                  <a:tcPr anchor="ctr"/>
                </a:tc>
                <a:tc>
                  <a:txBody>
                    <a:bodyPr/>
                    <a:lstStyle/>
                    <a:p>
                      <a:pPr algn="just"/>
                      <a:r>
                        <a:rPr lang="it-IT" dirty="0">
                          <a:latin typeface="Verdana" panose="020B0604030504040204" pitchFamily="34" charset="0"/>
                          <a:ea typeface="Verdana" panose="020B0604030504040204" pitchFamily="34" charset="0"/>
                        </a:rPr>
                        <a:t>Molti utenti condividono storie personali.</a:t>
                      </a:r>
                    </a:p>
                  </a:txBody>
                  <a:tcPr anchor="ctr"/>
                </a:tc>
                <a:tc>
                  <a:txBody>
                    <a:bodyPr/>
                    <a:lstStyle/>
                    <a:p>
                      <a:pPr algn="just"/>
                      <a:r>
                        <a:rPr lang="it-IT">
                          <a:latin typeface="Verdana" panose="020B0604030504040204" pitchFamily="34" charset="0"/>
                          <a:ea typeface="Verdana" panose="020B0604030504040204" pitchFamily="34" charset="0"/>
                        </a:rPr>
                        <a:t>Pochi utenti condividono esperienze personali.</a:t>
                      </a:r>
                    </a:p>
                  </a:txBody>
                  <a:tcPr anchor="ctr"/>
                </a:tc>
                <a:extLst>
                  <a:ext uri="{0D108BD9-81ED-4DB2-BD59-A6C34878D82A}">
                    <a16:rowId xmlns:a16="http://schemas.microsoft.com/office/drawing/2014/main" val="2197712978"/>
                  </a:ext>
                </a:extLst>
              </a:tr>
              <a:tr h="742370">
                <a:tc>
                  <a:txBody>
                    <a:bodyPr/>
                    <a:lstStyle/>
                    <a:p>
                      <a:pPr algn="l"/>
                      <a:r>
                        <a:rPr lang="en-GB" b="1">
                          <a:latin typeface="Verdana" panose="020B0604030504040204" pitchFamily="34" charset="0"/>
                          <a:ea typeface="Verdana" panose="020B0604030504040204" pitchFamily="34" charset="0"/>
                        </a:rPr>
                        <a:t>Interazione dell’influencer</a:t>
                      </a:r>
                      <a:endParaRPr lang="en-GB">
                        <a:latin typeface="Verdana" panose="020B0604030504040204" pitchFamily="34" charset="0"/>
                        <a:ea typeface="Verdana" panose="020B0604030504040204" pitchFamily="34" charset="0"/>
                      </a:endParaRPr>
                    </a:p>
                  </a:txBody>
                  <a:tcPr anchor="ctr"/>
                </a:tc>
                <a:tc>
                  <a:txBody>
                    <a:bodyPr/>
                    <a:lstStyle/>
                    <a:p>
                      <a:pPr algn="just"/>
                      <a:r>
                        <a:rPr lang="en-GB" dirty="0" err="1">
                          <a:latin typeface="Verdana" panose="020B0604030504040204" pitchFamily="34" charset="0"/>
                          <a:ea typeface="Verdana" panose="020B0604030504040204" pitchFamily="34" charset="0"/>
                        </a:rPr>
                        <a:t>Risposte</a:t>
                      </a:r>
                      <a:r>
                        <a:rPr lang="en-GB" dirty="0">
                          <a:latin typeface="Verdana" panose="020B0604030504040204" pitchFamily="34" charset="0"/>
                          <a:ea typeface="Verdana" panose="020B0604030504040204" pitchFamily="34" charset="0"/>
                        </a:rPr>
                        <a:t> </a:t>
                      </a:r>
                      <a:r>
                        <a:rPr lang="en-GB" dirty="0" err="1">
                          <a:latin typeface="Verdana" panose="020B0604030504040204" pitchFamily="34" charset="0"/>
                          <a:ea typeface="Verdana" panose="020B0604030504040204" pitchFamily="34" charset="0"/>
                        </a:rPr>
                        <a:t>dirette</a:t>
                      </a:r>
                      <a:r>
                        <a:rPr lang="en-GB" dirty="0">
                          <a:latin typeface="Verdana" panose="020B0604030504040204" pitchFamily="34" charset="0"/>
                          <a:ea typeface="Verdana" panose="020B0604030504040204" pitchFamily="34" charset="0"/>
                        </a:rPr>
                        <a:t> e </a:t>
                      </a:r>
                      <a:r>
                        <a:rPr lang="en-GB" dirty="0" err="1">
                          <a:latin typeface="Verdana" panose="020B0604030504040204" pitchFamily="34" charset="0"/>
                          <a:ea typeface="Verdana" panose="020B0604030504040204" pitchFamily="34" charset="0"/>
                        </a:rPr>
                        <a:t>personalizzate</a:t>
                      </a:r>
                      <a:r>
                        <a:rPr lang="en-GB" dirty="0">
                          <a:latin typeface="Verdana" panose="020B0604030504040204" pitchFamily="34" charset="0"/>
                          <a:ea typeface="Verdana" panose="020B0604030504040204" pitchFamily="34" charset="0"/>
                        </a:rPr>
                        <a:t>.</a:t>
                      </a:r>
                    </a:p>
                  </a:txBody>
                  <a:tcPr anchor="ctr"/>
                </a:tc>
                <a:tc>
                  <a:txBody>
                    <a:bodyPr/>
                    <a:lstStyle/>
                    <a:p>
                      <a:pPr algn="just"/>
                      <a:r>
                        <a:rPr lang="en-GB">
                          <a:latin typeface="Verdana" panose="020B0604030504040204" pitchFamily="34" charset="0"/>
                          <a:ea typeface="Verdana" panose="020B0604030504040204" pitchFamily="34" charset="0"/>
                        </a:rPr>
                        <a:t>Risposte generiche o assenti.</a:t>
                      </a:r>
                    </a:p>
                  </a:txBody>
                  <a:tcPr anchor="ctr"/>
                </a:tc>
                <a:extLst>
                  <a:ext uri="{0D108BD9-81ED-4DB2-BD59-A6C34878D82A}">
                    <a16:rowId xmlns:a16="http://schemas.microsoft.com/office/drawing/2014/main" val="2346227536"/>
                  </a:ext>
                </a:extLst>
              </a:tr>
              <a:tr h="742370">
                <a:tc>
                  <a:txBody>
                    <a:bodyPr/>
                    <a:lstStyle/>
                    <a:p>
                      <a:pPr algn="l"/>
                      <a:r>
                        <a:rPr lang="en-GB" b="1">
                          <a:latin typeface="Verdana" panose="020B0604030504040204" pitchFamily="34" charset="0"/>
                          <a:ea typeface="Verdana" panose="020B0604030504040204" pitchFamily="34" charset="0"/>
                        </a:rPr>
                        <a:t>Relazioni tra utenti</a:t>
                      </a:r>
                      <a:endParaRPr lang="en-GB">
                        <a:latin typeface="Verdana" panose="020B0604030504040204" pitchFamily="34" charset="0"/>
                        <a:ea typeface="Verdana" panose="020B0604030504040204" pitchFamily="34" charset="0"/>
                      </a:endParaRPr>
                    </a:p>
                  </a:txBody>
                  <a:tcPr anchor="ctr"/>
                </a:tc>
                <a:tc>
                  <a:txBody>
                    <a:bodyPr/>
                    <a:lstStyle/>
                    <a:p>
                      <a:pPr algn="just"/>
                      <a:r>
                        <a:rPr lang="it-IT" dirty="0">
                          <a:latin typeface="Verdana" panose="020B0604030504040204" pitchFamily="34" charset="0"/>
                          <a:ea typeface="Verdana" panose="020B0604030504040204" pitchFamily="34" charset="0"/>
                        </a:rPr>
                        <a:t>Interazione e discussione tra gli utenti.</a:t>
                      </a:r>
                    </a:p>
                  </a:txBody>
                  <a:tcPr anchor="ctr"/>
                </a:tc>
                <a:tc>
                  <a:txBody>
                    <a:bodyPr/>
                    <a:lstStyle/>
                    <a:p>
                      <a:pPr algn="just"/>
                      <a:r>
                        <a:rPr lang="it-IT">
                          <a:latin typeface="Verdana" panose="020B0604030504040204" pitchFamily="34" charset="0"/>
                          <a:ea typeface="Verdana" panose="020B0604030504040204" pitchFamily="34" charset="0"/>
                        </a:rPr>
                        <a:t>Interazione limitata tra gli utenti.</a:t>
                      </a:r>
                    </a:p>
                  </a:txBody>
                  <a:tcPr anchor="ctr"/>
                </a:tc>
                <a:extLst>
                  <a:ext uri="{0D108BD9-81ED-4DB2-BD59-A6C34878D82A}">
                    <a16:rowId xmlns:a16="http://schemas.microsoft.com/office/drawing/2014/main" val="201342783"/>
                  </a:ext>
                </a:extLst>
              </a:tr>
              <a:tr h="1060529">
                <a:tc>
                  <a:txBody>
                    <a:bodyPr/>
                    <a:lstStyle/>
                    <a:p>
                      <a:pPr algn="l"/>
                      <a:r>
                        <a:rPr lang="en-GB" b="1">
                          <a:latin typeface="Verdana" panose="020B0604030504040204" pitchFamily="34" charset="0"/>
                          <a:ea typeface="Verdana" panose="020B0604030504040204" pitchFamily="34" charset="0"/>
                        </a:rPr>
                        <a:t>Autenticità percepita</a:t>
                      </a:r>
                      <a:endParaRPr lang="en-GB">
                        <a:latin typeface="Verdana" panose="020B0604030504040204" pitchFamily="34" charset="0"/>
                        <a:ea typeface="Verdana" panose="020B0604030504040204" pitchFamily="34" charset="0"/>
                      </a:endParaRPr>
                    </a:p>
                  </a:txBody>
                  <a:tcPr anchor="ctr"/>
                </a:tc>
                <a:tc>
                  <a:txBody>
                    <a:bodyPr/>
                    <a:lstStyle/>
                    <a:p>
                      <a:pPr algn="just"/>
                      <a:r>
                        <a:rPr lang="it-IT">
                          <a:latin typeface="Verdana" panose="020B0604030504040204" pitchFamily="34" charset="0"/>
                          <a:ea typeface="Verdana" panose="020B0604030504040204" pitchFamily="34" charset="0"/>
                        </a:rPr>
                        <a:t>Alta, forte senso di appartenenza alla community.</a:t>
                      </a:r>
                    </a:p>
                  </a:txBody>
                  <a:tcPr anchor="ctr"/>
                </a:tc>
                <a:tc>
                  <a:txBody>
                    <a:bodyPr/>
                    <a:lstStyle/>
                    <a:p>
                      <a:pPr algn="just"/>
                      <a:r>
                        <a:rPr lang="it-IT" dirty="0">
                          <a:latin typeface="Verdana" panose="020B0604030504040204" pitchFamily="34" charset="0"/>
                          <a:ea typeface="Verdana" panose="020B0604030504040204" pitchFamily="34" charset="0"/>
                        </a:rPr>
                        <a:t>Media-bassa, accettata come una "esperienza digitale".</a:t>
                      </a:r>
                    </a:p>
                  </a:txBody>
                  <a:tcPr anchor="ctr"/>
                </a:tc>
                <a:extLst>
                  <a:ext uri="{0D108BD9-81ED-4DB2-BD59-A6C34878D82A}">
                    <a16:rowId xmlns:a16="http://schemas.microsoft.com/office/drawing/2014/main" val="569825543"/>
                  </a:ext>
                </a:extLst>
              </a:tr>
              <a:tr h="1378688">
                <a:tc>
                  <a:txBody>
                    <a:bodyPr/>
                    <a:lstStyle/>
                    <a:p>
                      <a:pPr algn="l"/>
                      <a:r>
                        <a:rPr lang="it-IT" b="1" dirty="0">
                          <a:latin typeface="Verdana" panose="020B0604030504040204" pitchFamily="34" charset="0"/>
                          <a:ea typeface="Verdana" panose="020B0604030504040204" pitchFamily="34" charset="0"/>
                        </a:rPr>
                        <a:t>Tipo di contenuto nei commenti</a:t>
                      </a:r>
                      <a:endParaRPr lang="it-IT" dirty="0">
                        <a:latin typeface="Verdana" panose="020B0604030504040204" pitchFamily="34" charset="0"/>
                        <a:ea typeface="Verdana" panose="020B0604030504040204" pitchFamily="34" charset="0"/>
                      </a:endParaRPr>
                    </a:p>
                  </a:txBody>
                  <a:tcPr anchor="ctr"/>
                </a:tc>
                <a:tc>
                  <a:txBody>
                    <a:bodyPr/>
                    <a:lstStyle/>
                    <a:p>
                      <a:pPr algn="just"/>
                      <a:r>
                        <a:rPr lang="it-IT">
                          <a:latin typeface="Verdana" panose="020B0604030504040204" pitchFamily="34" charset="0"/>
                          <a:ea typeface="Verdana" panose="020B0604030504040204" pitchFamily="34" charset="0"/>
                        </a:rPr>
                        <a:t>Variegato: gratitudine, esperienze, riferimenti al passato.</a:t>
                      </a:r>
                    </a:p>
                  </a:txBody>
                  <a:tcPr anchor="ctr"/>
                </a:tc>
                <a:tc>
                  <a:txBody>
                    <a:bodyPr/>
                    <a:lstStyle/>
                    <a:p>
                      <a:pPr algn="just"/>
                      <a:r>
                        <a:rPr lang="it-IT" dirty="0">
                          <a:latin typeface="Verdana" panose="020B0604030504040204" pitchFamily="34" charset="0"/>
                          <a:ea typeface="Verdana" panose="020B0604030504040204" pitchFamily="34" charset="0"/>
                        </a:rPr>
                        <a:t>Semplice: emoji, complimenti generici, domande sulla tecnologia.</a:t>
                      </a:r>
                    </a:p>
                  </a:txBody>
                  <a:tcPr anchor="ctr"/>
                </a:tc>
                <a:extLst>
                  <a:ext uri="{0D108BD9-81ED-4DB2-BD59-A6C34878D82A}">
                    <a16:rowId xmlns:a16="http://schemas.microsoft.com/office/drawing/2014/main" val="2108396058"/>
                  </a:ext>
                </a:extLst>
              </a:tr>
            </a:tbl>
          </a:graphicData>
        </a:graphic>
      </p:graphicFrame>
    </p:spTree>
    <p:extLst>
      <p:ext uri="{BB962C8B-B14F-4D97-AF65-F5344CB8AC3E}">
        <p14:creationId xmlns:p14="http://schemas.microsoft.com/office/powerpoint/2010/main" val="383135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a:extLst>
            <a:ext uri="{FF2B5EF4-FFF2-40B4-BE49-F238E27FC236}">
              <a16:creationId xmlns:a16="http://schemas.microsoft.com/office/drawing/2014/main" id="{E91658E2-7ED9-2D87-930F-3CE9CF7A0C8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F417C0-A2C5-4FAA-BFA8-78E1C4740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D6823AD2-2918-9B8C-23F8-3F56BD74D367}"/>
              </a:ext>
            </a:extLst>
          </p:cNvPr>
          <p:cNvSpPr>
            <a:spLocks noGrp="1"/>
          </p:cNvSpPr>
          <p:nvPr>
            <p:ph type="subTitle" idx="1"/>
          </p:nvPr>
        </p:nvSpPr>
        <p:spPr>
          <a:xfrm>
            <a:off x="543224" y="-62670"/>
            <a:ext cx="11022330" cy="1170605"/>
          </a:xfrm>
        </p:spPr>
        <p:txBody>
          <a:bodyPr vert="horz" lIns="91440" tIns="45720" rIns="91440" bIns="45720" rtlCol="0" anchor="ctr">
            <a:normAutofit/>
          </a:bodyPr>
          <a:lstStyle/>
          <a:p>
            <a:r>
              <a:rPr lang="it-IT" sz="3200" dirty="0">
                <a:latin typeface="Verdana"/>
                <a:ea typeface="Verdana"/>
              </a:rPr>
              <a:t>Approfondimento Relazioni</a:t>
            </a:r>
            <a:endParaRPr lang="it-IT" dirty="0"/>
          </a:p>
        </p:txBody>
      </p:sp>
      <p:sp>
        <p:nvSpPr>
          <p:cNvPr id="8" name="Rectangle 19">
            <a:extLst>
              <a:ext uri="{FF2B5EF4-FFF2-40B4-BE49-F238E27FC236}">
                <a16:creationId xmlns:a16="http://schemas.microsoft.com/office/drawing/2014/main" id="{D27EC60C-FDE0-80A5-9774-ABB4E547FD94}"/>
              </a:ext>
            </a:extLst>
          </p:cNvPr>
          <p:cNvSpPr>
            <a:spLocks noChangeArrowheads="1"/>
          </p:cNvSpPr>
          <p:nvPr/>
        </p:nvSpPr>
        <p:spPr bwMode="auto">
          <a:xfrm>
            <a:off x="6836735" y="3200400"/>
            <a:ext cx="47288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3" name="CasellaDiTesto 22">
            <a:extLst>
              <a:ext uri="{FF2B5EF4-FFF2-40B4-BE49-F238E27FC236}">
                <a16:creationId xmlns:a16="http://schemas.microsoft.com/office/drawing/2014/main" id="{02213B21-A2F5-A2FE-BE0C-D2BFA6175039}"/>
              </a:ext>
            </a:extLst>
          </p:cNvPr>
          <p:cNvSpPr txBox="1"/>
          <p:nvPr/>
        </p:nvSpPr>
        <p:spPr>
          <a:xfrm>
            <a:off x="277991" y="1119400"/>
            <a:ext cx="11740781" cy="4837991"/>
          </a:xfrm>
          <a:prstGeom prst="rect">
            <a:avLst/>
          </a:prstGeom>
          <a:noFill/>
        </p:spPr>
        <p:txBody>
          <a:bodyPr wrap="square" lIns="91440" tIns="45720" rIns="91440" bIns="45720" rtlCol="0" anchor="t">
            <a:spAutoFit/>
          </a:bodyPr>
          <a:lstStyle/>
          <a:p>
            <a:pPr algn="just">
              <a:lnSpc>
                <a:spcPts val="3400"/>
              </a:lnSpc>
            </a:pPr>
            <a:r>
              <a:rPr lang="it-IT" sz="2200" dirty="0">
                <a:latin typeface="Verdana"/>
                <a:ea typeface="Verdana"/>
              </a:rPr>
              <a:t>La ricerca è stata ulteriormente approfondita selezionando 10 influencer suddivisi in 5 Virtual Influencer e 5 Real Influencer con follower simili. </a:t>
            </a:r>
            <a:endParaRPr lang="it-IT" sz="2200" dirty="0">
              <a:latin typeface="Verdana" panose="020B0604030504040204" pitchFamily="34" charset="0"/>
              <a:ea typeface="Verdana" panose="020B0604030504040204" pitchFamily="34" charset="0"/>
            </a:endParaRPr>
          </a:p>
          <a:p>
            <a:pPr algn="just">
              <a:lnSpc>
                <a:spcPts val="3400"/>
              </a:lnSpc>
            </a:pPr>
            <a:r>
              <a:rPr lang="it-IT" sz="2200" dirty="0">
                <a:latin typeface="Verdana"/>
                <a:ea typeface="Verdana"/>
              </a:rPr>
              <a:t>Sono state raccolte metriche qualitative e quantitative analizzando i post (nella settimana dal 08 al 15 giugno 2025) e i primi 5 </a:t>
            </a:r>
            <a:r>
              <a:rPr lang="it-IT" sz="2200" dirty="0" err="1">
                <a:latin typeface="Verdana"/>
                <a:ea typeface="Verdana"/>
              </a:rPr>
              <a:t>reel</a:t>
            </a:r>
            <a:r>
              <a:rPr lang="it-IT" sz="2200" dirty="0">
                <a:latin typeface="Verdana"/>
                <a:ea typeface="Verdana"/>
              </a:rPr>
              <a:t> di ogni profilo.</a:t>
            </a:r>
            <a:endParaRPr lang="it-IT" sz="2200" dirty="0">
              <a:latin typeface="Verdana" panose="020B0604030504040204" pitchFamily="34" charset="0"/>
              <a:ea typeface="Verdana" panose="020B0604030504040204" pitchFamily="34" charset="0"/>
            </a:endParaRPr>
          </a:p>
          <a:p>
            <a:pPr algn="just">
              <a:lnSpc>
                <a:spcPts val="3400"/>
              </a:lnSpc>
            </a:pPr>
            <a:r>
              <a:rPr lang="it-IT" sz="2200" dirty="0">
                <a:latin typeface="Verdana"/>
                <a:ea typeface="Verdana"/>
              </a:rPr>
              <a:t>Per ogni profilo sono state rilevate metriche di engagement tradizionali (commenti, interazioni), frequenza di pubblicazione e performance dei contenuti video. </a:t>
            </a:r>
            <a:endParaRPr lang="it-IT" sz="2200" dirty="0">
              <a:latin typeface="Verdana" panose="020B0604030504040204" pitchFamily="34" charset="0"/>
              <a:ea typeface="Verdana" panose="020B0604030504040204" pitchFamily="34" charset="0"/>
            </a:endParaRPr>
          </a:p>
          <a:p>
            <a:pPr algn="just">
              <a:lnSpc>
                <a:spcPts val="3400"/>
              </a:lnSpc>
            </a:pPr>
            <a:r>
              <a:rPr lang="it-IT" sz="2200" dirty="0">
                <a:latin typeface="Verdana"/>
                <a:ea typeface="Verdana"/>
              </a:rPr>
              <a:t>Sono state esaminate le risposte degli influencer per valutare l'autenticità percepita e la qualità della relazione parasociale stabilita con i follower.</a:t>
            </a:r>
          </a:p>
          <a:p>
            <a:pPr algn="just">
              <a:lnSpc>
                <a:spcPts val="3400"/>
              </a:lnSpc>
            </a:pPr>
            <a:r>
              <a:rPr lang="it-IT" sz="2200" dirty="0">
                <a:latin typeface="Verdana"/>
                <a:ea typeface="Verdana"/>
              </a:rPr>
              <a:t>Questo approccio permette di confrontare sia le performance numeriche ma anche le strategie comunicative.</a:t>
            </a:r>
          </a:p>
        </p:txBody>
      </p:sp>
    </p:spTree>
    <p:extLst>
      <p:ext uri="{BB962C8B-B14F-4D97-AF65-F5344CB8AC3E}">
        <p14:creationId xmlns:p14="http://schemas.microsoft.com/office/powerpoint/2010/main" val="158086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a:extLst>
            <a:ext uri="{FF2B5EF4-FFF2-40B4-BE49-F238E27FC236}">
              <a16:creationId xmlns:a16="http://schemas.microsoft.com/office/drawing/2014/main" id="{DA245584-CA1E-28BD-81C1-B003DE251B3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971193-2C2D-A862-C972-42C47B74D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95A01D2B-1CD5-925F-2343-76B55C635259}"/>
              </a:ext>
            </a:extLst>
          </p:cNvPr>
          <p:cNvSpPr>
            <a:spLocks noGrp="1"/>
          </p:cNvSpPr>
          <p:nvPr>
            <p:ph type="subTitle" idx="1"/>
          </p:nvPr>
        </p:nvSpPr>
        <p:spPr>
          <a:xfrm>
            <a:off x="543224" y="-62670"/>
            <a:ext cx="11022330" cy="1170605"/>
          </a:xfrm>
        </p:spPr>
        <p:txBody>
          <a:bodyPr vert="horz" lIns="91440" tIns="45720" rIns="91440" bIns="45720" rtlCol="0" anchor="ctr">
            <a:normAutofit/>
          </a:bodyPr>
          <a:lstStyle/>
          <a:p>
            <a:r>
              <a:rPr lang="it-IT" sz="3200" dirty="0">
                <a:latin typeface="Verdana"/>
                <a:ea typeface="Verdana"/>
              </a:rPr>
              <a:t>Tabella della ricerca</a:t>
            </a:r>
            <a:endParaRPr lang="it-IT" dirty="0"/>
          </a:p>
        </p:txBody>
      </p:sp>
      <p:sp>
        <p:nvSpPr>
          <p:cNvPr id="8" name="Rectangle 19">
            <a:extLst>
              <a:ext uri="{FF2B5EF4-FFF2-40B4-BE49-F238E27FC236}">
                <a16:creationId xmlns:a16="http://schemas.microsoft.com/office/drawing/2014/main" id="{CF7CF1C1-F268-C05E-0430-E5105EE97ED6}"/>
              </a:ext>
            </a:extLst>
          </p:cNvPr>
          <p:cNvSpPr>
            <a:spLocks noChangeArrowheads="1"/>
          </p:cNvSpPr>
          <p:nvPr/>
        </p:nvSpPr>
        <p:spPr bwMode="auto">
          <a:xfrm>
            <a:off x="6836735" y="3200400"/>
            <a:ext cx="47288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4" name="Immagine 3" descr="Immagine che contiene testo, numero, schermata, Carattere&#10;&#10;Il contenuto generato dall&amp;#39;IA potrebbe non essere corretto.">
            <a:extLst>
              <a:ext uri="{FF2B5EF4-FFF2-40B4-BE49-F238E27FC236}">
                <a16:creationId xmlns:a16="http://schemas.microsoft.com/office/drawing/2014/main" id="{B4F5232F-FDBE-20EF-8688-9148EFBECED3}"/>
              </a:ext>
            </a:extLst>
          </p:cNvPr>
          <p:cNvPicPr>
            <a:picLocks noChangeAspect="1"/>
          </p:cNvPicPr>
          <p:nvPr/>
        </p:nvPicPr>
        <p:blipFill>
          <a:blip r:embed="rId2"/>
          <a:srcRect l="69746"/>
          <a:stretch>
            <a:fillRect/>
          </a:stretch>
        </p:blipFill>
        <p:spPr>
          <a:xfrm>
            <a:off x="5940130" y="3928975"/>
            <a:ext cx="3688532" cy="2682379"/>
          </a:xfrm>
          <a:prstGeom prst="rect">
            <a:avLst/>
          </a:prstGeom>
        </p:spPr>
      </p:pic>
      <p:pic>
        <p:nvPicPr>
          <p:cNvPr id="5" name="Immagine 4" descr="Immagine che contiene testo, numero, schermata, Carattere&#10;&#10;Il contenuto generato dall&amp;#39;IA potrebbe non essere corretto.">
            <a:extLst>
              <a:ext uri="{FF2B5EF4-FFF2-40B4-BE49-F238E27FC236}">
                <a16:creationId xmlns:a16="http://schemas.microsoft.com/office/drawing/2014/main" id="{64CFCF7D-6358-C267-E7A9-1B175AFFC7B1}"/>
              </a:ext>
            </a:extLst>
          </p:cNvPr>
          <p:cNvPicPr>
            <a:picLocks noChangeAspect="1"/>
          </p:cNvPicPr>
          <p:nvPr/>
        </p:nvPicPr>
        <p:blipFill>
          <a:blip r:embed="rId2"/>
          <a:srcRect l="28706" r="29891"/>
          <a:stretch>
            <a:fillRect/>
          </a:stretch>
        </p:blipFill>
        <p:spPr>
          <a:xfrm>
            <a:off x="5940508" y="969796"/>
            <a:ext cx="5047757" cy="2682379"/>
          </a:xfrm>
          <a:prstGeom prst="rect">
            <a:avLst/>
          </a:prstGeom>
        </p:spPr>
      </p:pic>
      <p:cxnSp>
        <p:nvCxnSpPr>
          <p:cNvPr id="7" name="Connettore 2 6">
            <a:extLst>
              <a:ext uri="{FF2B5EF4-FFF2-40B4-BE49-F238E27FC236}">
                <a16:creationId xmlns:a16="http://schemas.microsoft.com/office/drawing/2014/main" id="{31DAD32C-0021-CF83-C17A-FDA3ED3DE2D8}"/>
              </a:ext>
            </a:extLst>
          </p:cNvPr>
          <p:cNvCxnSpPr/>
          <p:nvPr/>
        </p:nvCxnSpPr>
        <p:spPr>
          <a:xfrm flipV="1">
            <a:off x="4297392" y="2513008"/>
            <a:ext cx="1435011" cy="11150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onnettore 2 9">
            <a:extLst>
              <a:ext uri="{FF2B5EF4-FFF2-40B4-BE49-F238E27FC236}">
                <a16:creationId xmlns:a16="http://schemas.microsoft.com/office/drawing/2014/main" id="{E4D12EA0-C3BC-2C0E-1837-FAACC73C7FF6}"/>
              </a:ext>
            </a:extLst>
          </p:cNvPr>
          <p:cNvCxnSpPr>
            <a:cxnSpLocks/>
          </p:cNvCxnSpPr>
          <p:nvPr/>
        </p:nvCxnSpPr>
        <p:spPr>
          <a:xfrm>
            <a:off x="4299443" y="3662727"/>
            <a:ext cx="1435010" cy="15628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1" name="Immagine 10" descr="Immagine che contiene testo, schermata, Carattere, numero&#10;&#10;Il contenuto generato dall&amp;#39;IA potrebbe non essere corretto.">
            <a:extLst>
              <a:ext uri="{FF2B5EF4-FFF2-40B4-BE49-F238E27FC236}">
                <a16:creationId xmlns:a16="http://schemas.microsoft.com/office/drawing/2014/main" id="{952CCA4D-DFDD-48AA-AABB-AD105EDF1551}"/>
              </a:ext>
            </a:extLst>
          </p:cNvPr>
          <p:cNvPicPr>
            <a:picLocks noChangeAspect="1"/>
          </p:cNvPicPr>
          <p:nvPr/>
        </p:nvPicPr>
        <p:blipFill>
          <a:blip r:embed="rId3"/>
          <a:stretch>
            <a:fillRect/>
          </a:stretch>
        </p:blipFill>
        <p:spPr>
          <a:xfrm>
            <a:off x="232682" y="1738313"/>
            <a:ext cx="4019550" cy="3533775"/>
          </a:xfrm>
          <a:prstGeom prst="rect">
            <a:avLst/>
          </a:prstGeom>
        </p:spPr>
      </p:pic>
    </p:spTree>
    <p:extLst>
      <p:ext uri="{BB962C8B-B14F-4D97-AF65-F5344CB8AC3E}">
        <p14:creationId xmlns:p14="http://schemas.microsoft.com/office/powerpoint/2010/main" val="17817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a:extLst>
            <a:ext uri="{FF2B5EF4-FFF2-40B4-BE49-F238E27FC236}">
              <a16:creationId xmlns:a16="http://schemas.microsoft.com/office/drawing/2014/main" id="{63CDE43D-AAC9-ADD6-9A41-A22FC3A288E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51A7B4-81F3-36E2-A9FB-92943F151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3527317B-A995-DC2B-E91D-245A3422242E}"/>
              </a:ext>
            </a:extLst>
          </p:cNvPr>
          <p:cNvSpPr>
            <a:spLocks noGrp="1"/>
          </p:cNvSpPr>
          <p:nvPr>
            <p:ph type="subTitle" idx="1"/>
          </p:nvPr>
        </p:nvSpPr>
        <p:spPr>
          <a:xfrm>
            <a:off x="543224" y="-62670"/>
            <a:ext cx="11022330" cy="1170605"/>
          </a:xfrm>
        </p:spPr>
        <p:txBody>
          <a:bodyPr vert="horz" lIns="91440" tIns="45720" rIns="91440" bIns="45720" rtlCol="0" anchor="ctr">
            <a:normAutofit/>
          </a:bodyPr>
          <a:lstStyle/>
          <a:p>
            <a:r>
              <a:rPr lang="it-IT" sz="3200" dirty="0">
                <a:latin typeface="Verdana"/>
                <a:ea typeface="Verdana"/>
              </a:rPr>
              <a:t>Risultati parziali</a:t>
            </a:r>
            <a:endParaRPr lang="it-IT" dirty="0"/>
          </a:p>
        </p:txBody>
      </p:sp>
      <p:sp>
        <p:nvSpPr>
          <p:cNvPr id="8" name="Rectangle 19">
            <a:extLst>
              <a:ext uri="{FF2B5EF4-FFF2-40B4-BE49-F238E27FC236}">
                <a16:creationId xmlns:a16="http://schemas.microsoft.com/office/drawing/2014/main" id="{E0B2D15F-F34B-427A-F49E-12C1E24651D3}"/>
              </a:ext>
            </a:extLst>
          </p:cNvPr>
          <p:cNvSpPr>
            <a:spLocks noChangeArrowheads="1"/>
          </p:cNvSpPr>
          <p:nvPr/>
        </p:nvSpPr>
        <p:spPr bwMode="auto">
          <a:xfrm>
            <a:off x="6836735" y="3200400"/>
            <a:ext cx="47288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3" name="CasellaDiTesto 22">
            <a:extLst>
              <a:ext uri="{FF2B5EF4-FFF2-40B4-BE49-F238E27FC236}">
                <a16:creationId xmlns:a16="http://schemas.microsoft.com/office/drawing/2014/main" id="{75A63F06-74D6-37DF-03D6-7F028043A3A8}"/>
              </a:ext>
            </a:extLst>
          </p:cNvPr>
          <p:cNvSpPr txBox="1"/>
          <p:nvPr/>
        </p:nvSpPr>
        <p:spPr>
          <a:xfrm>
            <a:off x="277991" y="1119400"/>
            <a:ext cx="11740781" cy="5102166"/>
          </a:xfrm>
          <a:prstGeom prst="rect">
            <a:avLst/>
          </a:prstGeom>
          <a:noFill/>
        </p:spPr>
        <p:txBody>
          <a:bodyPr wrap="square" lIns="91440" tIns="45720" rIns="91440" bIns="45720" rtlCol="0" anchor="t">
            <a:spAutoFit/>
          </a:bodyPr>
          <a:lstStyle/>
          <a:p>
            <a:pPr algn="just">
              <a:lnSpc>
                <a:spcPct val="150000"/>
              </a:lnSpc>
            </a:pPr>
            <a:r>
              <a:rPr lang="it-IT" sz="2200" dirty="0">
                <a:latin typeface="Verdana"/>
                <a:ea typeface="Verdana"/>
              </a:rPr>
              <a:t>Basandoci sull'analisi dei dati analizzati nell'approfondimento della ricerca, si possono sintetizzare tre punti chiave:</a:t>
            </a:r>
          </a:p>
          <a:p>
            <a:pPr algn="just">
              <a:lnSpc>
                <a:spcPct val="150000"/>
              </a:lnSpc>
            </a:pPr>
            <a:r>
              <a:rPr lang="it-IT" sz="2200" dirty="0">
                <a:latin typeface="Verdana"/>
                <a:ea typeface="Verdana"/>
              </a:rPr>
              <a:t>Raggiungimento Parità Competitiva </a:t>
            </a:r>
          </a:p>
          <a:p>
            <a:pPr algn="just">
              <a:lnSpc>
                <a:spcPct val="150000"/>
              </a:lnSpc>
            </a:pPr>
            <a:r>
              <a:rPr lang="it-IT" sz="2200" dirty="0">
                <a:latin typeface="Verdana"/>
                <a:ea typeface="Verdana"/>
              </a:rPr>
              <a:t>Gli influencer virtuali hanno raggiunto una sostanziale parità con quelli reali nelle metriche fondamentali: audience, engagement e persino simile utilizzo di emoticon.</a:t>
            </a:r>
          </a:p>
          <a:p>
            <a:pPr algn="just">
              <a:lnSpc>
                <a:spcPct val="150000"/>
              </a:lnSpc>
            </a:pPr>
            <a:r>
              <a:rPr lang="it-IT" sz="2200" dirty="0">
                <a:latin typeface="Verdana"/>
                <a:ea typeface="Verdana"/>
              </a:rPr>
              <a:t>Efficienza vs. Spontaneità</a:t>
            </a:r>
          </a:p>
          <a:p>
            <a:pPr algn="just">
              <a:lnSpc>
                <a:spcPct val="150000"/>
              </a:lnSpc>
            </a:pPr>
            <a:r>
              <a:rPr lang="it-IT" sz="2200" dirty="0">
                <a:latin typeface="Verdana"/>
                <a:ea typeface="Verdana"/>
              </a:rPr>
              <a:t>I </a:t>
            </a:r>
            <a:r>
              <a:rPr lang="it-IT" sz="2200" dirty="0" err="1">
                <a:latin typeface="Verdana"/>
                <a:ea typeface="Verdana"/>
              </a:rPr>
              <a:t>virtual</a:t>
            </a:r>
            <a:r>
              <a:rPr lang="it-IT" sz="2200" dirty="0">
                <a:latin typeface="Verdana"/>
                <a:ea typeface="Verdana"/>
              </a:rPr>
              <a:t> influencer dimostrano un approccio più strategico: pubblicano meno mantenendo risultati simili. Al contrario, gli influencer reali mostrano maggiore spontaneità nelle interazioni e dominano nelle performance video.</a:t>
            </a:r>
          </a:p>
        </p:txBody>
      </p:sp>
    </p:spTree>
    <p:extLst>
      <p:ext uri="{BB962C8B-B14F-4D97-AF65-F5344CB8AC3E}">
        <p14:creationId xmlns:p14="http://schemas.microsoft.com/office/powerpoint/2010/main" val="366354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B27CB-FDED-0BEF-A277-57A58F6FF71D}"/>
              </a:ext>
            </a:extLst>
          </p:cNvPr>
          <p:cNvSpPr>
            <a:spLocks noGrp="1"/>
          </p:cNvSpPr>
          <p:nvPr>
            <p:ph type="title"/>
          </p:nvPr>
        </p:nvSpPr>
        <p:spPr>
          <a:xfrm>
            <a:off x="838200" y="-330041"/>
            <a:ext cx="10515600" cy="1325563"/>
          </a:xfrm>
        </p:spPr>
        <p:txBody>
          <a:bodyPr>
            <a:normAutofit/>
          </a:bodyPr>
          <a:lstStyle/>
          <a:p>
            <a:pPr algn="ctr"/>
            <a:r>
              <a:rPr lang="en-GB" sz="3200" dirty="0" err="1">
                <a:latin typeface="Verdana" panose="020B0604030504040204" pitchFamily="34" charset="0"/>
                <a:ea typeface="Verdana" panose="020B0604030504040204" pitchFamily="34" charset="0"/>
              </a:rPr>
              <a:t>Conclusioni</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019100F8-5F70-7AAB-C11D-1F45FF705CCA}"/>
              </a:ext>
            </a:extLst>
          </p:cNvPr>
          <p:cNvSpPr>
            <a:spLocks noGrp="1"/>
          </p:cNvSpPr>
          <p:nvPr>
            <p:ph idx="1"/>
          </p:nvPr>
        </p:nvSpPr>
        <p:spPr>
          <a:xfrm>
            <a:off x="386080" y="579120"/>
            <a:ext cx="11267440" cy="5946139"/>
          </a:xfrm>
        </p:spPr>
        <p:txBody>
          <a:bodyPr>
            <a:noAutofit/>
          </a:bodyPr>
          <a:lstStyle/>
          <a:p>
            <a:pPr marL="0" indent="0" algn="just">
              <a:lnSpc>
                <a:spcPts val="3200"/>
              </a:lnSpc>
              <a:spcBef>
                <a:spcPts val="0"/>
              </a:spcBef>
              <a:buFontTx/>
              <a:buChar char="-"/>
            </a:pPr>
            <a:r>
              <a:rPr lang="it-IT" sz="2200" dirty="0">
                <a:latin typeface="Verdana" panose="020B0604030504040204" pitchFamily="34" charset="0"/>
                <a:ea typeface="Verdana" panose="020B0604030504040204" pitchFamily="34" charset="0"/>
              </a:rPr>
              <a:t>In generale, e da una prospettiva umana sui casi considerati, la comunicazione dei follower con gli influencer risulta estremamente limitata. Vi sono intrusioni in ambiti personali ed emotivi solo quando il creator investe in questo tipo di coinvolgimento e risponde agli utenti. Questa dinamica sembra essere valida (e può apparire “autentica”) soprattutto nel caso di micro o nano influencer.</a:t>
            </a:r>
          </a:p>
          <a:p>
            <a:pPr marL="0" indent="0" algn="just">
              <a:lnSpc>
                <a:spcPts val="3200"/>
              </a:lnSpc>
              <a:spcBef>
                <a:spcPts val="0"/>
              </a:spcBef>
              <a:buFontTx/>
              <a:buChar char="-"/>
            </a:pPr>
            <a:r>
              <a:rPr lang="it-IT" sz="2200" dirty="0">
                <a:latin typeface="Verdana" panose="020B0604030504040204" pitchFamily="34" charset="0"/>
                <a:ea typeface="Verdana" panose="020B0604030504040204" pitchFamily="34" charset="0"/>
              </a:rPr>
              <a:t>L’interazione con gli influencer virtuali risulta più simile a quella con i mega influencer. Infatti, laddove lo sport si intreccia con il sistema delle celebrità, anche quando le figure sono reali, esse sono costruite e circondate da brand nei loro post. La comunicazione dei follower tende a esprimere “fanatismo” verso le star reali e “divertimento e curiosità” verso gli influencer virtuali. L’emozione è rivolta ai mega influencer per le loro attività nella vita reale, mentre per gli influencer virtuali il coinvolgimento riguarda più il segnalare la propria presenza e partecipazione al flusso tecnologico che essi rappresentano.</a:t>
            </a:r>
          </a:p>
        </p:txBody>
      </p:sp>
    </p:spTree>
    <p:extLst>
      <p:ext uri="{BB962C8B-B14F-4D97-AF65-F5344CB8AC3E}">
        <p14:creationId xmlns:p14="http://schemas.microsoft.com/office/powerpoint/2010/main" val="352117522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741186-A3AA-6E14-B895-C58369C54A43}"/>
              </a:ext>
            </a:extLst>
          </p:cNvPr>
          <p:cNvSpPr>
            <a:spLocks noGrp="1"/>
          </p:cNvSpPr>
          <p:nvPr>
            <p:ph type="title"/>
          </p:nvPr>
        </p:nvSpPr>
        <p:spPr/>
        <p:txBody>
          <a:bodyPr>
            <a:normAutofit/>
          </a:bodyPr>
          <a:lstStyle/>
          <a:p>
            <a:pPr algn="ctr"/>
            <a:r>
              <a:rPr lang="en-GB" sz="3200" dirty="0" err="1">
                <a:latin typeface="Verdana" panose="020B0604030504040204" pitchFamily="34" charset="0"/>
                <a:ea typeface="Verdana" panose="020B0604030504040204" pitchFamily="34" charset="0"/>
              </a:rPr>
              <a:t>Limiti</a:t>
            </a:r>
            <a:r>
              <a:rPr lang="en-GB" sz="3200" dirty="0">
                <a:latin typeface="Verdana" panose="020B0604030504040204" pitchFamily="34" charset="0"/>
                <a:ea typeface="Verdana" panose="020B0604030504040204" pitchFamily="34" charset="0"/>
              </a:rPr>
              <a:t> </a:t>
            </a:r>
            <a:r>
              <a:rPr lang="en-GB" sz="3200" dirty="0" err="1">
                <a:latin typeface="Verdana" panose="020B0604030504040204" pitchFamily="34" charset="0"/>
                <a:ea typeface="Verdana" panose="020B0604030504040204" pitchFamily="34" charset="0"/>
              </a:rPr>
              <a:t>della</a:t>
            </a:r>
            <a:r>
              <a:rPr lang="en-GB" sz="3200" dirty="0">
                <a:latin typeface="Verdana" panose="020B0604030504040204" pitchFamily="34" charset="0"/>
                <a:ea typeface="Verdana" panose="020B0604030504040204" pitchFamily="34" charset="0"/>
              </a:rPr>
              <a:t> </a:t>
            </a:r>
            <a:r>
              <a:rPr lang="en-GB" sz="3200" dirty="0" err="1">
                <a:latin typeface="Verdana" panose="020B0604030504040204" pitchFamily="34" charset="0"/>
                <a:ea typeface="Verdana" panose="020B0604030504040204" pitchFamily="34" charset="0"/>
              </a:rPr>
              <a:t>ricerca</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ABF6A886-AB43-42EF-49E6-9A2A72B71AEC}"/>
              </a:ext>
            </a:extLst>
          </p:cNvPr>
          <p:cNvSpPr>
            <a:spLocks noGrp="1"/>
          </p:cNvSpPr>
          <p:nvPr>
            <p:ph idx="1"/>
          </p:nvPr>
        </p:nvSpPr>
        <p:spPr/>
        <p:txBody>
          <a:bodyPr>
            <a:normAutofit fontScale="47500" lnSpcReduction="20000"/>
          </a:bodyPr>
          <a:lstStyle/>
          <a:p>
            <a:pPr algn="just">
              <a:lnSpc>
                <a:spcPts val="3600"/>
              </a:lnSpc>
              <a:spcBef>
                <a:spcPts val="0"/>
              </a:spcBef>
              <a:buFontTx/>
              <a:buChar char="-"/>
            </a:pPr>
            <a:r>
              <a:rPr lang="en-GB" sz="4200" dirty="0">
                <a:latin typeface="Verdana" panose="020B0604030504040204" pitchFamily="34" charset="0"/>
                <a:ea typeface="Verdana" panose="020B0604030504040204" pitchFamily="34" charset="0"/>
              </a:rPr>
              <a:t>Lavoro </a:t>
            </a:r>
            <a:r>
              <a:rPr lang="en-GB" sz="4200" dirty="0" err="1">
                <a:latin typeface="Verdana" panose="020B0604030504040204" pitchFamily="34" charset="0"/>
                <a:ea typeface="Verdana" panose="020B0604030504040204" pitchFamily="34" charset="0"/>
              </a:rPr>
              <a:t>ancora</a:t>
            </a:r>
            <a:r>
              <a:rPr lang="en-GB" sz="4200" dirty="0">
                <a:latin typeface="Verdana" panose="020B0604030504040204" pitchFamily="34" charset="0"/>
                <a:ea typeface="Verdana" panose="020B0604030504040204" pitchFamily="34" charset="0"/>
              </a:rPr>
              <a:t> in </a:t>
            </a:r>
            <a:r>
              <a:rPr lang="en-GB" sz="4200" dirty="0" err="1">
                <a:latin typeface="Verdana" panose="020B0604030504040204" pitchFamily="34" charset="0"/>
                <a:ea typeface="Verdana" panose="020B0604030504040204" pitchFamily="34" charset="0"/>
              </a:rPr>
              <a:t>corso</a:t>
            </a:r>
            <a:endParaRPr lang="en-GB" sz="4200" kern="1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ts val="3600"/>
              </a:lnSpc>
              <a:spcBef>
                <a:spcPts val="0"/>
              </a:spcBef>
              <a:buFontTx/>
              <a:buChar char="-"/>
            </a:pPr>
            <a:r>
              <a:rPr lang="it-IT" sz="4200" dirty="0">
                <a:latin typeface="Verdana" panose="020B0604030504040204" pitchFamily="34" charset="0"/>
                <a:ea typeface="Verdana" panose="020B0604030504040204" pitchFamily="34" charset="0"/>
              </a:rPr>
              <a:t>Richiede l’inclusione di un team esperto in altri metodi di analisi, con l’uso di programmi per la raccolta e l’elaborazione dei dati, al fine di </a:t>
            </a:r>
            <a:r>
              <a:rPr lang="it-IT" sz="4200" b="1" dirty="0">
                <a:latin typeface="Verdana" panose="020B0604030504040204" pitchFamily="34" charset="0"/>
                <a:ea typeface="Verdana" panose="020B0604030504040204" pitchFamily="34" charset="0"/>
              </a:rPr>
              <a:t>validare </a:t>
            </a:r>
            <a:r>
              <a:rPr lang="it-IT" sz="4200" b="1" dirty="0" err="1">
                <a:latin typeface="Verdana" panose="020B0604030504040204" pitchFamily="34" charset="0"/>
                <a:ea typeface="Verdana" panose="020B0604030504040204" pitchFamily="34" charset="0"/>
              </a:rPr>
              <a:t>incrociatamente</a:t>
            </a:r>
            <a:r>
              <a:rPr lang="it-IT" sz="4200" b="1" dirty="0">
                <a:latin typeface="Verdana" panose="020B0604030504040204" pitchFamily="34" charset="0"/>
                <a:ea typeface="Verdana" panose="020B0604030504040204" pitchFamily="34" charset="0"/>
              </a:rPr>
              <a:t> i risultati</a:t>
            </a:r>
            <a:r>
              <a:rPr lang="it-IT" sz="4200" dirty="0">
                <a:latin typeface="Verdana" panose="020B0604030504040204" pitchFamily="34" charset="0"/>
                <a:ea typeface="Verdana" panose="020B0604030504040204" pitchFamily="34" charset="0"/>
              </a:rPr>
              <a:t> e </a:t>
            </a:r>
            <a:r>
              <a:rPr lang="it-IT" sz="4200" b="1" dirty="0">
                <a:latin typeface="Verdana" panose="020B0604030504040204" pitchFamily="34" charset="0"/>
                <a:ea typeface="Verdana" panose="020B0604030504040204" pitchFamily="34" charset="0"/>
              </a:rPr>
              <a:t>verificare lo strumento</a:t>
            </a:r>
            <a:endParaRPr lang="en-GB" sz="4200" b="1" kern="100" dirty="0">
              <a:latin typeface="Verdana" panose="020B0604030504040204" pitchFamily="34" charset="0"/>
              <a:ea typeface="Verdana" panose="020B0604030504040204" pitchFamily="34" charset="0"/>
              <a:cs typeface="Times New Roman" panose="02020603050405020304" pitchFamily="18" charset="0"/>
            </a:endParaRPr>
          </a:p>
          <a:p>
            <a:pPr algn="just">
              <a:lnSpc>
                <a:spcPts val="3600"/>
              </a:lnSpc>
              <a:spcBef>
                <a:spcPts val="0"/>
              </a:spcBef>
              <a:buFontTx/>
              <a:buChar char="-"/>
            </a:pPr>
            <a:r>
              <a:rPr lang="it-IT" sz="4200" dirty="0">
                <a:latin typeface="Verdana" panose="020B0604030504040204" pitchFamily="34" charset="0"/>
                <a:ea typeface="Verdana" panose="020B0604030504040204" pitchFamily="34" charset="0"/>
              </a:rPr>
              <a:t>Necessita di un </a:t>
            </a:r>
            <a:r>
              <a:rPr lang="it-IT" sz="4200" b="1" dirty="0">
                <a:latin typeface="Verdana" panose="020B0604030504040204" pitchFamily="34" charset="0"/>
                <a:ea typeface="Verdana" panose="020B0604030504040204" pitchFamily="34" charset="0"/>
              </a:rPr>
              <a:t>campione più ampio</a:t>
            </a:r>
            <a:r>
              <a:rPr lang="it-IT" sz="4200" dirty="0">
                <a:latin typeface="Verdana" panose="020B0604030504040204" pitchFamily="34" charset="0"/>
                <a:ea typeface="Verdana" panose="020B0604030504040204" pitchFamily="34" charset="0"/>
              </a:rPr>
              <a:t>, distribuito in base a:</a:t>
            </a:r>
          </a:p>
          <a:p>
            <a:pPr marL="0" indent="0" algn="just">
              <a:lnSpc>
                <a:spcPts val="3600"/>
              </a:lnSpc>
              <a:spcBef>
                <a:spcPts val="0"/>
              </a:spcBef>
              <a:buNone/>
            </a:pPr>
            <a:r>
              <a:rPr lang="it-IT" sz="4200" dirty="0">
                <a:latin typeface="Verdana" panose="020B0604030504040204" pitchFamily="34" charset="0"/>
                <a:ea typeface="Verdana" panose="020B0604030504040204" pitchFamily="34" charset="0"/>
              </a:rPr>
              <a:t>	&lt; numero di follower</a:t>
            </a:r>
          </a:p>
          <a:p>
            <a:pPr marL="0" indent="0" algn="just">
              <a:lnSpc>
                <a:spcPts val="3600"/>
              </a:lnSpc>
              <a:spcBef>
                <a:spcPts val="0"/>
              </a:spcBef>
              <a:buNone/>
            </a:pPr>
            <a:r>
              <a:rPr lang="it-IT" sz="4200" dirty="0">
                <a:latin typeface="Verdana" panose="020B0604030504040204" pitchFamily="34" charset="0"/>
                <a:ea typeface="Verdana" panose="020B0604030504040204" pitchFamily="34" charset="0"/>
              </a:rPr>
              <a:t>	&lt; tipologia di post</a:t>
            </a:r>
          </a:p>
          <a:p>
            <a:pPr marL="0" indent="0" algn="just">
              <a:lnSpc>
                <a:spcPts val="3600"/>
              </a:lnSpc>
              <a:spcBef>
                <a:spcPts val="0"/>
              </a:spcBef>
              <a:buNone/>
            </a:pPr>
            <a:r>
              <a:rPr lang="it-IT" sz="4200" dirty="0">
                <a:latin typeface="Verdana" panose="020B0604030504040204" pitchFamily="34" charset="0"/>
                <a:ea typeface="Verdana" panose="020B0604030504040204" pitchFamily="34" charset="0"/>
              </a:rPr>
              <a:t>	&lt; profilo dell’influencer (es. creator puro vs. professionista esterno – 	atleta, attore, cantante, ecc.)</a:t>
            </a:r>
          </a:p>
          <a:p>
            <a:pPr algn="just">
              <a:lnSpc>
                <a:spcPts val="3200"/>
              </a:lnSpc>
              <a:spcAft>
                <a:spcPts val="800"/>
              </a:spcAft>
              <a:buFontTx/>
              <a:buChar char="-"/>
            </a:pPr>
            <a:endParaRPr lang="en-GB" sz="2400" kern="1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99014207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a:extLst>
            <a:ext uri="{FF2B5EF4-FFF2-40B4-BE49-F238E27FC236}">
              <a16:creationId xmlns:a16="http://schemas.microsoft.com/office/drawing/2014/main" id="{28C9F2E7-A296-7F12-5E98-32F8C775985B}"/>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AAAA21A5-D45B-B7F7-9111-E592DAAE6101}"/>
              </a:ext>
            </a:extLst>
          </p:cNvPr>
          <p:cNvSpPr>
            <a:spLocks noGrp="1"/>
          </p:cNvSpPr>
          <p:nvPr>
            <p:ph type="subTitle" idx="1"/>
          </p:nvPr>
        </p:nvSpPr>
        <p:spPr>
          <a:xfrm>
            <a:off x="898271" y="-4625"/>
            <a:ext cx="10388853" cy="1170605"/>
          </a:xfrm>
        </p:spPr>
        <p:txBody>
          <a:bodyPr vert="horz" lIns="91440" tIns="45720" rIns="91440" bIns="45720" rtlCol="0" anchor="ctr">
            <a:normAutofit/>
          </a:bodyPr>
          <a:lstStyle/>
          <a:p>
            <a:r>
              <a:rPr lang="en-GB" sz="3200" dirty="0" err="1">
                <a:latin typeface="Verdana"/>
                <a:ea typeface="Verdana"/>
              </a:rPr>
              <a:t>L'Era</a:t>
            </a:r>
            <a:r>
              <a:rPr lang="en-GB" sz="3200" dirty="0">
                <a:latin typeface="Verdana"/>
                <a:ea typeface="Verdana"/>
              </a:rPr>
              <a:t> </a:t>
            </a:r>
            <a:r>
              <a:rPr lang="en-GB" sz="3200" dirty="0" err="1">
                <a:latin typeface="Verdana"/>
                <a:ea typeface="Verdana"/>
              </a:rPr>
              <a:t>della</a:t>
            </a:r>
            <a:r>
              <a:rPr lang="en-GB" sz="3200" dirty="0">
                <a:latin typeface="Verdana"/>
                <a:ea typeface="Verdana"/>
              </a:rPr>
              <a:t> </a:t>
            </a:r>
            <a:r>
              <a:rPr lang="en-GB" sz="3200" dirty="0" err="1">
                <a:latin typeface="Verdana"/>
                <a:ea typeface="Verdana"/>
              </a:rPr>
              <a:t>Velocità</a:t>
            </a:r>
            <a:r>
              <a:rPr lang="en-GB" sz="3200" dirty="0">
                <a:latin typeface="Verdana"/>
                <a:ea typeface="Verdana"/>
              </a:rPr>
              <a:t> e la </a:t>
            </a:r>
            <a:r>
              <a:rPr lang="en-GB" sz="3200" dirty="0" err="1">
                <a:latin typeface="Verdana"/>
                <a:ea typeface="Verdana"/>
              </a:rPr>
              <a:t>nascita</a:t>
            </a:r>
            <a:r>
              <a:rPr lang="en-GB" sz="3200" dirty="0">
                <a:latin typeface="Verdana"/>
                <a:ea typeface="Verdana"/>
              </a:rPr>
              <a:t> </a:t>
            </a:r>
            <a:r>
              <a:rPr lang="en-GB" sz="3200" dirty="0" err="1">
                <a:latin typeface="Verdana"/>
                <a:ea typeface="Verdana"/>
              </a:rPr>
              <a:t>degli</a:t>
            </a:r>
            <a:r>
              <a:rPr lang="en-GB" sz="3200" dirty="0">
                <a:latin typeface="Verdana"/>
                <a:ea typeface="Verdana"/>
              </a:rPr>
              <a:t> </a:t>
            </a:r>
            <a:r>
              <a:rPr lang="en-GB" sz="3200" dirty="0" err="1">
                <a:latin typeface="Verdana"/>
                <a:ea typeface="Verdana"/>
              </a:rPr>
              <a:t>Agenti</a:t>
            </a:r>
            <a:r>
              <a:rPr lang="en-GB" sz="3200" dirty="0">
                <a:latin typeface="Verdana"/>
                <a:ea typeface="Verdana"/>
              </a:rPr>
              <a:t> AI </a:t>
            </a:r>
            <a:endParaRPr lang="it-IT" dirty="0"/>
          </a:p>
        </p:txBody>
      </p:sp>
      <p:sp>
        <p:nvSpPr>
          <p:cNvPr id="7" name="CasellaDiTesto 6">
            <a:extLst>
              <a:ext uri="{FF2B5EF4-FFF2-40B4-BE49-F238E27FC236}">
                <a16:creationId xmlns:a16="http://schemas.microsoft.com/office/drawing/2014/main" id="{A64E858A-CDF4-7D6E-22A5-D3C0CB006D88}"/>
              </a:ext>
            </a:extLst>
          </p:cNvPr>
          <p:cNvSpPr txBox="1"/>
          <p:nvPr/>
        </p:nvSpPr>
        <p:spPr>
          <a:xfrm>
            <a:off x="362870" y="1277728"/>
            <a:ext cx="11466257" cy="51137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lnSpc>
                <a:spcPts val="3600"/>
              </a:lnSpc>
              <a:buFont typeface="Calibri"/>
              <a:buChar char="-"/>
            </a:pPr>
            <a:r>
              <a:rPr lang="it-IT" sz="2200" dirty="0" err="1">
                <a:latin typeface="Verdana"/>
                <a:ea typeface="Verdana"/>
              </a:rPr>
              <a:t>Hartmut</a:t>
            </a:r>
            <a:r>
              <a:rPr lang="it-IT" sz="2200" dirty="0">
                <a:latin typeface="Verdana"/>
                <a:ea typeface="Verdana"/>
              </a:rPr>
              <a:t> Rosa già nel 2013 in </a:t>
            </a:r>
            <a:r>
              <a:rPr lang="it-IT" sz="2200" i="1" dirty="0">
                <a:latin typeface="Verdana"/>
                <a:ea typeface="Verdana"/>
              </a:rPr>
              <a:t>Social Acceleration: A New Theory of </a:t>
            </a:r>
            <a:r>
              <a:rPr lang="it-IT" sz="2200" i="1" dirty="0" err="1">
                <a:latin typeface="Verdana"/>
                <a:ea typeface="Verdana"/>
              </a:rPr>
              <a:t>Modernity</a:t>
            </a:r>
            <a:r>
              <a:rPr lang="it-IT" sz="2200" i="1" dirty="0">
                <a:latin typeface="Verdana"/>
                <a:ea typeface="Verdana"/>
              </a:rPr>
              <a:t> </a:t>
            </a:r>
            <a:r>
              <a:rPr lang="it-IT" sz="2200" dirty="0">
                <a:latin typeface="Verdana"/>
                <a:ea typeface="Verdana"/>
              </a:rPr>
              <a:t> definisce la cosiddetta «accelerazione sociale»</a:t>
            </a:r>
            <a:endParaRPr lang="it-IT" dirty="0"/>
          </a:p>
          <a:p>
            <a:pPr marL="342900" indent="-342900" algn="just">
              <a:lnSpc>
                <a:spcPts val="3600"/>
              </a:lnSpc>
              <a:buFont typeface="Calibri"/>
              <a:buChar char="-"/>
            </a:pPr>
            <a:r>
              <a:rPr lang="it-IT" sz="2200" dirty="0">
                <a:latin typeface="Verdana"/>
                <a:ea typeface="Verdana"/>
              </a:rPr>
              <a:t>Oggi i Social Media agiscono da acceleratori</a:t>
            </a:r>
          </a:p>
          <a:p>
            <a:pPr marL="342900" indent="-342900" algn="just">
              <a:lnSpc>
                <a:spcPts val="3600"/>
              </a:lnSpc>
              <a:buFont typeface="Calibri"/>
              <a:buChar char="-"/>
            </a:pPr>
            <a:r>
              <a:rPr lang="it-IT" sz="2200" dirty="0">
                <a:latin typeface="Verdana"/>
                <a:ea typeface="Verdana"/>
              </a:rPr>
              <a:t>Rappresentano piattaforme progettate per ottenere </a:t>
            </a:r>
            <a:endParaRPr lang="it-IT" dirty="0"/>
          </a:p>
          <a:p>
            <a:pPr marL="800100" lvl="1" indent="-342900" algn="just">
              <a:lnSpc>
                <a:spcPts val="3600"/>
              </a:lnSpc>
              <a:buFont typeface="Courier New"/>
              <a:buChar char="o"/>
            </a:pPr>
            <a:r>
              <a:rPr lang="it-IT" sz="2200" dirty="0">
                <a:latin typeface="Verdana"/>
                <a:ea typeface="Verdana"/>
              </a:rPr>
              <a:t>immediatezza («Click»), </a:t>
            </a:r>
            <a:endParaRPr lang="it-IT" dirty="0"/>
          </a:p>
          <a:p>
            <a:pPr marL="800100" lvl="1" indent="-342900" algn="just">
              <a:lnSpc>
                <a:spcPts val="3600"/>
              </a:lnSpc>
              <a:buFont typeface="Courier New"/>
              <a:buChar char="o"/>
            </a:pPr>
            <a:r>
              <a:rPr lang="it-IT" sz="2200" dirty="0">
                <a:latin typeface="Verdana"/>
                <a:ea typeface="Verdana"/>
              </a:rPr>
              <a:t>gratificazione istantanea («Mi Piace»), </a:t>
            </a:r>
          </a:p>
          <a:p>
            <a:pPr marL="800100" lvl="1" indent="-342900" algn="just">
              <a:lnSpc>
                <a:spcPts val="3600"/>
              </a:lnSpc>
              <a:buFont typeface="Courier New"/>
              <a:buChar char="o"/>
            </a:pPr>
            <a:r>
              <a:rPr lang="it-IT" sz="2200" dirty="0">
                <a:latin typeface="Verdana"/>
                <a:ea typeface="Verdana"/>
              </a:rPr>
              <a:t>flusso continuo di informazioni («scroll")</a:t>
            </a:r>
          </a:p>
          <a:p>
            <a:pPr marL="342900" indent="-342900" algn="just">
              <a:lnSpc>
                <a:spcPts val="3600"/>
              </a:lnSpc>
              <a:buFont typeface="Calibri"/>
              <a:buChar char="-"/>
            </a:pPr>
            <a:r>
              <a:rPr lang="it-IT" sz="2200" dirty="0">
                <a:latin typeface="Verdana"/>
                <a:ea typeface="Verdana"/>
              </a:rPr>
              <a:t>In questo scenario stanno emergendo</a:t>
            </a:r>
          </a:p>
          <a:p>
            <a:pPr marL="800100" lvl="1" indent="-342900" algn="just">
              <a:lnSpc>
                <a:spcPts val="3600"/>
              </a:lnSpc>
              <a:buFont typeface="Courier New"/>
              <a:buChar char="o"/>
            </a:pPr>
            <a:r>
              <a:rPr lang="it-IT" sz="2200" dirty="0">
                <a:latin typeface="Verdana"/>
                <a:ea typeface="Verdana"/>
              </a:rPr>
              <a:t>Virtual Influencer: Lil </a:t>
            </a:r>
            <a:r>
              <a:rPr lang="it-IT" sz="2200" dirty="0" err="1">
                <a:latin typeface="Verdana"/>
                <a:ea typeface="Verdana"/>
              </a:rPr>
              <a:t>Miquela</a:t>
            </a:r>
            <a:r>
              <a:rPr lang="it-IT" sz="2200" dirty="0">
                <a:latin typeface="Verdana"/>
                <a:ea typeface="Verdana"/>
              </a:rPr>
              <a:t>, </a:t>
            </a:r>
            <a:r>
              <a:rPr lang="it-IT" sz="2200" dirty="0" err="1">
                <a:latin typeface="Verdana"/>
                <a:ea typeface="Verdana"/>
              </a:rPr>
              <a:t>Shudu</a:t>
            </a:r>
            <a:r>
              <a:rPr lang="it-IT" sz="2200" dirty="0">
                <a:latin typeface="Verdana"/>
                <a:ea typeface="Verdana"/>
              </a:rPr>
              <a:t> Gram</a:t>
            </a:r>
            <a:endParaRPr lang="it-IT" dirty="0"/>
          </a:p>
          <a:p>
            <a:pPr marL="800100" lvl="1" indent="-342900" algn="just">
              <a:lnSpc>
                <a:spcPts val="3600"/>
              </a:lnSpc>
              <a:buFont typeface="Courier New"/>
              <a:buChar char="o"/>
            </a:pPr>
            <a:r>
              <a:rPr lang="it-IT" sz="2200" dirty="0">
                <a:latin typeface="Verdana"/>
                <a:ea typeface="Verdana"/>
              </a:rPr>
              <a:t>Chatbot e AI Companion (</a:t>
            </a:r>
            <a:r>
              <a:rPr lang="it-IT" sz="2200" dirty="0" err="1">
                <a:latin typeface="Verdana"/>
                <a:ea typeface="Verdana"/>
              </a:rPr>
              <a:t>CompagnIA</a:t>
            </a:r>
            <a:r>
              <a:rPr lang="it-IT" sz="2200" dirty="0">
                <a:latin typeface="Verdana"/>
                <a:ea typeface="Verdana"/>
              </a:rPr>
              <a:t>): </a:t>
            </a:r>
            <a:r>
              <a:rPr lang="it-IT" sz="2200" dirty="0" err="1">
                <a:latin typeface="Verdana"/>
                <a:ea typeface="Verdana"/>
              </a:rPr>
              <a:t>Replika</a:t>
            </a:r>
            <a:r>
              <a:rPr lang="it-IT" sz="2200" dirty="0">
                <a:latin typeface="Verdana"/>
                <a:ea typeface="Verdana"/>
              </a:rPr>
              <a:t>, </a:t>
            </a:r>
            <a:r>
              <a:rPr lang="it-IT" sz="2200" dirty="0" err="1">
                <a:latin typeface="Verdana"/>
                <a:ea typeface="Verdana"/>
              </a:rPr>
              <a:t>Character</a:t>
            </a:r>
            <a:r>
              <a:rPr lang="it-IT" sz="2200" dirty="0">
                <a:latin typeface="Verdana"/>
                <a:ea typeface="Verdana"/>
              </a:rPr>
              <a:t> AI</a:t>
            </a:r>
            <a:endParaRPr lang="it-IT" dirty="0"/>
          </a:p>
          <a:p>
            <a:pPr algn="just">
              <a:lnSpc>
                <a:spcPts val="3600"/>
              </a:lnSpc>
            </a:pPr>
            <a:endParaRPr lang="it-IT" dirty="0"/>
          </a:p>
        </p:txBody>
      </p:sp>
    </p:spTree>
    <p:extLst>
      <p:ext uri="{BB962C8B-B14F-4D97-AF65-F5344CB8AC3E}">
        <p14:creationId xmlns:p14="http://schemas.microsoft.com/office/powerpoint/2010/main" val="199320528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a:extLst>
            <a:ext uri="{FF2B5EF4-FFF2-40B4-BE49-F238E27FC236}">
              <a16:creationId xmlns:a16="http://schemas.microsoft.com/office/drawing/2014/main" id="{D59BF7F8-1411-5D17-7D0E-4073DDF609C3}"/>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2FF8FA05-F0D3-73E8-65DD-A5D2558DB1D7}"/>
              </a:ext>
            </a:extLst>
          </p:cNvPr>
          <p:cNvSpPr>
            <a:spLocks noGrp="1"/>
          </p:cNvSpPr>
          <p:nvPr>
            <p:ph type="subTitle" idx="1"/>
          </p:nvPr>
        </p:nvSpPr>
        <p:spPr>
          <a:xfrm>
            <a:off x="898271" y="-4625"/>
            <a:ext cx="10388853" cy="1170605"/>
          </a:xfrm>
        </p:spPr>
        <p:txBody>
          <a:bodyPr vert="horz" lIns="91440" tIns="45720" rIns="91440" bIns="45720" rtlCol="0" anchor="ctr">
            <a:normAutofit/>
          </a:bodyPr>
          <a:lstStyle/>
          <a:p>
            <a:r>
              <a:rPr lang="en-GB" sz="3200" dirty="0" err="1">
                <a:latin typeface="Verdana"/>
                <a:ea typeface="Verdana"/>
              </a:rPr>
              <a:t>Temporalità</a:t>
            </a:r>
            <a:r>
              <a:rPr lang="en-GB" sz="3200" dirty="0">
                <a:latin typeface="Verdana"/>
                <a:ea typeface="Verdana"/>
              </a:rPr>
              <a:t> </a:t>
            </a:r>
            <a:r>
              <a:rPr lang="en-GB" sz="3200" dirty="0" err="1">
                <a:latin typeface="Verdana"/>
                <a:ea typeface="Verdana"/>
              </a:rPr>
              <a:t>delle</a:t>
            </a:r>
            <a:r>
              <a:rPr lang="en-GB" sz="3200" dirty="0">
                <a:latin typeface="Verdana"/>
                <a:ea typeface="Verdana"/>
              </a:rPr>
              <a:t> </a:t>
            </a:r>
            <a:r>
              <a:rPr lang="en-GB" sz="3200" dirty="0" err="1">
                <a:latin typeface="Verdana"/>
                <a:ea typeface="Verdana"/>
              </a:rPr>
              <a:t>Interazioni</a:t>
            </a:r>
            <a:r>
              <a:rPr lang="en-GB" sz="3200" dirty="0">
                <a:latin typeface="Verdana"/>
                <a:ea typeface="Verdana"/>
              </a:rPr>
              <a:t> </a:t>
            </a:r>
            <a:r>
              <a:rPr lang="en-GB" sz="3200" dirty="0" err="1">
                <a:latin typeface="Verdana"/>
                <a:ea typeface="Verdana"/>
              </a:rPr>
              <a:t>umane</a:t>
            </a:r>
            <a:endParaRPr lang="it-IT" dirty="0" err="1"/>
          </a:p>
        </p:txBody>
      </p:sp>
      <p:sp>
        <p:nvSpPr>
          <p:cNvPr id="7" name="CasellaDiTesto 6">
            <a:extLst>
              <a:ext uri="{FF2B5EF4-FFF2-40B4-BE49-F238E27FC236}">
                <a16:creationId xmlns:a16="http://schemas.microsoft.com/office/drawing/2014/main" id="{01240D69-63AF-319D-4305-F93E0C69D906}"/>
              </a:ext>
            </a:extLst>
          </p:cNvPr>
          <p:cNvSpPr txBox="1"/>
          <p:nvPr/>
        </p:nvSpPr>
        <p:spPr>
          <a:xfrm>
            <a:off x="362870" y="1277728"/>
            <a:ext cx="11466257" cy="5488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lnSpc>
                <a:spcPct val="150000"/>
              </a:lnSpc>
              <a:buFont typeface="Calibri"/>
              <a:buChar char="-"/>
            </a:pPr>
            <a:r>
              <a:rPr lang="it-IT" sz="2400" dirty="0">
                <a:latin typeface="Verdana"/>
                <a:ea typeface="Verdana"/>
              </a:rPr>
              <a:t>Prima dello sviluppo del digitale, la relazione parasociale, descritta da Horton &amp; </a:t>
            </a:r>
            <a:r>
              <a:rPr lang="it-IT" sz="2400" dirty="0" err="1">
                <a:latin typeface="Verdana"/>
                <a:ea typeface="Verdana"/>
              </a:rPr>
              <a:t>Wohl</a:t>
            </a:r>
            <a:r>
              <a:rPr lang="it-IT" sz="2400" dirty="0">
                <a:latin typeface="Verdana"/>
                <a:ea typeface="Verdana"/>
              </a:rPr>
              <a:t> (</a:t>
            </a:r>
            <a:r>
              <a:rPr lang="it-IT" sz="2400" i="1" dirty="0">
                <a:latin typeface="Verdana"/>
                <a:ea typeface="Verdana"/>
              </a:rPr>
              <a:t>Mass </a:t>
            </a:r>
            <a:r>
              <a:rPr lang="it-IT" sz="2400" i="1" dirty="0" err="1">
                <a:latin typeface="Verdana"/>
                <a:ea typeface="Verdana"/>
              </a:rPr>
              <a:t>Communication</a:t>
            </a:r>
            <a:r>
              <a:rPr lang="it-IT" sz="2400" i="1" dirty="0">
                <a:latin typeface="Verdana"/>
                <a:ea typeface="Verdana"/>
              </a:rPr>
              <a:t> and Para Social Interaction </a:t>
            </a:r>
            <a:r>
              <a:rPr lang="it-IT" sz="2400" dirty="0">
                <a:latin typeface="Verdana"/>
                <a:ea typeface="Verdana"/>
              </a:rPr>
              <a:t>del 1956) necessitava di tempi più dilatati</a:t>
            </a:r>
          </a:p>
          <a:p>
            <a:pPr marL="342900" indent="-342900" algn="just">
              <a:lnSpc>
                <a:spcPct val="150000"/>
              </a:lnSpc>
              <a:buFont typeface="Calibri"/>
              <a:buChar char="-"/>
            </a:pPr>
            <a:r>
              <a:rPr lang="it-IT" sz="2400" dirty="0">
                <a:latin typeface="Verdana"/>
                <a:ea typeface="Verdana"/>
              </a:rPr>
              <a:t>Oggi i chatbot AI e i </a:t>
            </a:r>
            <a:r>
              <a:rPr lang="it-IT" sz="2400" dirty="0" err="1">
                <a:latin typeface="Verdana"/>
                <a:ea typeface="Verdana"/>
              </a:rPr>
              <a:t>Vitrual</a:t>
            </a:r>
            <a:r>
              <a:rPr lang="it-IT" sz="2400" dirty="0">
                <a:latin typeface="Verdana"/>
                <a:ea typeface="Verdana"/>
              </a:rPr>
              <a:t> influencer offrono una risposta veloce e "personalizzata" diminuendo il tempo di sviluppo del legame parasociale.</a:t>
            </a:r>
          </a:p>
          <a:p>
            <a:pPr marL="342900" indent="-342900" algn="just">
              <a:lnSpc>
                <a:spcPct val="150000"/>
              </a:lnSpc>
              <a:buFont typeface="Calibri"/>
              <a:buChar char="-"/>
            </a:pPr>
            <a:r>
              <a:rPr lang="it-IT" sz="2400" dirty="0">
                <a:latin typeface="Verdana"/>
                <a:ea typeface="Verdana"/>
              </a:rPr>
              <a:t>Ci si chiede, citando Sherry </a:t>
            </a:r>
            <a:r>
              <a:rPr lang="it-IT" sz="2400" dirty="0" err="1">
                <a:latin typeface="Verdana"/>
                <a:ea typeface="Verdana"/>
              </a:rPr>
              <a:t>Turkle</a:t>
            </a:r>
            <a:r>
              <a:rPr lang="it-IT" sz="2400" dirty="0">
                <a:latin typeface="Verdana"/>
                <a:ea typeface="Verdana"/>
              </a:rPr>
              <a:t> in Alone </a:t>
            </a:r>
            <a:r>
              <a:rPr lang="it-IT" sz="2400" dirty="0" err="1">
                <a:latin typeface="Verdana"/>
                <a:ea typeface="Verdana"/>
              </a:rPr>
              <a:t>Together</a:t>
            </a:r>
            <a:r>
              <a:rPr lang="it-IT" sz="2400" dirty="0">
                <a:latin typeface="Verdana"/>
                <a:ea typeface="Verdana"/>
              </a:rPr>
              <a:t> (2011) : </a:t>
            </a:r>
          </a:p>
          <a:p>
            <a:pPr algn="just">
              <a:lnSpc>
                <a:spcPct val="150000"/>
              </a:lnSpc>
            </a:pPr>
            <a:r>
              <a:rPr lang="it-IT" sz="2400" dirty="0">
                <a:latin typeface="Verdana"/>
                <a:ea typeface="Verdana"/>
              </a:rPr>
              <a:t>"L'aspettativa di risposte rapide e la disponibilità continua può essere trasferita dai soggetti AI alle relazioni umane?"</a:t>
            </a:r>
          </a:p>
          <a:p>
            <a:pPr algn="just">
              <a:lnSpc>
                <a:spcPts val="3600"/>
              </a:lnSpc>
            </a:pPr>
            <a:endParaRPr lang="it-IT" dirty="0"/>
          </a:p>
        </p:txBody>
      </p:sp>
    </p:spTree>
    <p:extLst>
      <p:ext uri="{BB962C8B-B14F-4D97-AF65-F5344CB8AC3E}">
        <p14:creationId xmlns:p14="http://schemas.microsoft.com/office/powerpoint/2010/main" val="142071150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a:extLst>
            <a:ext uri="{FF2B5EF4-FFF2-40B4-BE49-F238E27FC236}">
              <a16:creationId xmlns:a16="http://schemas.microsoft.com/office/drawing/2014/main" id="{98ED0B75-CC46-546A-BD67-3DDC50B74404}"/>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2B52F629-276A-BFBD-B2DC-0D4D62C42442}"/>
              </a:ext>
            </a:extLst>
          </p:cNvPr>
          <p:cNvSpPr>
            <a:spLocks noGrp="1"/>
          </p:cNvSpPr>
          <p:nvPr>
            <p:ph type="subTitle" idx="1"/>
          </p:nvPr>
        </p:nvSpPr>
        <p:spPr>
          <a:xfrm>
            <a:off x="898271" y="-4625"/>
            <a:ext cx="10388853" cy="1170605"/>
          </a:xfrm>
        </p:spPr>
        <p:txBody>
          <a:bodyPr vert="horz" lIns="91440" tIns="45720" rIns="91440" bIns="45720" rtlCol="0" anchor="ctr">
            <a:normAutofit/>
          </a:bodyPr>
          <a:lstStyle/>
          <a:p>
            <a:r>
              <a:rPr lang="en-GB" sz="3200" dirty="0">
                <a:latin typeface="Verdana"/>
                <a:ea typeface="Verdana"/>
              </a:rPr>
              <a:t>“</a:t>
            </a:r>
            <a:r>
              <a:rPr lang="en-GB" sz="3200" dirty="0" err="1">
                <a:latin typeface="Verdana"/>
                <a:ea typeface="Verdana"/>
              </a:rPr>
              <a:t>Presentismo</a:t>
            </a:r>
            <a:r>
              <a:rPr lang="en-GB" sz="3200" dirty="0">
                <a:latin typeface="Verdana"/>
                <a:ea typeface="Verdana"/>
              </a:rPr>
              <a:t> </a:t>
            </a:r>
            <a:r>
              <a:rPr lang="en-GB" sz="3200" dirty="0" err="1">
                <a:latin typeface="Verdana"/>
                <a:ea typeface="Verdana"/>
              </a:rPr>
              <a:t>digitale</a:t>
            </a:r>
            <a:r>
              <a:rPr lang="en-GB" sz="3200" dirty="0">
                <a:latin typeface="Verdana"/>
                <a:ea typeface="Verdana"/>
              </a:rPr>
              <a:t>”</a:t>
            </a:r>
            <a:endParaRPr lang="it-IT" dirty="0" err="1"/>
          </a:p>
        </p:txBody>
      </p:sp>
      <p:sp>
        <p:nvSpPr>
          <p:cNvPr id="7" name="CasellaDiTesto 6">
            <a:extLst>
              <a:ext uri="{FF2B5EF4-FFF2-40B4-BE49-F238E27FC236}">
                <a16:creationId xmlns:a16="http://schemas.microsoft.com/office/drawing/2014/main" id="{16A2DCCE-A095-4222-BEE5-FFB8AD89948C}"/>
              </a:ext>
            </a:extLst>
          </p:cNvPr>
          <p:cNvSpPr txBox="1"/>
          <p:nvPr/>
        </p:nvSpPr>
        <p:spPr>
          <a:xfrm>
            <a:off x="362870" y="1277728"/>
            <a:ext cx="11466257" cy="44496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lnSpc>
                <a:spcPct val="150000"/>
              </a:lnSpc>
              <a:buFont typeface="Calibri"/>
              <a:buChar char="-"/>
            </a:pPr>
            <a:r>
              <a:rPr lang="it-IT" sz="2400" dirty="0">
                <a:latin typeface="Verdana"/>
                <a:ea typeface="Verdana"/>
              </a:rPr>
              <a:t>Nell'ambito dei Virtual Influencer si potrebbe definire il "presentismo" digitale</a:t>
            </a:r>
          </a:p>
          <a:p>
            <a:pPr marL="342900" indent="-342900" algn="just">
              <a:lnSpc>
                <a:spcPct val="150000"/>
              </a:lnSpc>
              <a:buFont typeface="Calibri"/>
              <a:buChar char="-"/>
            </a:pPr>
            <a:r>
              <a:rPr lang="it-IT" sz="2400" dirty="0">
                <a:latin typeface="Verdana"/>
                <a:ea typeface="Verdana"/>
              </a:rPr>
              <a:t>Rappresenta la presenza digitale ininterrotta, programmata e perfettamente controllata, che rende i Virtual Influencer strumenti ideali per il marketing moderno. </a:t>
            </a:r>
          </a:p>
          <a:p>
            <a:pPr marL="342900" indent="-342900" algn="just">
              <a:lnSpc>
                <a:spcPct val="150000"/>
              </a:lnSpc>
              <a:buFont typeface="Calibri"/>
              <a:buChar char="-"/>
            </a:pPr>
            <a:r>
              <a:rPr lang="it-IT" sz="2400" dirty="0">
                <a:latin typeface="Verdana"/>
                <a:ea typeface="Verdana"/>
              </a:rPr>
              <a:t>Questa presenza costante permette ai brand di mantenere un legame continuo con il pubblico, differenziandosi dagli influencer umani che, per natura, non possono garantire la stessa pervasività e continuità.</a:t>
            </a:r>
          </a:p>
        </p:txBody>
      </p:sp>
    </p:spTree>
    <p:extLst>
      <p:ext uri="{BB962C8B-B14F-4D97-AF65-F5344CB8AC3E}">
        <p14:creationId xmlns:p14="http://schemas.microsoft.com/office/powerpoint/2010/main" val="171171345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p:cNvSpPr>
            <a:spLocks noGrp="1"/>
          </p:cNvSpPr>
          <p:nvPr>
            <p:ph type="subTitle" idx="1"/>
          </p:nvPr>
        </p:nvSpPr>
        <p:spPr>
          <a:xfrm>
            <a:off x="401447" y="363035"/>
            <a:ext cx="5693028" cy="1170605"/>
          </a:xfrm>
        </p:spPr>
        <p:txBody>
          <a:bodyPr vert="horz" lIns="91440" tIns="45720" rIns="91440" bIns="45720" rtlCol="0" anchor="ctr">
            <a:normAutofit/>
          </a:bodyPr>
          <a:lstStyle/>
          <a:p>
            <a:r>
              <a:rPr lang="it-IT" sz="3200" dirty="0">
                <a:latin typeface="Verdana" panose="020B0604030504040204" pitchFamily="34" charset="0"/>
                <a:ea typeface="Verdana" panose="020B0604030504040204" pitchFamily="34" charset="0"/>
              </a:rPr>
              <a:t>Studi Precedenti 1</a:t>
            </a:r>
          </a:p>
          <a:p>
            <a:endParaRPr lang="it-IT" sz="3200" dirty="0">
              <a:latin typeface="Verdana" panose="020B0604030504040204" pitchFamily="34" charset="0"/>
              <a:ea typeface="Verdana" panose="020B0604030504040204" pitchFamily="34" charset="0"/>
            </a:endParaRPr>
          </a:p>
        </p:txBody>
      </p:sp>
      <p:sp>
        <p:nvSpPr>
          <p:cNvPr id="7" name="CasellaDiTesto 6">
            <a:extLst>
              <a:ext uri="{FF2B5EF4-FFF2-40B4-BE49-F238E27FC236}">
                <a16:creationId xmlns:a16="http://schemas.microsoft.com/office/drawing/2014/main" id="{2D6E87F6-1D81-7D79-5581-B6899504D29D}"/>
              </a:ext>
            </a:extLst>
          </p:cNvPr>
          <p:cNvSpPr txBox="1"/>
          <p:nvPr/>
        </p:nvSpPr>
        <p:spPr>
          <a:xfrm>
            <a:off x="499868" y="948338"/>
            <a:ext cx="11189215" cy="56704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4000"/>
              </a:lnSpc>
            </a:pPr>
            <a:r>
              <a:rPr lang="it-IT" sz="2400" dirty="0">
                <a:latin typeface="Verdana" panose="020B0604030504040204" pitchFamily="34" charset="0"/>
                <a:ea typeface="Verdana" panose="020B0604030504040204" pitchFamily="34" charset="0"/>
              </a:rPr>
              <a:t>"Gli influencer esercitano davvero</a:t>
            </a:r>
          </a:p>
          <a:p>
            <a:pPr algn="just">
              <a:lnSpc>
                <a:spcPts val="4000"/>
              </a:lnSpc>
            </a:pPr>
            <a:r>
              <a:rPr lang="it-IT" sz="2400" dirty="0">
                <a:latin typeface="Verdana" panose="020B0604030504040204" pitchFamily="34" charset="0"/>
                <a:ea typeface="Verdana" panose="020B0604030504040204" pitchFamily="34" charset="0"/>
              </a:rPr>
              <a:t>un'influenza sociale e, se sì,</a:t>
            </a:r>
          </a:p>
          <a:p>
            <a:pPr algn="just">
              <a:lnSpc>
                <a:spcPts val="4000"/>
              </a:lnSpc>
            </a:pPr>
            <a:r>
              <a:rPr lang="it-IT" sz="2400" dirty="0">
                <a:latin typeface="Verdana" panose="020B0604030504040204" pitchFamily="34" charset="0"/>
                <a:ea typeface="Verdana" panose="020B0604030504040204" pitchFamily="34" charset="0"/>
              </a:rPr>
              <a:t>come potrebbe questa tradursi</a:t>
            </a:r>
          </a:p>
          <a:p>
            <a:pPr algn="just">
              <a:lnSpc>
                <a:spcPts val="4000"/>
              </a:lnSpc>
            </a:pPr>
            <a:r>
              <a:rPr lang="it-IT" sz="2400" dirty="0">
                <a:latin typeface="Verdana" panose="020B0604030504040204" pitchFamily="34" charset="0"/>
                <a:ea typeface="Verdana" panose="020B0604030504040204" pitchFamily="34" charset="0"/>
              </a:rPr>
              <a:t>nella sfera politica?"</a:t>
            </a:r>
          </a:p>
          <a:p>
            <a:pPr algn="just">
              <a:lnSpc>
                <a:spcPts val="4000"/>
              </a:lnSpc>
            </a:pPr>
            <a:r>
              <a:rPr lang="it-IT" sz="2400" dirty="0">
                <a:latin typeface="Verdana" panose="020B0604030504040204" pitchFamily="34" charset="0"/>
                <a:ea typeface="Verdana" panose="020B0604030504040204" pitchFamily="34" charset="0"/>
              </a:rPr>
              <a:t>Il concetto di influenza in sociologia e psicologia</a:t>
            </a:r>
          </a:p>
          <a:p>
            <a:pPr algn="just">
              <a:lnSpc>
                <a:spcPts val="4000"/>
              </a:lnSpc>
            </a:pPr>
            <a:r>
              <a:rPr lang="it-IT" sz="2400" dirty="0">
                <a:latin typeface="Verdana" panose="020B0604030504040204" pitchFamily="34" charset="0"/>
                <a:ea typeface="Verdana" panose="020B0604030504040204" pitchFamily="34" charset="0"/>
              </a:rPr>
              <a:t>Confronto incrociato della letteratura: autenticità, relazioni parasociali e coinvolgimento </a:t>
            </a:r>
            <a:r>
              <a:rPr lang="it-IT" sz="2400" i="1" dirty="0">
                <a:latin typeface="Verdana" panose="020B0604030504040204" pitchFamily="34" charset="0"/>
                <a:ea typeface="Verdana" panose="020B0604030504040204" pitchFamily="34" charset="0"/>
              </a:rPr>
              <a:t>(gli influencer più piccoli tendono ad avere un coinvolgimento maggiore, aumentando così la "persuasione")</a:t>
            </a:r>
          </a:p>
          <a:p>
            <a:pPr algn="just">
              <a:lnSpc>
                <a:spcPts val="4000"/>
              </a:lnSpc>
            </a:pPr>
            <a:r>
              <a:rPr lang="it-IT" sz="2400" dirty="0">
                <a:latin typeface="Verdana" panose="020B0604030504040204" pitchFamily="34" charset="0"/>
                <a:ea typeface="Verdana" panose="020B0604030504040204" pitchFamily="34" charset="0"/>
              </a:rPr>
              <a:t>L’intersezione tra influencer e politica (successo maggiore quando è il politico stesso a comunicare; l'influencer o l'intermediario rischia di diventare facile bersaglio)</a:t>
            </a:r>
          </a:p>
        </p:txBody>
      </p:sp>
      <p:pic>
        <p:nvPicPr>
          <p:cNvPr id="4" name="Immagine 3">
            <a:extLst>
              <a:ext uri="{FF2B5EF4-FFF2-40B4-BE49-F238E27FC236}">
                <a16:creationId xmlns:a16="http://schemas.microsoft.com/office/drawing/2014/main" id="{564F3EA8-AD0E-E66B-23A5-928B18D4C198}"/>
              </a:ext>
            </a:extLst>
          </p:cNvPr>
          <p:cNvPicPr>
            <a:picLocks noChangeAspect="1"/>
          </p:cNvPicPr>
          <p:nvPr/>
        </p:nvPicPr>
        <p:blipFill>
          <a:blip r:embed="rId2"/>
          <a:stretch>
            <a:fillRect/>
          </a:stretch>
        </p:blipFill>
        <p:spPr>
          <a:xfrm>
            <a:off x="6773333" y="0"/>
            <a:ext cx="5418667" cy="3048000"/>
          </a:xfrm>
          <a:prstGeom prst="rect">
            <a:avLst/>
          </a:prstGeom>
        </p:spPr>
      </p:pic>
    </p:spTree>
    <p:extLst>
      <p:ext uri="{BB962C8B-B14F-4D97-AF65-F5344CB8AC3E}">
        <p14:creationId xmlns:p14="http://schemas.microsoft.com/office/powerpoint/2010/main" val="155836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a:extLst>
            <a:ext uri="{FF2B5EF4-FFF2-40B4-BE49-F238E27FC236}">
              <a16:creationId xmlns:a16="http://schemas.microsoft.com/office/drawing/2014/main" id="{EA17E90C-01F4-A48D-C31E-57654B7EB258}"/>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AF8E8C83-040B-A23B-9A23-66E6445D0899}"/>
              </a:ext>
            </a:extLst>
          </p:cNvPr>
          <p:cNvSpPr>
            <a:spLocks noGrp="1"/>
          </p:cNvSpPr>
          <p:nvPr>
            <p:ph type="subTitle" idx="1"/>
          </p:nvPr>
        </p:nvSpPr>
        <p:spPr>
          <a:xfrm>
            <a:off x="402971" y="4900"/>
            <a:ext cx="5693028" cy="1170605"/>
          </a:xfrm>
        </p:spPr>
        <p:txBody>
          <a:bodyPr vert="horz" lIns="91440" tIns="45720" rIns="91440" bIns="45720" rtlCol="0" anchor="ctr">
            <a:normAutofit/>
          </a:bodyPr>
          <a:lstStyle/>
          <a:p>
            <a:r>
              <a:rPr lang="it-IT" sz="3200" dirty="0">
                <a:latin typeface="Verdana" panose="020B0604030504040204" pitchFamily="34" charset="0"/>
                <a:ea typeface="Verdana" panose="020B0604030504040204" pitchFamily="34" charset="0"/>
              </a:rPr>
              <a:t>Studi Precedenti 2</a:t>
            </a:r>
          </a:p>
        </p:txBody>
      </p:sp>
      <p:sp>
        <p:nvSpPr>
          <p:cNvPr id="7" name="CasellaDiTesto 6">
            <a:extLst>
              <a:ext uri="{FF2B5EF4-FFF2-40B4-BE49-F238E27FC236}">
                <a16:creationId xmlns:a16="http://schemas.microsoft.com/office/drawing/2014/main" id="{50A5A902-CD15-A6F8-A0B6-A6C9A1E100DC}"/>
              </a:ext>
            </a:extLst>
          </p:cNvPr>
          <p:cNvSpPr txBox="1"/>
          <p:nvPr/>
        </p:nvSpPr>
        <p:spPr>
          <a:xfrm>
            <a:off x="362870" y="1277728"/>
            <a:ext cx="11466257" cy="55753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3600"/>
              </a:lnSpc>
            </a:pPr>
            <a:r>
              <a:rPr lang="it-IT" sz="2200" dirty="0">
                <a:latin typeface="Verdana" panose="020B0604030504040204" pitchFamily="34" charset="0"/>
                <a:ea typeface="Verdana" panose="020B0604030504040204" pitchFamily="34" charset="0"/>
              </a:rPr>
              <a:t>"Individuare se esistano elementi stilistici ricorrenti</a:t>
            </a:r>
          </a:p>
          <a:p>
            <a:pPr algn="just">
              <a:lnSpc>
                <a:spcPts val="3600"/>
              </a:lnSpc>
            </a:pPr>
            <a:r>
              <a:rPr lang="it-IT" sz="2200" dirty="0">
                <a:latin typeface="Verdana" panose="020B0604030504040204" pitchFamily="34" charset="0"/>
                <a:ea typeface="Verdana" panose="020B0604030504040204" pitchFamily="34" charset="0"/>
              </a:rPr>
              <a:t>e condivisi o caratteristiche uniche ma significative</a:t>
            </a:r>
          </a:p>
          <a:p>
            <a:pPr algn="just">
              <a:lnSpc>
                <a:spcPts val="3600"/>
              </a:lnSpc>
            </a:pPr>
            <a:r>
              <a:rPr lang="it-IT" sz="2200" dirty="0">
                <a:latin typeface="Verdana" panose="020B0604030504040204" pitchFamily="34" charset="0"/>
                <a:ea typeface="Verdana" panose="020B0604030504040204" pitchFamily="34" charset="0"/>
              </a:rPr>
              <a:t>che influenzano l’ecosistema digitale, analizzando</a:t>
            </a:r>
          </a:p>
          <a:p>
            <a:pPr algn="just">
              <a:lnSpc>
                <a:spcPts val="3600"/>
              </a:lnSpc>
            </a:pPr>
            <a:r>
              <a:rPr lang="it-IT" sz="2200" dirty="0">
                <a:latin typeface="Verdana" panose="020B0604030504040204" pitchFamily="34" charset="0"/>
                <a:ea typeface="Verdana" panose="020B0604030504040204" pitchFamily="34" charset="0"/>
              </a:rPr>
              <a:t>i contenuti da una prospettiva psicologica e sociologica, e validando la possibile presenza di atteggiamenti narcisistici."</a:t>
            </a:r>
          </a:p>
          <a:p>
            <a:pPr algn="just">
              <a:lnSpc>
                <a:spcPts val="3600"/>
              </a:lnSpc>
            </a:pPr>
            <a:r>
              <a:rPr lang="it-IT" sz="2200" dirty="0">
                <a:latin typeface="Verdana" panose="020B0604030504040204" pitchFamily="34" charset="0"/>
                <a:ea typeface="Verdana" panose="020B0604030504040204" pitchFamily="34" charset="0"/>
              </a:rPr>
              <a:t>Estrazione di 837 post da Instagram tramite </a:t>
            </a:r>
            <a:r>
              <a:rPr lang="it-IT" sz="2200" dirty="0" err="1">
                <a:latin typeface="Verdana" panose="020B0604030504040204" pitchFamily="34" charset="0"/>
                <a:ea typeface="Verdana" panose="020B0604030504040204" pitchFamily="34" charset="0"/>
              </a:rPr>
              <a:t>CrowdTangle</a:t>
            </a:r>
            <a:r>
              <a:rPr lang="it-IT" sz="2200" dirty="0">
                <a:latin typeface="Verdana" panose="020B0604030504040204" pitchFamily="34" charset="0"/>
                <a:ea typeface="Verdana" panose="020B0604030504040204" pitchFamily="34" charset="0"/>
              </a:rPr>
              <a:t>, focalizzandosi su account con 1.000–10.000 follower durante il periodo del lockdown</a:t>
            </a:r>
          </a:p>
          <a:p>
            <a:pPr algn="just">
              <a:lnSpc>
                <a:spcPts val="3600"/>
              </a:lnSpc>
            </a:pPr>
            <a:r>
              <a:rPr lang="it-IT" sz="2200" dirty="0">
                <a:latin typeface="Verdana" panose="020B0604030504040204" pitchFamily="34" charset="0"/>
                <a:ea typeface="Verdana" panose="020B0604030504040204" pitchFamily="34" charset="0"/>
              </a:rPr>
              <a:t>Analisi incrociata dei contenuti visivi e testuali con strumenti di Data Analysis (ChatGPT) e Claude (</a:t>
            </a:r>
            <a:r>
              <a:rPr lang="it-IT" sz="2200" dirty="0" err="1">
                <a:latin typeface="Verdana" panose="020B0604030504040204" pitchFamily="34" charset="0"/>
                <a:ea typeface="Verdana" panose="020B0604030504040204" pitchFamily="34" charset="0"/>
              </a:rPr>
              <a:t>Anthropic</a:t>
            </a:r>
            <a:r>
              <a:rPr lang="it-IT" sz="2200" dirty="0">
                <a:latin typeface="Verdana" panose="020B0604030504040204" pitchFamily="34" charset="0"/>
                <a:ea typeface="Verdana" panose="020B0604030504040204" pitchFamily="34" charset="0"/>
              </a:rPr>
              <a:t>)</a:t>
            </a:r>
          </a:p>
          <a:p>
            <a:pPr algn="just">
              <a:lnSpc>
                <a:spcPts val="3600"/>
              </a:lnSpc>
            </a:pPr>
            <a:r>
              <a:rPr lang="it-IT" sz="2200" dirty="0">
                <a:latin typeface="Verdana" panose="020B0604030504040204" pitchFamily="34" charset="0"/>
                <a:ea typeface="Verdana" panose="020B0604030504040204" pitchFamily="34" charset="0"/>
              </a:rPr>
              <a:t>Intersezione tra auto-promozione sui social (immagini sportive o glamour – #instagood, #beautiful) e tematiche di benessere emotivo e sociale (#covid19, #iorestoacasa)</a:t>
            </a:r>
          </a:p>
        </p:txBody>
      </p:sp>
      <p:pic>
        <p:nvPicPr>
          <p:cNvPr id="4" name="Immagine 3">
            <a:extLst>
              <a:ext uri="{FF2B5EF4-FFF2-40B4-BE49-F238E27FC236}">
                <a16:creationId xmlns:a16="http://schemas.microsoft.com/office/drawing/2014/main" id="{F390CF2D-D9AB-D37E-E47C-C7E08A4B4F4E}"/>
              </a:ext>
            </a:extLst>
          </p:cNvPr>
          <p:cNvPicPr>
            <a:picLocks noChangeAspect="1"/>
          </p:cNvPicPr>
          <p:nvPr/>
        </p:nvPicPr>
        <p:blipFill>
          <a:blip r:embed="rId3"/>
          <a:stretch>
            <a:fillRect/>
          </a:stretch>
        </p:blipFill>
        <p:spPr>
          <a:xfrm>
            <a:off x="7748693" y="0"/>
            <a:ext cx="4443307" cy="2499360"/>
          </a:xfrm>
          <a:prstGeom prst="rect">
            <a:avLst/>
          </a:prstGeom>
        </p:spPr>
      </p:pic>
    </p:spTree>
    <p:extLst>
      <p:ext uri="{BB962C8B-B14F-4D97-AF65-F5344CB8AC3E}">
        <p14:creationId xmlns:p14="http://schemas.microsoft.com/office/powerpoint/2010/main" val="320341054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p:cNvSpPr>
            <a:spLocks noGrp="1"/>
          </p:cNvSpPr>
          <p:nvPr>
            <p:ph type="subTitle" idx="1"/>
          </p:nvPr>
        </p:nvSpPr>
        <p:spPr>
          <a:xfrm>
            <a:off x="2712720" y="291758"/>
            <a:ext cx="6229627" cy="1170605"/>
          </a:xfrm>
        </p:spPr>
        <p:txBody>
          <a:bodyPr vert="horz" lIns="91440" tIns="45720" rIns="91440" bIns="45720" rtlCol="0" anchor="ctr">
            <a:normAutofit/>
          </a:bodyPr>
          <a:lstStyle/>
          <a:p>
            <a:r>
              <a:rPr lang="de-DE" sz="3200" dirty="0" err="1">
                <a:latin typeface="Verdana"/>
                <a:ea typeface="Verdana"/>
              </a:rPr>
              <a:t>Tra</a:t>
            </a:r>
            <a:r>
              <a:rPr lang="de-DE" sz="3200" dirty="0">
                <a:latin typeface="Verdana"/>
                <a:ea typeface="Verdana"/>
              </a:rPr>
              <a:t> le </a:t>
            </a:r>
            <a:r>
              <a:rPr lang="de-DE" sz="3200" dirty="0" err="1">
                <a:latin typeface="Verdana"/>
                <a:ea typeface="Verdana"/>
              </a:rPr>
              <a:t>ricerche</a:t>
            </a:r>
            <a:r>
              <a:rPr lang="de-DE" sz="3200" dirty="0">
                <a:latin typeface="Verdana"/>
                <a:ea typeface="Verdana"/>
              </a:rPr>
              <a:t> di </a:t>
            </a:r>
            <a:r>
              <a:rPr lang="de-DE" sz="3200" dirty="0" err="1">
                <a:latin typeface="Verdana"/>
                <a:ea typeface="Verdana"/>
              </a:rPr>
              <a:t>riferimento</a:t>
            </a:r>
            <a:endParaRPr lang="it-IT" dirty="0" err="1"/>
          </a:p>
        </p:txBody>
      </p:sp>
      <p:sp>
        <p:nvSpPr>
          <p:cNvPr id="7" name="CasellaDiTesto 6">
            <a:extLst>
              <a:ext uri="{FF2B5EF4-FFF2-40B4-BE49-F238E27FC236}">
                <a16:creationId xmlns:a16="http://schemas.microsoft.com/office/drawing/2014/main" id="{938D9DEE-38ED-4B2E-9CE7-FF6006CDE2B8}"/>
              </a:ext>
            </a:extLst>
          </p:cNvPr>
          <p:cNvSpPr txBox="1"/>
          <p:nvPr/>
        </p:nvSpPr>
        <p:spPr>
          <a:xfrm>
            <a:off x="377695" y="1673578"/>
            <a:ext cx="11267542" cy="4652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3600"/>
              </a:lnSpc>
            </a:pPr>
            <a:r>
              <a:rPr lang="en-GB" sz="2400" dirty="0" err="1"/>
              <a:t>Dondapati</a:t>
            </a:r>
            <a:r>
              <a:rPr lang="en-GB" sz="2400" dirty="0"/>
              <a:t>, A., &amp; </a:t>
            </a:r>
            <a:r>
              <a:rPr lang="en-GB" sz="2400" dirty="0" err="1"/>
              <a:t>Dehury</a:t>
            </a:r>
            <a:r>
              <a:rPr lang="en-GB" sz="2400" dirty="0"/>
              <a:t>, R. K. (2024). </a:t>
            </a:r>
            <a:r>
              <a:rPr lang="en-GB" sz="2400" i="1" dirty="0"/>
              <a:t>Virtual vs. human influencers: The battle for consumer hearts and minds</a:t>
            </a:r>
            <a:r>
              <a:rPr lang="en-GB" sz="2400" dirty="0"/>
              <a:t>. Computers in Human </a:t>
            </a:r>
            <a:r>
              <a:rPr lang="en-GB" sz="2400" dirty="0" err="1"/>
              <a:t>Behavior</a:t>
            </a:r>
            <a:r>
              <a:rPr lang="en-GB" sz="2400" dirty="0"/>
              <a:t>: Artificial Humans.</a:t>
            </a:r>
          </a:p>
          <a:p>
            <a:pPr algn="just">
              <a:lnSpc>
                <a:spcPts val="3600"/>
              </a:lnSpc>
            </a:pPr>
            <a:endParaRPr lang="it-IT" sz="2200" dirty="0">
              <a:latin typeface="Verdana" panose="020B0604030504040204" pitchFamily="34" charset="0"/>
              <a:ea typeface="Verdana" panose="020B0604030504040204" pitchFamily="34" charset="0"/>
            </a:endParaRPr>
          </a:p>
          <a:p>
            <a:pPr algn="just">
              <a:lnSpc>
                <a:spcPts val="3600"/>
              </a:lnSpc>
            </a:pPr>
            <a:r>
              <a:rPr lang="it-IT" sz="2200" dirty="0">
                <a:latin typeface="Verdana" panose="020B0604030504040204" pitchFamily="34" charset="0"/>
                <a:ea typeface="Verdana" panose="020B0604030504040204" pitchFamily="34" charset="0"/>
              </a:rPr>
              <a:t>In questa ricerca, uno dei riferimenti per la nostra indagine, gli autori hanno condotto analisi in cui sono state esaminate le intenzioni di acquisto di un prodotto sponsorizzato da influencer reali e virtuali.</a:t>
            </a:r>
            <a:br>
              <a:rPr lang="it-IT" sz="2200" dirty="0">
                <a:latin typeface="Verdana" panose="020B0604030504040204" pitchFamily="34" charset="0"/>
                <a:ea typeface="Verdana" panose="020B0604030504040204" pitchFamily="34" charset="0"/>
              </a:rPr>
            </a:br>
            <a:r>
              <a:rPr lang="it-IT" sz="2200" dirty="0">
                <a:latin typeface="Verdana" panose="020B0604030504040204" pitchFamily="34" charset="0"/>
                <a:ea typeface="Verdana" panose="020B0604030504040204" pitchFamily="34" charset="0"/>
              </a:rPr>
              <a:t>La ricerca è stata condotta tramite questionari distribuiti a un campione di 624 studenti universitari (338 donne e 286 uomini), provenienti da diverse facoltà.</a:t>
            </a:r>
            <a:br>
              <a:rPr lang="it-IT" sz="2200" dirty="0">
                <a:latin typeface="Verdana" panose="020B0604030504040204" pitchFamily="34" charset="0"/>
                <a:ea typeface="Verdana" panose="020B0604030504040204" pitchFamily="34" charset="0"/>
              </a:rPr>
            </a:br>
            <a:r>
              <a:rPr lang="it-IT" sz="2200" dirty="0">
                <a:latin typeface="Verdana" panose="020B0604030504040204" pitchFamily="34" charset="0"/>
                <a:ea typeface="Verdana" panose="020B0604030504040204" pitchFamily="34" charset="0"/>
              </a:rPr>
              <a:t>Sono stati considerati anche altri parametri, come il tempo di utilizzo dei social media e l’esperienza nell’uso della tecnologia.</a:t>
            </a:r>
          </a:p>
        </p:txBody>
      </p:sp>
    </p:spTree>
    <p:extLst>
      <p:ext uri="{BB962C8B-B14F-4D97-AF65-F5344CB8AC3E}">
        <p14:creationId xmlns:p14="http://schemas.microsoft.com/office/powerpoint/2010/main" val="281279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a:extLst>
            <a:ext uri="{FF2B5EF4-FFF2-40B4-BE49-F238E27FC236}">
              <a16:creationId xmlns:a16="http://schemas.microsoft.com/office/drawing/2014/main" id="{E2F676AE-021D-7797-D856-99D507672AD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929B2F-FC83-59FF-5309-437CE2DDF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F9A7F37C-DAC2-AE8C-6CCC-4785C33CE4B4}"/>
              </a:ext>
            </a:extLst>
          </p:cNvPr>
          <p:cNvSpPr>
            <a:spLocks noGrp="1"/>
          </p:cNvSpPr>
          <p:nvPr>
            <p:ph type="subTitle" idx="1"/>
          </p:nvPr>
        </p:nvSpPr>
        <p:spPr>
          <a:xfrm>
            <a:off x="3249319" y="291758"/>
            <a:ext cx="5693028" cy="1170605"/>
          </a:xfrm>
        </p:spPr>
        <p:txBody>
          <a:bodyPr vert="horz" lIns="91440" tIns="45720" rIns="91440" bIns="45720" rtlCol="0" anchor="ctr">
            <a:normAutofit/>
          </a:bodyPr>
          <a:lstStyle/>
          <a:p>
            <a:r>
              <a:rPr lang="de-DE" sz="3200" dirty="0" err="1">
                <a:latin typeface="Verdana"/>
                <a:ea typeface="Verdana"/>
              </a:rPr>
              <a:t>Variabili</a:t>
            </a:r>
            <a:r>
              <a:rPr lang="de-DE" sz="3200" dirty="0">
                <a:latin typeface="Verdana"/>
                <a:ea typeface="Verdana"/>
              </a:rPr>
              <a:t> </a:t>
            </a:r>
            <a:r>
              <a:rPr lang="de-DE" sz="3200" dirty="0" err="1">
                <a:latin typeface="Verdana"/>
                <a:ea typeface="Verdana"/>
              </a:rPr>
              <a:t>considerate</a:t>
            </a:r>
            <a:endParaRPr lang="it-IT" sz="3200" dirty="0">
              <a:latin typeface="Verdana"/>
              <a:ea typeface="Verdana"/>
            </a:endParaRPr>
          </a:p>
        </p:txBody>
      </p:sp>
      <p:sp>
        <p:nvSpPr>
          <p:cNvPr id="7" name="CasellaDiTesto 6">
            <a:extLst>
              <a:ext uri="{FF2B5EF4-FFF2-40B4-BE49-F238E27FC236}">
                <a16:creationId xmlns:a16="http://schemas.microsoft.com/office/drawing/2014/main" id="{EE574F93-D04C-2458-89C3-71CEB1E93D5F}"/>
              </a:ext>
            </a:extLst>
          </p:cNvPr>
          <p:cNvSpPr txBox="1"/>
          <p:nvPr/>
        </p:nvSpPr>
        <p:spPr>
          <a:xfrm>
            <a:off x="565655" y="1462363"/>
            <a:ext cx="11267542" cy="5794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lnSpc>
                <a:spcPts val="4000"/>
              </a:lnSpc>
              <a:buFontTx/>
              <a:buChar char="-"/>
            </a:pPr>
            <a:r>
              <a:rPr lang="it-IT" sz="2400" dirty="0">
                <a:latin typeface="Verdana" panose="020B0604030504040204" pitchFamily="34" charset="0"/>
                <a:ea typeface="Verdana" panose="020B0604030504040204" pitchFamily="34" charset="0"/>
              </a:rPr>
              <a:t>Interazione Parasociale (PSI) – </a:t>
            </a:r>
            <a:r>
              <a:rPr lang="it-IT" sz="2400" i="1" dirty="0">
                <a:latin typeface="Verdana" panose="020B0604030504040204" pitchFamily="34" charset="0"/>
                <a:ea typeface="Verdana" panose="020B0604030504040204" pitchFamily="34" charset="0"/>
              </a:rPr>
              <a:t>(</a:t>
            </a:r>
            <a:r>
              <a:rPr lang="it-IT" sz="2400" i="1" dirty="0" err="1">
                <a:latin typeface="Verdana" panose="020B0604030504040204" pitchFamily="34" charset="0"/>
                <a:ea typeface="Verdana" panose="020B0604030504040204" pitchFamily="34" charset="0"/>
              </a:rPr>
              <a:t>Escalas</a:t>
            </a:r>
            <a:r>
              <a:rPr lang="it-IT" sz="2400" i="1" dirty="0">
                <a:latin typeface="Verdana" panose="020B0604030504040204" pitchFamily="34" charset="0"/>
                <a:ea typeface="Verdana" panose="020B0604030504040204" pitchFamily="34" charset="0"/>
              </a:rPr>
              <a:t> e </a:t>
            </a:r>
            <a:r>
              <a:rPr lang="it-IT" sz="2400" i="1" dirty="0" err="1">
                <a:latin typeface="Verdana" panose="020B0604030504040204" pitchFamily="34" charset="0"/>
                <a:ea typeface="Verdana" panose="020B0604030504040204" pitchFamily="34" charset="0"/>
              </a:rPr>
              <a:t>Bettman</a:t>
            </a:r>
            <a:r>
              <a:rPr lang="it-IT" sz="2400" i="1" dirty="0">
                <a:latin typeface="Verdana" panose="020B0604030504040204" pitchFamily="34" charset="0"/>
                <a:ea typeface="Verdana" panose="020B0604030504040204" pitchFamily="34" charset="0"/>
              </a:rPr>
              <a:t>, 2017): r</a:t>
            </a:r>
            <a:r>
              <a:rPr lang="it-IT" sz="2400" dirty="0">
                <a:latin typeface="Verdana" panose="020B0604030504040204" pitchFamily="34" charset="0"/>
                <a:ea typeface="Verdana" panose="020B0604030504040204" pitchFamily="34" charset="0"/>
              </a:rPr>
              <a:t>appresenta una connessione tra varie personalità dei media e il loro pubblico. In particolare, descrive il legame unilaterale dell’utente con l’influencer, anche in assenza di un’interazione personale.</a:t>
            </a:r>
          </a:p>
          <a:p>
            <a:pPr marL="342900" indent="-342900" algn="just">
              <a:lnSpc>
                <a:spcPts val="4000"/>
              </a:lnSpc>
              <a:buFontTx/>
              <a:buChar char="-"/>
            </a:pPr>
            <a:r>
              <a:rPr lang="it-IT" sz="2400" dirty="0">
                <a:latin typeface="Verdana" panose="020B0604030504040204" pitchFamily="34" charset="0"/>
                <a:ea typeface="Verdana" panose="020B0604030504040204" pitchFamily="34" charset="0"/>
              </a:rPr>
              <a:t>Omofilia Percepita (PH) – </a:t>
            </a:r>
            <a:r>
              <a:rPr lang="it-IT" sz="2400" i="1" dirty="0">
                <a:latin typeface="Verdana" panose="020B0604030504040204" pitchFamily="34" charset="0"/>
                <a:ea typeface="Verdana" panose="020B0604030504040204" pitchFamily="34" charset="0"/>
              </a:rPr>
              <a:t>(</a:t>
            </a:r>
            <a:r>
              <a:rPr lang="it-IT" sz="2400" i="1" dirty="0" err="1">
                <a:latin typeface="Verdana" panose="020B0604030504040204" pitchFamily="34" charset="0"/>
                <a:ea typeface="Verdana" panose="020B0604030504040204" pitchFamily="34" charset="0"/>
              </a:rPr>
              <a:t>Tajfel</a:t>
            </a:r>
            <a:r>
              <a:rPr lang="it-IT" sz="2400" i="1" dirty="0">
                <a:latin typeface="Verdana" panose="020B0604030504040204" pitchFamily="34" charset="0"/>
                <a:ea typeface="Verdana" panose="020B0604030504040204" pitchFamily="34" charset="0"/>
              </a:rPr>
              <a:t> e Turner, 1979): </a:t>
            </a:r>
            <a:r>
              <a:rPr lang="it-IT" sz="2400" dirty="0">
                <a:latin typeface="Verdana" panose="020B0604030504040204" pitchFamily="34" charset="0"/>
                <a:ea typeface="Verdana" panose="020B0604030504040204" pitchFamily="34" charset="0"/>
              </a:rPr>
              <a:t>rappresenta l’affinità tra influencer e follower rispetto a interessi e valori condivisi.</a:t>
            </a:r>
          </a:p>
          <a:p>
            <a:pPr marL="342900" indent="-342900" algn="just">
              <a:lnSpc>
                <a:spcPts val="4000"/>
              </a:lnSpc>
              <a:buFontTx/>
              <a:buChar char="-"/>
            </a:pPr>
            <a:r>
              <a:rPr lang="it-IT" sz="2400" dirty="0">
                <a:latin typeface="Verdana" panose="020B0604030504040204" pitchFamily="34" charset="0"/>
                <a:ea typeface="Verdana" panose="020B0604030504040204" pitchFamily="34" charset="0"/>
              </a:rPr>
              <a:t>Comportamento del Consumatore: Intenzione di Acquisto (PI) – </a:t>
            </a:r>
            <a:r>
              <a:rPr lang="it-IT" sz="2400" i="1" dirty="0">
                <a:latin typeface="Verdana" panose="020B0604030504040204" pitchFamily="34" charset="0"/>
                <a:ea typeface="Verdana" panose="020B0604030504040204" pitchFamily="34" charset="0"/>
              </a:rPr>
              <a:t>(</a:t>
            </a:r>
            <a:r>
              <a:rPr lang="it-IT" sz="2400" i="1" dirty="0" err="1">
                <a:latin typeface="Verdana" panose="020B0604030504040204" pitchFamily="34" charset="0"/>
                <a:ea typeface="Verdana" panose="020B0604030504040204" pitchFamily="34" charset="0"/>
              </a:rPr>
              <a:t>Lou</a:t>
            </a:r>
            <a:r>
              <a:rPr lang="it-IT" sz="2400" i="1" dirty="0">
                <a:latin typeface="Verdana" panose="020B0604030504040204" pitchFamily="34" charset="0"/>
                <a:ea typeface="Verdana" panose="020B0604030504040204" pitchFamily="34" charset="0"/>
              </a:rPr>
              <a:t> e Kim, 2019). </a:t>
            </a:r>
            <a:r>
              <a:rPr lang="it-IT" sz="2400" dirty="0">
                <a:latin typeface="Verdana" panose="020B0604030504040204" pitchFamily="34" charset="0"/>
                <a:ea typeface="Verdana" panose="020B0604030504040204" pitchFamily="34" charset="0"/>
              </a:rPr>
              <a:t>Disponibilità del consumatore ad acquistare il prodotto sponsorizzato dall’influencer.</a:t>
            </a:r>
          </a:p>
          <a:p>
            <a:endParaRPr lang="it-IT" sz="2400" dirty="0"/>
          </a:p>
          <a:p>
            <a:endParaRPr lang="it-IT" sz="2400" dirty="0"/>
          </a:p>
          <a:p>
            <a:pPr marL="342900" indent="-342900" algn="just">
              <a:lnSpc>
                <a:spcPts val="3000"/>
              </a:lnSpc>
              <a:buFont typeface="Arial"/>
              <a:buChar char="•"/>
            </a:pPr>
            <a:endParaRPr lang="en-US" sz="2200" dirty="0">
              <a:latin typeface="Verdana"/>
              <a:ea typeface="Verdana"/>
            </a:endParaRPr>
          </a:p>
        </p:txBody>
      </p:sp>
    </p:spTree>
    <p:extLst>
      <p:ext uri="{BB962C8B-B14F-4D97-AF65-F5344CB8AC3E}">
        <p14:creationId xmlns:p14="http://schemas.microsoft.com/office/powerpoint/2010/main" val="225062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5D7E0"/>
        </a:solidFill>
        <a:effectLst/>
      </p:bgPr>
    </p:bg>
    <p:spTree>
      <p:nvGrpSpPr>
        <p:cNvPr id="1" name="">
          <a:extLst>
            <a:ext uri="{FF2B5EF4-FFF2-40B4-BE49-F238E27FC236}">
              <a16:creationId xmlns:a16="http://schemas.microsoft.com/office/drawing/2014/main" id="{E7ADF359-8417-0877-EB85-0A4BC218488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287A13-0B40-94AD-6E07-19399977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3B296A21-513A-9CEF-B85E-BC93F031A0FF}"/>
              </a:ext>
            </a:extLst>
          </p:cNvPr>
          <p:cNvSpPr>
            <a:spLocks noGrp="1"/>
          </p:cNvSpPr>
          <p:nvPr>
            <p:ph type="subTitle" idx="1"/>
          </p:nvPr>
        </p:nvSpPr>
        <p:spPr>
          <a:xfrm>
            <a:off x="2432927" y="255588"/>
            <a:ext cx="7332622" cy="1170605"/>
          </a:xfrm>
        </p:spPr>
        <p:txBody>
          <a:bodyPr vert="horz" lIns="91440" tIns="45720" rIns="91440" bIns="45720" rtlCol="0" anchor="ctr">
            <a:noAutofit/>
          </a:bodyPr>
          <a:lstStyle/>
          <a:p>
            <a:r>
              <a:rPr lang="it-IT" sz="3200" dirty="0"/>
              <a:t>Confronto tra Omofilia Percepita e Gruppi di Partecipanti</a:t>
            </a:r>
            <a:endParaRPr lang="it-IT" sz="3200" dirty="0">
              <a:latin typeface="Verdana" panose="020B0604030504040204" pitchFamily="34" charset="0"/>
              <a:ea typeface="Verdana" panose="020B0604030504040204" pitchFamily="34" charset="0"/>
            </a:endParaRPr>
          </a:p>
        </p:txBody>
      </p:sp>
      <p:sp>
        <p:nvSpPr>
          <p:cNvPr id="7" name="CasellaDiTesto 6">
            <a:extLst>
              <a:ext uri="{FF2B5EF4-FFF2-40B4-BE49-F238E27FC236}">
                <a16:creationId xmlns:a16="http://schemas.microsoft.com/office/drawing/2014/main" id="{927AEC7E-2A3E-8C4C-0C2A-D90C67971929}"/>
              </a:ext>
            </a:extLst>
          </p:cNvPr>
          <p:cNvSpPr txBox="1"/>
          <p:nvPr/>
        </p:nvSpPr>
        <p:spPr>
          <a:xfrm>
            <a:off x="5331160" y="1244434"/>
            <a:ext cx="6381750" cy="52740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3400"/>
              </a:lnSpc>
            </a:pPr>
            <a:r>
              <a:rPr lang="it-IT" sz="2200" dirty="0">
                <a:latin typeface="Verdana" panose="020B0604030504040204" pitchFamily="34" charset="0"/>
                <a:ea typeface="Verdana" panose="020B0604030504040204" pitchFamily="34" charset="0"/>
              </a:rPr>
              <a:t>Confronto per tipo di influencer: I partecipanti che seguono influencer umani riportano un livello di omofilia percepita più alto (3,8 su 5) rispetto a coloro che seguono influencer virtuali (3,1 su 5).</a:t>
            </a:r>
          </a:p>
          <a:p>
            <a:pPr algn="just">
              <a:lnSpc>
                <a:spcPts val="3400"/>
              </a:lnSpc>
            </a:pPr>
            <a:r>
              <a:rPr lang="it-IT" sz="2200" dirty="0">
                <a:latin typeface="Verdana" panose="020B0604030504040204" pitchFamily="34" charset="0"/>
                <a:ea typeface="Verdana" panose="020B0604030504040204" pitchFamily="34" charset="0"/>
              </a:rPr>
              <a:t>Confronto per fascia d’età dei partecipanti: Si osserva una tendenza decrescente nell’omofilia percepita con l’aumentare dell’età. I partecipanti più giovani (18–24 anni) riportano i livelli più alti (3,9 su 5), seguiti dalla fascia 25–34 anni (3,5 su 5) e infine dagli over 35 (3,0 su 5).</a:t>
            </a:r>
          </a:p>
        </p:txBody>
      </p:sp>
      <p:pic>
        <p:nvPicPr>
          <p:cNvPr id="10" name="Immagine 9" descr="Immagine che contiene testo, schermata, schermo, Rettangolo&#10;&#10;Il contenuto generato dall&amp;#39;intelligenza artificiale potrebbe non essere corretto.">
            <a:extLst>
              <a:ext uri="{FF2B5EF4-FFF2-40B4-BE49-F238E27FC236}">
                <a16:creationId xmlns:a16="http://schemas.microsoft.com/office/drawing/2014/main" id="{8F3AB5A3-1F4C-2249-1D47-952513D91F6C}"/>
              </a:ext>
            </a:extLst>
          </p:cNvPr>
          <p:cNvPicPr>
            <a:picLocks noChangeAspect="1"/>
          </p:cNvPicPr>
          <p:nvPr/>
        </p:nvPicPr>
        <p:blipFill>
          <a:blip r:embed="rId2"/>
          <a:stretch>
            <a:fillRect/>
          </a:stretch>
        </p:blipFill>
        <p:spPr>
          <a:xfrm>
            <a:off x="600075" y="1718825"/>
            <a:ext cx="4305300" cy="2029700"/>
          </a:xfrm>
          <a:prstGeom prst="rect">
            <a:avLst/>
          </a:prstGeom>
        </p:spPr>
      </p:pic>
      <p:pic>
        <p:nvPicPr>
          <p:cNvPr id="12" name="Immagine 11" descr="Immagine che contiene testo, schermata, diagramma, numero&#10;&#10;Il contenuto generato dall&amp;#39;intelligenza artificiale potrebbe non essere corretto.">
            <a:extLst>
              <a:ext uri="{FF2B5EF4-FFF2-40B4-BE49-F238E27FC236}">
                <a16:creationId xmlns:a16="http://schemas.microsoft.com/office/drawing/2014/main" id="{AB07359F-B430-B1EA-42B1-2B4B34FC4E63}"/>
              </a:ext>
            </a:extLst>
          </p:cNvPr>
          <p:cNvPicPr>
            <a:picLocks noChangeAspect="1"/>
          </p:cNvPicPr>
          <p:nvPr/>
        </p:nvPicPr>
        <p:blipFill>
          <a:blip r:embed="rId3"/>
          <a:stretch>
            <a:fillRect/>
          </a:stretch>
        </p:blipFill>
        <p:spPr>
          <a:xfrm>
            <a:off x="585788" y="3881438"/>
            <a:ext cx="4324350" cy="2133600"/>
          </a:xfrm>
          <a:prstGeom prst="rect">
            <a:avLst/>
          </a:prstGeom>
        </p:spPr>
      </p:pic>
      <p:sp>
        <p:nvSpPr>
          <p:cNvPr id="4" name="CasellaDiTesto 3">
            <a:extLst>
              <a:ext uri="{FF2B5EF4-FFF2-40B4-BE49-F238E27FC236}">
                <a16:creationId xmlns:a16="http://schemas.microsoft.com/office/drawing/2014/main" id="{FAEDB6FF-F7D4-5C77-A646-3C84A919DE77}"/>
              </a:ext>
            </a:extLst>
          </p:cNvPr>
          <p:cNvSpPr txBox="1"/>
          <p:nvPr/>
        </p:nvSpPr>
        <p:spPr>
          <a:xfrm>
            <a:off x="595993" y="6017078"/>
            <a:ext cx="4294414" cy="8405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dirty="0">
                <a:ea typeface="+mn-lt"/>
                <a:cs typeface="+mn-lt"/>
              </a:rPr>
              <a:t>Adapted from: Virtual vs. Human influencers: The </a:t>
            </a:r>
            <a:r>
              <a:rPr lang="it-IT" sz="1600" err="1">
                <a:ea typeface="+mn-lt"/>
                <a:cs typeface="+mn-lt"/>
              </a:rPr>
              <a:t>battle</a:t>
            </a:r>
            <a:r>
              <a:rPr lang="it-IT" sz="1600" dirty="0">
                <a:ea typeface="+mn-lt"/>
                <a:cs typeface="+mn-lt"/>
              </a:rPr>
              <a:t> for consumer </a:t>
            </a:r>
            <a:r>
              <a:rPr lang="it-IT" sz="1600" err="1">
                <a:ea typeface="+mn-lt"/>
                <a:cs typeface="+mn-lt"/>
              </a:rPr>
              <a:t>hearts</a:t>
            </a:r>
            <a:r>
              <a:rPr lang="it-IT" sz="1600" dirty="0">
                <a:ea typeface="+mn-lt"/>
                <a:cs typeface="+mn-lt"/>
              </a:rPr>
              <a:t> and minds by A. </a:t>
            </a:r>
            <a:r>
              <a:rPr lang="it-IT" sz="1600" err="1">
                <a:ea typeface="+mn-lt"/>
                <a:cs typeface="+mn-lt"/>
              </a:rPr>
              <a:t>Dondapati</a:t>
            </a:r>
            <a:r>
              <a:rPr lang="it-IT" sz="1600" dirty="0">
                <a:ea typeface="+mn-lt"/>
                <a:cs typeface="+mn-lt"/>
              </a:rPr>
              <a:t>, R. Kumar </a:t>
            </a:r>
            <a:r>
              <a:rPr lang="it-IT" sz="1600">
                <a:ea typeface="+mn-lt"/>
                <a:cs typeface="+mn-lt"/>
              </a:rPr>
              <a:t>D.</a:t>
            </a:r>
            <a:endParaRPr lang="it-IT" sz="1600"/>
          </a:p>
        </p:txBody>
      </p:sp>
    </p:spTree>
    <p:extLst>
      <p:ext uri="{BB962C8B-B14F-4D97-AF65-F5344CB8AC3E}">
        <p14:creationId xmlns:p14="http://schemas.microsoft.com/office/powerpoint/2010/main" val="82420032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373</TotalTime>
  <Words>1585</Words>
  <Application>Microsoft Office PowerPoint</Application>
  <PresentationFormat>Widescreen</PresentationFormat>
  <Paragraphs>124</Paragraphs>
  <Slides>19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Aptos</vt:lpstr>
      <vt:lpstr>Aptos Display</vt:lpstr>
      <vt:lpstr>Arial</vt:lpstr>
      <vt:lpstr>Calibri</vt:lpstr>
      <vt:lpstr>Courier New</vt:lpstr>
      <vt:lpstr>Verdana</vt:lpstr>
      <vt:lpstr>Tema di Office</vt:lpstr>
      <vt:lpstr>Dipartimento di Scienze Politiche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Conclusioni</vt:lpstr>
      <vt:lpstr>Limiti della ricerca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pc</dc:creator>
  <cp:keywords>, docId:70CEE84CB44A6E03E71AEE56E78EDEBA</cp:keywords>
  <cp:lastModifiedBy>nicola strizzolo</cp:lastModifiedBy>
  <cp:revision>1910</cp:revision>
  <dcterms:created xsi:type="dcterms:W3CDTF">2024-11-20T10:44:53Z</dcterms:created>
  <dcterms:modified xsi:type="dcterms:W3CDTF">2026-04-02T19:28:52Z</dcterms:modified>
</cp:coreProperties>
</file>