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8" r:id="rId7"/>
    <p:sldId id="26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2EBF1-1AC0-1330-2A7D-EB8555E50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7C82AD-7748-50A6-2CD3-098B84BD1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FEF4F2-E59A-6B3F-C64D-59D47F1D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D686-1DD4-3B22-4B95-55281D30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18EEEC-49C8-E89E-08C7-0381D5D1C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3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B81EA-08DD-C7BB-9C85-823CE7E84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97FD873-E854-1954-B522-7808F6D67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72B1F5-76ED-A1A9-0A81-354189DF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5DA818-8A42-94E7-F9CD-E2797466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3C9E70-AA49-F3D7-8503-07BED554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3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86E65BD-3495-3FC7-E240-60C6D0CC0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E9879C-8914-C9CC-6079-9670D3403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92CA92-D989-86EA-FFBA-FAA5E582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48E943-9805-2BE8-24DB-9C86F6D6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EF0107-C91A-3237-9FBF-179B6C5C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8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5DE44A-77FD-8497-977C-B4F8295E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82F823-51A9-41D2-2C13-A67B6145A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C58E1D-710A-8FA0-C0CA-C1699D2E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B8FEAB-0A0C-5DBF-B9CD-80962C1B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C4859-8F85-888B-9D79-5D584F8D7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62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E81521-D394-CFB7-D88C-719598B0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690C57-CA6D-D6EA-1C42-CC3AE287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2F9362-A781-A3B7-013B-20F14BCE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0EA6E6-B2F7-E537-B4B8-8488A9CA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917D85-F02A-8BFB-43B5-A1762F04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953FBC-1664-4546-907B-DB847EEC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24079A-CCA9-2757-64D9-AEDEC853D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B9AF68-36EF-2898-D6A0-96F8A2AF3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4CA48E2-5F52-A751-0272-C4128EDD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3EA328-8F5B-9B2A-E2E3-CC2AE568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244D1E-39FB-126E-1C83-8DCC273D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7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9723D-30F4-8468-BC06-C129F955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4397A4-02A4-4571-76AD-CE8943CEA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E148F6-43E8-71F9-192A-430DC30B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10B618-71F0-0571-F160-93D7EC900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7A899F-F723-6293-507A-39BF41969F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D98B17-6DAF-32CD-F762-EB6EEE2A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7DAA92-5094-2A58-84CA-59050A15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C47FE0-7419-4710-A8ED-23B3CAA9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7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2A4D2-9129-52A2-CD72-83792D508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3EB167D-CA55-2F45-2429-3F64D8C2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12F4E7-36B0-06F6-2C06-46C5707F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99E88E-F591-0351-3DCF-4E7C23ED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0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006F48A-F3F4-5E1C-DF95-C72FD35A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BB8F41-10CD-F01E-39A4-E16B12D5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B92A95-5091-6D12-5620-BDC35FF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72661-9503-4218-FB3F-4E98FFDC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098B7-9A9F-F5D8-708D-940C8929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4074AE-A5A4-8746-1AA7-FD4A95752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B48C03-9C84-BB6A-F420-06383ECB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6CDEF3-46E8-406D-99E1-855A1C8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95AAFF-D751-B990-8386-919628E1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6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3DC816-397B-9933-CA3D-11AFBB57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620DE0-00FE-3F7B-96C2-CBD93EFD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052F4C-727B-89B5-CB8A-135C9B3F1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EE6FA6-DD1D-0C9F-6409-15B043F2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4B443B-5F47-5B48-1CF6-AFF4B590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0D11CE-C411-AA50-0A46-C0E683AD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779C7B-9206-B158-BFC2-DE0CAF84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78964E-6B50-FDA9-0AAA-81B014968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C263EAC-ADDC-3842-81EE-5019F7E3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DBEA9-F089-4317-B8B6-129A0F3F2314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7CCAC-49B4-24B9-ABD9-2C6C9C381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523B1E-21B8-413A-2770-D1FC8154D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3C48B-FFF9-4262-B281-86AA5B5EAF9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4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B5A8AFA4-5C32-4100-9C6D-839A47E15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96B5F253-7949-47C2-9DBD-1570ECDA2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5421703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84551B-F34F-F3FE-CDC5-DCA1F97C3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426" y="1254763"/>
            <a:ext cx="3444948" cy="2481729"/>
          </a:xfrm>
        </p:spPr>
        <p:txBody>
          <a:bodyPr anchor="b">
            <a:normAutofit/>
          </a:bodyPr>
          <a:lstStyle/>
          <a:p>
            <a:r>
              <a:rPr lang="it-IT" sz="3200">
                <a:solidFill>
                  <a:srgbClr val="595959"/>
                </a:solidFill>
              </a:rPr>
              <a:t>Tele comunicare</a:t>
            </a:r>
            <a:endParaRPr lang="en-GB" sz="3200">
              <a:solidFill>
                <a:srgbClr val="59595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8EC0B7-8FB3-F96B-5D3D-B282C16B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9"/>
          <a:stretch/>
        </p:blipFill>
        <p:spPr>
          <a:xfrm>
            <a:off x="6107503" y="685799"/>
            <a:ext cx="5410200" cy="5486400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902BA70C-EAE9-53F9-7508-E3B2A38C9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43" y="4305455"/>
            <a:ext cx="5323114" cy="1785937"/>
          </a:xfrm>
        </p:spPr>
        <p:txBody>
          <a:bodyPr>
            <a:normAutofit/>
          </a:bodyPr>
          <a:lstStyle/>
          <a:p>
            <a:r>
              <a:rPr lang="it-IT" dirty="0"/>
              <a:t>Fonte principale:</a:t>
            </a:r>
          </a:p>
          <a:p>
            <a:r>
              <a:rPr lang="it-IT" dirty="0"/>
              <a:t>Sociologia della comunicazione nell’era digitale</a:t>
            </a:r>
          </a:p>
          <a:p>
            <a:r>
              <a:rPr lang="it-IT" dirty="0"/>
              <a:t>(Luciano Paccagnella,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8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15DB4-DC8F-BE5C-6DAC-16E91E7F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946" y="-649867"/>
            <a:ext cx="10096107" cy="161620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  <a:cs typeface="Vani" panose="02040502050405020303" pitchFamily="18" charset="0"/>
              </a:rPr>
              <a:t>Nessun ago ipodermico o pallottola magica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ani" panose="02040502050405020303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26980A-BB00-F45D-776F-D2E7D24C5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6543"/>
            <a:ext cx="4332513" cy="5453743"/>
          </a:xfrm>
        </p:spPr>
        <p:txBody>
          <a:bodyPr anchor="t">
            <a:normAutofit/>
          </a:bodyPr>
          <a:lstStyle/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popolazione non è una massa amorfa che risponde in maniera diretta e uniforme a potenziali condizionamenti mediatici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Esistono dei soggetti (poi opinion leader) che influenzano altri soggetti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Esistono altre variabili influenzanti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Embrione Two step flow of </a:t>
            </a:r>
            <a:r>
              <a:rPr lang="it-IT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communication</a:t>
            </a: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Siamo alle soglie della ricerca amministrativa</a:t>
            </a: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it-IT" sz="1700" dirty="0"/>
          </a:p>
          <a:p>
            <a:pPr>
              <a:buFontTx/>
              <a:buChar char="-"/>
            </a:pPr>
            <a:endParaRPr lang="en-GB" sz="17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690412-2774-9FAC-F09B-45B7E82F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72" y="1812066"/>
            <a:ext cx="6389346" cy="39616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910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1D747-3686-B6FA-9D33-09C2CFB8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BBEFF42B-BB24-C8E9-2E17-3D6C7EE79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138968"/>
              </p:ext>
            </p:extLst>
          </p:nvPr>
        </p:nvGraphicFramePr>
        <p:xfrm>
          <a:off x="0" y="177800"/>
          <a:ext cx="12192000" cy="616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885311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453005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99157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Dimensione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Teoria Critica</a:t>
                      </a:r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(Scuola di Francoforte)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Ricerca Amministrativa</a:t>
                      </a:r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(Mass Communication Research)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155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Origine</a:t>
                      </a:r>
                      <a:endParaRPr lang="en-GB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Europea (Germania, poi USA in esilio)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Statunitense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69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Impostazione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Filosofica, ideologica, critica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Empirica, quantitativa, funzionalista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3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Finalità della ricerca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Trasformare la società, smascherare il potere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Ottimizzare la comunicazione per scopi pratici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7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Ruolo dei media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Strumenti di controllo e omologazione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Canali di trasmissione da misurare in efficacia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161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Oggetto di analisi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Anche ciò che i media </a:t>
                      </a:r>
                      <a:r>
                        <a:rPr lang="it-IT" sz="160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non</a:t>
                      </a:r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dicono (censura implicita)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Contenuti espliciti e loro effetti diretti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39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Pubblico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Massa passiva, manipolata dai 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Target da studiare per migliorare la ricezione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26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Visione della cultura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Cultura come merce (industria culturale)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Cultura come consumo, preferenze, audience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90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Tecnologia e media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Ambivalenti, ma in genere funzionali al dominio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Neutri, strumenti da calibrare secondo obiettivi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965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Criticità interna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Astrazione e difficoltà empirica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Riduzione del ruolo critico e analitico della scienza sociale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48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Erede del modello ipodermico?</a:t>
                      </a:r>
                      <a:endParaRPr lang="en-GB" sz="16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 critica, ma ne mantiene una visione pessimista del pubblico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 supera con teorie degli effetti limitati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0156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98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BDC2B5-4F07-E63D-AE42-D543C36A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53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psicoanalisi nella Scuola di Francoforte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DBF525-6C46-DCDF-2D8E-55B09A8E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4658"/>
            <a:ext cx="10515600" cy="5965372"/>
          </a:xfrm>
        </p:spPr>
        <p:txBody>
          <a:bodyPr>
            <a:normAutofit fontScale="47500" lnSpcReduction="20000"/>
          </a:bodyPr>
          <a:lstStyle/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psicoanalisi nella Scuola di Francoforte: durante l’ascesa del nazismo alcuni psicoanalisti ebrei si avvicinarono (o entrarono in dialogo stabile) con la Scuola di Francoforte, dando forma a un rapporto organico tra psicoanalisi e teoria sociale critica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Integrare Freud e Marx per comprendere l’oppressione interiorizzata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Dopo l’esilio negli USA, molti autori della Scuola di Francoforte (Fromm, Marcuse, Adorno, Horkheimer) utilizzano la psicoanalisi come strumento critico per analizzare:</a:t>
            </a:r>
          </a:p>
          <a:p>
            <a:pPr marL="0" lvl="1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nascita del consenso all’autoritarismo (nazismo, fascismo)</a:t>
            </a:r>
          </a:p>
          <a:p>
            <a:pPr marL="0" lvl="1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funzionamento ideologico dei media e della cultura di massa</a:t>
            </a:r>
          </a:p>
          <a:p>
            <a:pPr marL="0" lvl="1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rapporto tra pulsione, desiderio e consumo</a:t>
            </a:r>
          </a:p>
          <a:p>
            <a:pPr marL="0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it-IT" sz="42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psicoanalisi serve a criticare i limiti del marxismo economicista, aggiungendo l’analisi della soggettività, della repressione e dell’inconscio sociale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583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0D676-A3DB-8784-FE47-FCBECC49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7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Mandare un segnale lontano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6CE50-7BB6-E78D-C551-ED21D509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0228"/>
            <a:ext cx="10515600" cy="5819172"/>
          </a:xfrm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Tentativi premoderni di vincere lo spazio fisico:</a:t>
            </a: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Piccioni viaggiatori (già dal 1000 a.C. in Oriente)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Catene vocali tra colline vicine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Segnali di fuoco o fumo (Mediterraneo, non solo nativi americani)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Specchi riflettenti la luce solare</a:t>
            </a:r>
          </a:p>
          <a:p>
            <a:pPr marL="0" indent="-285750" algn="just">
              <a:lnSpc>
                <a:spcPts val="3200"/>
              </a:lnSpc>
              <a:spcBef>
                <a:spcPts val="0"/>
              </a:spcBef>
              <a:buFontTx/>
              <a:buChar char="-"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Il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telegrafo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ottico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&lt; Sistema di segnalazione semaforica visiva: lanterne, bracci mobili su torri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Francia, prima metà del XIX secolo: oltre 4.500 chilometri di linee attive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[Briggs e Burke, 2000]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&lt; Limiti strutturali: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Dipendenza totale da condizioni climatiche: inutilizzabile con nebbia o pioggia</a:t>
            </a: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&lt;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Necessità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territori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visivamente</a:t>
            </a:r>
            <a:r>
              <a:rPr lang="en-GB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200" dirty="0" err="1">
                <a:latin typeface="Verdana" panose="020B0604030504040204" pitchFamily="34" charset="0"/>
                <a:ea typeface="Verdana" panose="020B0604030504040204" pitchFamily="34" charset="0"/>
              </a:rPr>
              <a:t>favorevoli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3200"/>
              </a:lnSpc>
              <a:spcBef>
                <a:spcPts val="0"/>
              </a:spcBef>
              <a:buNone/>
            </a:pPr>
            <a:r>
              <a:rPr lang="it-IT" sz="2200" dirty="0">
                <a:latin typeface="Verdana" panose="020B0604030504040204" pitchFamily="34" charset="0"/>
                <a:ea typeface="Verdana" panose="020B0604030504040204" pitchFamily="34" charset="0"/>
              </a:rPr>
              <a:t>&lt; Sistemi di codifica elementari → non consentivano l’invio rapido di messaggi complessi</a:t>
            </a:r>
            <a:endParaRPr lang="en-GB" sz="2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0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3C296-858E-BE2E-B78B-6DABA6D37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27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La lentezza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11FE1A-A205-ADCA-C972-4CC0D781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410199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ts val="3400"/>
              </a:lnSpc>
              <a:spcBef>
                <a:spcPts val="0"/>
              </a:spcBef>
              <a:buFontTx/>
              <a:buChar char="-"/>
            </a:pP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Inizio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Ottocento - </a:t>
            </a: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Il sistema di comunicazione globale si basava su: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Corrieri a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cavallo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Navigazione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fluviale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e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marittima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Nel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mentre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, a Londra: f</a:t>
            </a: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ino a 12 recapiti postali al giorno → lettere brevi e rapide, simili a email per frequenza e stile.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Lettera Londra–India: 5–8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mesi</a:t>
            </a: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lv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Lettera Londra–America: 3–4 </a:t>
            </a:r>
            <a:r>
              <a:rPr lang="en-GB" sz="3100" dirty="0" err="1">
                <a:latin typeface="Verdana" panose="020B0604030504040204" pitchFamily="34" charset="0"/>
                <a:ea typeface="Verdana" panose="020B0604030504040204" pitchFamily="34" charset="0"/>
              </a:rPr>
              <a:t>mesi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r>
              <a:rPr lang="en-GB" sz="3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Il mondo era più grande: l’informazione viaggiava alla velocità del corpo fisico che la trasportava</a:t>
            </a:r>
          </a:p>
          <a:p>
            <a:pPr marL="0" indent="-285750" algn="just">
              <a:lnSpc>
                <a:spcPts val="34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3100" dirty="0">
                <a:latin typeface="Verdana" panose="020B0604030504040204" pitchFamily="34" charset="0"/>
                <a:ea typeface="Verdana" panose="020B0604030504040204" pitchFamily="34" charset="0"/>
              </a:rPr>
              <a:t>Oggi: la diretta globale rende gli eventi istantaneamente condivisi</a:t>
            </a:r>
            <a:endParaRPr lang="en-GB" sz="3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algn="just">
              <a:lnSpc>
                <a:spcPts val="2640"/>
              </a:lnSpc>
              <a:spcAft>
                <a:spcPts val="800"/>
              </a:spcAft>
              <a:buSzPts val="1000"/>
              <a:buFontTx/>
              <a:buChar char="-"/>
              <a:tabLst>
                <a:tab pos="457200" algn="l"/>
              </a:tabLst>
            </a:pPr>
            <a:endParaRPr lang="en-GB" sz="4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6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20B3C-E796-C0D6-4338-F6E7831E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nascita del </a:t>
            </a:r>
            <a:r>
              <a:rPr lang="it-IT" dirty="0" err="1"/>
              <a:t>broad</a:t>
            </a:r>
            <a:r>
              <a:rPr lang="it-IT" dirty="0"/>
              <a:t> cast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AB9CE1-1860-7B0D-08AD-9D7B5B160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48"/>
            <a:ext cx="10515600" cy="552844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Inizio Novecento: Guglielmo Marconi sviluppa il telegrafo senza fili, applicando studi di Maxwell, Hertz, Edison, Volta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Prime applicazioni: ambito militare, soprattutto navale → impossibilità di usare cavi = necessità di onde radio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Dopo</a:t>
            </a: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Prima guerra mondiale</a:t>
            </a: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</a:t>
            </a: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intuisce il potenziale non militare delle onde radio</a:t>
            </a:r>
          </a:p>
          <a:p>
            <a:pPr marL="0" lvl="0" indent="0" algn="just">
              <a:lnSpc>
                <a:spcPts val="3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Nasce un nuovo modello comunicativo: broadcast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unidirezionale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Nessun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destinatario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preciso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Potenziale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copertura</a:t>
            </a:r>
            <a:r>
              <a:rPr lang="en-GB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</a:t>
            </a:r>
            <a:r>
              <a:rPr lang="en-GB" sz="2000" kern="1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massa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it-IT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nizia l’epoca dei mass media con l</a:t>
            </a: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prime stazioni radio: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1920, KDKA (USA) → prima trasmissione regolare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1922, BBC (UK) → modello pubblico di comunicazione di massa</a:t>
            </a:r>
          </a:p>
          <a:p>
            <a:pPr>
              <a:lnSpc>
                <a:spcPts val="3000"/>
              </a:lnSpc>
              <a:spcBef>
                <a:spcPts val="0"/>
              </a:spcBef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America radio commerciale (Soap opera), in Europa pubbliche</a:t>
            </a:r>
            <a:endParaRPr lang="en-GB" sz="20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GB" sz="1800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1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9A95B00-6718-CE29-B8D2-98DC88177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40424"/>
              </p:ext>
            </p:extLst>
          </p:nvPr>
        </p:nvGraphicFramePr>
        <p:xfrm>
          <a:off x="210879" y="198120"/>
          <a:ext cx="11578856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714">
                  <a:extLst>
                    <a:ext uri="{9D8B030D-6E8A-4147-A177-3AD203B41FA5}">
                      <a16:colId xmlns:a16="http://schemas.microsoft.com/office/drawing/2014/main" val="2787053589"/>
                    </a:ext>
                  </a:extLst>
                </a:gridCol>
                <a:gridCol w="2894714">
                  <a:extLst>
                    <a:ext uri="{9D8B030D-6E8A-4147-A177-3AD203B41FA5}">
                      <a16:colId xmlns:a16="http://schemas.microsoft.com/office/drawing/2014/main" val="3981946819"/>
                    </a:ext>
                  </a:extLst>
                </a:gridCol>
                <a:gridCol w="2894714">
                  <a:extLst>
                    <a:ext uri="{9D8B030D-6E8A-4147-A177-3AD203B41FA5}">
                      <a16:colId xmlns:a16="http://schemas.microsoft.com/office/drawing/2014/main" val="834902871"/>
                    </a:ext>
                  </a:extLst>
                </a:gridCol>
                <a:gridCol w="2894714">
                  <a:extLst>
                    <a:ext uri="{9D8B030D-6E8A-4147-A177-3AD203B41FA5}">
                      <a16:colId xmlns:a16="http://schemas.microsoft.com/office/drawing/2014/main" val="500501563"/>
                    </a:ext>
                  </a:extLst>
                </a:gridCol>
              </a:tblGrid>
              <a:tr h="1598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Feuilleton (XIX secolo)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Soap opera radiofonica (anni ’30)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Serie TV (anni ’50–’90)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Serialità digitale on demand (anni 2000+) Le piattaforme (Netflix, Prime, Disney+, ecc.)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71368"/>
                  </a:ext>
                </a:extLst>
              </a:tr>
              <a:tr h="15985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Romanzi a puntate pubblicati nei giornali (es. </a:t>
                      </a:r>
                      <a:r>
                        <a:rPr lang="it-IT" sz="20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 miserabili</a:t>
                      </a: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</a:t>
                      </a:r>
                      <a:r>
                        <a:rPr lang="it-IT" sz="2000" b="0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Il conte di Montecristo</a:t>
                      </a: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Serialità orale e domestica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Trasferimento del format alla televisione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il palinsesto (visione non lineare)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172068"/>
                  </a:ext>
                </a:extLst>
              </a:tr>
              <a:tr h="12296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Logica della sospensione narrativa (cliffhanger)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Trasmissione quotidiana, ciclica</a:t>
                      </a:r>
                    </a:p>
                    <a:p>
                      <a:pPr algn="just"/>
                      <a:endParaRPr lang="en-GB" sz="20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Dalle soap alle sitcom, poi ai serial polizieschi, ospedalieri, politici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la nazionalità (cataloghi globali)</a:t>
                      </a:r>
                      <a:endParaRPr lang="en-GB" sz="2000" b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93519"/>
                  </a:ext>
                </a:extLst>
              </a:tr>
              <a:tr h="122967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Obiettivo: fidelizzazione del lettore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Pubblico femminile, funzione rassicurante → broadcast uno-a-molti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 TV generalista diventa fabbrica di storie per la 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Oltre il cinema (per investimenti, popolarità, divismo)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27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0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754AB-6843-6964-6B3D-9A18A4A0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Teoria dell’ago ipodermico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18244E-62DE-0D66-F489-2A36F6FAE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988918"/>
            <a:ext cx="10515600" cy="402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fontAlgn="base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media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agiscono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come un ago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inietta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sostanza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 un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proiettile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magico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fontAlgn="base"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Pubblico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passivo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indifferenziato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algn="l" fontAlgn="base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unidirezionale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potente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immediate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Contesto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storico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Dai primi media broadcast fino alla fine della Seconda GM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Diffusione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radio, stampa, cinema: utilizzo per propaganda (e molti regimi)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Aumento e addensamento popolazione (urbanizzazione, società e consumi di massa)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4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D363B2-7B98-0360-C038-8EFC9469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6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Fake su Fake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EEAD3C-D28A-9B02-798E-051C296C3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6756" y="518695"/>
            <a:ext cx="110490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30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ottobre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1938: Orson Welles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adatta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il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romanzo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H.G. Wells in forma di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radiodramma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simulando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notiziario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diretta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Alcuni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ascoltatori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non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sintonizzati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dall'inizio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credono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sia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reale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ma:</a:t>
            </a: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Ascolti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limitati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Nessun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panico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diffuso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Panico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amplificato</a:t>
            </a:r>
            <a:r>
              <a:rPr lang="en-US" altLang="en-US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retroattivamente</a:t>
            </a: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31 ottobre: Scuse di Orson Welles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Conferenza stampa pubblica: Welles appare sorpreso, commosso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 scuse avrebbero dovuto  placare alcune polemiche contro CBS e Mercury Theatre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giornali colsero (e coltivarono) la notizia: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titoli allarmistici, episodi isolati gonfiati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Entrato nei libri di storia e volumi di comunicazione, a posteriori: analisi dati ascolto (bassi) e lettere pubblico (più o meno consapevole, chiedeva spiegazioni, ma poco o per niente panico) </a:t>
            </a:r>
            <a:r>
              <a:rPr lang="en-GB" sz="1400" dirty="0"/>
              <a:t>“The Myth of the War of the Worlds Panic” (Slate, 2013)</a:t>
            </a:r>
            <a:endParaRPr lang="it-IT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endParaRPr lang="en-US" altLang="en-US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27E81FA-A346-CB42-91FD-FC6486780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399"/>
              </p:ext>
            </p:extLst>
          </p:nvPr>
        </p:nvGraphicFramePr>
        <p:xfrm>
          <a:off x="3436434" y="6249380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273935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673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50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5F913FA-AAFB-51DE-CC11-A055D7315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59566"/>
            <a:ext cx="8115300" cy="1655483"/>
          </a:xfrm>
        </p:spPr>
        <p:txBody>
          <a:bodyPr anchor="b"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‘Prima’ ricerca su radio e comunicazione politica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7BF159-1F21-BB1B-ACB6-1F16EE6D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434"/>
            <a:ext cx="8115300" cy="541019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People’s Choice (</a:t>
            </a:r>
            <a:r>
              <a:rPr lang="en-GB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Lazarsfeld</a:t>
            </a: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GB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Berelson</a:t>
            </a: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Gaudet; 1944)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Elezioni USA 1940 (Roosevelt vs </a:t>
            </a:r>
            <a:r>
              <a:rPr lang="it-IT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Willkie</a:t>
            </a: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en-GB" sz="26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Comunità</a:t>
            </a:r>
            <a:r>
              <a:rPr lang="en-GB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 Erie County, Ohio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Primo panel study longitudinale (600 intervistati x 7 mesi)</a:t>
            </a:r>
          </a:p>
          <a:p>
            <a:pPr marL="0" indent="0" algn="just">
              <a:lnSpc>
                <a:spcPts val="2800"/>
              </a:lnSpc>
              <a:buNone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ts val="2800"/>
              </a:lnSpc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</a:rPr>
              <a:t>Effetti limitati:</a:t>
            </a: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media non convertono, ma rafforzano le opinioni giù esistenti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Gli elettori selezionano contenuti coerenti con le loro idee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radio viene citata come fonte da chi già propenso a Roosevelt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6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 l’effetto più forte non viene dai media: viene dalle relazioni personali</a:t>
            </a:r>
            <a:endParaRPr lang="en-GB" sz="26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9C209C-34FF-E76D-A6AB-48484922F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12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0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128A6-06C2-5980-6522-418ECE48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Verdana" panose="020B0604030504040204" pitchFamily="34" charset="0"/>
                <a:ea typeface="Verdana" panose="020B0604030504040204" pitchFamily="34" charset="0"/>
              </a:rPr>
              <a:t>Altre variabili influenzati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869B31-CC38-5D25-C3BE-F2D012EB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7"/>
            <a:ext cx="10515600" cy="4620306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Strutture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sociali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voto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 indice socio-strutturale (religione, classe, territorio) spiega gran parte del voto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Il 74% degli elettori “proni” al GOP vota effettivamente GOP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L’appartenenza religiosa, socioeconomica e territoriale pesa più dei media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</a:pP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sz="2000" kern="1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interpersonale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meno esposti ai media (donne, giovani, poveri, rurali) decidono più tardi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Persone più informate influenzano i meno informati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20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 relazioni dirette risultano più decisive della radio o dei giornali</a:t>
            </a:r>
            <a:endParaRPr lang="en-GB" sz="20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04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1233</Words>
  <Application>Microsoft Office PowerPoint</Application>
  <PresentationFormat>Widescreen</PresentationFormat>
  <Paragraphs>144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Verdana</vt:lpstr>
      <vt:lpstr>Tema di Office</vt:lpstr>
      <vt:lpstr>Tele comunicare</vt:lpstr>
      <vt:lpstr>Mandare un segnale lontano</vt:lpstr>
      <vt:lpstr>La lentezza</vt:lpstr>
      <vt:lpstr>La nascita del broad cast</vt:lpstr>
      <vt:lpstr>Presentazione standard di PowerPoint</vt:lpstr>
      <vt:lpstr>Teoria dell’ago ipodermico</vt:lpstr>
      <vt:lpstr>Fake su Fake</vt:lpstr>
      <vt:lpstr>‘Prima’ ricerca su radio e comunicazione politica</vt:lpstr>
      <vt:lpstr>Altre variabili influenzati</vt:lpstr>
      <vt:lpstr>Nessun ago ipodermico o pallottola magica</vt:lpstr>
      <vt:lpstr>Presentazione standard di PowerPoint</vt:lpstr>
      <vt:lpstr>La psicoanalisi nella Scuola di Francoforte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strizzolo</dc:creator>
  <cp:lastModifiedBy>nicola strizzolo</cp:lastModifiedBy>
  <cp:revision>23</cp:revision>
  <dcterms:created xsi:type="dcterms:W3CDTF">2025-04-08T11:52:22Z</dcterms:created>
  <dcterms:modified xsi:type="dcterms:W3CDTF">2026-03-19T10:04:41Z</dcterms:modified>
</cp:coreProperties>
</file>