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61" r:id="rId7"/>
    <p:sldId id="275" r:id="rId8"/>
    <p:sldId id="262" r:id="rId9"/>
    <p:sldId id="263" r:id="rId10"/>
    <p:sldId id="274" r:id="rId11"/>
    <p:sldId id="264" r:id="rId12"/>
    <p:sldId id="265" r:id="rId13"/>
    <p:sldId id="272" r:id="rId14"/>
    <p:sldId id="267" r:id="rId15"/>
    <p:sldId id="268" r:id="rId16"/>
    <p:sldId id="273" r:id="rId17"/>
    <p:sldId id="277" r:id="rId18"/>
    <p:sldId id="278" r:id="rId19"/>
    <p:sldId id="276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5530A-7165-8B40-76DF-3119E3AB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279EFC-5C9C-6131-EB54-FB1607784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005326-4A8A-34A7-8AE8-FDFB1FE7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C9A559-EC34-03AC-90EC-382AA2AA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3C2AF6-908F-4368-97A2-2B5F908C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9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E9CB8-8BC4-A060-F176-098B3440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325E8D-0648-0871-0680-5044CE378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9A4089-A6CB-D9B3-15DD-AA997F5F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978080-C8A7-3064-98CA-2BBAFF54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512C37-C6F2-CA77-A84F-691E4143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82CA23-DD86-B390-29B3-821A1B73E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855272-9D80-E399-2C0C-A666A1B40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B80DE6-3D4A-AFC5-1DAE-416D8B59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B9901B-AA6C-A51E-2C61-DC947D0A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774DAB-C41A-6A8A-E300-3865B75C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5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5CB3F-92C4-AD65-6428-D98D91F1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DDB902-B6ED-8C17-63A7-F63494919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42366E-CCBA-0CFD-C533-021DFAA7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8679A0-94DC-D923-6108-67224192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7C4412-0E84-9043-40D2-6251559F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1D458-81A6-CED7-5A61-2238B2FA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B2F9CA-9BCD-DDCC-B724-D2E7088A3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55AEC4-89D6-EF73-C6C0-E8B81E61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7E0BBA-F888-8B2B-CBC6-86FAD275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5DFB76-8C3E-5A53-38DF-ED5BC6B2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3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679CF0-5A44-BFCF-A224-035E3840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918285-641C-96C4-FFDD-F5910FF8B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FE7BE9-66EB-8049-B0D6-B4934D7E8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BFC96A-D7EF-A15A-F814-64E49C92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A2CD66-E44D-1A6C-CC38-25E3127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ADB21A-2F40-0E55-06CC-52696F8F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3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B742F-D23E-28B8-F563-4740B538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BDDCC9-F975-C1A4-844E-1B4347C23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F22FFF-FEC3-6E66-5B0D-8BF4C7328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DED5CD-C2EE-0FFB-28D1-AA8F7BBFC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14D482B-E965-8316-34EC-898EBAAE1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0CFD5B-5E50-B8A8-63F0-A0BDCC4C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A8507A-2DE2-2682-7061-77BC9959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1EC39A-6F7B-756C-AD72-698FB1A9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8C9B2A-6F3A-338F-5BE9-FFEDAA08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5C33D8-02B0-CB4A-EE9B-71ABA17A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5C50FD-3E02-B582-5708-3FDC28AC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9587A5-9410-9044-293A-EF9347C9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2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B27786-AEE1-02A9-5B09-27B5346F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A342BA-F964-AFA3-E7C5-03090053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CF7C22-8AE7-4B58-A3BB-04EB0AC1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99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BAC62-6534-315B-D29E-CF477983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FDF0DB-D8BE-6CDD-1293-8CABB672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8D3AA5-7287-8ABF-75AC-BAD2E0654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F7CDD3-C362-7673-7BE0-C9A7B806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865AC3-3C06-8364-998A-B2964C21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BCB574-435C-AC45-0C7A-700CCB4A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6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64636-045D-3F4C-6DBD-41AF425B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6DC39D2-812D-0B1D-63AB-E936B5A6D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FC992D-2A6B-6F18-6A54-25769ED8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9F8365-55B1-D5AA-FDD8-B3B4832F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01F18A-80D0-6F08-E76E-BC1A4304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E0F7C1-5EEB-52C3-62DE-78BDDABD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4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5BD7A2C-1F07-5AD4-01B0-E3F1EA3D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6502C9-08FA-6843-2CC4-333A4F498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6128EB-2BA6-7BFA-5CCA-5331D47D1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66D37-928C-473C-9AD5-1F03A77CB205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69C678-05A5-849B-29E3-8B3C11058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72781-5962-44CF-CD44-AB86A003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094B84-1EDF-491B-9459-1D22A15BC03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5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72677B-C45E-1478-09D4-2D71E16AE0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4455" b="1929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CADA7FA-B110-CB3C-226E-E2E611A03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1952"/>
            <a:ext cx="9144000" cy="2900518"/>
          </a:xfrm>
        </p:spPr>
        <p:txBody>
          <a:bodyPr>
            <a:normAutofit/>
          </a:bodyPr>
          <a:lstStyle/>
          <a:p>
            <a:r>
              <a:rPr lang="it-IT" sz="47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Velocità, </a:t>
            </a:r>
            <a:r>
              <a:rPr lang="it-IT" sz="47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mimesis</a:t>
            </a:r>
            <a:r>
              <a:rPr lang="it-IT" sz="47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diseguaglianze:</a:t>
            </a:r>
            <a:br>
              <a:rPr lang="it-IT" sz="47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7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modello di Rogers applicato alla diffusione dell'AI</a:t>
            </a:r>
            <a:endParaRPr lang="en-GB" sz="47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987579-AF5B-4D26-7A15-780D4624C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6048"/>
            <a:ext cx="9144000" cy="109839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Nicola Strizzolo</a:t>
            </a:r>
          </a:p>
          <a:p>
            <a:r>
              <a:rPr lang="it-IT" dirty="0">
                <a:solidFill>
                  <a:srgbClr val="FFFFFF"/>
                </a:solidFill>
              </a:rPr>
              <a:t>Università degli Studi di Teramo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9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98EE6-24B4-DB24-0930-469CC326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Sulla compatibilità prima dell’AI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A70466-F7BB-E317-2B92-112A2F61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79478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Compatibilità dell’innovazione non riguarda solo l’aderenza simbolica alle abitudini: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&lt; implica la capacità di inserirsi in pratiche già consolidate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	&lt; è accettabile quando non stravolge il modo in cui una società percepisce il proprio mondo</a:t>
            </a: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Internet: estende e sfrutta infrastrutture e tecnologie comunicative preesistenti</a:t>
            </a: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Mobile: rafforza pratiche di mobilità e connessione</a:t>
            </a: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Social network: amplificano reti relazionali già presenti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È la compatibilità la dimensione determinante la diffusione (o meno) di un’innovazione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 diffusione accelera quando l’innovazione prolunga l’esperienza sociale e tecnica invece di interromperla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Ogni medium, infatti, non sostituisce quello precedente ma lo incorpora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20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334276-3D1A-9708-468B-E7D6B84D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AI: Compatibilità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54B708-2575-9158-71DD-810C0827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47742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 diffusione accelera quando l’innovazione è culturalmente compatibile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L’AI presenta una compatibilità inedita: apprende linguaggi, testi e pratiche degli utenti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Dinamica mimetica: l’innovazione si modella sulla cultura che la genera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 compatibilità non è più unidirezionale: non sono solo le tecnologie ad adattarsi alla società, sono le società a riorganizzarsi attorno alle macchine (Floridi, 2022)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7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1A663-A9CB-DF10-BFC6-1AD868AC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AI: Complessità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C8D36-C3C4-04C0-5B7A-EBBE5889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072"/>
            <a:ext cx="10515600" cy="52411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L’AI parla il linguaggio degli utenti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Riduce la soglia di accesso a compiti cognitivi complessi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Trasforma l’interazione tecnica in esperienza familiare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La semplificazione non è solo cognitiva: è anche morale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Il sistema appare non giudicante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Riduce il carico decisionale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Favorisce una delega implicita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89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CCC58-F67F-23DD-1000-8D67DC5F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1415A-EB59-CFD0-0EFF-6A20545A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AI: Sperimentabilità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8C1BD2-8E42-CFA4-A44F-F65D3B87B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L’AI è ovunque: browser, traduttori, scrittura assistita, la usiamo senza accorgercene (AI invisibile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Norman;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 Ricezione Distratta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Benjamin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L’accesso è continuo, gratuito, senza impegni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la percezione del rischio si abbassa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La sperimentazione non è unidirezionale: non siamo solo noi a testare l’AI, è l’AI che apprende dai nostri comportamenti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Ogni utilizzo diventa addestramento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41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975E0-7605-8196-6710-331BC09E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AI: Visibilità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5EE72-3C45-A5E7-C8DD-775E9276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 risultati dell’AI sono immediatamente osservabili: testi, immagini, video, sintesi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Osservabile efficienza e performatività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Risultati che alimentano fiducia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Prodotti per l’industria culturale che alimentano l’immaginario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Non solo da dati esistenti (analizzati tutti) ma li crea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Binomio Natura/Cultura: Trinomio Natura/Cultura/Artificiale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5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7D509-04CD-4269-7024-F88647FC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40"/>
            <a:ext cx="10515600" cy="1325563"/>
          </a:xfrm>
        </p:spPr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AI: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Reinventabilità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e Interconnettività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555D60-1AA5-09D0-D3DF-302D02BA0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204"/>
            <a:ext cx="10515600" cy="52811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300" dirty="0">
                <a:latin typeface="Verdana" panose="020B0604030504040204" pitchFamily="34" charset="0"/>
                <a:ea typeface="Verdana" panose="020B0604030504040204" pitchFamily="34" charset="0"/>
              </a:rPr>
              <a:t>L’AI piattaforma generativa che consente di creare applicazioni, simulare scenari e progettare soluzioni inedite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300" dirty="0">
                <a:latin typeface="Verdana" panose="020B0604030504040204" pitchFamily="34" charset="0"/>
                <a:ea typeface="Verdana" panose="020B0604030504040204" pitchFamily="34" charset="0"/>
              </a:rPr>
              <a:t>L’innovazione diventa così continuamente reinventabile: non separa più chi usa da chi progetta, ma riduce le barriere tra utilizzo e produzione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300" dirty="0">
                <a:latin typeface="Verdana" panose="020B0604030504040204" pitchFamily="34" charset="0"/>
                <a:ea typeface="Verdana" panose="020B0604030504040204" pitchFamily="34" charset="0"/>
              </a:rPr>
              <a:t>Crescente interconnessione: i sistemi di AI operano integrandosi con dati, archivi e ambienti digitali già esistenti.</a:t>
            </a:r>
            <a:endParaRPr lang="en-GB" sz="2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23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it-IT" sz="2300" dirty="0" err="1">
                <a:latin typeface="Verdana" panose="020B0604030504040204" pitchFamily="34" charset="0"/>
                <a:ea typeface="Verdana" panose="020B0604030504040204" pitchFamily="34" charset="0"/>
              </a:rPr>
              <a:t>iù</a:t>
            </a:r>
            <a:r>
              <a:rPr lang="it-IT" sz="2300" dirty="0">
                <a:latin typeface="Verdana" panose="020B0604030504040204" pitchFamily="34" charset="0"/>
                <a:ea typeface="Verdana" panose="020B0604030504040204" pitchFamily="34" charset="0"/>
              </a:rPr>
              <a:t> che funzionare come tecnologie autonome, estendono le capacità degli ecosistemi informativi, favorendo processi di riuso creativo e innovazione continua</a:t>
            </a:r>
            <a:endParaRPr lang="en-GB" sz="2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4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DA17A-A5E6-7A77-E51C-1013490C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5004"/>
            <a:ext cx="10515600" cy="1325563"/>
          </a:xfrm>
        </p:spPr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Internet of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Things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8C9B4-E82D-F5F7-A47A-7B80569C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057"/>
            <a:ext cx="10515600" cy="5395870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L’IoT non è solo un insieme di oggetti connessi: è un’infrastruttura globale che produce dati, interconnette ambienti fisici e digitali e alimenta nuove forme di automazione e intelligenza distribuita.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18,8–21,1 miliardi di dispositivi IoT connessi nel mondo nel 2025 → oltre 40 miliardi previsti entro il 2030–2034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Europa: ~70% di cittadini usa almeno un dispositivo IoT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Italia: ~155 milioni dispositivi connessi (2,6 per abitante)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4,5 miliardi di connessioni cellulari IoT nel 2025 ~8 miliardi entro il 2031</a:t>
            </a:r>
          </a:p>
          <a:p>
            <a:pPr marL="0" indent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Mercato globale IoT in rapida espansione (&gt;23 miliardi USD nel 2025) con forti tassi di crescita attesi fino al 2030/2035</a:t>
            </a:r>
          </a:p>
        </p:txBody>
      </p:sp>
    </p:spTree>
    <p:extLst>
      <p:ext uri="{BB962C8B-B14F-4D97-AF65-F5344CB8AC3E}">
        <p14:creationId xmlns:p14="http://schemas.microsoft.com/office/powerpoint/2010/main" val="246482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02002-2823-5A38-356D-7D1F2EC0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56" y="-637465"/>
            <a:ext cx="9378477" cy="1616203"/>
          </a:xfrm>
        </p:spPr>
        <p:txBody>
          <a:bodyPr anchor="b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Diseguaglianze nell’innovazione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7B47B0-810D-38A1-803F-7D7BB113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5" y="978737"/>
            <a:ext cx="4884516" cy="5746153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ts val="26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Innovatori (2,5%): propensione al rischio, accesso anticipato a informazioni e strumenti</a:t>
            </a:r>
          </a:p>
          <a:p>
            <a:pPr marL="0" indent="0" algn="just">
              <a:lnSpc>
                <a:spcPts val="2600"/>
              </a:lnSpc>
              <a:spcBef>
                <a:spcPts val="0"/>
              </a:spcBef>
              <a:buFontTx/>
              <a:buChar char="-"/>
            </a:pP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Early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adopters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(13,5%): opinion leader che legittimano l’innovazione</a:t>
            </a:r>
          </a:p>
          <a:p>
            <a:pPr marL="0" indent="0" algn="just">
              <a:lnSpc>
                <a:spcPts val="26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Prima maggioranza (34%): raggiungimento della massa critica</a:t>
            </a:r>
          </a:p>
          <a:p>
            <a:pPr marL="0" indent="0" algn="just">
              <a:lnSpc>
                <a:spcPts val="26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Seconda maggioranza (34%): adozione per convenienza o necessità</a:t>
            </a:r>
          </a:p>
          <a:p>
            <a:pPr marL="0" indent="0" algn="just">
              <a:lnSpc>
                <a:spcPts val="26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Ritardatari (16%): maggiore cautela, spesso associata a minori risorse</a:t>
            </a:r>
          </a:p>
          <a:p>
            <a:pPr marL="0" indent="0" algn="just">
              <a:lnSpc>
                <a:spcPts val="2600"/>
              </a:lnSpc>
              <a:spcBef>
                <a:spcPts val="0"/>
              </a:spcBef>
              <a:buFontTx/>
              <a:buChar char="-"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600"/>
              </a:lnSpc>
              <a:spcBef>
                <a:spcPts val="0"/>
              </a:spcBef>
              <a:buNone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La diffusione dell’innovazione riflette e riproduce diseguaglianze sociali</a:t>
            </a:r>
          </a:p>
          <a:p>
            <a:endParaRPr lang="en-GB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28895F-70A3-0FB0-61BD-04A31AE5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67" y="1847636"/>
            <a:ext cx="6389346" cy="31627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53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CDADB-CCBD-5FC4-9E1F-8EFB3CD5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Divario digitale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086783-9401-A8CE-9995-C45DA6DD4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9"/>
            <a:ext cx="10515600" cy="498816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Le ricerche convergono nel mostrare che l’adozione tecnologica è influenzata da variabili socio-anagrafiche spesso interdipendenti:</a:t>
            </a:r>
          </a:p>
          <a:p>
            <a:pPr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istruzione e reddito</a:t>
            </a:r>
          </a:p>
          <a:p>
            <a:pPr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età e genere</a:t>
            </a:r>
          </a:p>
          <a:p>
            <a:pPr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reti familiari e sociali</a:t>
            </a:r>
          </a:p>
          <a:p>
            <a:pPr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condizioni di salute</a:t>
            </a:r>
          </a:p>
          <a:p>
            <a:pPr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posizione professionale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L’accesso all’innovazione riflette la struttura sociale più di quanto la trasforma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*Gui 2015; Rinaldi &amp; Strizzolo 2022; Simone 2023; Degli Esposti &amp; Tirabassi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25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727722-CAA5-6366-347C-B2BA96B5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Divario Artificiale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9A662-08A8-C5F7-EC4D-F62E1BAB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031"/>
            <a:ext cx="10515600" cy="49822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Dall’economia digitale all’AI generativa emerge un pattern ricorrente (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OECD, IMF, Eurostat, Pew, Oxford Insights)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Innovatori ed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early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adopters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concentrano capitale culturale e competenze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La maggioranza entra con l’integrazione nelle pratiche quotidiane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Persistono soglie di accesso legate a risorse e alfabetizzazione digitale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La diffusione della tecnologia accelera, ma stratificata socialmente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426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2ABCF1-083A-DF57-587C-DE7B9C98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La velocità dell’innovazione: fattore perturbativo?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84C769-295A-7701-8C31-37F1223042DF}"/>
              </a:ext>
            </a:extLst>
          </p:cNvPr>
          <p:cNvSpPr txBox="1"/>
          <p:nvPr/>
        </p:nvSpPr>
        <p:spPr>
          <a:xfrm>
            <a:off x="528216" y="1146403"/>
            <a:ext cx="11161439" cy="103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Le innovazioni del Novecento hanno richiesto decenni per diffondersi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L’AI generativa ha raggiunto soglie comparabili in pochi mesi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A269660-ABE8-2546-1005-04F1F201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99" y="2424903"/>
            <a:ext cx="8525475" cy="42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9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53E23-AD15-471F-19F7-57CB29CE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>
                <a:latin typeface="Verdana" panose="020B0604030504040204" pitchFamily="34" charset="0"/>
                <a:ea typeface="Verdana" panose="020B0604030504040204" pitchFamily="34" charset="0"/>
              </a:rPr>
              <a:t>Le conseguenze 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dell’AI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5FFC03-F173-68A1-249F-79F97187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664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L’AI riorganizza diseguaglianze (può essere anche strumento di uguaglianza e inclusione; 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Petroccia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, 2024)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Divide chi sa integrarla da chi la subisce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Concentra potere in chi controlla dati e infrastrutture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Incorpora 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bias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 che possono diventare norma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Accelera più di quanto si </a:t>
            </a:r>
            <a:r>
              <a:rPr lang="it-IT" sz="2200">
                <a:latin typeface="Verdana" panose="020B0604030504040204" pitchFamily="34" charset="0"/>
                <a:ea typeface="Verdana" panose="020B0604030504040204" pitchFamily="34" charset="0"/>
              </a:rPr>
              <a:t>possa filosoficamente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it-IT" sz="2200">
                <a:latin typeface="Verdana" panose="020B0604030504040204" pitchFamily="34" charset="0"/>
                <a:ea typeface="Verdana" panose="020B0604030504040204" pitchFamily="34" charset="0"/>
              </a:rPr>
              <a:t>socialmente 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comprendere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Tempi della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riflessione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dell’etica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più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lenti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mercato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, a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sua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volta ora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accellerato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e ‘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cibernetizzato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’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dall’AI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diseguaglianze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gig economy (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Petroccia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2024)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AD8014-3DD0-45E4-2FB0-C65A0B86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334" y="0"/>
            <a:ext cx="4515743" cy="68580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7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0D89C0-5D8D-6D97-6382-C02B91FD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62" y="-22157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Ah, </a:t>
            </a:r>
            <a:r>
              <a:rPr lang="en-GB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un’altra</a:t>
            </a:r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 AI!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A2A708-FC7C-699F-FC35-BC2E1EA4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432817"/>
            <a:ext cx="5540830" cy="52183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3200" dirty="0"/>
              <a:t>Nel 2003 Clay </a:t>
            </a:r>
            <a:r>
              <a:rPr lang="it-IT" sz="3200" dirty="0" err="1"/>
              <a:t>Shirky</a:t>
            </a:r>
            <a:r>
              <a:rPr lang="it-IT" sz="3200" dirty="0"/>
              <a:t> parlava di </a:t>
            </a:r>
            <a:r>
              <a:rPr lang="it-IT" sz="3200" i="1" dirty="0" err="1"/>
              <a:t>Yet</a:t>
            </a:r>
            <a:r>
              <a:rPr lang="it-IT" sz="3200" i="1" dirty="0"/>
              <a:t> </a:t>
            </a:r>
            <a:r>
              <a:rPr lang="it-IT" sz="3200" i="1" dirty="0" err="1"/>
              <a:t>Another</a:t>
            </a:r>
            <a:r>
              <a:rPr lang="it-IT" sz="3200" i="1" dirty="0"/>
              <a:t> Social Networking Service</a:t>
            </a:r>
            <a:r>
              <a:rPr lang="it-IT" sz="3200" dirty="0"/>
              <a:t> per descrivere la proliferazione dei social network (</a:t>
            </a:r>
            <a:r>
              <a:rPr lang="it-IT" sz="3200" dirty="0" err="1"/>
              <a:t>boyd</a:t>
            </a:r>
            <a:r>
              <a:rPr lang="it-IT" sz="3200" dirty="0"/>
              <a:t> &amp; Ellison, 2007).</a:t>
            </a:r>
          </a:p>
        </p:txBody>
      </p:sp>
    </p:spTree>
    <p:extLst>
      <p:ext uri="{BB962C8B-B14F-4D97-AF65-F5344CB8AC3E}">
        <p14:creationId xmlns:p14="http://schemas.microsoft.com/office/powerpoint/2010/main" val="287531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05E0B-946C-91D5-0D20-F012DAAA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1. Ma possiamo considerare un’innovazione indipendentemente dal contesto sociale?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B028CC-7126-96D4-AB0B-CB084BDC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6"/>
          <a:stretch>
            <a:fillRect/>
          </a:stretch>
        </p:blipFill>
        <p:spPr>
          <a:xfrm>
            <a:off x="1979270" y="1214206"/>
            <a:ext cx="7835165" cy="55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138CB5-D170-6301-08D7-EA116EAF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30" y="64306"/>
            <a:ext cx="10290891" cy="1616203"/>
          </a:xfrm>
        </p:spPr>
        <p:txBody>
          <a:bodyPr anchor="b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2. L’accelerazione dell’innovazione è una novità?</a:t>
            </a:r>
            <a:endParaRPr lang="en-GB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92A58F-A2BE-E491-5481-A332A134A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1985474"/>
            <a:ext cx="5319062" cy="3447832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Wright (1936): l’esperienza produttiva riduce i costi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Legge di Moore (1965): la potenza computazionale cresce esponenzialmente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Magee et al. (2014): molte tecnologie seguono traiettorie di performance esponenziali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 descr="Immagine che contiene dipinto, aeromobile, pialla/aereo, disegno&#10;&#10;Il contenuto generato dall'IA potrebbe non essere corretto.">
            <a:extLst>
              <a:ext uri="{FF2B5EF4-FFF2-40B4-BE49-F238E27FC236}">
                <a16:creationId xmlns:a16="http://schemas.microsoft.com/office/drawing/2014/main" id="{7E596BEE-4D52-FA6F-64B2-7A2305FF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77"/>
          <a:stretch>
            <a:fillRect/>
          </a:stretch>
        </p:blipFill>
        <p:spPr>
          <a:xfrm>
            <a:off x="6273999" y="2740745"/>
            <a:ext cx="5319062" cy="29240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335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727E5-56C1-7C85-959E-9B79D66F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08" y="-415380"/>
            <a:ext cx="4768463" cy="1616203"/>
          </a:xfrm>
        </p:spPr>
        <p:txBody>
          <a:bodyPr anchor="b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L’innovazione è un fatto sociale (Rogers)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A261C-3B22-5A58-9213-2F0D03AA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08" y="1608060"/>
            <a:ext cx="6180462" cy="3447832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Nasce da relazioni e connessioni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Si diffonde attraverso reti sociali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È modellata da cultura, risorse e potere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La sfida attuale: comprendere l’AI come fenomeno sociale (l’innovazione è la nuova pratica che unisce artefatti e utenti)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62A9AB-059B-62E2-09EC-D345E20A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50" r="11316" b="1"/>
          <a:stretch>
            <a:fillRect/>
          </a:stretch>
        </p:blipFill>
        <p:spPr>
          <a:xfrm>
            <a:off x="6543675" y="-15447"/>
            <a:ext cx="5645154" cy="3447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61005E2-C9A9-1755-2732-55D86B5C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44"/>
          <a:stretch>
            <a:fillRect/>
          </a:stretch>
        </p:blipFill>
        <p:spPr>
          <a:xfrm>
            <a:off x="6543675" y="3429000"/>
            <a:ext cx="5648324" cy="342900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40768" y="3211903"/>
            <a:ext cx="1664453" cy="565863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6000">
                <a:schemeClr val="accent5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3235" y="0"/>
            <a:ext cx="1370340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4000">
                <a:schemeClr val="accent5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530" y="-11248"/>
            <a:ext cx="5648324" cy="132321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61635" y="3593533"/>
            <a:ext cx="2743200" cy="327571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55DAB9-FAA0-932F-031F-8448554F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4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Dall’agricoltura ai media: gli studi sull’innovazione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CFE4B7-4E42-1C86-DFF4-31381554F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296"/>
            <a:ext cx="10515600" cy="555584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L’agricoltura è il primo laboratorio empirico della diffusione (Ryan &amp; Gross, 1943 )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Da lì emergono concetti oggi centrali negli studi dei media (</a:t>
            </a:r>
            <a:r>
              <a:rPr lang="it-IT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Gatekeeper</a:t>
            </a: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, Broadcast)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Rogers (micro) e Diamond (macro) convergono: l’innovazione non è solo tecnica — è strutturalmente sociale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Ogni innovazione si afferma all’intersezione tra: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risorse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norme istituzionali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codici culturali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possibilità tecniche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Il medium stesso si muove in questo spazio di negoziazione (Colombo, 2007</a:t>
            </a:r>
            <a:r>
              <a:rPr lang="it-IT" sz="3600" b="1" dirty="0"/>
              <a:t>)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84298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48F51-E14F-6192-68AB-AFDA7CAD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Perché l’AI si diffonde così rapidamente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Applicando Rogers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0632F5-76D7-01C4-3D2B-3B8E8DEEA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Vantaggio relativo: percepito come immediato e competitivo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Compatibilità: si innesta nelle pratiche quotidiane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Bassa complessità percepita: interfacce conversazionali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Alta sperimentabilità: si prova senza rischio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Osservabilità: i risultati sono visibili e condivisibili, riduce l’incertezza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Reinventabilità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e interconnessione amplificano la velocità di diffusione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2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C4394-D5D8-6421-AA25-B4FD590B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AI: Vantaggio relativo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4D60BE-9EBF-2CB1-D4DF-B8C2237B7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Riduce drasticamente il tempo di esecuzione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Offre supporto operativo immediato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Consente di gestire complessità informative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Quando il vantaggio è percepito come evidente, la resistenza all’adozione crolla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381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1161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Verdana</vt:lpstr>
      <vt:lpstr>Tema di Office</vt:lpstr>
      <vt:lpstr>Velocità, mimesis, diseguaglianze: il modello di Rogers applicato alla diffusione dell'AI</vt:lpstr>
      <vt:lpstr>La velocità dell’innovazione: fattore perturbativo?</vt:lpstr>
      <vt:lpstr>Ah, un’altra AI!</vt:lpstr>
      <vt:lpstr>1. Ma possiamo considerare un’innovazione indipendentemente dal contesto sociale? </vt:lpstr>
      <vt:lpstr>2. L’accelerazione dell’innovazione è una novità?</vt:lpstr>
      <vt:lpstr>L’innovazione è un fatto sociale (Rogers)</vt:lpstr>
      <vt:lpstr>Dall’agricoltura ai media: gli studi sull’innovazione</vt:lpstr>
      <vt:lpstr>Perché l’AI si diffonde così rapidamente Applicando Rogers</vt:lpstr>
      <vt:lpstr>AI: Vantaggio relativo</vt:lpstr>
      <vt:lpstr>Sulla compatibilità prima dell’AI</vt:lpstr>
      <vt:lpstr>AI: Compatibilità</vt:lpstr>
      <vt:lpstr>AI: Complessità</vt:lpstr>
      <vt:lpstr>AI: Sperimentabilità</vt:lpstr>
      <vt:lpstr>AI: Visibilità</vt:lpstr>
      <vt:lpstr>AI: Reinventabilità e Interconnettività</vt:lpstr>
      <vt:lpstr>Internet of Things</vt:lpstr>
      <vt:lpstr>Diseguaglianze nell’innovazione</vt:lpstr>
      <vt:lpstr>Divario digitale</vt:lpstr>
      <vt:lpstr>Divario Artificiale</vt:lpstr>
      <vt:lpstr>Le conseguenze dell’AI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strizzolo</dc:creator>
  <cp:lastModifiedBy>nicola strizzolo</cp:lastModifiedBy>
  <cp:revision>49</cp:revision>
  <dcterms:created xsi:type="dcterms:W3CDTF">2026-02-07T15:58:20Z</dcterms:created>
  <dcterms:modified xsi:type="dcterms:W3CDTF">2026-03-26T12:33:07Z</dcterms:modified>
</cp:coreProperties>
</file>