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89" r:id="rId12"/>
    <p:sldId id="290" r:id="rId13"/>
    <p:sldId id="288" r:id="rId14"/>
    <p:sldId id="301" r:id="rId15"/>
    <p:sldId id="454" r:id="rId16"/>
    <p:sldId id="448" r:id="rId17"/>
    <p:sldId id="302" r:id="rId18"/>
    <p:sldId id="455" r:id="rId19"/>
    <p:sldId id="303" r:id="rId20"/>
    <p:sldId id="456" r:id="rId21"/>
    <p:sldId id="304" r:id="rId22"/>
    <p:sldId id="457" r:id="rId23"/>
    <p:sldId id="305" r:id="rId24"/>
    <p:sldId id="458" r:id="rId25"/>
    <p:sldId id="459" r:id="rId26"/>
    <p:sldId id="460" r:id="rId27"/>
    <p:sldId id="461" r:id="rId28"/>
    <p:sldId id="462" r:id="rId29"/>
    <p:sldId id="464" r:id="rId30"/>
    <p:sldId id="465" r:id="rId31"/>
    <p:sldId id="466" r:id="rId32"/>
    <p:sldId id="467" r:id="rId33"/>
    <p:sldId id="468" r:id="rId34"/>
    <p:sldId id="310" r:id="rId35"/>
    <p:sldId id="469" r:id="rId36"/>
    <p:sldId id="470" r:id="rId37"/>
    <p:sldId id="471" r:id="rId38"/>
    <p:sldId id="472" r:id="rId39"/>
    <p:sldId id="473" r:id="rId40"/>
    <p:sldId id="314" r:id="rId41"/>
    <p:sldId id="474" r:id="rId42"/>
    <p:sldId id="315" r:id="rId43"/>
    <p:sldId id="317" r:id="rId44"/>
    <p:sldId id="475" r:id="rId45"/>
    <p:sldId id="476" r:id="rId46"/>
    <p:sldId id="319" r:id="rId47"/>
    <p:sldId id="320" r:id="rId48"/>
    <p:sldId id="321" r:id="rId49"/>
    <p:sldId id="323" r:id="rId50"/>
    <p:sldId id="324" r:id="rId5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6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ola\Documents\Cartel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Foglio1!$J$11</c:f>
              <c:strCache>
                <c:ptCount val="1"/>
                <c:pt idx="0">
                  <c:v>anno</c:v>
                </c:pt>
              </c:strCache>
            </c:strRef>
          </c:tx>
          <c:marker>
            <c:symbol val="none"/>
          </c:marker>
          <c:cat>
            <c:numRef>
              <c:f>Foglio1!$I$12:$I$41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</c:numCache>
            </c:numRef>
          </c:cat>
          <c:val>
            <c:numRef>
              <c:f>Foglio1!$J$12:$J$41</c:f>
              <c:numCache>
                <c:formatCode>General</c:formatCode>
                <c:ptCount val="30"/>
                <c:pt idx="0">
                  <c:v>213</c:v>
                </c:pt>
                <c:pt idx="1">
                  <c:v>235</c:v>
                </c:pt>
                <c:pt idx="2">
                  <c:v>562</c:v>
                </c:pt>
                <c:pt idx="3" formatCode="#,##0">
                  <c:v>1204</c:v>
                </c:pt>
                <c:pt idx="4" formatCode="#,##0">
                  <c:v>1961</c:v>
                </c:pt>
                <c:pt idx="5" formatCode="#,##0">
                  <c:v>5089</c:v>
                </c:pt>
                <c:pt idx="6" formatCode="#,##0">
                  <c:v>28174</c:v>
                </c:pt>
                <c:pt idx="7" formatCode="#,##0">
                  <c:v>80000</c:v>
                </c:pt>
                <c:pt idx="8" formatCode="#,##0">
                  <c:v>159000</c:v>
                </c:pt>
                <c:pt idx="9" formatCode="#,##0">
                  <c:v>376000</c:v>
                </c:pt>
                <c:pt idx="10" formatCode="#,##0">
                  <c:v>727000</c:v>
                </c:pt>
                <c:pt idx="11" formatCode="#,##0">
                  <c:v>1313000</c:v>
                </c:pt>
                <c:pt idx="12" formatCode="#,##0">
                  <c:v>2217000</c:v>
                </c:pt>
                <c:pt idx="13" formatCode="#,##0">
                  <c:v>5846000</c:v>
                </c:pt>
                <c:pt idx="14" formatCode="#,##0">
                  <c:v>14352000</c:v>
                </c:pt>
                <c:pt idx="15" formatCode="#,##0">
                  <c:v>21819000</c:v>
                </c:pt>
                <c:pt idx="16" formatCode="#,##0">
                  <c:v>29760000</c:v>
                </c:pt>
                <c:pt idx="17" formatCode="#,##0">
                  <c:v>43230000</c:v>
                </c:pt>
                <c:pt idx="18" formatCode="#,##0">
                  <c:v>72398000</c:v>
                </c:pt>
                <c:pt idx="19" formatCode="#,##0">
                  <c:v>109574000</c:v>
                </c:pt>
                <c:pt idx="20" formatCode="#,##0">
                  <c:v>147345000</c:v>
                </c:pt>
                <c:pt idx="21" formatCode="#,##0">
                  <c:v>171638000</c:v>
                </c:pt>
                <c:pt idx="22" formatCode="#,##0">
                  <c:v>233101000</c:v>
                </c:pt>
                <c:pt idx="23" formatCode="#,##0">
                  <c:v>317646000</c:v>
                </c:pt>
                <c:pt idx="24" formatCode="#,##0">
                  <c:v>394992000</c:v>
                </c:pt>
                <c:pt idx="25" formatCode="#,##0">
                  <c:v>433193000</c:v>
                </c:pt>
                <c:pt idx="26" formatCode="#,##0">
                  <c:v>541677000</c:v>
                </c:pt>
                <c:pt idx="27" formatCode="#,##0">
                  <c:v>625226000</c:v>
                </c:pt>
                <c:pt idx="28" formatCode="#,##0">
                  <c:v>732740000</c:v>
                </c:pt>
                <c:pt idx="29" formatCode="#,##0">
                  <c:v>818374000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9-4E1C-967E-0682CA75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25664"/>
        <c:axId val="51658752"/>
      </c:lineChart>
      <c:catAx>
        <c:axId val="4982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658752"/>
        <c:crosses val="autoZero"/>
        <c:auto val="1"/>
        <c:lblAlgn val="ctr"/>
        <c:lblOffset val="100"/>
        <c:noMultiLvlLbl val="0"/>
      </c:catAx>
      <c:valAx>
        <c:axId val="5165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25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2939-6B62-4F5E-9C20-0035488245BA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7321-5914-4F51-980B-351C97D54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B655-EA64-4311-8A5B-6981E6CBFA12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DEA3-7D29-4EE6-9827-739993DCE2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86C9-8AA9-4A15-80BB-ADBA86923774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B5D6-26BA-45AF-B816-5E0B540C81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BB98-4F56-4D86-A968-BA31DD461A56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2E7C-20DD-46C8-959A-5EAAB2B674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57B7-C684-443E-9F0F-710CE18C29AF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3497-91C3-4C8C-B598-3A56CE09FF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C218-3D4B-4840-B64E-EC6D5FA31A3E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0D15-20B9-4723-88C9-DFF7C27B71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AB82-3F86-4E9B-A194-7DFA15D60D14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3CE2-B2C2-48F7-9BB7-15ED02E099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9139-C064-43C4-9A3F-3833893FAD26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19C5-2602-438B-94A8-26303B8B5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F432-F0E5-4F36-931F-854E1258A62F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A84D-3C77-46F7-9643-553FCC8F86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E9F9-CB43-41C3-92A7-C42D73459678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2603-F9D2-473A-8A4F-97014C472F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FE4D-2851-4B8D-B5E2-A70DA7E82900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6E69-922E-477C-BE20-B9CCF9DF43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29EC8-FBBD-4523-A5BE-CB9B7DB01DC7}" type="datetimeFigureOut">
              <a:rPr lang="it-IT"/>
              <a:pPr>
                <a:defRPr/>
              </a:pPr>
              <a:t>23/03/2026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13E22-0640-4F66-A578-1DCFFF5A5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Storia e diffusione di Internet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971550" y="69215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1991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411413" y="692150"/>
            <a:ext cx="510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Verdana" pitchFamily="34" charset="0"/>
              </a:rPr>
              <a:t>NSF toglie restrizioni commerciali alla rete</a:t>
            </a:r>
            <a:endParaRPr lang="it-IT">
              <a:latin typeface="Calibri" pitchFamily="34" charset="0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589213" y="2924175"/>
            <a:ext cx="5727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Verdana" pitchFamily="34" charset="0"/>
              </a:rPr>
              <a:t>CERN di Ginevra (Tim Berners-Lee)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Implementa World Wide Web 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Rete di contenuti collegati tra loro (ipertesto)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Contenuti multimediali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Utenti possono produrre contenuto per il WEB</a:t>
            </a:r>
          </a:p>
          <a:p>
            <a:endParaRPr lang="it-IT">
              <a:latin typeface="Verdana" pitchFamily="34" charset="0"/>
            </a:endParaRPr>
          </a:p>
          <a:p>
            <a:endParaRPr lang="it-IT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Diffusione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internet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nel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mondo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numeri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host)</a:t>
            </a: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1115616" y="1556792"/>
          <a:ext cx="687705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1475656" y="6021288"/>
            <a:ext cx="5940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fonte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1" i="1" dirty="0">
                <a:latin typeface="Calibri" pitchFamily="34" charset="0"/>
              </a:rPr>
              <a:t>Domain Survey - </a:t>
            </a:r>
            <a:r>
              <a:rPr lang="en-US" dirty="0">
                <a:latin typeface="Calibri" pitchFamily="34" charset="0"/>
              </a:rPr>
              <a:t>Internet Systems Consortium</a:t>
            </a:r>
          </a:p>
          <a:p>
            <a:r>
              <a:rPr lang="it-IT" dirty="0">
                <a:latin typeface="Calibri" pitchFamily="34" charset="0"/>
              </a:rPr>
              <a:t>www.isc.org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 </a:t>
            </a:r>
            <a:r>
              <a:rPr lang="it-IT" dirty="0" err="1"/>
              <a:t>host</a:t>
            </a:r>
            <a:r>
              <a:rPr lang="it-IT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Calibri" pitchFamily="34" charset="0"/>
              </a:rPr>
              <a:t>1. - Ospite. Computer della rete che ospita risorse e servizi disponibili ad altri sistemi.</a:t>
            </a:r>
            <a:br>
              <a:rPr lang="it-IT" dirty="0">
                <a:latin typeface="Calibri" pitchFamily="34" charset="0"/>
              </a:rPr>
            </a:br>
            <a:br>
              <a:rPr lang="it-IT" dirty="0">
                <a:latin typeface="Calibri" pitchFamily="34" charset="0"/>
              </a:rPr>
            </a:br>
            <a:r>
              <a:rPr lang="it-IT" dirty="0">
                <a:latin typeface="Calibri" pitchFamily="34" charset="0"/>
              </a:rPr>
              <a:t>2. - Disponibilità (a pagamento o gratuita) di spazio su un server Internet per la registrazione di file personali o per la realizzazione di un sito</a:t>
            </a:r>
          </a:p>
          <a:p>
            <a:pPr>
              <a:buNone/>
            </a:pPr>
            <a:r>
              <a:rPr lang="it-IT" dirty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it-IT" dirty="0">
                <a:latin typeface="Calibri" pitchFamily="34" charset="0"/>
              </a:rPr>
              <a:t>	www.pc-facile.com/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Le ICT dal 2001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77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11560" y="56612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http://www.itu.int/ITU-D/</a:t>
            </a:r>
            <a:r>
              <a:rPr lang="it-IT" dirty="0" err="1"/>
              <a:t>ict</a:t>
            </a:r>
            <a:r>
              <a:rPr lang="it-IT" dirty="0"/>
              <a:t>/</a:t>
            </a:r>
            <a:r>
              <a:rPr lang="it-IT" dirty="0" err="1"/>
              <a:t>publications</a:t>
            </a:r>
            <a:r>
              <a:rPr lang="it-IT" dirty="0"/>
              <a:t>/idi/material/2012/MIS2012_without_Annex_4.pdf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" y="0"/>
            <a:ext cx="910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Reinvenzione e compatibilità: caratteristiche per la</a:t>
            </a:r>
            <a:br>
              <a:rPr lang="it-IT" sz="2400" dirty="0">
                <a:latin typeface="Verdana" charset="0"/>
                <a:ea typeface="Verdana" charset="0"/>
                <a:cs typeface="Verdana" charset="0"/>
              </a:rPr>
            </a:b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diffusione di un’innovazione (Everett Rogers)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innovazioni che generano nuove innovazioni ed i cui confini di applicabilità sono sfumati, hanno ottime probabilità di diffondersi, ma anche di venire interpretate ed applicate in maniera diversa da quella originaria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invenzioni che sono compatibili con la cultura hanno più possibilità di diffondersi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886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Tecnologia che si “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autolimenta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” </a:t>
            </a:r>
            <a:r>
              <a:rPr lang="mr-IN" sz="2400" dirty="0"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&gt; diffusione senza pari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8" y="1935117"/>
            <a:ext cx="7036904" cy="3959591"/>
          </a:xfrm>
        </p:spPr>
      </p:pic>
    </p:spTree>
    <p:extLst>
      <p:ext uri="{BB962C8B-B14F-4D97-AF65-F5344CB8AC3E}">
        <p14:creationId xmlns:p14="http://schemas.microsoft.com/office/powerpoint/2010/main" val="128612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6881222-BB81-3C05-B48B-A1317E23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644"/>
            <a:ext cx="9144000" cy="51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E6E88D-DDAE-BC89-A277-2E3C01CA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E45C5F5-F922-85C8-33E9-B8B846F3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327"/>
            <a:ext cx="9144000" cy="51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1331913" y="1268413"/>
            <a:ext cx="1727200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867400" y="1268413"/>
            <a:ext cx="1728788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900738" y="4797425"/>
            <a:ext cx="172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331913" y="4797425"/>
            <a:ext cx="172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>
            <a:stCxn id="3" idx="6"/>
            <a:endCxn id="4" idx="2"/>
          </p:cNvCxnSpPr>
          <p:nvPr/>
        </p:nvCxnSpPr>
        <p:spPr>
          <a:xfrm>
            <a:off x="3059113" y="1916113"/>
            <a:ext cx="28082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rot="5400000" flipH="1" flipV="1">
            <a:off x="3150394" y="1993106"/>
            <a:ext cx="2636838" cy="334962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3" idx="4"/>
          </p:cNvCxnSpPr>
          <p:nvPr/>
        </p:nvCxnSpPr>
        <p:spPr>
          <a:xfrm rot="5400000" flipH="1" flipV="1">
            <a:off x="1079500" y="3681413"/>
            <a:ext cx="2232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059113" y="5445125"/>
            <a:ext cx="28082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 flipH="1" flipV="1">
            <a:off x="5616575" y="3681413"/>
            <a:ext cx="2232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3" idx="5"/>
          </p:cNvCxnSpPr>
          <p:nvPr/>
        </p:nvCxnSpPr>
        <p:spPr>
          <a:xfrm rot="10800000">
            <a:off x="2806700" y="2374900"/>
            <a:ext cx="3494088" cy="25400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1619250" y="1412875"/>
            <a:ext cx="1512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Univ. California (LA)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6227763" y="1412875"/>
            <a:ext cx="165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Univ. California (BERK)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619250" y="5013325"/>
            <a:ext cx="1296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Stanford Res. Inst.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156325" y="5084763"/>
            <a:ext cx="1511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Univ.  of Utah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014663" y="40481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1969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986213" y="404813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ARPA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027613" y="404813"/>
            <a:ext cx="1225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B19975-ECEC-D7BB-3C74-DEBC51B9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28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441F6B-3F8D-80A1-27C5-A2BB19D5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628"/>
            <a:ext cx="9144000" cy="51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C58E29-5640-4B5D-37E7-A1FAE5BA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7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94B1B5E-7A49-0C99-FAC5-A7A2D5B2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982"/>
            <a:ext cx="9144000" cy="52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4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04F25DA-FA3F-FF40-D77E-8A139EF2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3B4598-9890-3B46-0C39-D22B8209D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613BF3-627D-94F2-FC97-727D0472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351FBE-E9DC-729A-EAD0-229773C7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542E18-0305-5296-9277-5CECE191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4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74E1DC-D10C-A8EE-00EF-A2377F75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8088313" y="404813"/>
            <a:ext cx="862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NET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089775" y="411163"/>
            <a:ext cx="1144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Verdana" pitchFamily="34" charset="0"/>
              </a:rPr>
              <a:t>INTER</a:t>
            </a:r>
          </a:p>
        </p:txBody>
      </p:sp>
      <p:pic>
        <p:nvPicPr>
          <p:cNvPr id="26626" name="Picture 2" descr="http://www.mappedellarete.net/atlas/images/lumeta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9526"/>
            <a:ext cx="5153025" cy="6867526"/>
          </a:xfrm>
          <a:prstGeom prst="rect">
            <a:avLst/>
          </a:prstGeom>
          <a:noFill/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850" y="404813"/>
            <a:ext cx="230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latin typeface="Verdana" pitchFamily="34" charset="0"/>
              </a:rPr>
              <a:t>30 anni dopo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4D3C2E-D20B-1B36-A57C-434170F4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46977AA-E0D3-DE2B-CD0C-12E6E6C6C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3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351521-67B4-DD0D-882F-F3A02D4C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2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225F84-A002-5F5E-775C-64516DB5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799460E-59AF-622C-9509-79B20E97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668"/>
            <a:ext cx="9144000" cy="51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0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721530-3D06-4721-E90D-411604EA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42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70614-D7F0-22D6-8B6C-02FE3F5E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F2111D-CFBE-84D1-4D6C-396ADF6C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EB0446-94F0-011C-8AE1-B34BF41A0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5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F5A143E-CE41-9196-C918-DE73CF47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2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3EF19C-0CE5-716A-81A4-996702F2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91BA7A-C5DD-E285-25E2-3D82AED3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2987675" y="4048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ARPA NET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827088" y="2276475"/>
            <a:ext cx="15843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Avanced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Research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Projects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Agency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427538" y="3068638"/>
            <a:ext cx="4176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Dipartimento della difesa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del governo americano</a:t>
            </a:r>
          </a:p>
        </p:txBody>
      </p:sp>
      <p:sp>
        <p:nvSpPr>
          <p:cNvPr id="6" name="Freccia a destra 5"/>
          <p:cNvSpPr/>
          <p:nvPr/>
        </p:nvSpPr>
        <p:spPr>
          <a:xfrm flipH="1">
            <a:off x="2627313" y="3284538"/>
            <a:ext cx="1657350" cy="1368425"/>
          </a:xfrm>
          <a:prstGeom prst="rightArrow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47864" y="3501008"/>
            <a:ext cx="6480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3C5CFE4-CEA1-C508-DD17-6C65B5A5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0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F1FA27-6594-5C4A-01D8-6C8124C6E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7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ACE2258-9415-C614-2AA9-48ED390D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7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5D9E6E-D639-7226-88DB-733AFC7B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854"/>
            <a:ext cx="9144000" cy="51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8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A30997-1627-C8AB-7F4E-C6F175B6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82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BF1D27-C858-A0BE-A459-4163AF7E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76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C53ADB-CDCB-236C-5A9C-BFCCC39F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6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22FBBE8-0C1E-8DB9-56E3-ECC56664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4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4B6DD3-3620-8B99-DC46-C396DEAF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8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C42F338-AEB4-6B2C-AA0F-9DA8DB58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2987675" y="4048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ARPA NET</a:t>
            </a:r>
          </a:p>
        </p:txBody>
      </p:sp>
      <p:sp>
        <p:nvSpPr>
          <p:cNvPr id="6147" name="CasellaDiTesto 2"/>
          <p:cNvSpPr txBox="1">
            <a:spLocks noChangeArrowheads="1"/>
          </p:cNvSpPr>
          <p:nvPr/>
        </p:nvSpPr>
        <p:spPr bwMode="auto">
          <a:xfrm>
            <a:off x="2986088" y="200818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</a:t>
            </a:r>
          </a:p>
        </p:txBody>
      </p:sp>
      <p:sp>
        <p:nvSpPr>
          <p:cNvPr id="4" name="Freccia a destra 3"/>
          <p:cNvSpPr/>
          <p:nvPr/>
        </p:nvSpPr>
        <p:spPr>
          <a:xfrm rot="16200000" flipH="1">
            <a:off x="3952876" y="838200"/>
            <a:ext cx="863600" cy="1368425"/>
          </a:xfrm>
          <a:prstGeom prst="rightArrow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116013" y="3068638"/>
            <a:ext cx="7416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Sistema reticolare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Commutazione di pacchetti (</a:t>
            </a:r>
            <a:r>
              <a:rPr lang="it-IT">
                <a:latin typeface="Calibri" pitchFamily="34" charset="0"/>
                <a:sym typeface="Wingdings" pitchFamily="2" charset="2"/>
              </a:rPr>
              <a:t> ridondanza)</a:t>
            </a:r>
          </a:p>
          <a:p>
            <a:endParaRPr lang="it-IT">
              <a:latin typeface="Calibri" pitchFamily="34" charset="0"/>
              <a:sym typeface="Wingdings" pitchFamily="2" charset="2"/>
            </a:endParaRPr>
          </a:p>
          <a:p>
            <a:r>
              <a:rPr lang="it-IT">
                <a:latin typeface="Calibri" pitchFamily="34" charset="0"/>
                <a:sym typeface="Wingdings" pitchFamily="2" charset="2"/>
              </a:rPr>
              <a:t>Architettura policefala (pluralità di nodi)</a:t>
            </a:r>
            <a:endParaRPr lang="it-IT">
              <a:latin typeface="Calibri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116013" y="4868863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Sistema reticolare in grado di funzione anche in caso di distruzione di una delle sue parti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116013" y="5732463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ANCHE IN CASO DI UN ATTACCO NUCLEARE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1403350" y="4652963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916238" y="4652963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4427538" y="4652963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696410-2E2A-FCA8-6192-AC1398F7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4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827088" y="908050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ARPA NET</a:t>
            </a:r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5024438" y="9144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</a:t>
            </a:r>
          </a:p>
        </p:txBody>
      </p:sp>
      <p:sp>
        <p:nvSpPr>
          <p:cNvPr id="7172" name="CasellaDiTesto 3"/>
          <p:cNvSpPr txBox="1">
            <a:spLocks noChangeArrowheads="1"/>
          </p:cNvSpPr>
          <p:nvPr/>
        </p:nvSpPr>
        <p:spPr bwMode="auto">
          <a:xfrm>
            <a:off x="827088" y="1773238"/>
            <a:ext cx="2881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Verdana" pitchFamily="34" charset="0"/>
              </a:rPr>
              <a:t>Militari</a:t>
            </a: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r>
              <a:rPr lang="it-IT">
                <a:latin typeface="Verdana" pitchFamily="34" charset="0"/>
              </a:rPr>
              <a:t>Università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3851275" y="1844675"/>
            <a:ext cx="1081088" cy="7207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956175" y="1773238"/>
            <a:ext cx="2881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Verdana" pitchFamily="34" charset="0"/>
              </a:rPr>
              <a:t>Multimedialità</a:t>
            </a: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r>
              <a:rPr lang="it-IT">
                <a:latin typeface="Verdana" pitchFamily="34" charset="0"/>
              </a:rPr>
              <a:t>Commercio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476375" y="3500438"/>
            <a:ext cx="6408738" cy="316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Triangolo rettangolo 19"/>
          <p:cNvSpPr/>
          <p:nvPr/>
        </p:nvSpPr>
        <p:spPr>
          <a:xfrm>
            <a:off x="1476375" y="3500438"/>
            <a:ext cx="6408738" cy="316865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6443663" y="4437063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QUANTITAVI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1547813" y="6165850"/>
            <a:ext cx="194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QUALITATIVI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2484438" y="3500438"/>
            <a:ext cx="50403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(nodi, host, pc collegati, server, utenti…)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Capacità del canale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Velocità del canale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Qualità del collegamento e del messaggi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Funzionalità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468313" y="117475"/>
            <a:ext cx="79914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1971 La rete ARPANET connette tra loro 23 computer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1971 Primo sistema di posta elettronica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1973 La Gran Bretagna e la Norvegia si uniscono alla rete con un computer ciascuna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1979 Creazione dei primi Newsgroup (forum di discussione) da parte di studenti americani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1987 Sono connessi 10 mila computer</a:t>
            </a:r>
            <a:br>
              <a:rPr lang="it-IT" sz="1500">
                <a:latin typeface="Verdana" pitchFamily="34" charset="0"/>
              </a:rPr>
            </a:br>
            <a:r>
              <a:rPr lang="it-IT" sz="1500">
                <a:latin typeface="Verdana" pitchFamily="34" charset="0"/>
              </a:rPr>
              <a:t>1989 Sono connessi 100mila computer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1991 nasce il world wide web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1992 Un milione di computer sono connessi alla rete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1996 Sono connessi 10 milioni di computer 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1999 Gli utenti di Internet sono 200 milioni in tutto il mondo 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2008 Gli utenti di Internet sono circa 600 milioni in tutto il mondo 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2009 Gli utenti di Internet sono circa 1 miliardo in tutto il mondo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2"/>
          <p:cNvSpPr txBox="1">
            <a:spLocks noChangeArrowheads="1"/>
          </p:cNvSpPr>
          <p:nvPr/>
        </p:nvSpPr>
        <p:spPr bwMode="auto">
          <a:xfrm>
            <a:off x="2987675" y="4048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619250" y="2924175"/>
            <a:ext cx="604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NETWORKING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411413" y="1700213"/>
            <a:ext cx="388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PRIMI ANNI 70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116013" y="39338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Capacità rete di collegare sistemi informatici eterogenei situati anche a grande distanza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42988" y="5229225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TRASMISSION CONTROL PROTOCOL /INTERNET PROTOCOL	(1973/1974)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Linguaggio condiviso dai computer in rete</a:t>
            </a:r>
          </a:p>
        </p:txBody>
      </p:sp>
      <p:sp>
        <p:nvSpPr>
          <p:cNvPr id="8" name="Freccia in su 7"/>
          <p:cNvSpPr/>
          <p:nvPr/>
        </p:nvSpPr>
        <p:spPr>
          <a:xfrm>
            <a:off x="4356100" y="4437063"/>
            <a:ext cx="576263" cy="647700"/>
          </a:xfrm>
          <a:prstGeom prst="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971550" y="69215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1971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411413" y="692150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Verdana" pitchFamily="34" charset="0"/>
              </a:rPr>
              <a:t>Primo sistema di posta elettronica</a:t>
            </a:r>
          </a:p>
          <a:p>
            <a:r>
              <a:rPr lang="it-IT">
                <a:latin typeface="Verdana" pitchFamily="34" charset="0"/>
              </a:rPr>
              <a:t>Sintassi indirizzi  user@computer</a:t>
            </a:r>
            <a:endParaRPr lang="it-IT">
              <a:latin typeface="Calibri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835150" y="1844675"/>
            <a:ext cx="612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Da una rete di calcolatori</a:t>
            </a:r>
          </a:p>
          <a:p>
            <a:r>
              <a:rPr lang="it-IT">
                <a:latin typeface="Calibri" pitchFamily="34" charset="0"/>
              </a:rPr>
              <a:t>a</a:t>
            </a:r>
          </a:p>
          <a:p>
            <a:r>
              <a:rPr lang="it-IT">
                <a:latin typeface="Calibri" pitchFamily="34" charset="0"/>
              </a:rPr>
              <a:t>Rete di persone (rete di comunicazione interpersonale)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4211638" y="1484313"/>
            <a:ext cx="1444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42988" y="29241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1986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589213" y="2924175"/>
            <a:ext cx="57277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Verdana" pitchFamily="34" charset="0"/>
              </a:rPr>
              <a:t>National Science Foundation</a:t>
            </a:r>
          </a:p>
          <a:p>
            <a:endParaRPr lang="it-IT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NSF Net: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Strumenti telematici e di cooperazione a distanza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Negli ambienti universitari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Sperimentazione reti di grandi dimensioni (100.000 nodi nel 1989)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Primi interessi industrie private</a:t>
            </a:r>
          </a:p>
          <a:p>
            <a:endParaRPr lang="it-IT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561</Words>
  <Application>Microsoft Office PowerPoint</Application>
  <PresentationFormat>Presentazione su schermo (4:3)</PresentationFormat>
  <Paragraphs>103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4" baseType="lpstr">
      <vt:lpstr>Arial</vt:lpstr>
      <vt:lpstr>Calibri</vt:lpstr>
      <vt:lpstr>Verdana</vt:lpstr>
      <vt:lpstr>Tema di Office</vt:lpstr>
      <vt:lpstr>Storia e diffusione di Internet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Diffusione internet nel mondo  (numeri di host)</vt:lpstr>
      <vt:lpstr>Cos’è un host?</vt:lpstr>
      <vt:lpstr>Le ICT dal 2001</vt:lpstr>
      <vt:lpstr>Presentazione standard di PowerPoint</vt:lpstr>
      <vt:lpstr>Reinvenzione e compatibilità: caratteristiche per la diffusione di un’innovazione (Everett Rogers)</vt:lpstr>
      <vt:lpstr>Tecnologia che si “autolimenta” –&gt; diffusione senza pari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</dc:creator>
  <cp:lastModifiedBy>nicola strizzolo</cp:lastModifiedBy>
  <cp:revision>107</cp:revision>
  <dcterms:created xsi:type="dcterms:W3CDTF">2011-03-06T09:22:09Z</dcterms:created>
  <dcterms:modified xsi:type="dcterms:W3CDTF">2026-03-23T21:25:28Z</dcterms:modified>
</cp:coreProperties>
</file>