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85" r:id="rId2"/>
    <p:sldId id="286" r:id="rId3"/>
    <p:sldId id="287" r:id="rId4"/>
    <p:sldId id="288" r:id="rId5"/>
    <p:sldId id="289" r:id="rId6"/>
    <p:sldId id="290" r:id="rId7"/>
    <p:sldId id="291" r:id="rId8"/>
    <p:sldId id="292" r:id="rId9"/>
    <p:sldId id="293" r:id="rId10"/>
    <p:sldId id="294" r:id="rId11"/>
    <p:sldId id="416" r:id="rId12"/>
    <p:sldId id="296" r:id="rId13"/>
    <p:sldId id="297" r:id="rId14"/>
    <p:sldId id="298" r:id="rId15"/>
    <p:sldId id="299" r:id="rId16"/>
    <p:sldId id="300" r:id="rId17"/>
    <p:sldId id="301" r:id="rId18"/>
    <p:sldId id="302" r:id="rId19"/>
    <p:sldId id="303" r:id="rId20"/>
    <p:sldId id="304" r:id="rId21"/>
    <p:sldId id="305" r:id="rId22"/>
    <p:sldId id="306" r:id="rId23"/>
    <p:sldId id="408" r:id="rId24"/>
    <p:sldId id="336" r:id="rId25"/>
    <p:sldId id="324" r:id="rId26"/>
    <p:sldId id="409" r:id="rId27"/>
    <p:sldId id="410" r:id="rId28"/>
    <p:sldId id="411" r:id="rId29"/>
    <p:sldId id="412" r:id="rId30"/>
    <p:sldId id="413" r:id="rId31"/>
    <p:sldId id="417" r:id="rId32"/>
    <p:sldId id="414" r:id="rId33"/>
    <p:sldId id="415" r:id="rId34"/>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46" autoAdjust="0"/>
  </p:normalViewPr>
  <p:slideViewPr>
    <p:cSldViewPr>
      <p:cViewPr>
        <p:scale>
          <a:sx n="58" d="100"/>
          <a:sy n="58" d="100"/>
        </p:scale>
        <p:origin x="1520" y="6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16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37138BA-DEA1-43B6-9E31-26B4BABDC3BD}" type="datetimeFigureOut">
              <a:rPr lang="it-IT"/>
              <a:pPr>
                <a:defRPr/>
              </a:pPr>
              <a:t>25/03/2026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9FCD45E-F516-46CA-9548-69DDB998C5ED}"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D5A44CA6-5B29-43D1-8D19-0D1B96B2FC0F}" type="datetimeFigureOut">
              <a:rPr lang="it-IT"/>
              <a:pPr>
                <a:defRPr/>
              </a:pPr>
              <a:t>25/03/2026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1B30770-B402-4156-BAB2-8FA35BC5BFC5}"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1EB28999-73F6-438A-85A9-6EBBA954450E}" type="datetimeFigureOut">
              <a:rPr lang="it-IT"/>
              <a:pPr>
                <a:defRPr/>
              </a:pPr>
              <a:t>25/03/2026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DD570F2-0854-4411-B743-72ED9C9F16EA}"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0BEE0722-6891-4004-9A60-BDFBD849D946}" type="datetimeFigureOut">
              <a:rPr lang="it-IT"/>
              <a:pPr>
                <a:defRPr/>
              </a:pPr>
              <a:t>25/03/2026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EEAFA9C-904D-48CB-91E5-E605FC3C5354}"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EFF09583-7343-4228-8EF4-CEDEE454AC4C}" type="datetimeFigureOut">
              <a:rPr lang="it-IT"/>
              <a:pPr>
                <a:defRPr/>
              </a:pPr>
              <a:t>25/03/2026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2434D67-D1D3-4A8D-B63A-0A1C291C306A}"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A1AC6D5-51DD-4467-A0ED-1D5FB98B57D8}" type="datetimeFigureOut">
              <a:rPr lang="it-IT"/>
              <a:pPr>
                <a:defRPr/>
              </a:pPr>
              <a:t>25/03/2026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C1482BC-8EA5-4ABD-8455-0C681BBDFB4C}"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C42F2515-2504-4910-A02F-0776205CC59E}" type="datetimeFigureOut">
              <a:rPr lang="it-IT"/>
              <a:pPr>
                <a:defRPr/>
              </a:pPr>
              <a:t>25/03/2026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762A215-62E4-442A-B1B8-F45926E7A916}"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DBB866E7-8210-4930-A99A-F6D17AF49A9A}" type="datetimeFigureOut">
              <a:rPr lang="it-IT"/>
              <a:pPr>
                <a:defRPr/>
              </a:pPr>
              <a:t>25/03/2026</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D215895-8528-47C4-A8E4-EC754D7D2FA3}"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ABC1977A-F302-457B-BD3F-A46C4346BE99}" type="datetimeFigureOut">
              <a:rPr lang="it-IT"/>
              <a:pPr>
                <a:defRPr/>
              </a:pPr>
              <a:t>25/03/2026</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B27927C9-79C2-4E7F-8B28-58F7B39B3AE2}"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A4B9ABF-DA3F-4A17-924D-B886D5FD41A9}" type="datetimeFigureOut">
              <a:rPr lang="it-IT"/>
              <a:pPr>
                <a:defRPr/>
              </a:pPr>
              <a:t>25/03/2026</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A163CC2C-B91F-4334-8078-D8A45758DC1A}"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F196FE0-EC2E-4F1B-B6FF-4E85F9B02F5F}" type="datetimeFigureOut">
              <a:rPr lang="it-IT"/>
              <a:pPr>
                <a:defRPr/>
              </a:pPr>
              <a:t>25/03/2026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F5E5EEC-FBB3-441C-94EC-6DAA85474F4C}"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137D14D-9A4C-4E8F-99BA-E07C102BD43A}" type="datetimeFigureOut">
              <a:rPr lang="it-IT"/>
              <a:pPr>
                <a:defRPr/>
              </a:pPr>
              <a:t>25/03/2026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7651BD1-88EB-4A5D-AA1D-FFF91C85965D}"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2D93EDA-9BDE-4052-877E-130BBCF09A11}" type="datetimeFigureOut">
              <a:rPr lang="it-IT"/>
              <a:pPr>
                <a:defRPr/>
              </a:pPr>
              <a:t>25/03/2026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24A69D6-F135-48C8-B878-830C202BB34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82344"/>
            <a:ext cx="9143997"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6086475"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9143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Titolo 1"/>
          <p:cNvSpPr>
            <a:spLocks noGrp="1"/>
          </p:cNvSpPr>
          <p:nvPr>
            <p:ph type="ctrTitle"/>
          </p:nvPr>
        </p:nvSpPr>
        <p:spPr>
          <a:xfrm>
            <a:off x="524785" y="5490971"/>
            <a:ext cx="5221554" cy="1159200"/>
          </a:xfrm>
        </p:spPr>
        <p:txBody>
          <a:bodyPr anchor="ctr">
            <a:normAutofit/>
          </a:bodyPr>
          <a:lstStyle/>
          <a:p>
            <a:pPr algn="l">
              <a:lnSpc>
                <a:spcPct val="90000"/>
              </a:lnSpc>
            </a:pPr>
            <a:r>
              <a:rPr lang="en-GB" sz="2500" i="1">
                <a:solidFill>
                  <a:srgbClr val="FFFFFF"/>
                </a:solidFill>
              </a:rPr>
              <a:t>Requiem for the virtual communities</a:t>
            </a:r>
            <a:br>
              <a:rPr lang="it-IT" sz="2500" i="1">
                <a:solidFill>
                  <a:srgbClr val="FFFFFF"/>
                </a:solidFill>
              </a:rPr>
            </a:br>
            <a:r>
              <a:rPr lang="en-GB" sz="2500" i="1">
                <a:solidFill>
                  <a:srgbClr val="FFFFFF"/>
                </a:solidFill>
              </a:rPr>
              <a:t>Long life to the Social Networks!</a:t>
            </a:r>
            <a:br>
              <a:rPr lang="it-IT" sz="2500">
                <a:solidFill>
                  <a:srgbClr val="FFFFFF"/>
                </a:solidFill>
              </a:rPr>
            </a:br>
            <a:endParaRPr lang="it-IT" sz="2500">
              <a:solidFill>
                <a:srgbClr val="FFFFFF"/>
              </a:solidFill>
            </a:endParaRPr>
          </a:p>
        </p:txBody>
      </p:sp>
      <p:pic>
        <p:nvPicPr>
          <p:cNvPr id="2052" name="Immagine 6" descr="S_M.gif"/>
          <p:cNvPicPr>
            <a:picLocks noChangeAspect="1"/>
          </p:cNvPicPr>
          <p:nvPr/>
        </p:nvPicPr>
        <p:blipFill>
          <a:blip r:embed="rId2" cstate="print"/>
          <a:stretch>
            <a:fillRect/>
          </a:stretch>
        </p:blipFill>
        <p:spPr bwMode="auto">
          <a:xfrm>
            <a:off x="358901" y="512314"/>
            <a:ext cx="8495662" cy="4276149"/>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p:cNvSpPr>
            <a:spLocks noGrp="1"/>
          </p:cNvSpPr>
          <p:nvPr>
            <p:ph type="title"/>
          </p:nvPr>
        </p:nvSpPr>
        <p:spPr/>
        <p:txBody>
          <a:bodyPr/>
          <a:lstStyle/>
          <a:p>
            <a:r>
              <a:rPr lang="it-IT"/>
              <a:t>2009-2012</a:t>
            </a:r>
            <a:br>
              <a:rPr lang="it-IT"/>
            </a:br>
            <a:r>
              <a:rPr lang="it-IT"/>
              <a:t>A ONLY ONE SURVIVED: WHY?</a:t>
            </a:r>
          </a:p>
        </p:txBody>
      </p:sp>
      <p:sp>
        <p:nvSpPr>
          <p:cNvPr id="11267" name="Segnaposto contenuto 2"/>
          <p:cNvSpPr>
            <a:spLocks noGrp="1"/>
          </p:cNvSpPr>
          <p:nvPr>
            <p:ph idx="1"/>
          </p:nvPr>
        </p:nvSpPr>
        <p:spPr/>
        <p:txBody>
          <a:bodyPr/>
          <a:lstStyle/>
          <a:p>
            <a:pPr marL="514350" indent="-514350">
              <a:buFont typeface="Arial" charset="0"/>
              <a:buNone/>
            </a:pPr>
            <a:r>
              <a:rPr lang="en-GB" sz="2400" dirty="0" err="1"/>
              <a:t>Goabase</a:t>
            </a:r>
            <a:r>
              <a:rPr lang="en-GB" sz="2400" dirty="0"/>
              <a:t> </a:t>
            </a:r>
            <a:r>
              <a:rPr lang="en-GB" sz="2400" dirty="0" err="1"/>
              <a:t>parties_and_people</a:t>
            </a:r>
            <a:endParaRPr lang="en-GB" sz="2400" dirty="0"/>
          </a:p>
          <a:p>
            <a:pPr marL="514350" lvl="1" indent="-514350">
              <a:buFont typeface="Calibri" pitchFamily="34" charset="0"/>
              <a:buChar char="–"/>
            </a:pPr>
            <a:r>
              <a:rPr lang="en-GB" sz="2200" dirty="0" err="1"/>
              <a:t>Giorno</a:t>
            </a:r>
            <a:r>
              <a:rPr lang="en-GB" sz="2200" dirty="0"/>
              <a:t> </a:t>
            </a:r>
            <a:r>
              <a:rPr lang="en-GB" sz="2200" dirty="0" err="1"/>
              <a:t>dopo</a:t>
            </a:r>
            <a:r>
              <a:rPr lang="en-GB" sz="2200" dirty="0"/>
              <a:t> </a:t>
            </a:r>
            <a:r>
              <a:rPr lang="en-GB" sz="2200" dirty="0" err="1"/>
              <a:t>giorno</a:t>
            </a:r>
            <a:r>
              <a:rPr lang="en-GB" sz="2200" dirty="0"/>
              <a:t> </a:t>
            </a:r>
            <a:r>
              <a:rPr lang="en-GB" sz="2200" dirty="0" err="1"/>
              <a:t>nuovi</a:t>
            </a:r>
            <a:r>
              <a:rPr lang="en-GB" sz="2200" dirty="0"/>
              <a:t> </a:t>
            </a:r>
            <a:r>
              <a:rPr lang="en-GB" sz="2200" dirty="0" err="1"/>
              <a:t>utenti</a:t>
            </a:r>
            <a:r>
              <a:rPr lang="en-GB" sz="2200" dirty="0"/>
              <a:t> </a:t>
            </a:r>
            <a:r>
              <a:rPr lang="en-GB" sz="2200" dirty="0" err="1"/>
              <a:t>sono</a:t>
            </a:r>
            <a:r>
              <a:rPr lang="en-GB" sz="2200" dirty="0"/>
              <a:t> </a:t>
            </a:r>
            <a:r>
              <a:rPr lang="en-GB" sz="2200" dirty="0" err="1"/>
              <a:t>visibili</a:t>
            </a:r>
            <a:r>
              <a:rPr lang="en-GB" sz="2200" dirty="0"/>
              <a:t>, quasi </a:t>
            </a:r>
            <a:r>
              <a:rPr lang="en-GB" sz="2200" dirty="0" err="1"/>
              <a:t>radoppiati</a:t>
            </a:r>
            <a:r>
              <a:rPr lang="en-GB" sz="2200" dirty="0"/>
              <a:t> in </a:t>
            </a:r>
            <a:r>
              <a:rPr lang="en-GB" sz="2200" dirty="0" err="1"/>
              <a:t>tre</a:t>
            </a:r>
            <a:r>
              <a:rPr lang="en-GB" sz="2200" dirty="0"/>
              <a:t> </a:t>
            </a:r>
            <a:r>
              <a:rPr lang="en-GB" sz="2200" dirty="0" err="1"/>
              <a:t>anni</a:t>
            </a:r>
            <a:endParaRPr lang="en-GB" sz="2200" dirty="0"/>
          </a:p>
          <a:p>
            <a:pPr marL="514350" lvl="1" indent="-514350">
              <a:buFont typeface="Calibri" pitchFamily="34" charset="0"/>
              <a:buChar char="–"/>
            </a:pPr>
            <a:r>
              <a:rPr lang="en-GB" sz="2200" dirty="0" err="1"/>
              <a:t>L’interazione</a:t>
            </a:r>
            <a:r>
              <a:rPr lang="en-GB" sz="2200" dirty="0"/>
              <a:t> </a:t>
            </a:r>
            <a:r>
              <a:rPr lang="en-GB" sz="2200" dirty="0" err="1"/>
              <a:t>intorno</a:t>
            </a:r>
            <a:r>
              <a:rPr lang="en-GB" sz="2200" dirty="0"/>
              <a:t> un </a:t>
            </a:r>
            <a:r>
              <a:rPr lang="en-GB" sz="2200" dirty="0" err="1"/>
              <a:t>genere</a:t>
            </a:r>
            <a:r>
              <a:rPr lang="en-GB" sz="2200" dirty="0"/>
              <a:t> </a:t>
            </a:r>
            <a:r>
              <a:rPr lang="en-GB" sz="2200" dirty="0" err="1"/>
              <a:t>di</a:t>
            </a:r>
            <a:r>
              <a:rPr lang="en-GB" sz="2200" dirty="0"/>
              <a:t> </a:t>
            </a:r>
            <a:r>
              <a:rPr lang="en-GB" sz="2200" dirty="0" err="1"/>
              <a:t>musica</a:t>
            </a:r>
            <a:r>
              <a:rPr lang="en-GB" sz="2200" dirty="0"/>
              <a:t> e party </a:t>
            </a:r>
            <a:r>
              <a:rPr lang="en-GB" sz="2200" dirty="0" err="1"/>
              <a:t>di</a:t>
            </a:r>
            <a:r>
              <a:rPr lang="en-GB" sz="2200" dirty="0"/>
              <a:t> </a:t>
            </a:r>
            <a:r>
              <a:rPr lang="en-GB" sz="2200" dirty="0" err="1"/>
              <a:t>nicchia</a:t>
            </a:r>
            <a:r>
              <a:rPr lang="en-GB" sz="2200" dirty="0"/>
              <a:t> </a:t>
            </a:r>
            <a:r>
              <a:rPr lang="en-GB" sz="2200" dirty="0" err="1"/>
              <a:t>si</a:t>
            </a:r>
            <a:r>
              <a:rPr lang="en-GB" sz="2200" dirty="0"/>
              <a:t> </a:t>
            </a:r>
            <a:r>
              <a:rPr lang="en-GB" sz="2200" dirty="0" err="1"/>
              <a:t>svolge</a:t>
            </a:r>
            <a:r>
              <a:rPr lang="en-GB" sz="2200" dirty="0"/>
              <a:t> </a:t>
            </a:r>
            <a:r>
              <a:rPr lang="en-GB" sz="2200" dirty="0" err="1"/>
              <a:t>ogni</a:t>
            </a:r>
            <a:r>
              <a:rPr lang="en-GB" sz="2200" dirty="0"/>
              <a:t> </a:t>
            </a:r>
            <a:r>
              <a:rPr lang="en-GB" sz="2200" dirty="0" err="1"/>
              <a:t>giorno</a:t>
            </a:r>
            <a:r>
              <a:rPr lang="en-GB" sz="2200" dirty="0"/>
              <a:t>, come in </a:t>
            </a:r>
            <a:r>
              <a:rPr lang="en-GB" sz="2200" dirty="0" err="1"/>
              <a:t>molti</a:t>
            </a:r>
            <a:r>
              <a:rPr lang="en-GB" sz="2200" dirty="0"/>
              <a:t> </a:t>
            </a:r>
            <a:r>
              <a:rPr lang="en-GB" sz="2200" dirty="0" err="1"/>
              <a:t>altri</a:t>
            </a:r>
            <a:r>
              <a:rPr lang="en-GB" sz="2200" dirty="0"/>
              <a:t> SNSs, </a:t>
            </a:r>
            <a:r>
              <a:rPr lang="en-GB" sz="2200" dirty="0" err="1"/>
              <a:t>offrendo</a:t>
            </a:r>
            <a:r>
              <a:rPr lang="en-GB" sz="2200" dirty="0"/>
              <a:t> le </a:t>
            </a:r>
            <a:r>
              <a:rPr lang="en-GB" sz="2200" dirty="0" err="1"/>
              <a:t>stesse</a:t>
            </a:r>
            <a:r>
              <a:rPr lang="en-GB" sz="2200" dirty="0"/>
              <a:t> </a:t>
            </a:r>
            <a:r>
              <a:rPr lang="en-GB" sz="2200" dirty="0" err="1"/>
              <a:t>opportunità</a:t>
            </a:r>
            <a:r>
              <a:rPr lang="en-GB" sz="2200" dirty="0"/>
              <a:t> </a:t>
            </a:r>
            <a:r>
              <a:rPr lang="en-GB" sz="2200" dirty="0" err="1"/>
              <a:t>di</a:t>
            </a:r>
            <a:r>
              <a:rPr lang="en-GB" sz="2200" dirty="0"/>
              <a:t> </a:t>
            </a:r>
            <a:r>
              <a:rPr lang="en-GB" sz="2200" dirty="0" err="1"/>
              <a:t>questi</a:t>
            </a:r>
            <a:r>
              <a:rPr lang="en-GB" sz="2200" dirty="0"/>
              <a:t> come un </a:t>
            </a:r>
            <a:r>
              <a:rPr lang="en-GB" sz="2200" dirty="0" err="1"/>
              <a:t>uso</a:t>
            </a:r>
            <a:r>
              <a:rPr lang="en-GB" sz="2200" dirty="0"/>
              <a:t> </a:t>
            </a:r>
            <a:r>
              <a:rPr lang="en-GB" sz="2200" dirty="0" err="1"/>
              <a:t>multiplo</a:t>
            </a:r>
            <a:r>
              <a:rPr lang="en-GB" sz="2200" dirty="0"/>
              <a:t> </a:t>
            </a:r>
            <a:r>
              <a:rPr lang="en-GB" sz="2200" dirty="0" err="1"/>
              <a:t>di</a:t>
            </a:r>
            <a:r>
              <a:rPr lang="en-GB" sz="2200" dirty="0"/>
              <a:t> </a:t>
            </a:r>
            <a:r>
              <a:rPr lang="en-GB" sz="2200" dirty="0" err="1"/>
              <a:t>formati</a:t>
            </a:r>
            <a:r>
              <a:rPr lang="en-GB" sz="2200" dirty="0"/>
              <a:t> e </a:t>
            </a:r>
            <a:r>
              <a:rPr lang="en-GB" sz="2200" dirty="0" err="1"/>
              <a:t>canali</a:t>
            </a:r>
            <a:endParaRPr lang="en-GB" sz="2200" dirty="0"/>
          </a:p>
          <a:p>
            <a:pPr marL="514350" lvl="1" indent="-514350">
              <a:buFont typeface="Arial" charset="0"/>
              <a:buNone/>
            </a:pPr>
            <a:r>
              <a:rPr lang="en-GB" sz="2400" dirty="0"/>
              <a:t>Le </a:t>
            </a:r>
            <a:r>
              <a:rPr lang="en-GB" sz="2400" dirty="0" err="1"/>
              <a:t>ragioni</a:t>
            </a:r>
            <a:r>
              <a:rPr lang="en-GB" sz="2400" dirty="0"/>
              <a:t> </a:t>
            </a:r>
            <a:r>
              <a:rPr lang="en-GB" sz="2400" dirty="0" err="1"/>
              <a:t>della</a:t>
            </a:r>
            <a:r>
              <a:rPr lang="en-GB" sz="2400" dirty="0"/>
              <a:t> </a:t>
            </a:r>
            <a:r>
              <a:rPr lang="en-GB" sz="2400" dirty="0" err="1"/>
              <a:t>sopravvivenza</a:t>
            </a:r>
            <a:endParaRPr lang="en-GB" sz="2400" dirty="0"/>
          </a:p>
          <a:p>
            <a:pPr marL="514350" lvl="1" indent="-514350">
              <a:buFont typeface="Calibri" pitchFamily="34" charset="0"/>
              <a:buChar char="–"/>
            </a:pPr>
            <a:r>
              <a:rPr lang="it-IT" sz="2200" dirty="0"/>
              <a:t>offre la possibilità di creare liberamente le identità attraverso un profilo e utilizzando le proprietà reticolari all'interno della rete per alimentare la rete esterna di frequentatori di feste Goa, puntando direttamente sui rapporti tra le persone che vanno alle feste Goa, su eventi e rituali, fonde, le feste, ma anche i suoi partecipanti</a:t>
            </a:r>
          </a:p>
          <a:p>
            <a:pPr marL="514350" lvl="1" indent="-514350">
              <a:buFont typeface="Calibri" pitchFamily="34" charset="0"/>
              <a:buChar char="–"/>
            </a:pPr>
            <a:endParaRPr lang="it-IT"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02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E5DAFDE2-DC6C-CA9A-9FD8-1DDAB66D51B4}"/>
              </a:ext>
            </a:extLst>
          </p:cNvPr>
          <p:cNvPicPr>
            <a:picLocks noChangeAspect="1"/>
          </p:cNvPicPr>
          <p:nvPr/>
        </p:nvPicPr>
        <p:blipFill>
          <a:blip r:embed="rId2"/>
          <a:stretch>
            <a:fillRect/>
          </a:stretch>
        </p:blipFill>
        <p:spPr>
          <a:xfrm>
            <a:off x="482600" y="1506982"/>
            <a:ext cx="8178799" cy="3844035"/>
          </a:xfrm>
          <a:prstGeom prst="rect">
            <a:avLst/>
          </a:prstGeom>
        </p:spPr>
      </p:pic>
    </p:spTree>
    <p:extLst>
      <p:ext uri="{BB962C8B-B14F-4D97-AF65-F5344CB8AC3E}">
        <p14:creationId xmlns:p14="http://schemas.microsoft.com/office/powerpoint/2010/main" val="2672659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a:t>SOME DATA (2012)</a:t>
            </a:r>
            <a:br>
              <a:rPr lang="it-IT" dirty="0"/>
            </a:br>
            <a:r>
              <a:rPr lang="en-GB" cap="all" dirty="0"/>
              <a:t> </a:t>
            </a:r>
            <a:r>
              <a:rPr lang="en-GB" sz="2400" cap="all" dirty="0"/>
              <a:t>acquired ONE HOUR AGO through </a:t>
            </a:r>
            <a:r>
              <a:rPr lang="it-IT" sz="2400" dirty="0"/>
              <a:t>www.alexa.com</a:t>
            </a:r>
          </a:p>
        </p:txBody>
      </p:sp>
      <p:pic>
        <p:nvPicPr>
          <p:cNvPr id="13315" name="Picture 2"/>
          <p:cNvPicPr>
            <a:picLocks noChangeAspect="1" noChangeArrowheads="1"/>
          </p:cNvPicPr>
          <p:nvPr/>
        </p:nvPicPr>
        <p:blipFill>
          <a:blip r:embed="rId2" cstate="print"/>
          <a:srcRect/>
          <a:stretch>
            <a:fillRect/>
          </a:stretch>
        </p:blipFill>
        <p:spPr bwMode="auto">
          <a:xfrm>
            <a:off x="4211638" y="1412875"/>
            <a:ext cx="3048000" cy="1590675"/>
          </a:xfrm>
          <a:prstGeom prst="rect">
            <a:avLst/>
          </a:prstGeom>
          <a:noFill/>
          <a:ln w="9525">
            <a:noFill/>
            <a:miter lim="800000"/>
            <a:headEnd/>
            <a:tailEnd/>
          </a:ln>
        </p:spPr>
      </p:pic>
      <p:pic>
        <p:nvPicPr>
          <p:cNvPr id="13316" name="Picture 4"/>
          <p:cNvPicPr>
            <a:picLocks noChangeAspect="1" noChangeArrowheads="1"/>
          </p:cNvPicPr>
          <p:nvPr/>
        </p:nvPicPr>
        <p:blipFill>
          <a:blip r:embed="rId3" cstate="print"/>
          <a:srcRect/>
          <a:stretch>
            <a:fillRect/>
          </a:stretch>
        </p:blipFill>
        <p:spPr bwMode="auto">
          <a:xfrm>
            <a:off x="4211638" y="2997200"/>
            <a:ext cx="3028950" cy="1752600"/>
          </a:xfrm>
          <a:prstGeom prst="rect">
            <a:avLst/>
          </a:prstGeom>
          <a:noFill/>
          <a:ln w="9525">
            <a:noFill/>
            <a:miter lim="800000"/>
            <a:headEnd/>
            <a:tailEnd/>
          </a:ln>
        </p:spPr>
      </p:pic>
      <p:pic>
        <p:nvPicPr>
          <p:cNvPr id="13317" name="Picture 5"/>
          <p:cNvPicPr>
            <a:picLocks noGrp="1" noChangeAspect="1" noChangeArrowheads="1"/>
          </p:cNvPicPr>
          <p:nvPr>
            <p:ph idx="1"/>
          </p:nvPr>
        </p:nvPicPr>
        <p:blipFill>
          <a:blip r:embed="rId4" cstate="print"/>
          <a:srcRect/>
          <a:stretch>
            <a:fillRect/>
          </a:stretch>
        </p:blipFill>
        <p:spPr>
          <a:xfrm>
            <a:off x="4211638" y="4797425"/>
            <a:ext cx="3086100" cy="1762125"/>
          </a:xfrm>
          <a:noFill/>
        </p:spPr>
      </p:pic>
      <p:sp>
        <p:nvSpPr>
          <p:cNvPr id="8" name="CasellaDiTesto 7"/>
          <p:cNvSpPr txBox="1"/>
          <p:nvPr/>
        </p:nvSpPr>
        <p:spPr>
          <a:xfrm>
            <a:off x="1187450" y="1989138"/>
            <a:ext cx="2520950" cy="522287"/>
          </a:xfrm>
          <a:prstGeom prst="rect">
            <a:avLst/>
          </a:prstGeom>
          <a:noFill/>
        </p:spPr>
        <p:txBody>
          <a:bodyPr>
            <a:spAutoFit/>
          </a:bodyPr>
          <a:lstStyle/>
          <a:p>
            <a:pPr marL="514350" indent="-514350" eaLnBrk="0" hangingPunct="0">
              <a:spcBef>
                <a:spcPct val="20000"/>
              </a:spcBef>
              <a:defRPr/>
            </a:pPr>
            <a:r>
              <a:rPr lang="en-GB" sz="2800" dirty="0"/>
              <a:t>www.well.com</a:t>
            </a:r>
            <a:endParaRPr lang="it-IT" sz="2800" dirty="0">
              <a:latin typeface="+mn-lt"/>
              <a:cs typeface="+mn-cs"/>
            </a:endParaRPr>
          </a:p>
        </p:txBody>
      </p:sp>
      <p:sp>
        <p:nvSpPr>
          <p:cNvPr id="9" name="CasellaDiTesto 8"/>
          <p:cNvSpPr txBox="1"/>
          <p:nvPr/>
        </p:nvSpPr>
        <p:spPr>
          <a:xfrm>
            <a:off x="755650" y="3573463"/>
            <a:ext cx="3311525" cy="522287"/>
          </a:xfrm>
          <a:prstGeom prst="rect">
            <a:avLst/>
          </a:prstGeom>
          <a:noFill/>
        </p:spPr>
        <p:txBody>
          <a:bodyPr>
            <a:spAutoFit/>
          </a:bodyPr>
          <a:lstStyle/>
          <a:p>
            <a:pPr marL="514350" indent="-514350" eaLnBrk="0" hangingPunct="0">
              <a:spcBef>
                <a:spcPct val="20000"/>
              </a:spcBef>
              <a:defRPr/>
            </a:pPr>
            <a:r>
              <a:rPr lang="en-GB" sz="2800" dirty="0"/>
              <a:t>www.facebook.com</a:t>
            </a:r>
            <a:endParaRPr lang="it-IT" sz="2800" dirty="0">
              <a:latin typeface="+mn-lt"/>
              <a:cs typeface="+mn-cs"/>
            </a:endParaRPr>
          </a:p>
        </p:txBody>
      </p:sp>
      <p:sp>
        <p:nvSpPr>
          <p:cNvPr id="10" name="CasellaDiTesto 9"/>
          <p:cNvSpPr txBox="1"/>
          <p:nvPr/>
        </p:nvSpPr>
        <p:spPr>
          <a:xfrm>
            <a:off x="971550" y="5229225"/>
            <a:ext cx="2808288" cy="523875"/>
          </a:xfrm>
          <a:prstGeom prst="rect">
            <a:avLst/>
          </a:prstGeom>
          <a:noFill/>
        </p:spPr>
        <p:txBody>
          <a:bodyPr>
            <a:spAutoFit/>
          </a:bodyPr>
          <a:lstStyle/>
          <a:p>
            <a:pPr marL="514350" indent="-514350" eaLnBrk="0" hangingPunct="0">
              <a:spcBef>
                <a:spcPct val="20000"/>
              </a:spcBef>
              <a:defRPr/>
            </a:pPr>
            <a:r>
              <a:rPr lang="en-GB" sz="2800" dirty="0"/>
              <a:t>www.twitter.com</a:t>
            </a:r>
            <a:endParaRPr lang="it-IT" sz="2800" dirty="0">
              <a:latin typeface="+mn-lt"/>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p:txBody>
          <a:bodyPr/>
          <a:lstStyle/>
          <a:p>
            <a:r>
              <a:rPr lang="it-IT" dirty="0"/>
              <a:t>DIFFUSION OF INNOVATION</a:t>
            </a:r>
            <a:br>
              <a:rPr lang="it-IT" dirty="0"/>
            </a:br>
            <a:r>
              <a:rPr lang="it-IT" sz="2400" dirty="0"/>
              <a:t>EVERETT (2003)</a:t>
            </a:r>
          </a:p>
        </p:txBody>
      </p:sp>
      <p:sp>
        <p:nvSpPr>
          <p:cNvPr id="3" name="Segnaposto contenuto 2"/>
          <p:cNvSpPr>
            <a:spLocks noGrp="1"/>
          </p:cNvSpPr>
          <p:nvPr>
            <p:ph idx="1"/>
          </p:nvPr>
        </p:nvSpPr>
        <p:spPr/>
        <p:txBody>
          <a:bodyPr/>
          <a:lstStyle/>
          <a:p>
            <a:pPr marL="514350" indent="-514350">
              <a:lnSpc>
                <a:spcPct val="150000"/>
              </a:lnSpc>
              <a:buFont typeface="Arial" charset="0"/>
              <a:buNone/>
              <a:defRPr/>
            </a:pPr>
            <a:r>
              <a:rPr lang="en-GB" sz="2800" dirty="0"/>
              <a:t>I SNS </a:t>
            </a:r>
            <a:r>
              <a:rPr lang="en-GB" sz="2800" dirty="0" err="1"/>
              <a:t>presentano</a:t>
            </a:r>
            <a:r>
              <a:rPr lang="en-GB" sz="2800" dirty="0"/>
              <a:t> </a:t>
            </a:r>
            <a:r>
              <a:rPr lang="en-GB" sz="2800" dirty="0" err="1"/>
              <a:t>tre</a:t>
            </a:r>
            <a:r>
              <a:rPr lang="en-GB" sz="2800" dirty="0"/>
              <a:t> </a:t>
            </a:r>
            <a:r>
              <a:rPr lang="en-GB" sz="2800" dirty="0" err="1"/>
              <a:t>attributi</a:t>
            </a:r>
            <a:r>
              <a:rPr lang="en-GB" sz="2800" dirty="0"/>
              <a:t> </a:t>
            </a:r>
            <a:r>
              <a:rPr lang="en-GB" sz="2800" dirty="0" err="1"/>
              <a:t>che</a:t>
            </a:r>
            <a:r>
              <a:rPr lang="en-GB" sz="2800" dirty="0"/>
              <a:t> </a:t>
            </a:r>
            <a:r>
              <a:rPr lang="en-GB" sz="2800" dirty="0" err="1"/>
              <a:t>aumentano</a:t>
            </a:r>
            <a:r>
              <a:rPr lang="en-GB" sz="2800" dirty="0"/>
              <a:t> la </a:t>
            </a:r>
            <a:r>
              <a:rPr lang="en-GB" sz="2800" dirty="0" err="1"/>
              <a:t>probabilità</a:t>
            </a:r>
            <a:r>
              <a:rPr lang="en-GB" sz="2800" dirty="0"/>
              <a:t> </a:t>
            </a:r>
            <a:r>
              <a:rPr lang="en-GB" sz="2800" dirty="0" err="1"/>
              <a:t>della</a:t>
            </a:r>
            <a:r>
              <a:rPr lang="en-GB" sz="2800" dirty="0"/>
              <a:t> </a:t>
            </a:r>
            <a:r>
              <a:rPr lang="en-GB" sz="2800" dirty="0" err="1"/>
              <a:t>loro</a:t>
            </a:r>
            <a:r>
              <a:rPr lang="en-GB" sz="2800" dirty="0"/>
              <a:t> </a:t>
            </a:r>
            <a:r>
              <a:rPr lang="en-GB" sz="2800" dirty="0" err="1"/>
              <a:t>diffusione</a:t>
            </a:r>
            <a:r>
              <a:rPr lang="en-GB" sz="2800" dirty="0"/>
              <a:t> e </a:t>
            </a:r>
            <a:r>
              <a:rPr lang="en-GB" sz="2800" dirty="0" err="1"/>
              <a:t>adozione</a:t>
            </a:r>
            <a:endParaRPr lang="en-GB" sz="2800" dirty="0"/>
          </a:p>
          <a:p>
            <a:pPr marL="514350" indent="-514350">
              <a:lnSpc>
                <a:spcPct val="150000"/>
              </a:lnSpc>
              <a:buFont typeface="Arial" charset="0"/>
              <a:buNone/>
              <a:defRPr/>
            </a:pPr>
            <a:endParaRPr lang="en-GB" sz="2800" dirty="0"/>
          </a:p>
          <a:p>
            <a:pPr marL="514350" indent="-514350">
              <a:lnSpc>
                <a:spcPct val="150000"/>
              </a:lnSpc>
              <a:buFont typeface="+mj-lt"/>
              <a:buAutoNum type="arabicPeriod"/>
              <a:defRPr/>
            </a:pPr>
            <a:r>
              <a:rPr lang="en-GB" sz="2800" dirty="0" err="1"/>
              <a:t>Compatibilità</a:t>
            </a:r>
            <a:r>
              <a:rPr lang="en-GB" sz="2800" dirty="0"/>
              <a:t> con </a:t>
            </a:r>
            <a:r>
              <a:rPr lang="en-GB" sz="2800" dirty="0" err="1"/>
              <a:t>ciò</a:t>
            </a:r>
            <a:r>
              <a:rPr lang="en-GB" sz="2800" dirty="0"/>
              <a:t> </a:t>
            </a:r>
            <a:r>
              <a:rPr lang="en-GB" sz="2800" dirty="0" err="1"/>
              <a:t>che</a:t>
            </a:r>
            <a:r>
              <a:rPr lang="en-GB" sz="2800" dirty="0"/>
              <a:t> </a:t>
            </a:r>
            <a:r>
              <a:rPr lang="en-GB" sz="2800" dirty="0" err="1"/>
              <a:t>preesiste</a:t>
            </a:r>
            <a:endParaRPr lang="en-GB" sz="2800" dirty="0"/>
          </a:p>
          <a:p>
            <a:pPr marL="514350" indent="-514350">
              <a:lnSpc>
                <a:spcPct val="150000"/>
              </a:lnSpc>
              <a:buFont typeface="+mj-lt"/>
              <a:buAutoNum type="arabicPeriod"/>
              <a:defRPr/>
            </a:pPr>
            <a:r>
              <a:rPr lang="en-GB" sz="2800" dirty="0" err="1"/>
              <a:t>Visibilità</a:t>
            </a:r>
            <a:r>
              <a:rPr lang="en-GB" sz="2800" dirty="0"/>
              <a:t> del </a:t>
            </a:r>
            <a:r>
              <a:rPr lang="en-GB" sz="2800" dirty="0" err="1"/>
              <a:t>loro</a:t>
            </a:r>
            <a:r>
              <a:rPr lang="en-GB" sz="2800" dirty="0"/>
              <a:t> </a:t>
            </a:r>
            <a:r>
              <a:rPr lang="en-GB" sz="2800" dirty="0" err="1"/>
              <a:t>effetto</a:t>
            </a:r>
            <a:endParaRPr lang="en-GB" sz="2800" dirty="0"/>
          </a:p>
          <a:p>
            <a:pPr marL="514350" indent="-514350">
              <a:lnSpc>
                <a:spcPct val="150000"/>
              </a:lnSpc>
              <a:buFont typeface="+mj-lt"/>
              <a:buAutoNum type="arabicPeriod"/>
              <a:defRPr/>
            </a:pPr>
            <a:r>
              <a:rPr lang="en-GB" sz="2800" dirty="0"/>
              <a:t>La </a:t>
            </a:r>
            <a:r>
              <a:rPr lang="en-GB" sz="2800" dirty="0" err="1"/>
              <a:t>possibilità</a:t>
            </a:r>
            <a:r>
              <a:rPr lang="en-GB" sz="2800" dirty="0"/>
              <a:t> </a:t>
            </a:r>
            <a:r>
              <a:rPr lang="en-GB" sz="2800" dirty="0" err="1"/>
              <a:t>di</a:t>
            </a:r>
            <a:r>
              <a:rPr lang="en-GB" sz="2800" dirty="0"/>
              <a:t> </a:t>
            </a:r>
            <a:r>
              <a:rPr lang="en-GB" sz="2800" dirty="0" err="1"/>
              <a:t>sviluppare</a:t>
            </a:r>
            <a:r>
              <a:rPr lang="en-GB" sz="2800" dirty="0"/>
              <a:t> </a:t>
            </a:r>
            <a:r>
              <a:rPr lang="en-GB" sz="2800" dirty="0" err="1"/>
              <a:t>nuove</a:t>
            </a:r>
            <a:r>
              <a:rPr lang="en-GB" sz="2800" dirty="0"/>
              <a:t> </a:t>
            </a:r>
            <a:r>
              <a:rPr lang="en-GB" sz="2800" dirty="0" err="1"/>
              <a:t>innovazioni</a:t>
            </a:r>
            <a:endParaRPr lang="en-GB" sz="2800" dirty="0"/>
          </a:p>
          <a:p>
            <a:pPr>
              <a:defRPr/>
            </a:pPr>
            <a:endParaRPr lang="it-IT"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p:cNvSpPr>
            <a:spLocks noGrp="1"/>
          </p:cNvSpPr>
          <p:nvPr>
            <p:ph type="title"/>
          </p:nvPr>
        </p:nvSpPr>
        <p:spPr/>
        <p:txBody>
          <a:bodyPr/>
          <a:lstStyle/>
          <a:p>
            <a:r>
              <a:rPr lang="it-IT" dirty="0"/>
              <a:t>FIRST CONCLUSION</a:t>
            </a:r>
          </a:p>
        </p:txBody>
      </p:sp>
      <p:sp>
        <p:nvSpPr>
          <p:cNvPr id="15363" name="Segnaposto contenuto 2"/>
          <p:cNvSpPr>
            <a:spLocks noGrp="1"/>
          </p:cNvSpPr>
          <p:nvPr>
            <p:ph idx="1"/>
          </p:nvPr>
        </p:nvSpPr>
        <p:spPr>
          <a:xfrm>
            <a:off x="457200" y="1341438"/>
            <a:ext cx="8229600" cy="4779962"/>
          </a:xfrm>
        </p:spPr>
        <p:txBody>
          <a:bodyPr/>
          <a:lstStyle/>
          <a:p>
            <a:pPr marL="514350" indent="-514350">
              <a:buFont typeface="Arial" charset="0"/>
              <a:buNone/>
            </a:pPr>
            <a:r>
              <a:rPr lang="en-GB" sz="2400" dirty="0"/>
              <a:t>We can therefore predict a long life span for SNSs, as well as the extinction of the type of virtual communities which first appeared on Internet</a:t>
            </a:r>
          </a:p>
          <a:p>
            <a:pPr marL="514350" indent="-514350">
              <a:buFont typeface="Arial" charset="0"/>
              <a:buNone/>
            </a:pPr>
            <a:endParaRPr lang="en-GB" sz="1400" dirty="0"/>
          </a:p>
          <a:p>
            <a:pPr marL="514350" indent="-514350" algn="ctr">
              <a:buFont typeface="Arial" charset="0"/>
              <a:buNone/>
            </a:pPr>
            <a:r>
              <a:rPr lang="en-GB" sz="2400" i="1" dirty="0"/>
              <a:t>Requiem for the virtual communities</a:t>
            </a:r>
            <a:endParaRPr lang="it-IT" sz="2400" i="1" dirty="0"/>
          </a:p>
          <a:p>
            <a:pPr marL="514350" indent="-514350" algn="ctr">
              <a:buFont typeface="Arial" charset="0"/>
              <a:buNone/>
            </a:pPr>
            <a:r>
              <a:rPr lang="en-GB" sz="2400" i="1" dirty="0"/>
              <a:t>Long life to the Social Networks!</a:t>
            </a:r>
          </a:p>
          <a:p>
            <a:pPr marL="514350" indent="-514350" algn="ctr">
              <a:buFont typeface="Arial" charset="0"/>
              <a:buNone/>
            </a:pPr>
            <a:endParaRPr lang="en-GB" sz="2800" i="1" dirty="0"/>
          </a:p>
          <a:p>
            <a:pPr marL="514350" indent="-514350" algn="ctr">
              <a:buFont typeface="Arial" charset="0"/>
              <a:buNone/>
            </a:pPr>
            <a:endParaRPr lang="en-GB" sz="2800" i="1" dirty="0"/>
          </a:p>
          <a:p>
            <a:pPr marL="514350" indent="-514350" algn="ctr">
              <a:buFont typeface="Arial" charset="0"/>
              <a:buNone/>
            </a:pPr>
            <a:endParaRPr lang="it-IT" sz="2800" dirty="0"/>
          </a:p>
          <a:p>
            <a:pPr marL="514350" lvl="1" indent="-514350">
              <a:buFont typeface="Calibri" pitchFamily="34" charset="0"/>
              <a:buChar char="–"/>
            </a:pPr>
            <a:endParaRPr lang="it-IT" sz="2400" dirty="0"/>
          </a:p>
        </p:txBody>
      </p:sp>
      <p:pic>
        <p:nvPicPr>
          <p:cNvPr id="15364" name="Immagine 3" descr="S_M.gif"/>
          <p:cNvPicPr>
            <a:picLocks noChangeAspect="1"/>
          </p:cNvPicPr>
          <p:nvPr/>
        </p:nvPicPr>
        <p:blipFill>
          <a:blip r:embed="rId2" cstate="print"/>
          <a:srcRect/>
          <a:stretch>
            <a:fillRect/>
          </a:stretch>
        </p:blipFill>
        <p:spPr bwMode="auto">
          <a:xfrm>
            <a:off x="3276600" y="4076700"/>
            <a:ext cx="2689225" cy="1500188"/>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3604D2-536F-6485-FF2F-3EE72B1769B6}"/>
              </a:ext>
            </a:extLst>
          </p:cNvPr>
          <p:cNvSpPr>
            <a:spLocks noGrp="1"/>
          </p:cNvSpPr>
          <p:nvPr>
            <p:ph type="title"/>
          </p:nvPr>
        </p:nvSpPr>
        <p:spPr>
          <a:xfrm>
            <a:off x="935596" y="739780"/>
            <a:ext cx="7272808" cy="1143000"/>
          </a:xfrm>
        </p:spPr>
        <p:txBody>
          <a:bodyPr/>
          <a:lstStyle/>
          <a:p>
            <a:r>
              <a:rPr lang="it-IT" dirty="0"/>
              <a:t>OLTRE LA SOCIETÀ FISICA: VERSO LA FUSIONE ONLINE - OFFLINE</a:t>
            </a:r>
            <a:endParaRPr lang="en-GB" dirty="0"/>
          </a:p>
        </p:txBody>
      </p:sp>
      <p:sp>
        <p:nvSpPr>
          <p:cNvPr id="4" name="Rectangle 1">
            <a:extLst>
              <a:ext uri="{FF2B5EF4-FFF2-40B4-BE49-F238E27FC236}">
                <a16:creationId xmlns:a16="http://schemas.microsoft.com/office/drawing/2014/main" id="{A4CC9DBF-7788-8658-0D5E-9DC79A7394E2}"/>
              </a:ext>
            </a:extLst>
          </p:cNvPr>
          <p:cNvSpPr>
            <a:spLocks noGrp="1" noChangeArrowheads="1"/>
          </p:cNvSpPr>
          <p:nvPr>
            <p:ph idx="1"/>
          </p:nvPr>
        </p:nvSpPr>
        <p:spPr bwMode="auto">
          <a:xfrm>
            <a:off x="467544" y="2269439"/>
            <a:ext cx="8075240" cy="395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latinLnBrk="0">
              <a:lnSpc>
                <a:spcPct val="100000"/>
              </a:lnSpc>
              <a:buClrTx/>
              <a:buSzTx/>
              <a:buNone/>
              <a:tabLst/>
              <a:defRPr/>
            </a:pPr>
            <a:r>
              <a:rPr lang="en-US" altLang="en-US" sz="2800" dirty="0"/>
              <a:t>Il </a:t>
            </a:r>
            <a:r>
              <a:rPr lang="en-US" altLang="en-US" sz="2800" dirty="0" err="1"/>
              <a:t>cambiamento</a:t>
            </a:r>
            <a:r>
              <a:rPr lang="en-US" altLang="en-US" sz="2800" dirty="0"/>
              <a:t> del web non </a:t>
            </a:r>
            <a:r>
              <a:rPr lang="en-US" altLang="en-US" sz="2800" dirty="0" err="1"/>
              <a:t>riguarda</a:t>
            </a:r>
            <a:r>
              <a:rPr lang="en-US" altLang="en-US" sz="2800" dirty="0"/>
              <a:t> solo il passaggio da </a:t>
            </a:r>
            <a:r>
              <a:rPr lang="en-US" altLang="en-US" sz="2800" dirty="0" err="1"/>
              <a:t>comunità</a:t>
            </a:r>
            <a:r>
              <a:rPr lang="en-US" altLang="en-US" sz="2800" dirty="0"/>
              <a:t> </a:t>
            </a:r>
            <a:r>
              <a:rPr lang="en-US" altLang="en-US" sz="2800" dirty="0" err="1"/>
              <a:t>virtuali</a:t>
            </a:r>
            <a:r>
              <a:rPr lang="en-US" altLang="en-US" sz="2800" dirty="0"/>
              <a:t> a social network :</a:t>
            </a:r>
          </a:p>
          <a:p>
            <a:pPr marR="0" lvl="0" algn="just" defTabSz="914400" latinLnBrk="0">
              <a:lnSpc>
                <a:spcPct val="100000"/>
              </a:lnSpc>
              <a:buClrTx/>
              <a:buSzTx/>
              <a:buFontTx/>
              <a:buChar char="-"/>
              <a:tabLst/>
              <a:defRPr/>
            </a:pPr>
            <a:r>
              <a:rPr lang="en-US" altLang="en-US" sz="2800" dirty="0" err="1"/>
              <a:t>l’ambiente</a:t>
            </a:r>
            <a:r>
              <a:rPr lang="en-US" altLang="en-US" sz="2800" dirty="0"/>
              <a:t> online </a:t>
            </a:r>
            <a:r>
              <a:rPr lang="en-US" altLang="en-US" sz="2800" dirty="0" err="1"/>
              <a:t>si</a:t>
            </a:r>
            <a:r>
              <a:rPr lang="en-US" altLang="en-US" sz="2800" dirty="0"/>
              <a:t> è </a:t>
            </a:r>
            <a:r>
              <a:rPr lang="en-US" altLang="en-US" sz="2800" dirty="0" err="1"/>
              <a:t>evoluto</a:t>
            </a:r>
            <a:r>
              <a:rPr lang="en-US" altLang="en-US" sz="2800" dirty="0"/>
              <a:t> in modo </a:t>
            </a:r>
            <a:r>
              <a:rPr lang="en-US" altLang="en-US" sz="2800" dirty="0" err="1"/>
              <a:t>speculare</a:t>
            </a:r>
            <a:r>
              <a:rPr lang="en-US" altLang="en-US" sz="2800" dirty="0"/>
              <a:t> rispetto alla </a:t>
            </a:r>
            <a:r>
              <a:rPr lang="en-US" altLang="en-US" sz="2800" dirty="0" err="1"/>
              <a:t>società</a:t>
            </a:r>
            <a:r>
              <a:rPr lang="en-US" altLang="en-US" sz="2800" dirty="0"/>
              <a:t> offline</a:t>
            </a:r>
          </a:p>
          <a:p>
            <a:pPr marR="0" lvl="0" algn="just" defTabSz="914400" latinLnBrk="0">
              <a:lnSpc>
                <a:spcPct val="100000"/>
              </a:lnSpc>
              <a:buClrTx/>
              <a:buSzTx/>
              <a:buFontTx/>
              <a:buChar char="-"/>
              <a:tabLst/>
              <a:defRPr/>
            </a:pPr>
            <a:r>
              <a:rPr lang="en-US" altLang="en-US" sz="2800" dirty="0"/>
              <a:t>co-</a:t>
            </a:r>
            <a:r>
              <a:rPr lang="en-US" altLang="en-US" sz="2800" dirty="0" err="1"/>
              <a:t>evoluzione</a:t>
            </a:r>
            <a:r>
              <a:rPr lang="en-US" altLang="en-US" sz="2800" dirty="0"/>
              <a:t> </a:t>
            </a:r>
            <a:r>
              <a:rPr lang="en-US" altLang="en-US" sz="2800" dirty="0" err="1"/>
              <a:t>tra</a:t>
            </a:r>
            <a:r>
              <a:rPr lang="en-US" altLang="en-US" sz="2800" dirty="0"/>
              <a:t> media e </a:t>
            </a:r>
            <a:r>
              <a:rPr lang="en-US" altLang="en-US" sz="2800" dirty="0" err="1"/>
              <a:t>società</a:t>
            </a:r>
            <a:r>
              <a:rPr lang="en-US" altLang="en-US" sz="2800" dirty="0"/>
              <a:t> </a:t>
            </a:r>
          </a:p>
          <a:p>
            <a:pPr marR="0" lvl="0" algn="just" defTabSz="914400" latinLnBrk="0">
              <a:lnSpc>
                <a:spcPct val="100000"/>
              </a:lnSpc>
              <a:buClrTx/>
              <a:buSzTx/>
              <a:buFontTx/>
              <a:buChar char="-"/>
              <a:tabLst/>
              <a:defRPr/>
            </a:pPr>
            <a:r>
              <a:rPr lang="en-US" altLang="en-US" sz="2800" dirty="0"/>
              <a:t>le </a:t>
            </a:r>
            <a:r>
              <a:rPr lang="en-US" altLang="en-US" sz="2800" dirty="0" err="1"/>
              <a:t>dinamiche</a:t>
            </a:r>
            <a:r>
              <a:rPr lang="en-US" altLang="en-US" sz="2800" dirty="0"/>
              <a:t> </a:t>
            </a:r>
            <a:r>
              <a:rPr lang="en-US" altLang="en-US" sz="2800" dirty="0" err="1"/>
              <a:t>sociali</a:t>
            </a:r>
            <a:r>
              <a:rPr lang="en-US" altLang="en-US" sz="2800" dirty="0"/>
              <a:t> </a:t>
            </a:r>
            <a:r>
              <a:rPr lang="en-US" altLang="en-US" sz="2800" dirty="0" err="1"/>
              <a:t>vengono</a:t>
            </a:r>
            <a:r>
              <a:rPr lang="en-US" altLang="en-US" sz="2800" dirty="0"/>
              <a:t> </a:t>
            </a:r>
            <a:r>
              <a:rPr lang="en-US" altLang="en-US" sz="2800" dirty="0" err="1"/>
              <a:t>riprodotte</a:t>
            </a:r>
            <a:r>
              <a:rPr lang="en-US" altLang="en-US" sz="2800" dirty="0"/>
              <a:t>, </a:t>
            </a:r>
            <a:r>
              <a:rPr lang="en-US" altLang="en-US" sz="2800" dirty="0" err="1"/>
              <a:t>amplificate</a:t>
            </a:r>
            <a:r>
              <a:rPr lang="en-US" altLang="en-US" sz="2800" dirty="0"/>
              <a:t> e </a:t>
            </a:r>
            <a:r>
              <a:rPr lang="en-US" altLang="en-US" sz="2800" dirty="0" err="1"/>
              <a:t>riorganizzate</a:t>
            </a:r>
            <a:r>
              <a:rPr lang="en-US" altLang="en-US" sz="2800" dirty="0"/>
              <a:t> </a:t>
            </a:r>
            <a:r>
              <a:rPr lang="en-US" altLang="en-US" sz="2800" dirty="0" err="1"/>
              <a:t>nella</a:t>
            </a:r>
            <a:r>
              <a:rPr lang="en-US" altLang="en-US" sz="2800" dirty="0"/>
              <a:t> rete</a:t>
            </a:r>
          </a:p>
          <a:p>
            <a:pPr marL="0" marR="0" lvl="0" indent="0" algn="just" defTabSz="914400" latinLnBrk="0">
              <a:lnSpc>
                <a:spcPct val="100000"/>
              </a:lnSpc>
              <a:buClrTx/>
              <a:buSzTx/>
              <a:buNone/>
              <a:tabLst/>
              <a:defRPr/>
            </a:pPr>
            <a:r>
              <a:rPr lang="en-US" altLang="en-US" sz="2800" dirty="0">
                <a:sym typeface="Wingdings" panose="05000000000000000000" pitchFamily="2" charset="2"/>
              </a:rPr>
              <a:t></a:t>
            </a:r>
            <a:r>
              <a:rPr lang="en-US" altLang="en-US" sz="2800" dirty="0"/>
              <a:t> </a:t>
            </a:r>
            <a:r>
              <a:rPr lang="it-IT" altLang="en-US" sz="2800" dirty="0"/>
              <a:t>r</a:t>
            </a:r>
            <a:r>
              <a:rPr lang="it-IT" sz="2800" dirty="0"/>
              <a:t>iflesso e trasformazione (Coalescenza)</a:t>
            </a:r>
            <a:endParaRPr lang="en-US" altLang="en-US" sz="2800" dirty="0"/>
          </a:p>
        </p:txBody>
      </p:sp>
    </p:spTree>
    <p:extLst>
      <p:ext uri="{BB962C8B-B14F-4D97-AF65-F5344CB8AC3E}">
        <p14:creationId xmlns:p14="http://schemas.microsoft.com/office/powerpoint/2010/main" val="489315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35E2D6-CD4C-6444-8ED6-8481AC7B4A8A}"/>
              </a:ext>
            </a:extLst>
          </p:cNvPr>
          <p:cNvSpPr>
            <a:spLocks noGrp="1"/>
          </p:cNvSpPr>
          <p:nvPr>
            <p:ph type="title"/>
          </p:nvPr>
        </p:nvSpPr>
        <p:spPr>
          <a:xfrm>
            <a:off x="971600" y="836712"/>
            <a:ext cx="7560840" cy="1143000"/>
          </a:xfrm>
        </p:spPr>
        <p:txBody>
          <a:bodyPr/>
          <a:lstStyle/>
          <a:p>
            <a:r>
              <a:rPr lang="it-IT" dirty="0"/>
              <a:t>PRIME TEORIE: IDENTITÀ ONLINE, MOLTIPLICAZIONE E SPERIMENTAZIONE</a:t>
            </a:r>
            <a:br>
              <a:rPr lang="it-IT" dirty="0"/>
            </a:br>
            <a:endParaRPr lang="en-GB" dirty="0"/>
          </a:p>
        </p:txBody>
      </p:sp>
      <p:sp>
        <p:nvSpPr>
          <p:cNvPr id="3" name="Segnaposto contenuto 2">
            <a:extLst>
              <a:ext uri="{FF2B5EF4-FFF2-40B4-BE49-F238E27FC236}">
                <a16:creationId xmlns:a16="http://schemas.microsoft.com/office/drawing/2014/main" id="{AF267220-C6E1-A31F-BAFA-1F95D599D72B}"/>
              </a:ext>
            </a:extLst>
          </p:cNvPr>
          <p:cNvSpPr>
            <a:spLocks noGrp="1"/>
          </p:cNvSpPr>
          <p:nvPr>
            <p:ph idx="1"/>
          </p:nvPr>
        </p:nvSpPr>
        <p:spPr>
          <a:xfrm>
            <a:off x="457200" y="2204864"/>
            <a:ext cx="8229600" cy="4525963"/>
          </a:xfrm>
        </p:spPr>
        <p:txBody>
          <a:bodyPr/>
          <a:lstStyle/>
          <a:p>
            <a:pPr algn="just">
              <a:buFontTx/>
              <a:buChar char="-"/>
              <a:defRPr/>
            </a:pPr>
            <a:r>
              <a:rPr lang="it-IT" sz="2800" dirty="0"/>
              <a:t>Gli ambienti digitali permetterebbero la costruzione di identità multiple </a:t>
            </a:r>
          </a:p>
          <a:p>
            <a:pPr algn="just">
              <a:buFontTx/>
              <a:buChar char="-"/>
              <a:defRPr/>
            </a:pPr>
            <a:r>
              <a:rPr lang="it-IT" sz="2800" dirty="0"/>
              <a:t>L’identità può essere percepita come:</a:t>
            </a:r>
          </a:p>
          <a:p>
            <a:pPr marL="0" indent="0" algn="just">
              <a:buNone/>
              <a:defRPr/>
            </a:pPr>
            <a:r>
              <a:rPr lang="it-IT" sz="2800" dirty="0"/>
              <a:t>	&lt; più autentica </a:t>
            </a:r>
          </a:p>
          <a:p>
            <a:pPr marL="0" indent="0" algn="just">
              <a:buNone/>
              <a:defRPr/>
            </a:pPr>
            <a:r>
              <a:rPr lang="it-IT" sz="2800" dirty="0"/>
              <a:t>	&lt; alternativa</a:t>
            </a:r>
          </a:p>
          <a:p>
            <a:pPr marL="0" indent="0" algn="just">
              <a:buNone/>
              <a:defRPr/>
            </a:pPr>
            <a:r>
              <a:rPr lang="it-IT" sz="2800" dirty="0"/>
              <a:t>	&lt; sperimentale </a:t>
            </a:r>
          </a:p>
          <a:p>
            <a:pPr algn="just">
              <a:buFontTx/>
              <a:buChar char="-"/>
              <a:defRPr/>
            </a:pPr>
            <a:r>
              <a:rPr lang="it-IT" sz="2800" dirty="0"/>
              <a:t>Gli utenti non usano il web solo per compensare la vita offline, ma per espandere e articolare il sé (</a:t>
            </a:r>
            <a:r>
              <a:rPr lang="it-IT" sz="2800" dirty="0" err="1"/>
              <a:t>Turkle</a:t>
            </a:r>
            <a:r>
              <a:rPr lang="it-IT" sz="2800" dirty="0"/>
              <a:t>)</a:t>
            </a:r>
          </a:p>
          <a:p>
            <a:endParaRPr lang="en-GB" dirty="0"/>
          </a:p>
        </p:txBody>
      </p:sp>
    </p:spTree>
    <p:extLst>
      <p:ext uri="{BB962C8B-B14F-4D97-AF65-F5344CB8AC3E}">
        <p14:creationId xmlns:p14="http://schemas.microsoft.com/office/powerpoint/2010/main" val="3942742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355396-9708-D59F-D975-3CBCBBF6857C}"/>
              </a:ext>
            </a:extLst>
          </p:cNvPr>
          <p:cNvSpPr>
            <a:spLocks noGrp="1"/>
          </p:cNvSpPr>
          <p:nvPr>
            <p:ph type="title"/>
          </p:nvPr>
        </p:nvSpPr>
        <p:spPr>
          <a:xfrm>
            <a:off x="827584" y="646786"/>
            <a:ext cx="7488832" cy="1143000"/>
          </a:xfrm>
        </p:spPr>
        <p:txBody>
          <a:bodyPr/>
          <a:lstStyle/>
          <a:p>
            <a:r>
              <a:rPr lang="it-IT" dirty="0"/>
              <a:t>RICERCA:</a:t>
            </a:r>
            <a:br>
              <a:rPr lang="it-IT" dirty="0"/>
            </a:br>
            <a:r>
              <a:rPr lang="it-IT" dirty="0"/>
              <a:t>IDENTITÀ E INTERAZIONE,NON C’È FRATTURA NETTA</a:t>
            </a:r>
            <a:br>
              <a:rPr lang="it-IT" dirty="0"/>
            </a:br>
            <a:endParaRPr lang="en-GB" dirty="0"/>
          </a:p>
        </p:txBody>
      </p:sp>
      <p:sp>
        <p:nvSpPr>
          <p:cNvPr id="3" name="Segnaposto contenuto 2">
            <a:extLst>
              <a:ext uri="{FF2B5EF4-FFF2-40B4-BE49-F238E27FC236}">
                <a16:creationId xmlns:a16="http://schemas.microsoft.com/office/drawing/2014/main" id="{22ACC6BF-922E-9066-8E43-C4B0DFF5210E}"/>
              </a:ext>
            </a:extLst>
          </p:cNvPr>
          <p:cNvSpPr>
            <a:spLocks noGrp="1"/>
          </p:cNvSpPr>
          <p:nvPr>
            <p:ph idx="1"/>
          </p:nvPr>
        </p:nvSpPr>
        <p:spPr>
          <a:xfrm>
            <a:off x="457200" y="1700808"/>
            <a:ext cx="8229600" cy="4525963"/>
          </a:xfrm>
        </p:spPr>
        <p:txBody>
          <a:bodyPr/>
          <a:lstStyle/>
          <a:p>
            <a:pPr marL="0" indent="0" algn="just">
              <a:buNone/>
            </a:pPr>
            <a:r>
              <a:rPr lang="it-IT" dirty="0"/>
              <a:t>Le ricerche mostrano che: </a:t>
            </a:r>
          </a:p>
          <a:p>
            <a:pPr lvl="1" algn="just"/>
            <a:r>
              <a:rPr lang="it-IT" dirty="0"/>
              <a:t>molti utenti non percepiscono differenze tra online e offline </a:t>
            </a:r>
          </a:p>
          <a:p>
            <a:pPr lvl="1" algn="just"/>
            <a:r>
              <a:rPr lang="it-IT" dirty="0"/>
              <a:t>altri percepiscono differenze solo lievi </a:t>
            </a:r>
          </a:p>
          <a:p>
            <a:pPr lvl="1" algn="just"/>
            <a:r>
              <a:rPr lang="it-IT" dirty="0"/>
              <a:t>solo una minoranza vive una reale discontinuità </a:t>
            </a:r>
          </a:p>
          <a:p>
            <a:pPr marL="0" indent="0" algn="just">
              <a:buNone/>
            </a:pPr>
            <a:r>
              <a:rPr lang="it-IT" dirty="0"/>
              <a:t>La distinzione tra presenza e rete è </a:t>
            </a:r>
            <a:r>
              <a:rPr lang="it-IT" b="1" dirty="0"/>
              <a:t>graduale, non dicotomica</a:t>
            </a:r>
            <a:r>
              <a:rPr lang="it-IT" dirty="0"/>
              <a:t> </a:t>
            </a:r>
          </a:p>
          <a:p>
            <a:pPr marL="0" indent="0" algn="just">
              <a:buNone/>
            </a:pPr>
            <a:r>
              <a:rPr lang="it-IT" dirty="0"/>
              <a:t>L’identità digitale non è separata: è </a:t>
            </a:r>
            <a:r>
              <a:rPr lang="it-IT" b="1" dirty="0"/>
              <a:t>continua e situata</a:t>
            </a:r>
          </a:p>
          <a:p>
            <a:pPr marL="0" indent="0" algn="r">
              <a:buNone/>
            </a:pPr>
            <a:r>
              <a:rPr lang="it-IT" sz="2000" dirty="0"/>
              <a:t>Fonte: Strizzolo, 2007</a:t>
            </a:r>
          </a:p>
          <a:p>
            <a:endParaRPr lang="en-GB" dirty="0"/>
          </a:p>
        </p:txBody>
      </p:sp>
    </p:spTree>
    <p:extLst>
      <p:ext uri="{BB962C8B-B14F-4D97-AF65-F5344CB8AC3E}">
        <p14:creationId xmlns:p14="http://schemas.microsoft.com/office/powerpoint/2010/main" val="2627689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AEAD8B-8AC8-EF1E-D286-DA650D09C808}"/>
              </a:ext>
            </a:extLst>
          </p:cNvPr>
          <p:cNvSpPr>
            <a:spLocks noGrp="1"/>
          </p:cNvSpPr>
          <p:nvPr>
            <p:ph type="title"/>
          </p:nvPr>
        </p:nvSpPr>
        <p:spPr/>
        <p:txBody>
          <a:bodyPr/>
          <a:lstStyle/>
          <a:p>
            <a:r>
              <a:rPr lang="it-IT" dirty="0"/>
              <a:t>COMPETENZA DIGITALE E PERCEZIONE DEL SÉ</a:t>
            </a:r>
            <a:endParaRPr lang="en-GB" dirty="0"/>
          </a:p>
        </p:txBody>
      </p:sp>
      <p:sp>
        <p:nvSpPr>
          <p:cNvPr id="3" name="Segnaposto contenuto 2">
            <a:extLst>
              <a:ext uri="{FF2B5EF4-FFF2-40B4-BE49-F238E27FC236}">
                <a16:creationId xmlns:a16="http://schemas.microsoft.com/office/drawing/2014/main" id="{5C5A55B8-AAE5-6B6A-D227-B7CD39C43C4E}"/>
              </a:ext>
            </a:extLst>
          </p:cNvPr>
          <p:cNvSpPr>
            <a:spLocks noGrp="1"/>
          </p:cNvSpPr>
          <p:nvPr>
            <p:ph idx="1"/>
          </p:nvPr>
        </p:nvSpPr>
        <p:spPr/>
        <p:txBody>
          <a:bodyPr/>
          <a:lstStyle/>
          <a:p>
            <a:pPr marL="0" indent="0" algn="just">
              <a:buNone/>
            </a:pPr>
            <a:r>
              <a:rPr lang="it-IT" dirty="0"/>
              <a:t>Chi ha bassa familiarità con il digitale:</a:t>
            </a:r>
          </a:p>
          <a:p>
            <a:pPr algn="just">
              <a:buFontTx/>
              <a:buChar char="-"/>
            </a:pPr>
            <a:r>
              <a:rPr lang="it-IT" dirty="0"/>
              <a:t>usa la rete in modo informativo</a:t>
            </a:r>
          </a:p>
          <a:p>
            <a:pPr algn="just">
              <a:buFontTx/>
              <a:buChar char="-"/>
            </a:pPr>
            <a:r>
              <a:rPr lang="it-IT" dirty="0"/>
              <a:t>privilegia comunicazione funzionale </a:t>
            </a:r>
          </a:p>
          <a:p>
            <a:pPr marL="0" indent="0" algn="just">
              <a:buNone/>
            </a:pPr>
            <a:r>
              <a:rPr lang="it-IT" dirty="0"/>
              <a:t>Chi ha maggiore esperienza:</a:t>
            </a:r>
          </a:p>
          <a:p>
            <a:pPr algn="just">
              <a:buFontTx/>
              <a:buChar char="-"/>
            </a:pPr>
            <a:r>
              <a:rPr lang="it-IT" dirty="0"/>
              <a:t>sviluppa comunicazione relazionale</a:t>
            </a:r>
          </a:p>
          <a:p>
            <a:pPr algn="just">
              <a:buFontTx/>
              <a:buChar char="-"/>
            </a:pPr>
            <a:r>
              <a:rPr lang="it-IT" dirty="0"/>
              <a:t>riflette sull’identità</a:t>
            </a:r>
          </a:p>
          <a:p>
            <a:pPr algn="just">
              <a:buFontTx/>
              <a:buChar char="-"/>
            </a:pPr>
            <a:r>
              <a:rPr lang="it-IT" dirty="0"/>
              <a:t>attiva dimensioni espressive </a:t>
            </a:r>
          </a:p>
          <a:p>
            <a:pPr marL="0" indent="0" algn="just">
              <a:buNone/>
            </a:pPr>
            <a:r>
              <a:rPr lang="it-IT" dirty="0"/>
              <a:t>L’identità online </a:t>
            </a:r>
            <a:r>
              <a:rPr lang="it-IT" b="1" dirty="0"/>
              <a:t>non dipende dal mezzo</a:t>
            </a:r>
            <a:r>
              <a:rPr lang="it-IT" dirty="0"/>
              <a:t>, ma dalle competenze dell’attore</a:t>
            </a:r>
          </a:p>
          <a:p>
            <a:endParaRPr lang="en-GB" dirty="0"/>
          </a:p>
        </p:txBody>
      </p:sp>
    </p:spTree>
    <p:extLst>
      <p:ext uri="{BB962C8B-B14F-4D97-AF65-F5344CB8AC3E}">
        <p14:creationId xmlns:p14="http://schemas.microsoft.com/office/powerpoint/2010/main" val="4265843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94A248-A91D-D32A-E347-2CC3C9673E46}"/>
              </a:ext>
            </a:extLst>
          </p:cNvPr>
          <p:cNvSpPr>
            <a:spLocks noGrp="1"/>
          </p:cNvSpPr>
          <p:nvPr>
            <p:ph type="title"/>
          </p:nvPr>
        </p:nvSpPr>
        <p:spPr/>
        <p:txBody>
          <a:bodyPr/>
          <a:lstStyle/>
          <a:p>
            <a:r>
              <a:rPr lang="en-GB" dirty="0"/>
              <a:t>BISOGNI E PRATICHE</a:t>
            </a:r>
          </a:p>
        </p:txBody>
      </p:sp>
      <p:sp>
        <p:nvSpPr>
          <p:cNvPr id="3" name="Segnaposto contenuto 2">
            <a:extLst>
              <a:ext uri="{FF2B5EF4-FFF2-40B4-BE49-F238E27FC236}">
                <a16:creationId xmlns:a16="http://schemas.microsoft.com/office/drawing/2014/main" id="{7332BCC5-89A0-0391-12A4-EC6B1CA29C0D}"/>
              </a:ext>
            </a:extLst>
          </p:cNvPr>
          <p:cNvSpPr>
            <a:spLocks noGrp="1"/>
          </p:cNvSpPr>
          <p:nvPr>
            <p:ph idx="1"/>
          </p:nvPr>
        </p:nvSpPr>
        <p:spPr/>
        <p:txBody>
          <a:bodyPr/>
          <a:lstStyle/>
          <a:p>
            <a:pPr>
              <a:lnSpc>
                <a:spcPct val="150000"/>
              </a:lnSpc>
              <a:buFontTx/>
              <a:buChar char="-"/>
            </a:pPr>
            <a:r>
              <a:rPr lang="it-IT" dirty="0"/>
              <a:t>Uso tecnico → bisogno funzionale</a:t>
            </a:r>
          </a:p>
          <a:p>
            <a:pPr>
              <a:lnSpc>
                <a:spcPct val="150000"/>
              </a:lnSpc>
              <a:buFontTx/>
              <a:buChar char="-"/>
            </a:pPr>
            <a:r>
              <a:rPr lang="it-IT" dirty="0"/>
              <a:t>Scambio informativo → bisogno di sicurezza</a:t>
            </a:r>
          </a:p>
          <a:p>
            <a:pPr>
              <a:lnSpc>
                <a:spcPct val="150000"/>
              </a:lnSpc>
              <a:buFontTx/>
              <a:buChar char="-"/>
            </a:pPr>
            <a:r>
              <a:rPr lang="it-IT" dirty="0"/>
              <a:t>Interazione → appartenenza</a:t>
            </a:r>
          </a:p>
          <a:p>
            <a:pPr>
              <a:lnSpc>
                <a:spcPct val="150000"/>
              </a:lnSpc>
              <a:buFontTx/>
              <a:buChar char="-"/>
            </a:pPr>
            <a:r>
              <a:rPr lang="it-IT" dirty="0"/>
              <a:t>Partecipazione → stima</a:t>
            </a:r>
          </a:p>
          <a:p>
            <a:pPr>
              <a:lnSpc>
                <a:spcPct val="150000"/>
              </a:lnSpc>
              <a:buFontTx/>
              <a:buChar char="-"/>
            </a:pPr>
            <a:r>
              <a:rPr lang="it-IT" dirty="0"/>
              <a:t>Co-costruzione → autorealizzazione</a:t>
            </a:r>
          </a:p>
          <a:p>
            <a:endParaRPr lang="en-GB" dirty="0"/>
          </a:p>
        </p:txBody>
      </p:sp>
    </p:spTree>
    <p:extLst>
      <p:ext uri="{BB962C8B-B14F-4D97-AF65-F5344CB8AC3E}">
        <p14:creationId xmlns:p14="http://schemas.microsoft.com/office/powerpoint/2010/main" val="3338939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7" name="Rectangle 308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4" name="Titolo 1"/>
          <p:cNvSpPr>
            <a:spLocks noGrp="1"/>
          </p:cNvSpPr>
          <p:nvPr>
            <p:ph type="title"/>
          </p:nvPr>
        </p:nvSpPr>
        <p:spPr>
          <a:xfrm>
            <a:off x="4572000" y="-765323"/>
            <a:ext cx="4017030" cy="1403498"/>
          </a:xfrm>
        </p:spPr>
        <p:txBody>
          <a:bodyPr anchor="b">
            <a:normAutofit/>
          </a:bodyPr>
          <a:lstStyle/>
          <a:p>
            <a:r>
              <a:rPr lang="it-IT" sz="3100" dirty="0">
                <a:solidFill>
                  <a:schemeClr val="bg1"/>
                </a:solidFill>
              </a:rPr>
              <a:t>2009 – 2012</a:t>
            </a:r>
          </a:p>
        </p:txBody>
      </p:sp>
      <p:pic>
        <p:nvPicPr>
          <p:cNvPr id="5" name="Immagine 4">
            <a:extLst>
              <a:ext uri="{FF2B5EF4-FFF2-40B4-BE49-F238E27FC236}">
                <a16:creationId xmlns:a16="http://schemas.microsoft.com/office/drawing/2014/main" id="{86B97793-303A-4FBD-A366-450B7BE7CF91}"/>
              </a:ext>
            </a:extLst>
          </p:cNvPr>
          <p:cNvPicPr>
            <a:picLocks noChangeAspect="1"/>
          </p:cNvPicPr>
          <p:nvPr/>
        </p:nvPicPr>
        <p:blipFill>
          <a:blip r:embed="rId2"/>
          <a:srcRect l="4628" r="1" b="1"/>
          <a:stretch>
            <a:fillRect/>
          </a:stretch>
        </p:blipFill>
        <p:spPr>
          <a:xfrm>
            <a:off x="559155" y="1715735"/>
            <a:ext cx="1769412" cy="1525963"/>
          </a:xfrm>
          <a:prstGeom prst="rect">
            <a:avLst/>
          </a:prstGeom>
        </p:spPr>
      </p:pic>
      <p:pic>
        <p:nvPicPr>
          <p:cNvPr id="2" name="Immagine 1">
            <a:extLst>
              <a:ext uri="{FF2B5EF4-FFF2-40B4-BE49-F238E27FC236}">
                <a16:creationId xmlns:a16="http://schemas.microsoft.com/office/drawing/2014/main" id="{F67E573C-74CE-0CD6-70F2-0BE4A81D87B0}"/>
              </a:ext>
            </a:extLst>
          </p:cNvPr>
          <p:cNvPicPr>
            <a:picLocks noChangeAspect="1"/>
          </p:cNvPicPr>
          <p:nvPr/>
        </p:nvPicPr>
        <p:blipFill>
          <a:blip r:embed="rId3"/>
          <a:srcRect r="5548" b="-2"/>
          <a:stretch>
            <a:fillRect/>
          </a:stretch>
        </p:blipFill>
        <p:spPr>
          <a:xfrm>
            <a:off x="2404995" y="1239831"/>
            <a:ext cx="1267441" cy="1996376"/>
          </a:xfrm>
          <a:prstGeom prst="rect">
            <a:avLst/>
          </a:prstGeom>
        </p:spPr>
      </p:pic>
      <p:pic>
        <p:nvPicPr>
          <p:cNvPr id="4" name="Immagine 3">
            <a:extLst>
              <a:ext uri="{FF2B5EF4-FFF2-40B4-BE49-F238E27FC236}">
                <a16:creationId xmlns:a16="http://schemas.microsoft.com/office/drawing/2014/main" id="{1834F9FA-A08B-1696-6FAF-3C750FDFAE3E}"/>
              </a:ext>
            </a:extLst>
          </p:cNvPr>
          <p:cNvPicPr>
            <a:picLocks noChangeAspect="1"/>
          </p:cNvPicPr>
          <p:nvPr/>
        </p:nvPicPr>
        <p:blipFill>
          <a:blip r:embed="rId4"/>
          <a:srcRect l="38023" r="8652" b="3"/>
          <a:stretch>
            <a:fillRect/>
          </a:stretch>
        </p:blipFill>
        <p:spPr>
          <a:xfrm>
            <a:off x="909103" y="3335036"/>
            <a:ext cx="1419465" cy="1996376"/>
          </a:xfrm>
          <a:prstGeom prst="rect">
            <a:avLst/>
          </a:prstGeom>
        </p:spPr>
      </p:pic>
      <p:pic>
        <p:nvPicPr>
          <p:cNvPr id="3" name="Immagine 2">
            <a:extLst>
              <a:ext uri="{FF2B5EF4-FFF2-40B4-BE49-F238E27FC236}">
                <a16:creationId xmlns:a16="http://schemas.microsoft.com/office/drawing/2014/main" id="{54415D4F-1618-0696-1209-6E4754A7E8C6}"/>
              </a:ext>
            </a:extLst>
          </p:cNvPr>
          <p:cNvPicPr>
            <a:picLocks noChangeAspect="1"/>
          </p:cNvPicPr>
          <p:nvPr/>
        </p:nvPicPr>
        <p:blipFill>
          <a:blip r:embed="rId5"/>
          <a:srcRect l="265" r="36767" b="3"/>
          <a:stretch>
            <a:fillRect/>
          </a:stretch>
        </p:blipFill>
        <p:spPr>
          <a:xfrm>
            <a:off x="2404995" y="3335037"/>
            <a:ext cx="1487710" cy="1996376"/>
          </a:xfrm>
          <a:prstGeom prst="rect">
            <a:avLst/>
          </a:prstGeom>
        </p:spPr>
      </p:pic>
      <p:sp>
        <p:nvSpPr>
          <p:cNvPr id="3089" name="Rectangle 3088">
            <a:extLst>
              <a:ext uri="{FF2B5EF4-FFF2-40B4-BE49-F238E27FC236}">
                <a16:creationId xmlns:a16="http://schemas.microsoft.com/office/drawing/2014/main" id="{F410C0F3-C7FA-4157-BD5D-9A28DFC95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303" y="609601"/>
            <a:ext cx="3812250" cy="5486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1" name="Graphic 212">
            <a:extLst>
              <a:ext uri="{FF2B5EF4-FFF2-40B4-BE49-F238E27FC236}">
                <a16:creationId xmlns:a16="http://schemas.microsoft.com/office/drawing/2014/main" id="{791A7DC9-0CC4-4E7A-A88C-F7F693B36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014" y="163878"/>
            <a:ext cx="668584"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093" name="Graphic 212">
            <a:extLst>
              <a:ext uri="{FF2B5EF4-FFF2-40B4-BE49-F238E27FC236}">
                <a16:creationId xmlns:a16="http://schemas.microsoft.com/office/drawing/2014/main" id="{4FE41D93-3454-42B2-935D-B099FE4FB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014" y="163878"/>
            <a:ext cx="668584"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095" name="Oval 3094">
            <a:extLst>
              <a:ext uri="{FF2B5EF4-FFF2-40B4-BE49-F238E27FC236}">
                <a16:creationId xmlns:a16="http://schemas.microsoft.com/office/drawing/2014/main" id="{59364DEE-7DDD-4F52-A986-54AB0E9087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47" y="5416520"/>
            <a:ext cx="314346" cy="419129"/>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97" name="Oval 3096">
            <a:extLst>
              <a:ext uri="{FF2B5EF4-FFF2-40B4-BE49-F238E27FC236}">
                <a16:creationId xmlns:a16="http://schemas.microsoft.com/office/drawing/2014/main" id="{625D5A11-FB09-4CD6-BA92-78E1C430E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47" y="5416520"/>
            <a:ext cx="314346" cy="419129"/>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75" name="Segnaposto contenuto 2"/>
          <p:cNvSpPr>
            <a:spLocks noGrp="1"/>
          </p:cNvSpPr>
          <p:nvPr>
            <p:ph idx="1"/>
          </p:nvPr>
        </p:nvSpPr>
        <p:spPr>
          <a:xfrm>
            <a:off x="4572000" y="733426"/>
            <a:ext cx="4017030" cy="5486400"/>
          </a:xfrm>
        </p:spPr>
        <p:txBody>
          <a:bodyPr anchor="t">
            <a:noAutofit/>
          </a:bodyPr>
          <a:lstStyle/>
          <a:p>
            <a:pPr marL="0" indent="0" algn="just">
              <a:lnSpc>
                <a:spcPts val="3600"/>
              </a:lnSpc>
              <a:spcBef>
                <a:spcPts val="0"/>
              </a:spcBef>
              <a:buFont typeface="Arial" charset="0"/>
              <a:buNone/>
            </a:pPr>
            <a:r>
              <a:rPr lang="en-GB" sz="2600" dirty="0">
                <a:solidFill>
                  <a:schemeClr val="bg1"/>
                </a:solidFill>
              </a:rPr>
              <a:t>7 </a:t>
            </a:r>
            <a:r>
              <a:rPr lang="en-GB" sz="2600" dirty="0" err="1">
                <a:solidFill>
                  <a:schemeClr val="bg1"/>
                </a:solidFill>
              </a:rPr>
              <a:t>comunità</a:t>
            </a:r>
            <a:r>
              <a:rPr lang="en-GB" sz="2600" dirty="0">
                <a:solidFill>
                  <a:schemeClr val="bg1"/>
                </a:solidFill>
              </a:rPr>
              <a:t> online </a:t>
            </a:r>
            <a:r>
              <a:rPr lang="en-GB" sz="2600" dirty="0" err="1">
                <a:solidFill>
                  <a:schemeClr val="bg1"/>
                </a:solidFill>
              </a:rPr>
              <a:t>collegate</a:t>
            </a:r>
            <a:r>
              <a:rPr lang="en-GB" sz="2600" dirty="0">
                <a:solidFill>
                  <a:schemeClr val="bg1"/>
                </a:solidFill>
              </a:rPr>
              <a:t> a party </a:t>
            </a:r>
            <a:r>
              <a:rPr lang="en-GB" sz="2600" dirty="0" err="1">
                <a:solidFill>
                  <a:schemeClr val="bg1"/>
                </a:solidFill>
              </a:rPr>
              <a:t>nei</a:t>
            </a:r>
            <a:r>
              <a:rPr lang="en-GB" sz="2600" dirty="0">
                <a:solidFill>
                  <a:schemeClr val="bg1"/>
                </a:solidFill>
              </a:rPr>
              <a:t> </a:t>
            </a:r>
            <a:r>
              <a:rPr lang="en-GB" sz="2600" dirty="0" err="1">
                <a:solidFill>
                  <a:schemeClr val="bg1"/>
                </a:solidFill>
              </a:rPr>
              <a:t>quali</a:t>
            </a:r>
            <a:r>
              <a:rPr lang="en-GB" sz="2600" dirty="0">
                <a:solidFill>
                  <a:schemeClr val="bg1"/>
                </a:solidFill>
              </a:rPr>
              <a:t> </a:t>
            </a:r>
            <a:r>
              <a:rPr lang="en-GB" sz="2600" dirty="0" err="1">
                <a:solidFill>
                  <a:schemeClr val="bg1"/>
                </a:solidFill>
              </a:rPr>
              <a:t>si</a:t>
            </a:r>
            <a:r>
              <a:rPr lang="en-GB" sz="2600" dirty="0">
                <a:solidFill>
                  <a:schemeClr val="bg1"/>
                </a:solidFill>
              </a:rPr>
              <a:t> fa </a:t>
            </a:r>
            <a:r>
              <a:rPr lang="en-GB" sz="2600" dirty="0" err="1">
                <a:solidFill>
                  <a:schemeClr val="bg1"/>
                </a:solidFill>
              </a:rPr>
              <a:t>uso</a:t>
            </a:r>
            <a:r>
              <a:rPr lang="en-GB" sz="2600" dirty="0">
                <a:solidFill>
                  <a:schemeClr val="bg1"/>
                </a:solidFill>
              </a:rPr>
              <a:t> di </a:t>
            </a:r>
            <a:r>
              <a:rPr lang="en-GB" sz="2600" dirty="0" err="1">
                <a:solidFill>
                  <a:schemeClr val="bg1"/>
                </a:solidFill>
              </a:rPr>
              <a:t>droga</a:t>
            </a:r>
            <a:r>
              <a:rPr lang="en-GB" sz="2600" dirty="0">
                <a:solidFill>
                  <a:schemeClr val="bg1"/>
                </a:solidFill>
              </a:rPr>
              <a:t>: solo </a:t>
            </a:r>
            <a:r>
              <a:rPr lang="en-GB" sz="2600" dirty="0" err="1">
                <a:solidFill>
                  <a:schemeClr val="bg1"/>
                </a:solidFill>
              </a:rPr>
              <a:t>una</a:t>
            </a:r>
            <a:r>
              <a:rPr lang="en-GB" sz="2600" dirty="0">
                <a:solidFill>
                  <a:schemeClr val="bg1"/>
                </a:solidFill>
              </a:rPr>
              <a:t> è </a:t>
            </a:r>
            <a:r>
              <a:rPr lang="en-GB" sz="2600" dirty="0" err="1">
                <a:solidFill>
                  <a:schemeClr val="bg1"/>
                </a:solidFill>
              </a:rPr>
              <a:t>rimasta</a:t>
            </a:r>
            <a:endParaRPr lang="en-GB" sz="2600" dirty="0">
              <a:solidFill>
                <a:schemeClr val="bg1"/>
              </a:solidFill>
            </a:endParaRPr>
          </a:p>
          <a:p>
            <a:pPr marL="0" indent="0" algn="just">
              <a:lnSpc>
                <a:spcPts val="3600"/>
              </a:lnSpc>
              <a:spcBef>
                <a:spcPts val="0"/>
              </a:spcBef>
              <a:buFont typeface="Calibri" pitchFamily="34" charset="0"/>
              <a:buAutoNum type="arabicPeriod"/>
            </a:pPr>
            <a:endParaRPr lang="en-GB" sz="2600" dirty="0">
              <a:solidFill>
                <a:schemeClr val="bg1"/>
              </a:solidFill>
            </a:endParaRPr>
          </a:p>
          <a:p>
            <a:pPr marL="0" indent="0" algn="just">
              <a:lnSpc>
                <a:spcPts val="3600"/>
              </a:lnSpc>
              <a:spcBef>
                <a:spcPts val="0"/>
              </a:spcBef>
              <a:buFont typeface="Calibri" pitchFamily="34" charset="0"/>
              <a:buAutoNum type="arabicPeriod"/>
            </a:pPr>
            <a:r>
              <a:rPr lang="en-GB" sz="2600" dirty="0">
                <a:solidFill>
                  <a:schemeClr val="bg1"/>
                </a:solidFill>
              </a:rPr>
              <a:t>RND promotion</a:t>
            </a:r>
          </a:p>
          <a:p>
            <a:pPr marL="0" indent="0" algn="just">
              <a:lnSpc>
                <a:spcPts val="3600"/>
              </a:lnSpc>
              <a:spcBef>
                <a:spcPts val="0"/>
              </a:spcBef>
              <a:buFont typeface="Calibri" pitchFamily="34" charset="0"/>
              <a:buAutoNum type="arabicPeriod"/>
            </a:pPr>
            <a:r>
              <a:rPr lang="en-GB" sz="2600" dirty="0">
                <a:solidFill>
                  <a:schemeClr val="bg1"/>
                </a:solidFill>
              </a:rPr>
              <a:t>Shockraver.free.fr</a:t>
            </a:r>
          </a:p>
          <a:p>
            <a:pPr marL="0" indent="0" algn="just">
              <a:lnSpc>
                <a:spcPts val="3600"/>
              </a:lnSpc>
              <a:spcBef>
                <a:spcPts val="0"/>
              </a:spcBef>
              <a:buFont typeface="Calibri" pitchFamily="34" charset="0"/>
              <a:buAutoNum type="arabicPeriod"/>
            </a:pPr>
            <a:r>
              <a:rPr lang="en-GB" sz="2600" dirty="0" err="1">
                <a:solidFill>
                  <a:schemeClr val="bg1"/>
                </a:solidFill>
              </a:rPr>
              <a:t>Goabase</a:t>
            </a:r>
            <a:r>
              <a:rPr lang="en-GB" sz="2600" dirty="0">
                <a:solidFill>
                  <a:schemeClr val="bg1"/>
                </a:solidFill>
              </a:rPr>
              <a:t> </a:t>
            </a:r>
            <a:r>
              <a:rPr lang="en-GB" sz="2600" dirty="0" err="1">
                <a:solidFill>
                  <a:schemeClr val="bg1"/>
                </a:solidFill>
              </a:rPr>
              <a:t>parties_and_people</a:t>
            </a:r>
            <a:endParaRPr lang="en-GB" sz="2600" dirty="0">
              <a:solidFill>
                <a:schemeClr val="bg1"/>
              </a:solidFill>
            </a:endParaRPr>
          </a:p>
          <a:p>
            <a:pPr marL="0" indent="0" algn="just">
              <a:lnSpc>
                <a:spcPts val="3600"/>
              </a:lnSpc>
              <a:spcBef>
                <a:spcPts val="0"/>
              </a:spcBef>
              <a:buFont typeface="Calibri" pitchFamily="34" charset="0"/>
              <a:buAutoNum type="arabicPeriod"/>
            </a:pPr>
            <a:r>
              <a:rPr lang="en-GB" sz="2600" dirty="0" err="1">
                <a:solidFill>
                  <a:schemeClr val="bg1"/>
                </a:solidFill>
              </a:rPr>
              <a:t>Rototomsunsplash</a:t>
            </a:r>
            <a:r>
              <a:rPr lang="en-GB" sz="2600" dirty="0">
                <a:solidFill>
                  <a:schemeClr val="bg1"/>
                </a:solidFill>
              </a:rPr>
              <a:t> Forum</a:t>
            </a:r>
          </a:p>
          <a:p>
            <a:pPr marL="0" indent="0" algn="just">
              <a:lnSpc>
                <a:spcPts val="3600"/>
              </a:lnSpc>
              <a:spcBef>
                <a:spcPts val="0"/>
              </a:spcBef>
              <a:buFont typeface="Calibri" pitchFamily="34" charset="0"/>
              <a:buAutoNum type="arabicPeriod"/>
            </a:pPr>
            <a:r>
              <a:rPr lang="en-GB" sz="2600" dirty="0">
                <a:solidFill>
                  <a:schemeClr val="bg1"/>
                </a:solidFill>
              </a:rPr>
              <a:t>Www.mariuana.it </a:t>
            </a:r>
          </a:p>
          <a:p>
            <a:pPr marL="0" indent="0" algn="just">
              <a:lnSpc>
                <a:spcPts val="3600"/>
              </a:lnSpc>
              <a:spcBef>
                <a:spcPts val="0"/>
              </a:spcBef>
              <a:buFont typeface="Calibri" pitchFamily="34" charset="0"/>
              <a:buAutoNum type="arabicPeriod"/>
            </a:pPr>
            <a:r>
              <a:rPr lang="en-GB" sz="2600" dirty="0">
                <a:solidFill>
                  <a:schemeClr val="bg1"/>
                </a:solidFill>
              </a:rPr>
              <a:t>Enjoy.com</a:t>
            </a:r>
          </a:p>
          <a:p>
            <a:pPr marL="0" indent="0" algn="just">
              <a:lnSpc>
                <a:spcPts val="3600"/>
              </a:lnSpc>
              <a:spcBef>
                <a:spcPts val="0"/>
              </a:spcBef>
              <a:buFont typeface="Calibri" pitchFamily="34" charset="0"/>
              <a:buAutoNum type="arabicPeriod"/>
            </a:pPr>
            <a:r>
              <a:rPr lang="en-GB" sz="2600" dirty="0">
                <a:solidFill>
                  <a:schemeClr val="bg1"/>
                </a:solidFill>
              </a:rPr>
              <a:t>Marijuana-forum.net</a:t>
            </a:r>
            <a:endParaRPr lang="it-IT" sz="2600" dirty="0">
              <a:solidFill>
                <a:schemeClr val="bg1"/>
              </a:solidFill>
            </a:endParaRPr>
          </a:p>
        </p:txBody>
      </p:sp>
      <p:grpSp>
        <p:nvGrpSpPr>
          <p:cNvPr id="3099" name="Graphic 185">
            <a:extLst>
              <a:ext uri="{FF2B5EF4-FFF2-40B4-BE49-F238E27FC236}">
                <a16:creationId xmlns:a16="http://schemas.microsoft.com/office/drawing/2014/main" id="{071FE7A6-F5D0-47EA-8ADE-9F0CD33C94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95844" y="5895911"/>
            <a:ext cx="790849" cy="469689"/>
            <a:chOff x="9841624" y="4115729"/>
            <a:chExt cx="602169" cy="268223"/>
          </a:xfrm>
          <a:solidFill>
            <a:schemeClr val="bg1"/>
          </a:solidFill>
        </p:grpSpPr>
        <p:sp>
          <p:nvSpPr>
            <p:cNvPr id="3100" name="Freeform: Shape 3099">
              <a:extLst>
                <a:ext uri="{FF2B5EF4-FFF2-40B4-BE49-F238E27FC236}">
                  <a16:creationId xmlns:a16="http://schemas.microsoft.com/office/drawing/2014/main" id="{0EBED465-9D4E-4937-B39A-5C0F908F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01" name="Freeform: Shape 3100">
              <a:extLst>
                <a:ext uri="{FF2B5EF4-FFF2-40B4-BE49-F238E27FC236}">
                  <a16:creationId xmlns:a16="http://schemas.microsoft.com/office/drawing/2014/main" id="{7B4A0C80-757F-4042-911F-99CFE7685D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02" name="Freeform: Shape 3101">
              <a:extLst>
                <a:ext uri="{FF2B5EF4-FFF2-40B4-BE49-F238E27FC236}">
                  <a16:creationId xmlns:a16="http://schemas.microsoft.com/office/drawing/2014/main" id="{51BCB4B5-D164-4D2D-91F1-C0E58D63E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03" name="Freeform: Shape 3102">
              <a:extLst>
                <a:ext uri="{FF2B5EF4-FFF2-40B4-BE49-F238E27FC236}">
                  <a16:creationId xmlns:a16="http://schemas.microsoft.com/office/drawing/2014/main" id="{B939A04A-C446-4136-987F-8F347387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04" name="Freeform: Shape 3103">
              <a:extLst>
                <a:ext uri="{FF2B5EF4-FFF2-40B4-BE49-F238E27FC236}">
                  <a16:creationId xmlns:a16="http://schemas.microsoft.com/office/drawing/2014/main" id="{74E311E5-BC75-456A-8C11-52EFC2332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355DCA-9A04-4336-8105-FECEA989EF30}"/>
              </a:ext>
            </a:extLst>
          </p:cNvPr>
          <p:cNvSpPr>
            <a:spLocks noGrp="1"/>
          </p:cNvSpPr>
          <p:nvPr>
            <p:ph type="title"/>
          </p:nvPr>
        </p:nvSpPr>
        <p:spPr/>
        <p:txBody>
          <a:bodyPr/>
          <a:lstStyle/>
          <a:p>
            <a:r>
              <a:rPr lang="it-IT" dirty="0"/>
              <a:t>PIRAMIDE DI MASLOW</a:t>
            </a:r>
            <a:endParaRPr lang="en-GB" dirty="0"/>
          </a:p>
        </p:txBody>
      </p:sp>
      <p:pic>
        <p:nvPicPr>
          <p:cNvPr id="4" name="Segnaposto contenuto 3">
            <a:extLst>
              <a:ext uri="{FF2B5EF4-FFF2-40B4-BE49-F238E27FC236}">
                <a16:creationId xmlns:a16="http://schemas.microsoft.com/office/drawing/2014/main" id="{67CBCFD4-FDCC-939A-1037-AB8477FA2762}"/>
              </a:ext>
            </a:extLst>
          </p:cNvPr>
          <p:cNvPicPr>
            <a:picLocks noGrp="1" noChangeAspect="1"/>
          </p:cNvPicPr>
          <p:nvPr>
            <p:ph idx="1"/>
          </p:nvPr>
        </p:nvPicPr>
        <p:blipFill>
          <a:blip r:embed="rId2"/>
          <a:stretch>
            <a:fillRect/>
          </a:stretch>
        </p:blipFill>
        <p:spPr>
          <a:xfrm>
            <a:off x="1583668" y="1232948"/>
            <a:ext cx="5976664" cy="4392103"/>
          </a:xfrm>
          <a:prstGeom prst="rect">
            <a:avLst/>
          </a:prstGeom>
        </p:spPr>
      </p:pic>
      <p:sp>
        <p:nvSpPr>
          <p:cNvPr id="6" name="CasellaDiTesto 5">
            <a:extLst>
              <a:ext uri="{FF2B5EF4-FFF2-40B4-BE49-F238E27FC236}">
                <a16:creationId xmlns:a16="http://schemas.microsoft.com/office/drawing/2014/main" id="{84975FC2-E409-3E7D-96FA-5CFD6F967C1B}"/>
              </a:ext>
            </a:extLst>
          </p:cNvPr>
          <p:cNvSpPr txBox="1"/>
          <p:nvPr/>
        </p:nvSpPr>
        <p:spPr>
          <a:xfrm>
            <a:off x="755206" y="5683831"/>
            <a:ext cx="7948710" cy="923330"/>
          </a:xfrm>
          <a:prstGeom prst="rect">
            <a:avLst/>
          </a:prstGeom>
          <a:noFill/>
        </p:spPr>
        <p:txBody>
          <a:bodyPr wrap="square">
            <a:spAutoFit/>
          </a:bodyPr>
          <a:lstStyle/>
          <a:p>
            <a:r>
              <a:rPr lang="it-IT" dirty="0"/>
              <a:t>La piramide dei bisogni di Maslow – https://upload.wikimedia.org/wikipedia/commons/thumb/3/36/Piramide_maslow.png/400px-Piramide_maslow.png</a:t>
            </a:r>
            <a:endParaRPr lang="en-GB" dirty="0"/>
          </a:p>
        </p:txBody>
      </p:sp>
    </p:spTree>
    <p:extLst>
      <p:ext uri="{BB962C8B-B14F-4D97-AF65-F5344CB8AC3E}">
        <p14:creationId xmlns:p14="http://schemas.microsoft.com/office/powerpoint/2010/main" val="4192961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D7A133-1640-F45D-4B23-00061933A96C}"/>
              </a:ext>
            </a:extLst>
          </p:cNvPr>
          <p:cNvSpPr>
            <a:spLocks noGrp="1"/>
          </p:cNvSpPr>
          <p:nvPr>
            <p:ph type="title"/>
          </p:nvPr>
        </p:nvSpPr>
        <p:spPr/>
        <p:txBody>
          <a:bodyPr/>
          <a:lstStyle/>
          <a:p>
            <a:r>
              <a:rPr lang="it-IT" dirty="0"/>
              <a:t>L’ONLINE RIPRODUCE LA SOCIETÀ</a:t>
            </a:r>
            <a:endParaRPr lang="en-GB" dirty="0"/>
          </a:p>
        </p:txBody>
      </p:sp>
      <p:sp>
        <p:nvSpPr>
          <p:cNvPr id="4" name="Rectangle 1">
            <a:extLst>
              <a:ext uri="{FF2B5EF4-FFF2-40B4-BE49-F238E27FC236}">
                <a16:creationId xmlns:a16="http://schemas.microsoft.com/office/drawing/2014/main" id="{78E6DFBB-814B-1068-FD59-0C6CB89A9562}"/>
              </a:ext>
            </a:extLst>
          </p:cNvPr>
          <p:cNvSpPr>
            <a:spLocks noGrp="1" noChangeArrowheads="1"/>
          </p:cNvSpPr>
          <p:nvPr>
            <p:ph idx="1"/>
          </p:nvPr>
        </p:nvSpPr>
        <p:spPr bwMode="auto">
          <a:xfrm>
            <a:off x="457200" y="1659501"/>
            <a:ext cx="8003232" cy="440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latinLnBrk="0">
              <a:lnSpc>
                <a:spcPct val="100000"/>
              </a:lnSpc>
              <a:buClrTx/>
              <a:buSzTx/>
              <a:buNone/>
              <a:tabLst/>
            </a:pPr>
            <a:r>
              <a:rPr lang="en-US" altLang="en-US" dirty="0" err="1"/>
              <a:t>Ambienti</a:t>
            </a:r>
            <a:r>
              <a:rPr lang="en-US" altLang="en-US" dirty="0"/>
              <a:t> </a:t>
            </a:r>
            <a:r>
              <a:rPr lang="en-US" altLang="en-US" dirty="0" err="1"/>
              <a:t>digitali</a:t>
            </a:r>
            <a:r>
              <a:rPr lang="en-US" altLang="en-US" dirty="0"/>
              <a:t> </a:t>
            </a:r>
            <a:r>
              <a:rPr lang="en-US" altLang="en-US" dirty="0" err="1"/>
              <a:t>replicano</a:t>
            </a:r>
            <a:r>
              <a:rPr lang="en-US" altLang="en-US" dirty="0"/>
              <a:t>:</a:t>
            </a:r>
          </a:p>
          <a:p>
            <a:pPr marR="0" lvl="0" defTabSz="914400" latinLnBrk="0">
              <a:lnSpc>
                <a:spcPct val="100000"/>
              </a:lnSpc>
              <a:buClrTx/>
              <a:buSzTx/>
              <a:buFontTx/>
              <a:buChar char="-"/>
              <a:tabLst/>
            </a:pPr>
            <a:r>
              <a:rPr lang="en-US" altLang="en-US" dirty="0" err="1"/>
              <a:t>dinamiche</a:t>
            </a:r>
            <a:r>
              <a:rPr lang="en-US" altLang="en-US" dirty="0"/>
              <a:t> </a:t>
            </a:r>
            <a:r>
              <a:rPr lang="en-US" altLang="en-US" dirty="0" err="1"/>
              <a:t>sociali</a:t>
            </a:r>
            <a:endParaRPr lang="en-US" altLang="en-US" dirty="0"/>
          </a:p>
          <a:p>
            <a:pPr marR="0" lvl="0" defTabSz="914400" latinLnBrk="0">
              <a:lnSpc>
                <a:spcPct val="100000"/>
              </a:lnSpc>
              <a:buClrTx/>
              <a:buSzTx/>
              <a:buFontTx/>
              <a:buChar char="-"/>
              <a:tabLst/>
            </a:pPr>
            <a:r>
              <a:rPr lang="en-US" altLang="en-US" dirty="0"/>
              <a:t>Valori</a:t>
            </a:r>
          </a:p>
          <a:p>
            <a:pPr marR="0" lvl="0" defTabSz="914400" latinLnBrk="0">
              <a:lnSpc>
                <a:spcPct val="100000"/>
              </a:lnSpc>
              <a:buClrTx/>
              <a:buSzTx/>
              <a:buFontTx/>
              <a:buChar char="-"/>
              <a:tabLst/>
            </a:pPr>
            <a:r>
              <a:rPr lang="en-US" altLang="en-US" dirty="0" err="1"/>
              <a:t>conflitti</a:t>
            </a:r>
            <a:r>
              <a:rPr lang="en-US" altLang="en-US" dirty="0"/>
              <a:t> </a:t>
            </a:r>
          </a:p>
          <a:p>
            <a:pPr marL="0" marR="0" lvl="0" indent="0" defTabSz="914400" latinLnBrk="0">
              <a:lnSpc>
                <a:spcPct val="100000"/>
              </a:lnSpc>
              <a:buClrTx/>
              <a:buSzTx/>
              <a:buNone/>
              <a:tabLst/>
            </a:pPr>
            <a:r>
              <a:rPr lang="en-US" altLang="en-US" dirty="0"/>
              <a:t>Vizi e </a:t>
            </a:r>
            <a:r>
              <a:rPr lang="en-US" altLang="en-US" dirty="0" err="1"/>
              <a:t>virtù</a:t>
            </a:r>
            <a:r>
              <a:rPr lang="en-US" altLang="en-US" dirty="0"/>
              <a:t> della </a:t>
            </a:r>
            <a:r>
              <a:rPr lang="en-US" altLang="en-US" dirty="0" err="1"/>
              <a:t>società</a:t>
            </a:r>
            <a:r>
              <a:rPr lang="en-US" altLang="en-US" dirty="0"/>
              <a:t> offline: </a:t>
            </a:r>
          </a:p>
          <a:p>
            <a:pPr marR="0" lvl="0" defTabSz="914400" latinLnBrk="0">
              <a:lnSpc>
                <a:spcPct val="100000"/>
              </a:lnSpc>
              <a:buClrTx/>
              <a:buSzTx/>
              <a:buFontTx/>
              <a:buChar char="-"/>
              <a:tabLst/>
            </a:pPr>
            <a:r>
              <a:rPr lang="en-US" altLang="en-US" dirty="0"/>
              <a:t>non </a:t>
            </a:r>
            <a:r>
              <a:rPr lang="en-US" altLang="en-US" dirty="0" err="1"/>
              <a:t>scompaiono</a:t>
            </a:r>
            <a:r>
              <a:rPr lang="en-US" altLang="en-US" dirty="0"/>
              <a:t> </a:t>
            </a:r>
          </a:p>
          <a:p>
            <a:pPr marR="0" lvl="0" defTabSz="914400" latinLnBrk="0">
              <a:lnSpc>
                <a:spcPct val="100000"/>
              </a:lnSpc>
              <a:buClrTx/>
              <a:buSzTx/>
              <a:buFontTx/>
              <a:buChar char="-"/>
              <a:tabLst/>
            </a:pPr>
            <a:r>
              <a:rPr lang="en-US" altLang="en-US" dirty="0" err="1"/>
              <a:t>vengono</a:t>
            </a:r>
            <a:r>
              <a:rPr lang="en-US" altLang="en-US" dirty="0"/>
              <a:t> </a:t>
            </a:r>
            <a:r>
              <a:rPr lang="en-US" altLang="en-US" dirty="0" err="1"/>
              <a:t>amplificati</a:t>
            </a:r>
            <a:r>
              <a:rPr lang="en-US" altLang="en-US" dirty="0"/>
              <a:t> dal mezzo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60631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3C005A-748E-8A8E-731A-D61360B98EAC}"/>
              </a:ext>
            </a:extLst>
          </p:cNvPr>
          <p:cNvSpPr>
            <a:spLocks noGrp="1"/>
          </p:cNvSpPr>
          <p:nvPr>
            <p:ph type="title"/>
          </p:nvPr>
        </p:nvSpPr>
        <p:spPr/>
        <p:txBody>
          <a:bodyPr/>
          <a:lstStyle/>
          <a:p>
            <a:r>
              <a:rPr lang="en-GB" dirty="0"/>
              <a:t>IL CASO: THE SIMS ONLINE</a:t>
            </a:r>
            <a:br>
              <a:rPr lang="en-GB" dirty="0"/>
            </a:br>
            <a:r>
              <a:rPr lang="en-GB" dirty="0"/>
              <a:t>E NON SOLO (SECOND LIFE)</a:t>
            </a:r>
          </a:p>
        </p:txBody>
      </p:sp>
      <p:sp>
        <p:nvSpPr>
          <p:cNvPr id="3" name="Segnaposto contenuto 2">
            <a:extLst>
              <a:ext uri="{FF2B5EF4-FFF2-40B4-BE49-F238E27FC236}">
                <a16:creationId xmlns:a16="http://schemas.microsoft.com/office/drawing/2014/main" id="{AF7B018A-540F-D130-E47D-5A79C836F522}"/>
              </a:ext>
            </a:extLst>
          </p:cNvPr>
          <p:cNvSpPr>
            <a:spLocks noGrp="1"/>
          </p:cNvSpPr>
          <p:nvPr>
            <p:ph idx="1"/>
          </p:nvPr>
        </p:nvSpPr>
        <p:spPr/>
        <p:txBody>
          <a:bodyPr/>
          <a:lstStyle/>
          <a:p>
            <a:pPr marL="0" indent="0" algn="just">
              <a:buNone/>
            </a:pPr>
            <a:r>
              <a:rPr lang="it-IT" sz="2500" dirty="0"/>
              <a:t>Introduzione in giochi di ruolo e primi mondi virtuali di:</a:t>
            </a:r>
          </a:p>
          <a:p>
            <a:pPr lvl="1" algn="just"/>
            <a:r>
              <a:rPr lang="it-IT" sz="2500" dirty="0"/>
              <a:t>brand </a:t>
            </a:r>
          </a:p>
          <a:p>
            <a:pPr lvl="1" algn="just"/>
            <a:r>
              <a:rPr lang="it-IT" sz="2500" dirty="0"/>
              <a:t>consumo </a:t>
            </a:r>
          </a:p>
          <a:p>
            <a:pPr lvl="1" algn="just"/>
            <a:r>
              <a:rPr lang="it-IT" sz="2500" dirty="0"/>
              <a:t>logiche economiche </a:t>
            </a:r>
          </a:p>
          <a:p>
            <a:pPr marL="0" indent="0" algn="just">
              <a:buNone/>
            </a:pPr>
            <a:r>
              <a:rPr lang="it-IT" sz="2500" dirty="0"/>
              <a:t>Reazione degli utenti: </a:t>
            </a:r>
          </a:p>
          <a:p>
            <a:pPr lvl="1" algn="just"/>
            <a:r>
              <a:rPr lang="it-IT" sz="2500" dirty="0"/>
              <a:t>conflitto </a:t>
            </a:r>
          </a:p>
          <a:p>
            <a:pPr lvl="1" algn="just"/>
            <a:r>
              <a:rPr lang="it-IT" sz="2500" dirty="0"/>
              <a:t>rifiuto </a:t>
            </a:r>
          </a:p>
          <a:p>
            <a:pPr lvl="1" algn="just"/>
            <a:r>
              <a:rPr lang="it-IT" sz="2500" dirty="0"/>
              <a:t>boicottaggio </a:t>
            </a:r>
          </a:p>
          <a:p>
            <a:pPr marL="0" indent="0" algn="just">
              <a:buNone/>
            </a:pPr>
            <a:r>
              <a:rPr lang="it-IT" sz="2500" dirty="0"/>
              <a:t>Le tensioni del mondo reale emergono anche negli ambienti simulati</a:t>
            </a:r>
          </a:p>
          <a:p>
            <a:endParaRPr lang="en-GB" dirty="0"/>
          </a:p>
        </p:txBody>
      </p:sp>
    </p:spTree>
    <p:extLst>
      <p:ext uri="{BB962C8B-B14F-4D97-AF65-F5344CB8AC3E}">
        <p14:creationId xmlns:p14="http://schemas.microsoft.com/office/powerpoint/2010/main" val="3683428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olo 1"/>
          <p:cNvSpPr>
            <a:spLocks noGrp="1"/>
          </p:cNvSpPr>
          <p:nvPr>
            <p:ph type="title"/>
          </p:nvPr>
        </p:nvSpPr>
        <p:spPr>
          <a:xfrm>
            <a:off x="949621" y="496123"/>
            <a:ext cx="7715200" cy="1143000"/>
          </a:xfrm>
        </p:spPr>
        <p:txBody>
          <a:bodyPr/>
          <a:lstStyle/>
          <a:p>
            <a:r>
              <a:rPr lang="it-IT" dirty="0"/>
              <a:t>DALLA COM-FUSION ALLA COALESCENZA</a:t>
            </a:r>
            <a:br>
              <a:rPr lang="it-IT" dirty="0"/>
            </a:br>
            <a:r>
              <a:rPr lang="it-IT" dirty="0"/>
              <a:t> </a:t>
            </a:r>
          </a:p>
        </p:txBody>
      </p:sp>
      <p:sp>
        <p:nvSpPr>
          <p:cNvPr id="3" name="Segnaposto contenuto 2"/>
          <p:cNvSpPr>
            <a:spLocks noGrp="1"/>
          </p:cNvSpPr>
          <p:nvPr>
            <p:ph idx="1"/>
          </p:nvPr>
        </p:nvSpPr>
        <p:spPr>
          <a:xfrm>
            <a:off x="435221" y="1124744"/>
            <a:ext cx="8229600" cy="5257800"/>
          </a:xfrm>
        </p:spPr>
        <p:txBody>
          <a:bodyPr rtlCol="0">
            <a:normAutofit fontScale="25000" lnSpcReduction="20000"/>
          </a:bodyPr>
          <a:lstStyle/>
          <a:p>
            <a:pPr eaLnBrk="1" fontAlgn="auto" hangingPunct="1">
              <a:spcAft>
                <a:spcPts val="0"/>
              </a:spcAft>
              <a:buFont typeface="Arial" pitchFamily="34" charset="0"/>
              <a:buNone/>
              <a:defRPr/>
            </a:pPr>
            <a:r>
              <a:rPr lang="it-IT" sz="8000" dirty="0"/>
              <a:t>	</a:t>
            </a:r>
          </a:p>
          <a:p>
            <a:pPr marL="0" indent="0" algn="just">
              <a:buNone/>
              <a:defRPr/>
            </a:pPr>
            <a:r>
              <a:rPr lang="it-IT" sz="8800" dirty="0"/>
              <a:t>Studio delle tracce online, espressione della comunità e dell’appartenenza individuale (e dell’identità) dei suoi membri, come i suoi simboli e le sue istituzioni: fusione di più arene di circolazione online e offline fino alla fusione online-offline </a:t>
            </a:r>
          </a:p>
          <a:p>
            <a:pPr algn="just">
              <a:buFont typeface="Wingdings" panose="05000000000000000000" pitchFamily="2" charset="2"/>
              <a:buChar char="à"/>
              <a:defRPr/>
            </a:pPr>
            <a:r>
              <a:rPr lang="it-IT" sz="8800" dirty="0"/>
              <a:t>Le comunità, come anche altre organizzazioni, sono integrate nella comunicazione online</a:t>
            </a:r>
          </a:p>
          <a:p>
            <a:pPr algn="just">
              <a:buFont typeface="Wingdings" panose="05000000000000000000" pitchFamily="2" charset="2"/>
              <a:buChar char="à"/>
              <a:defRPr/>
            </a:pPr>
            <a:r>
              <a:rPr lang="it-IT" sz="8800" dirty="0"/>
              <a:t>I soggetti appartenenti vivevano i momenti online ed offline, senza particolari distinzioni di senso tra l’online e l’off-line: &lt; costruzioni di identità &lt; negoziazioni di valori e significati</a:t>
            </a:r>
          </a:p>
          <a:p>
            <a:pPr marL="0" indent="0" algn="just">
              <a:buNone/>
              <a:defRPr/>
            </a:pPr>
            <a:r>
              <a:rPr lang="it-IT" sz="8800" dirty="0"/>
              <a:t>	&lt; processi di inclusione e di esclusione</a:t>
            </a:r>
          </a:p>
          <a:p>
            <a:pPr marL="0" indent="0" algn="just">
              <a:buNone/>
              <a:defRPr/>
            </a:pPr>
            <a:r>
              <a:rPr lang="it-IT" sz="8800" dirty="0"/>
              <a:t>	&lt; relazioni interpersonali con le loro possibili declinazioni di sentimenti e &lt; gerarchizzazioni</a:t>
            </a:r>
          </a:p>
          <a:p>
            <a:pPr marL="0" indent="0" algn="just">
              <a:buNone/>
              <a:defRPr/>
            </a:pPr>
            <a:r>
              <a:rPr lang="it-IT" sz="8800" dirty="0"/>
              <a:t>Continuum tra l’offline e l’online (inteso come luogo della comunicazione –interazione digitale)</a:t>
            </a:r>
          </a:p>
          <a:p>
            <a:pPr marL="0" indent="0" algn="just">
              <a:buNone/>
              <a:defRPr/>
            </a:pPr>
            <a:r>
              <a:rPr lang="it-IT" sz="8000" dirty="0"/>
              <a:t>Da ricerche sulle comunità online che organizzavano presenza a party contesto di uso di droghe e le diverse forme di prostituzione online (Strizzolo, 2009-2013)</a:t>
            </a:r>
          </a:p>
          <a:p>
            <a:pPr eaLnBrk="1" fontAlgn="auto" hangingPunct="1">
              <a:spcAft>
                <a:spcPts val="0"/>
              </a:spcAft>
              <a:buFont typeface="Arial" pitchFamily="34" charset="0"/>
              <a:buChar char="•"/>
              <a:defRPr/>
            </a:pPr>
            <a:endParaRPr lang="it-IT"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F4D4C4-5714-FD42-B3B9-DEF42D231ABA}"/>
              </a:ext>
            </a:extLst>
          </p:cNvPr>
          <p:cNvSpPr>
            <a:spLocks noGrp="1"/>
          </p:cNvSpPr>
          <p:nvPr>
            <p:ph type="title"/>
          </p:nvPr>
        </p:nvSpPr>
        <p:spPr/>
        <p:txBody>
          <a:bodyPr>
            <a:normAutofit/>
          </a:bodyPr>
          <a:lstStyle/>
          <a:p>
            <a:pPr algn="ctr"/>
            <a:r>
              <a:rPr lang="it-IT" dirty="0"/>
              <a:t>COALESCENZA</a:t>
            </a:r>
          </a:p>
        </p:txBody>
      </p:sp>
      <p:sp>
        <p:nvSpPr>
          <p:cNvPr id="3" name="Segnaposto contenuto 2">
            <a:extLst>
              <a:ext uri="{FF2B5EF4-FFF2-40B4-BE49-F238E27FC236}">
                <a16:creationId xmlns:a16="http://schemas.microsoft.com/office/drawing/2014/main" id="{9ACA6A0F-FDA1-1644-A2D6-3047132DD645}"/>
              </a:ext>
            </a:extLst>
          </p:cNvPr>
          <p:cNvSpPr>
            <a:spLocks noGrp="1"/>
          </p:cNvSpPr>
          <p:nvPr>
            <p:ph idx="1"/>
          </p:nvPr>
        </p:nvSpPr>
        <p:spPr/>
        <p:txBody>
          <a:bodyPr>
            <a:noAutofit/>
          </a:bodyPr>
          <a:lstStyle/>
          <a:p>
            <a:pPr marL="0" indent="0" algn="just">
              <a:buNone/>
            </a:pPr>
            <a:r>
              <a:rPr lang="it-IT" dirty="0"/>
              <a:t>Deleuze, che ripercorre così Bergson:</a:t>
            </a:r>
          </a:p>
          <a:p>
            <a:pPr marL="0" indent="0" algn="just">
              <a:buNone/>
            </a:pPr>
            <a:r>
              <a:rPr lang="it-IT" dirty="0"/>
              <a:t>(…) si può dire che la stessa immagine attuale ha un’immagine virtuale che le corrisponde come un doppio o un riflesso. In termini bergsoniani, l’oggetto reale si riflette in un’immagine allo specchio come nell’oggetto virtuale che, a sua volta, e contemporaneamente, avvolge o riflette il reale: fra i due vi è ‘coalescenza’ (Deleuze, 1985: 82 in Boccia Artieri et </a:t>
            </a:r>
            <a:r>
              <a:rPr lang="it-IT" dirty="0" err="1"/>
              <a:t>alii</a:t>
            </a:r>
            <a:r>
              <a:rPr lang="it-IT" dirty="0"/>
              <a:t>, 2017: 21-22).</a:t>
            </a:r>
          </a:p>
        </p:txBody>
      </p:sp>
    </p:spTree>
    <p:extLst>
      <p:ext uri="{BB962C8B-B14F-4D97-AF65-F5344CB8AC3E}">
        <p14:creationId xmlns:p14="http://schemas.microsoft.com/office/powerpoint/2010/main" val="617057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7DCBA6-A13D-1649-A5BF-7F3474ECF799}"/>
              </a:ext>
            </a:extLst>
          </p:cNvPr>
          <p:cNvSpPr>
            <a:spLocks noGrp="1"/>
          </p:cNvSpPr>
          <p:nvPr>
            <p:ph type="title"/>
          </p:nvPr>
        </p:nvSpPr>
        <p:spPr>
          <a:xfrm>
            <a:off x="628650" y="634008"/>
            <a:ext cx="7886700" cy="994172"/>
          </a:xfrm>
        </p:spPr>
        <p:txBody>
          <a:bodyPr>
            <a:normAutofit/>
          </a:bodyPr>
          <a:lstStyle/>
          <a:p>
            <a:r>
              <a:rPr lang="it-IT" dirty="0"/>
              <a:t>COALESCENZA TRA </a:t>
            </a:r>
          </a:p>
        </p:txBody>
      </p:sp>
      <p:sp>
        <p:nvSpPr>
          <p:cNvPr id="3" name="Segnaposto contenuto 2">
            <a:extLst>
              <a:ext uri="{FF2B5EF4-FFF2-40B4-BE49-F238E27FC236}">
                <a16:creationId xmlns:a16="http://schemas.microsoft.com/office/drawing/2014/main" id="{FC21F189-5B8B-D545-99CA-674B41C6215C}"/>
              </a:ext>
            </a:extLst>
          </p:cNvPr>
          <p:cNvSpPr>
            <a:spLocks noGrp="1"/>
          </p:cNvSpPr>
          <p:nvPr>
            <p:ph idx="1"/>
          </p:nvPr>
        </p:nvSpPr>
        <p:spPr>
          <a:xfrm>
            <a:off x="628650" y="1628180"/>
            <a:ext cx="7886700" cy="4753148"/>
          </a:xfrm>
        </p:spPr>
        <p:txBody>
          <a:bodyPr>
            <a:normAutofit fontScale="70000" lnSpcReduction="20000"/>
          </a:bodyPr>
          <a:lstStyle/>
          <a:p>
            <a:pPr marL="0" indent="0" algn="just">
              <a:lnSpc>
                <a:spcPts val="2800"/>
              </a:lnSpc>
              <a:spcBef>
                <a:spcPts val="0"/>
              </a:spcBef>
              <a:buNone/>
            </a:pPr>
            <a:r>
              <a:rPr lang="it-IT" sz="3500" dirty="0"/>
              <a:t>Dal cinema:  «ogni faccia assume il ruolo dell’altra, in una relazione che si può definire di presupposizione reciproca, o di reversibilità»</a:t>
            </a:r>
          </a:p>
          <a:p>
            <a:pPr marL="0" indent="0" algn="just">
              <a:lnSpc>
                <a:spcPts val="2800"/>
              </a:lnSpc>
              <a:spcBef>
                <a:spcPts val="0"/>
              </a:spcBef>
              <a:buNone/>
            </a:pPr>
            <a:r>
              <a:rPr lang="it-IT" sz="3500" dirty="0"/>
              <a:t>Boccia Artieri sul rapporto tra identità attuali e nei social online: la stessa immagine attuale ha un’immagine virtuale che le corrisponde come un doppio o un riflesso</a:t>
            </a:r>
          </a:p>
          <a:p>
            <a:pPr marL="0" indent="0" algn="just">
              <a:lnSpc>
                <a:spcPts val="2800"/>
              </a:lnSpc>
              <a:spcBef>
                <a:spcPts val="0"/>
              </a:spcBef>
              <a:buNone/>
            </a:pPr>
            <a:r>
              <a:rPr lang="it-IT" sz="3500" dirty="0"/>
              <a:t>Coalescenza in maniera più ampia a tutto il web e la società che gli ruota intorno </a:t>
            </a:r>
          </a:p>
          <a:p>
            <a:pPr marL="0" indent="0" algn="just">
              <a:lnSpc>
                <a:spcPts val="2800"/>
              </a:lnSpc>
              <a:spcBef>
                <a:spcPts val="0"/>
              </a:spcBef>
              <a:buNone/>
            </a:pPr>
            <a:r>
              <a:rPr lang="it-IT" sz="3500" dirty="0"/>
              <a:t>Coalescenza tra cultura (e tecnica) ed essere umano</a:t>
            </a:r>
          </a:p>
          <a:p>
            <a:pPr marL="0" indent="0" algn="just">
              <a:lnSpc>
                <a:spcPts val="2800"/>
              </a:lnSpc>
              <a:spcBef>
                <a:spcPts val="0"/>
              </a:spcBef>
              <a:buNone/>
            </a:pPr>
            <a:r>
              <a:rPr lang="it-IT" sz="3500" dirty="0"/>
              <a:t>l’AI irrompe in questa relazione uomo - cultura – tecnologia</a:t>
            </a:r>
          </a:p>
          <a:p>
            <a:pPr marL="0" indent="0" algn="just">
              <a:lnSpc>
                <a:spcPts val="2800"/>
              </a:lnSpc>
              <a:spcBef>
                <a:spcPts val="0"/>
              </a:spcBef>
              <a:buNone/>
            </a:pPr>
            <a:r>
              <a:rPr lang="it-IT" sz="3500" dirty="0"/>
              <a:t>L’AI può rompere questo rapporto in quanto potenzialmente autopoietica</a:t>
            </a:r>
            <a:endParaRPr lang="en-GB" sz="3500" dirty="0"/>
          </a:p>
          <a:p>
            <a:pPr algn="just">
              <a:lnSpc>
                <a:spcPct val="150000"/>
              </a:lnSpc>
              <a:spcBef>
                <a:spcPts val="0"/>
              </a:spcBef>
              <a:buFontTx/>
              <a:buChar char="-"/>
            </a:pPr>
            <a:endParaRPr lang="it-IT" sz="18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it-IT" dirty="0"/>
          </a:p>
        </p:txBody>
      </p:sp>
    </p:spTree>
    <p:extLst>
      <p:ext uri="{BB962C8B-B14F-4D97-AF65-F5344CB8AC3E}">
        <p14:creationId xmlns:p14="http://schemas.microsoft.com/office/powerpoint/2010/main" val="3864261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28987B-3970-8815-42B8-8CC383357575}"/>
              </a:ext>
            </a:extLst>
          </p:cNvPr>
          <p:cNvSpPr>
            <a:spLocks noGrp="1"/>
          </p:cNvSpPr>
          <p:nvPr>
            <p:ph type="title"/>
          </p:nvPr>
        </p:nvSpPr>
        <p:spPr/>
        <p:txBody>
          <a:bodyPr/>
          <a:lstStyle/>
          <a:p>
            <a:r>
              <a:rPr lang="it-IT" dirty="0"/>
              <a:t>MODERNITÀ LIQUIDA E</a:t>
            </a:r>
            <a:br>
              <a:rPr lang="it-IT" dirty="0"/>
            </a:br>
            <a:r>
              <a:rPr lang="it-IT" dirty="0"/>
              <a:t>SOCIALITÀ DIGITALE</a:t>
            </a:r>
            <a:endParaRPr lang="en-GB" dirty="0"/>
          </a:p>
        </p:txBody>
      </p:sp>
      <p:sp>
        <p:nvSpPr>
          <p:cNvPr id="3" name="Segnaposto contenuto 2">
            <a:extLst>
              <a:ext uri="{FF2B5EF4-FFF2-40B4-BE49-F238E27FC236}">
                <a16:creationId xmlns:a16="http://schemas.microsoft.com/office/drawing/2014/main" id="{98B386A0-B5B4-FFF4-7A32-2607C1F307C5}"/>
              </a:ext>
            </a:extLst>
          </p:cNvPr>
          <p:cNvSpPr>
            <a:spLocks noGrp="1"/>
          </p:cNvSpPr>
          <p:nvPr>
            <p:ph idx="1"/>
          </p:nvPr>
        </p:nvSpPr>
        <p:spPr/>
        <p:txBody>
          <a:bodyPr/>
          <a:lstStyle/>
          <a:p>
            <a:pPr marL="0" indent="0" algn="just">
              <a:buNone/>
            </a:pPr>
            <a:r>
              <a:rPr lang="it-IT" dirty="0"/>
              <a:t>Le relazioni diventano: </a:t>
            </a:r>
          </a:p>
          <a:p>
            <a:pPr lvl="1" algn="just"/>
            <a:r>
              <a:rPr lang="it-IT" dirty="0"/>
              <a:t>flessibili </a:t>
            </a:r>
          </a:p>
          <a:p>
            <a:pPr lvl="1" algn="just"/>
            <a:r>
              <a:rPr lang="it-IT" dirty="0"/>
              <a:t>reversibili </a:t>
            </a:r>
          </a:p>
          <a:p>
            <a:pPr lvl="1" algn="just"/>
            <a:r>
              <a:rPr lang="it-IT" dirty="0"/>
              <a:t>temporanee </a:t>
            </a:r>
          </a:p>
          <a:p>
            <a:pPr marL="0" indent="0" algn="just">
              <a:buNone/>
            </a:pPr>
            <a:r>
              <a:rPr lang="it-IT" dirty="0"/>
              <a:t>Riduzione dell’investimento identitario </a:t>
            </a:r>
          </a:p>
          <a:p>
            <a:pPr marL="0" indent="0" algn="just">
              <a:buNone/>
            </a:pPr>
            <a:r>
              <a:rPr lang="it-IT" dirty="0"/>
              <a:t>Centralità dell’accesso rispetto all’appartenenza </a:t>
            </a:r>
          </a:p>
          <a:p>
            <a:pPr marL="0" indent="0" algn="just">
              <a:buNone/>
            </a:pPr>
            <a:r>
              <a:rPr lang="it-IT" dirty="0"/>
              <a:t>I social network non creano la liquidità, ma la </a:t>
            </a:r>
            <a:r>
              <a:rPr lang="it-IT" b="1" dirty="0"/>
              <a:t>rendono operativa e visibile (lo stesso dicasi per il Narcisismo)</a:t>
            </a:r>
            <a:endParaRPr lang="it-IT" dirty="0"/>
          </a:p>
          <a:p>
            <a:endParaRPr lang="en-GB" dirty="0"/>
          </a:p>
        </p:txBody>
      </p:sp>
    </p:spTree>
    <p:extLst>
      <p:ext uri="{BB962C8B-B14F-4D97-AF65-F5344CB8AC3E}">
        <p14:creationId xmlns:p14="http://schemas.microsoft.com/office/powerpoint/2010/main" val="2247540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F28544-783A-5621-C237-1302B2CA521D}"/>
              </a:ext>
            </a:extLst>
          </p:cNvPr>
          <p:cNvSpPr>
            <a:spLocks noGrp="1"/>
          </p:cNvSpPr>
          <p:nvPr>
            <p:ph type="title"/>
          </p:nvPr>
        </p:nvSpPr>
        <p:spPr/>
        <p:txBody>
          <a:bodyPr/>
          <a:lstStyle/>
          <a:p>
            <a:r>
              <a:rPr lang="it-IT" dirty="0"/>
              <a:t>DALLA LIQUIDITÀ ALLA RETICOLARITÀ RADICALE</a:t>
            </a:r>
            <a:endParaRPr lang="en-GB" dirty="0"/>
          </a:p>
        </p:txBody>
      </p:sp>
      <p:sp>
        <p:nvSpPr>
          <p:cNvPr id="3" name="Segnaposto contenuto 2">
            <a:extLst>
              <a:ext uri="{FF2B5EF4-FFF2-40B4-BE49-F238E27FC236}">
                <a16:creationId xmlns:a16="http://schemas.microsoft.com/office/drawing/2014/main" id="{4A64CD4D-E602-649F-EAF4-C914784475EF}"/>
              </a:ext>
            </a:extLst>
          </p:cNvPr>
          <p:cNvSpPr>
            <a:spLocks noGrp="1"/>
          </p:cNvSpPr>
          <p:nvPr>
            <p:ph idx="1"/>
          </p:nvPr>
        </p:nvSpPr>
        <p:spPr/>
        <p:txBody>
          <a:bodyPr/>
          <a:lstStyle/>
          <a:p>
            <a:pPr marL="0" indent="0" algn="just">
              <a:buFont typeface="Arial" charset="0"/>
              <a:buNone/>
            </a:pPr>
            <a:r>
              <a:rPr lang="it-IT" sz="2800" dirty="0"/>
              <a:t>Le reti non sono più:</a:t>
            </a:r>
          </a:p>
          <a:p>
            <a:pPr algn="just">
              <a:buFontTx/>
              <a:buChar char="-"/>
            </a:pPr>
            <a:r>
              <a:rPr lang="it-IT" sz="2800" dirty="0"/>
              <a:t>stabili</a:t>
            </a:r>
          </a:p>
          <a:p>
            <a:pPr algn="just">
              <a:buFontTx/>
              <a:buChar char="-"/>
            </a:pPr>
            <a:r>
              <a:rPr lang="it-IT" sz="2800" dirty="0"/>
              <a:t>centralizzate</a:t>
            </a:r>
          </a:p>
          <a:p>
            <a:pPr marL="0" indent="0" algn="just">
              <a:buNone/>
            </a:pPr>
            <a:r>
              <a:rPr lang="it-IT" sz="2800" dirty="0"/>
              <a:t>Bensì:</a:t>
            </a:r>
          </a:p>
          <a:p>
            <a:pPr algn="just">
              <a:buFontTx/>
              <a:buChar char="-"/>
            </a:pPr>
            <a:r>
              <a:rPr lang="it-IT" sz="2800" dirty="0"/>
              <a:t>Distribuite</a:t>
            </a:r>
          </a:p>
          <a:p>
            <a:pPr algn="just">
              <a:buFontTx/>
              <a:buChar char="-"/>
            </a:pPr>
            <a:r>
              <a:rPr lang="it-IT" sz="2800" dirty="0"/>
              <a:t>Intermittenti</a:t>
            </a:r>
          </a:p>
          <a:p>
            <a:pPr algn="just">
              <a:buFontTx/>
              <a:buChar char="-"/>
            </a:pPr>
            <a:r>
              <a:rPr lang="it-IT" sz="2800" dirty="0"/>
              <a:t>ad hoc (opportunistiche) </a:t>
            </a:r>
          </a:p>
          <a:p>
            <a:pPr marL="0" indent="0" algn="just">
              <a:buFont typeface="Arial" charset="0"/>
              <a:buNone/>
            </a:pPr>
            <a:r>
              <a:rPr lang="it-IT" sz="2800" dirty="0"/>
              <a:t>L’interazione dipende dal contesto e dall’occasione: la socialità diventa on-demand (es. «Politica Netflix»)</a:t>
            </a:r>
          </a:p>
          <a:p>
            <a:pPr marL="0" indent="0">
              <a:buNone/>
            </a:pPr>
            <a:endParaRPr lang="en-GB" dirty="0"/>
          </a:p>
        </p:txBody>
      </p:sp>
    </p:spTree>
    <p:extLst>
      <p:ext uri="{BB962C8B-B14F-4D97-AF65-F5344CB8AC3E}">
        <p14:creationId xmlns:p14="http://schemas.microsoft.com/office/powerpoint/2010/main" val="412477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40C733-4B48-29F8-1CB8-974414241FC9}"/>
              </a:ext>
            </a:extLst>
          </p:cNvPr>
          <p:cNvSpPr>
            <a:spLocks noGrp="1"/>
          </p:cNvSpPr>
          <p:nvPr>
            <p:ph type="title"/>
          </p:nvPr>
        </p:nvSpPr>
        <p:spPr>
          <a:xfrm>
            <a:off x="457200" y="448800"/>
            <a:ext cx="8229600" cy="1143000"/>
          </a:xfrm>
        </p:spPr>
        <p:txBody>
          <a:bodyPr/>
          <a:lstStyle/>
          <a:p>
            <a:r>
              <a:rPr lang="it-IT" dirty="0"/>
              <a:t>OLTRE INTERNET: COMUNICAZIONE SENZA INFRASTRUTTURA</a:t>
            </a:r>
            <a:endParaRPr lang="en-GB" dirty="0"/>
          </a:p>
        </p:txBody>
      </p:sp>
      <p:sp>
        <p:nvSpPr>
          <p:cNvPr id="3" name="Segnaposto contenuto 2">
            <a:extLst>
              <a:ext uri="{FF2B5EF4-FFF2-40B4-BE49-F238E27FC236}">
                <a16:creationId xmlns:a16="http://schemas.microsoft.com/office/drawing/2014/main" id="{15F627CE-2AEC-7575-DA4D-90FF2AB76631}"/>
              </a:ext>
            </a:extLst>
          </p:cNvPr>
          <p:cNvSpPr>
            <a:spLocks noGrp="1"/>
          </p:cNvSpPr>
          <p:nvPr>
            <p:ph idx="1"/>
          </p:nvPr>
        </p:nvSpPr>
        <p:spPr>
          <a:xfrm>
            <a:off x="457200" y="1910642"/>
            <a:ext cx="8229600" cy="4525963"/>
          </a:xfrm>
        </p:spPr>
        <p:txBody>
          <a:bodyPr/>
          <a:lstStyle/>
          <a:p>
            <a:pPr marL="0" indent="0" algn="just">
              <a:buNone/>
            </a:pPr>
            <a:r>
              <a:rPr lang="it-IT" sz="2800" dirty="0"/>
              <a:t>Nuove tecnologie permettono comunicazione:</a:t>
            </a:r>
          </a:p>
          <a:p>
            <a:pPr algn="just">
              <a:buFontTx/>
              <a:buChar char="-"/>
            </a:pPr>
            <a:r>
              <a:rPr lang="it-IT" sz="2800" dirty="0"/>
              <a:t>senza rete centrale</a:t>
            </a:r>
          </a:p>
          <a:p>
            <a:pPr algn="just">
              <a:buFontTx/>
              <a:buChar char="-"/>
            </a:pPr>
            <a:r>
              <a:rPr lang="it-IT" sz="2800" dirty="0"/>
              <a:t>senza accesso a Internet </a:t>
            </a:r>
          </a:p>
          <a:p>
            <a:pPr marL="0" indent="0" algn="just">
              <a:buNone/>
            </a:pPr>
            <a:r>
              <a:rPr lang="it-IT" sz="2800" dirty="0"/>
              <a:t>Modelli:</a:t>
            </a:r>
          </a:p>
          <a:p>
            <a:pPr algn="just">
              <a:buFontTx/>
              <a:buChar char="-"/>
            </a:pPr>
            <a:r>
              <a:rPr lang="it-IT" sz="2800" dirty="0"/>
              <a:t>device-to-device</a:t>
            </a:r>
          </a:p>
          <a:p>
            <a:pPr algn="just">
              <a:buFontTx/>
              <a:buChar char="-"/>
            </a:pPr>
            <a:r>
              <a:rPr lang="it-IT" sz="2800" dirty="0"/>
              <a:t>reti mesh</a:t>
            </a:r>
          </a:p>
          <a:p>
            <a:pPr algn="just">
              <a:buFontTx/>
              <a:buChar char="-"/>
            </a:pPr>
            <a:r>
              <a:rPr lang="it-IT" sz="2800" dirty="0"/>
              <a:t>reti opportunistiche</a:t>
            </a:r>
          </a:p>
          <a:p>
            <a:pPr algn="just">
              <a:buFontTx/>
              <a:buChar char="-"/>
            </a:pPr>
            <a:r>
              <a:rPr lang="it-IT" sz="2800" dirty="0"/>
              <a:t>La comunicazione ‘online’ si sgancia dall’infrastruttura tradizionale</a:t>
            </a:r>
          </a:p>
          <a:p>
            <a:endParaRPr lang="en-GB" dirty="0"/>
          </a:p>
        </p:txBody>
      </p:sp>
    </p:spTree>
    <p:extLst>
      <p:ext uri="{BB962C8B-B14F-4D97-AF65-F5344CB8AC3E}">
        <p14:creationId xmlns:p14="http://schemas.microsoft.com/office/powerpoint/2010/main" val="3429404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3C7BB1-9A38-FB5B-42BE-7B36E1D19F4D}"/>
              </a:ext>
            </a:extLst>
          </p:cNvPr>
          <p:cNvSpPr>
            <a:spLocks noGrp="1"/>
          </p:cNvSpPr>
          <p:nvPr>
            <p:ph type="title"/>
          </p:nvPr>
        </p:nvSpPr>
        <p:spPr/>
        <p:txBody>
          <a:bodyPr/>
          <a:lstStyle/>
          <a:p>
            <a:r>
              <a:rPr lang="it-IT" dirty="0"/>
              <a:t>RETI MESH E</a:t>
            </a:r>
            <a:br>
              <a:rPr lang="it-IT" dirty="0"/>
            </a:br>
            <a:r>
              <a:rPr lang="it-IT" dirty="0"/>
              <a:t>COMUNICAZIONE DISTRIBUITA</a:t>
            </a:r>
            <a:endParaRPr lang="en-GB" dirty="0"/>
          </a:p>
        </p:txBody>
      </p:sp>
      <p:sp>
        <p:nvSpPr>
          <p:cNvPr id="3" name="Segnaposto contenuto 2">
            <a:extLst>
              <a:ext uri="{FF2B5EF4-FFF2-40B4-BE49-F238E27FC236}">
                <a16:creationId xmlns:a16="http://schemas.microsoft.com/office/drawing/2014/main" id="{0129A536-AED1-0F18-6BF9-7A799E842BD8}"/>
              </a:ext>
            </a:extLst>
          </p:cNvPr>
          <p:cNvSpPr>
            <a:spLocks noGrp="1"/>
          </p:cNvSpPr>
          <p:nvPr>
            <p:ph idx="1"/>
          </p:nvPr>
        </p:nvSpPr>
        <p:spPr>
          <a:xfrm>
            <a:off x="457200" y="1772816"/>
            <a:ext cx="8229600" cy="4525963"/>
          </a:xfrm>
        </p:spPr>
        <p:txBody>
          <a:bodyPr/>
          <a:lstStyle/>
          <a:p>
            <a:pPr marL="0" indent="0">
              <a:buNone/>
            </a:pPr>
            <a:r>
              <a:rPr lang="it-IT" dirty="0"/>
              <a:t>Reti distribuite, attraverso le quali i dispositivi comunicano direttamente tra loro e inoltrano i dati senza bisogno di un’infrastruttura centrale</a:t>
            </a:r>
          </a:p>
          <a:p>
            <a:pPr marL="0" indent="0">
              <a:buNone/>
            </a:pPr>
            <a:r>
              <a:rPr lang="it-IT" dirty="0"/>
              <a:t>I dispositivi:</a:t>
            </a:r>
          </a:p>
          <a:p>
            <a:pPr>
              <a:buFontTx/>
              <a:buChar char="-"/>
            </a:pPr>
            <a:r>
              <a:rPr lang="it-IT" dirty="0"/>
              <a:t>comunicano direttamente tra loro</a:t>
            </a:r>
          </a:p>
          <a:p>
            <a:pPr>
              <a:buFontTx/>
              <a:buChar char="-"/>
            </a:pPr>
            <a:r>
              <a:rPr lang="it-IT" dirty="0"/>
              <a:t>inoltrano dati nella rete </a:t>
            </a:r>
          </a:p>
          <a:p>
            <a:pPr marL="0" indent="0">
              <a:buNone/>
            </a:pPr>
            <a:r>
              <a:rPr lang="it-IT" dirty="0"/>
              <a:t>Assenza di centro </a:t>
            </a:r>
          </a:p>
          <a:p>
            <a:pPr marL="0" indent="0">
              <a:buNone/>
            </a:pPr>
            <a:r>
              <a:rPr lang="it-IT" dirty="0"/>
              <a:t>Maggiore resilienza e autonomia </a:t>
            </a:r>
          </a:p>
          <a:p>
            <a:pPr marL="0" indent="0">
              <a:buNone/>
            </a:pPr>
            <a:r>
              <a:rPr lang="it-IT" dirty="0"/>
              <a:t>La rete diventa </a:t>
            </a:r>
            <a:r>
              <a:rPr lang="it-IT" b="1" dirty="0"/>
              <a:t>orizzontale e auto-organizzata</a:t>
            </a:r>
            <a:endParaRPr lang="it-IT" dirty="0"/>
          </a:p>
          <a:p>
            <a:endParaRPr lang="en-GB" dirty="0"/>
          </a:p>
        </p:txBody>
      </p:sp>
    </p:spTree>
    <p:extLst>
      <p:ext uri="{BB962C8B-B14F-4D97-AF65-F5344CB8AC3E}">
        <p14:creationId xmlns:p14="http://schemas.microsoft.com/office/powerpoint/2010/main" val="160395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r>
              <a:rPr lang="it-IT" dirty="0"/>
              <a:t>WHAT HAS HAPPENED?</a:t>
            </a:r>
          </a:p>
        </p:txBody>
      </p:sp>
      <p:sp>
        <p:nvSpPr>
          <p:cNvPr id="3" name="Segnaposto contenuto 2"/>
          <p:cNvSpPr>
            <a:spLocks noGrp="1"/>
          </p:cNvSpPr>
          <p:nvPr>
            <p:ph idx="1"/>
          </p:nvPr>
        </p:nvSpPr>
        <p:spPr/>
        <p:txBody>
          <a:bodyPr/>
          <a:lstStyle/>
          <a:p>
            <a:pPr marL="514350" indent="-514350" algn="just">
              <a:lnSpc>
                <a:spcPct val="150000"/>
              </a:lnSpc>
              <a:buFont typeface="Arial" charset="0"/>
              <a:buNone/>
              <a:defRPr/>
            </a:pPr>
            <a:r>
              <a:rPr lang="en-GB" sz="2800" dirty="0" err="1"/>
              <a:t>Esploreremo</a:t>
            </a:r>
            <a:r>
              <a:rPr lang="en-GB" sz="2800" dirty="0"/>
              <a:t>:</a:t>
            </a:r>
          </a:p>
          <a:p>
            <a:pPr marL="514350" indent="-514350" algn="just">
              <a:lnSpc>
                <a:spcPct val="150000"/>
              </a:lnSpc>
              <a:buFont typeface="+mj-lt"/>
              <a:buAutoNum type="arabicPeriod"/>
              <a:defRPr/>
            </a:pPr>
            <a:r>
              <a:rPr lang="en-GB" sz="2800" dirty="0"/>
              <a:t>Il </a:t>
            </a:r>
            <a:r>
              <a:rPr lang="en-GB" sz="2800" dirty="0" err="1"/>
              <a:t>concetto</a:t>
            </a:r>
            <a:r>
              <a:rPr lang="en-GB" sz="2800" dirty="0"/>
              <a:t> di </a:t>
            </a:r>
            <a:r>
              <a:rPr lang="en-GB" sz="2800" dirty="0" err="1"/>
              <a:t>comunità</a:t>
            </a:r>
            <a:r>
              <a:rPr lang="en-GB" sz="2800" dirty="0"/>
              <a:t>, di </a:t>
            </a:r>
            <a:r>
              <a:rPr lang="en-GB" sz="2800" dirty="0" err="1">
                <a:solidFill>
                  <a:srgbClr val="FF0000"/>
                </a:solidFill>
              </a:rPr>
              <a:t>comunità</a:t>
            </a:r>
            <a:r>
              <a:rPr lang="en-GB" sz="2800" dirty="0">
                <a:solidFill>
                  <a:srgbClr val="FF0000"/>
                </a:solidFill>
              </a:rPr>
              <a:t> </a:t>
            </a:r>
            <a:r>
              <a:rPr lang="en-GB" sz="2800" dirty="0" err="1">
                <a:solidFill>
                  <a:srgbClr val="FF0000"/>
                </a:solidFill>
              </a:rPr>
              <a:t>virtuale</a:t>
            </a:r>
            <a:r>
              <a:rPr lang="en-GB" sz="2800" dirty="0">
                <a:solidFill>
                  <a:srgbClr val="FF0000"/>
                </a:solidFill>
              </a:rPr>
              <a:t> </a:t>
            </a:r>
            <a:r>
              <a:rPr lang="en-GB" sz="2800" dirty="0"/>
              <a:t>e di </a:t>
            </a:r>
            <a:r>
              <a:rPr lang="en-GB" sz="2800" dirty="0" err="1">
                <a:solidFill>
                  <a:schemeClr val="tx2">
                    <a:lumMod val="60000"/>
                    <a:lumOff val="40000"/>
                  </a:schemeClr>
                </a:solidFill>
              </a:rPr>
              <a:t>moderno</a:t>
            </a:r>
            <a:r>
              <a:rPr lang="en-GB" sz="2800" dirty="0">
                <a:solidFill>
                  <a:schemeClr val="tx2">
                    <a:lumMod val="60000"/>
                    <a:lumOff val="40000"/>
                  </a:schemeClr>
                </a:solidFill>
              </a:rPr>
              <a:t> social network</a:t>
            </a:r>
            <a:endParaRPr lang="it-IT" sz="2800" dirty="0"/>
          </a:p>
          <a:p>
            <a:pPr marL="514350" indent="-514350" algn="just">
              <a:lnSpc>
                <a:spcPct val="150000"/>
              </a:lnSpc>
              <a:buFont typeface="+mj-lt"/>
              <a:buAutoNum type="arabicPeriod"/>
              <a:defRPr/>
            </a:pPr>
            <a:r>
              <a:rPr lang="en-GB" sz="2800" dirty="0"/>
              <a:t>La </a:t>
            </a:r>
            <a:r>
              <a:rPr lang="en-GB" sz="2800" dirty="0" err="1"/>
              <a:t>differenza</a:t>
            </a:r>
            <a:r>
              <a:rPr lang="en-GB" sz="2800" dirty="0"/>
              <a:t> </a:t>
            </a:r>
            <a:r>
              <a:rPr lang="en-GB" sz="2800" dirty="0" err="1"/>
              <a:t>tra</a:t>
            </a:r>
            <a:r>
              <a:rPr lang="en-GB" sz="2800" dirty="0"/>
              <a:t> le </a:t>
            </a:r>
            <a:r>
              <a:rPr lang="en-GB" sz="2800" dirty="0" err="1"/>
              <a:t>comunità</a:t>
            </a:r>
            <a:r>
              <a:rPr lang="en-GB" sz="2800" dirty="0"/>
              <a:t> </a:t>
            </a:r>
            <a:r>
              <a:rPr lang="en-GB" sz="2800" dirty="0" err="1"/>
              <a:t>che</a:t>
            </a:r>
            <a:r>
              <a:rPr lang="en-GB" sz="2800" dirty="0"/>
              <a:t> </a:t>
            </a:r>
            <a:r>
              <a:rPr lang="en-GB" sz="2800" dirty="0" err="1"/>
              <a:t>si</a:t>
            </a:r>
            <a:r>
              <a:rPr lang="en-GB" sz="2800" dirty="0"/>
              <a:t> </a:t>
            </a:r>
            <a:r>
              <a:rPr lang="en-GB" sz="2800" dirty="0" err="1"/>
              <a:t>sono</a:t>
            </a:r>
            <a:r>
              <a:rPr lang="en-GB" sz="2800" dirty="0"/>
              <a:t> </a:t>
            </a:r>
            <a:r>
              <a:rPr lang="en-GB" sz="2800" dirty="0" err="1"/>
              <a:t>estinte</a:t>
            </a:r>
            <a:r>
              <a:rPr lang="en-GB" sz="2800" dirty="0"/>
              <a:t> e </a:t>
            </a:r>
            <a:r>
              <a:rPr lang="en-GB" sz="2800" dirty="0" err="1"/>
              <a:t>quelle</a:t>
            </a:r>
            <a:r>
              <a:rPr lang="en-GB" sz="2800" dirty="0"/>
              <a:t> </a:t>
            </a:r>
            <a:r>
              <a:rPr lang="en-GB" sz="2800" dirty="0" err="1"/>
              <a:t>che</a:t>
            </a:r>
            <a:r>
              <a:rPr lang="en-GB" sz="2800" dirty="0"/>
              <a:t> </a:t>
            </a:r>
            <a:r>
              <a:rPr lang="en-GB" sz="2800" dirty="0" err="1"/>
              <a:t>sono</a:t>
            </a:r>
            <a:r>
              <a:rPr lang="en-GB" sz="2800" dirty="0"/>
              <a:t> </a:t>
            </a:r>
            <a:r>
              <a:rPr lang="en-GB" sz="2800" dirty="0" err="1"/>
              <a:t>scomparese</a:t>
            </a:r>
            <a:r>
              <a:rPr lang="en-GB" sz="2800" dirty="0"/>
              <a:t> o </a:t>
            </a:r>
            <a:r>
              <a:rPr lang="en-GB" sz="2800" dirty="0" err="1"/>
              <a:t>completamente</a:t>
            </a:r>
            <a:r>
              <a:rPr lang="en-GB" sz="2800" dirty="0"/>
              <a:t> </a:t>
            </a:r>
            <a:r>
              <a:rPr lang="en-GB" sz="2800" dirty="0" err="1"/>
              <a:t>cambiate</a:t>
            </a:r>
            <a:endParaRPr lang="en-GB"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83BDCC-B696-FC72-FF64-969F0B138AEA}"/>
              </a:ext>
            </a:extLst>
          </p:cNvPr>
          <p:cNvSpPr>
            <a:spLocks noGrp="1"/>
          </p:cNvSpPr>
          <p:nvPr>
            <p:ph type="title"/>
          </p:nvPr>
        </p:nvSpPr>
        <p:spPr/>
        <p:txBody>
          <a:bodyPr/>
          <a:lstStyle/>
          <a:p>
            <a:r>
              <a:rPr lang="en-GB" dirty="0"/>
              <a:t>TECNOLOGIE EMERGENTI</a:t>
            </a:r>
            <a:br>
              <a:rPr lang="en-GB" dirty="0"/>
            </a:br>
            <a:r>
              <a:rPr lang="en-GB" dirty="0"/>
              <a:t>(OFF-GRID COMMUNICATION)</a:t>
            </a:r>
          </a:p>
        </p:txBody>
      </p:sp>
      <p:sp>
        <p:nvSpPr>
          <p:cNvPr id="3" name="Segnaposto contenuto 2">
            <a:extLst>
              <a:ext uri="{FF2B5EF4-FFF2-40B4-BE49-F238E27FC236}">
                <a16:creationId xmlns:a16="http://schemas.microsoft.com/office/drawing/2014/main" id="{51405903-EA75-A9A1-C826-F1DD838BB7A0}"/>
              </a:ext>
            </a:extLst>
          </p:cNvPr>
          <p:cNvSpPr>
            <a:spLocks noGrp="1"/>
          </p:cNvSpPr>
          <p:nvPr>
            <p:ph idx="1"/>
          </p:nvPr>
        </p:nvSpPr>
        <p:spPr/>
        <p:txBody>
          <a:bodyPr/>
          <a:lstStyle/>
          <a:p>
            <a:pPr marL="0" indent="0" algn="just">
              <a:buNone/>
            </a:pPr>
            <a:r>
              <a:rPr lang="it-IT" dirty="0"/>
              <a:t>Sistemi di messaggistica:</a:t>
            </a:r>
          </a:p>
          <a:p>
            <a:pPr algn="just">
              <a:buFontTx/>
              <a:buChar char="-"/>
            </a:pPr>
            <a:r>
              <a:rPr lang="it-IT" dirty="0"/>
              <a:t>Bluetooth</a:t>
            </a:r>
          </a:p>
          <a:p>
            <a:pPr algn="just">
              <a:buFontTx/>
              <a:buChar char="-"/>
            </a:pPr>
            <a:r>
              <a:rPr lang="it-IT" dirty="0"/>
              <a:t>Wi-Fi diretto</a:t>
            </a:r>
          </a:p>
          <a:p>
            <a:pPr algn="just">
              <a:buFontTx/>
              <a:buChar char="-"/>
            </a:pPr>
            <a:r>
              <a:rPr lang="it-IT" dirty="0"/>
              <a:t>Radio a lunga distanza </a:t>
            </a:r>
          </a:p>
          <a:p>
            <a:pPr marL="0" indent="0" algn="just">
              <a:buNone/>
            </a:pPr>
            <a:r>
              <a:rPr lang="it-IT" dirty="0"/>
              <a:t>Funzionamento anche:</a:t>
            </a:r>
          </a:p>
          <a:p>
            <a:pPr algn="just">
              <a:buFontTx/>
              <a:buChar char="-"/>
            </a:pPr>
            <a:r>
              <a:rPr lang="it-IT" dirty="0"/>
              <a:t>senza Internet</a:t>
            </a:r>
          </a:p>
          <a:p>
            <a:pPr algn="just">
              <a:buFontTx/>
              <a:buChar char="-"/>
            </a:pPr>
            <a:r>
              <a:rPr lang="it-IT" dirty="0"/>
              <a:t>durante blackout</a:t>
            </a:r>
          </a:p>
          <a:p>
            <a:pPr marL="0" indent="0" algn="just">
              <a:buNone/>
            </a:pPr>
            <a:r>
              <a:rPr lang="it-IT" dirty="0"/>
              <a:t>La comunicazione diventa </a:t>
            </a:r>
            <a:r>
              <a:rPr lang="it-IT" b="1" dirty="0"/>
              <a:t>indipendente e adattiva</a:t>
            </a:r>
            <a:endParaRPr lang="it-IT" dirty="0"/>
          </a:p>
          <a:p>
            <a:endParaRPr lang="en-GB" dirty="0"/>
          </a:p>
        </p:txBody>
      </p:sp>
    </p:spTree>
    <p:extLst>
      <p:ext uri="{BB962C8B-B14F-4D97-AF65-F5344CB8AC3E}">
        <p14:creationId xmlns:p14="http://schemas.microsoft.com/office/powerpoint/2010/main" val="1299894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196EC7-6132-2008-0461-3891A3477845}"/>
              </a:ext>
            </a:extLst>
          </p:cNvPr>
          <p:cNvSpPr>
            <a:spLocks noGrp="1"/>
          </p:cNvSpPr>
          <p:nvPr>
            <p:ph type="title"/>
          </p:nvPr>
        </p:nvSpPr>
        <p:spPr/>
        <p:txBody>
          <a:bodyPr/>
          <a:lstStyle/>
          <a:p>
            <a:r>
              <a:rPr lang="it-IT" dirty="0"/>
              <a:t>ALCUNI ESEMPI CONCRETI</a:t>
            </a:r>
            <a:endParaRPr lang="en-GB" dirty="0"/>
          </a:p>
        </p:txBody>
      </p:sp>
      <p:sp>
        <p:nvSpPr>
          <p:cNvPr id="3" name="Segnaposto contenuto 2">
            <a:extLst>
              <a:ext uri="{FF2B5EF4-FFF2-40B4-BE49-F238E27FC236}">
                <a16:creationId xmlns:a16="http://schemas.microsoft.com/office/drawing/2014/main" id="{EC36C40D-A9D1-ADEC-0B14-0C9E9A9531D2}"/>
              </a:ext>
            </a:extLst>
          </p:cNvPr>
          <p:cNvSpPr>
            <a:spLocks noGrp="1"/>
          </p:cNvSpPr>
          <p:nvPr>
            <p:ph idx="1"/>
          </p:nvPr>
        </p:nvSpPr>
        <p:spPr>
          <a:xfrm>
            <a:off x="611560" y="1268760"/>
            <a:ext cx="8229600" cy="4525963"/>
          </a:xfrm>
        </p:spPr>
        <p:txBody>
          <a:bodyPr/>
          <a:lstStyle/>
          <a:p>
            <a:pPr lvl="0" algn="just">
              <a:buFontTx/>
              <a:buChar char="-"/>
            </a:pPr>
            <a:r>
              <a:rPr lang="it-IT" sz="2400" dirty="0" err="1"/>
              <a:t>Briar</a:t>
            </a:r>
            <a:r>
              <a:rPr lang="it-IT" sz="2400" dirty="0"/>
              <a:t>: sistema di messaggistica resistente a censura e sorveglianza, può funzionare via Bluetooth e Wi-Fi anche durante blackout della rete (</a:t>
            </a:r>
            <a:r>
              <a:rPr lang="it-IT" sz="2400" dirty="0" err="1"/>
              <a:t>Briar</a:t>
            </a:r>
            <a:r>
              <a:rPr lang="it-IT" sz="2400" dirty="0"/>
              <a:t> Project 2023)</a:t>
            </a:r>
          </a:p>
          <a:p>
            <a:pPr lvl="0" algn="just">
              <a:buFontTx/>
              <a:buChar char="-"/>
            </a:pPr>
            <a:r>
              <a:rPr lang="it-IT" sz="2400" dirty="0" err="1"/>
              <a:t>Bridgefy</a:t>
            </a:r>
            <a:r>
              <a:rPr lang="it-IT" sz="2400" dirty="0"/>
              <a:t>: utilizza Bluetooth Low Energy e offre strumenti di sviluppo (SDK) che consentono di integrare la tecnologia in altre applicazioni e creare reti </a:t>
            </a:r>
            <a:r>
              <a:rPr lang="it-IT" sz="2400" i="1" dirty="0"/>
              <a:t>mesh</a:t>
            </a:r>
            <a:r>
              <a:rPr lang="it-IT" sz="2400" dirty="0"/>
              <a:t> </a:t>
            </a:r>
            <a:r>
              <a:rPr lang="it-IT" sz="2400" dirty="0">
                <a:sym typeface="Symbol" panose="05050102010706020507" pitchFamily="18" charset="2"/>
              </a:rPr>
              <a:t></a:t>
            </a:r>
            <a:r>
              <a:rPr lang="it-IT" sz="2400" dirty="0"/>
              <a:t> , via Bluetooth (</a:t>
            </a:r>
            <a:r>
              <a:rPr lang="it-IT" sz="2400" dirty="0" err="1"/>
              <a:t>Bridgefy</a:t>
            </a:r>
            <a:r>
              <a:rPr lang="it-IT" sz="2400" dirty="0"/>
              <a:t> 2022)</a:t>
            </a:r>
          </a:p>
          <a:p>
            <a:pPr lvl="0" algn="just">
              <a:buFontTx/>
              <a:buChar char="-"/>
            </a:pPr>
            <a:r>
              <a:rPr lang="it-IT" sz="2400" dirty="0" err="1"/>
              <a:t>Meshtastic</a:t>
            </a:r>
            <a:r>
              <a:rPr lang="it-IT" sz="2400" dirty="0"/>
              <a:t>: utilizza radio </a:t>
            </a:r>
            <a:r>
              <a:rPr lang="it-IT" sz="2400" dirty="0" err="1"/>
              <a:t>LoRa</a:t>
            </a:r>
            <a:r>
              <a:rPr lang="it-IT" sz="2400" dirty="0"/>
              <a:t> </a:t>
            </a:r>
            <a:r>
              <a:rPr lang="it-IT" sz="2400" dirty="0">
                <a:sym typeface="Symbol" panose="05050102010706020507" pitchFamily="18" charset="2"/>
              </a:rPr>
              <a:t></a:t>
            </a:r>
            <a:r>
              <a:rPr lang="it-IT" sz="2400" dirty="0"/>
              <a:t> una tecnologia di comunicazione a lunga distanza e basso consumo che utilizza frequenze radio indipendenti da Internet e dalla rete cellulare — per creare una rete mesh off-</a:t>
            </a:r>
            <a:r>
              <a:rPr lang="it-IT" sz="2400" dirty="0" err="1"/>
              <a:t>grid</a:t>
            </a:r>
            <a:r>
              <a:rPr lang="it-IT" sz="2400" dirty="0"/>
              <a:t>, senza copertura cellulare né accesso a Internet, alla quale il telefono si collega tramite Bluetooth, Wi-Fi o USB (</a:t>
            </a:r>
            <a:r>
              <a:rPr lang="it-IT" sz="2400" dirty="0" err="1"/>
              <a:t>Meshtastic</a:t>
            </a:r>
            <a:r>
              <a:rPr lang="it-IT" sz="2400" dirty="0"/>
              <a:t> Project 2023)</a:t>
            </a:r>
            <a:endParaRPr lang="en-GB" sz="2400" dirty="0"/>
          </a:p>
        </p:txBody>
      </p:sp>
    </p:spTree>
    <p:extLst>
      <p:ext uri="{BB962C8B-B14F-4D97-AF65-F5344CB8AC3E}">
        <p14:creationId xmlns:p14="http://schemas.microsoft.com/office/powerpoint/2010/main" val="3931196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C2E8A3-154E-42B8-CE1E-00DE7CBAE31B}"/>
              </a:ext>
            </a:extLst>
          </p:cNvPr>
          <p:cNvSpPr>
            <a:spLocks noGrp="1"/>
          </p:cNvSpPr>
          <p:nvPr>
            <p:ph type="title"/>
          </p:nvPr>
        </p:nvSpPr>
        <p:spPr>
          <a:xfrm>
            <a:off x="457200" y="139394"/>
            <a:ext cx="8229600" cy="1143000"/>
          </a:xfrm>
        </p:spPr>
        <p:txBody>
          <a:bodyPr/>
          <a:lstStyle/>
          <a:p>
            <a:r>
              <a:rPr lang="en-GB" dirty="0"/>
              <a:t>SOCIALITÀ TEMPORANEA E SITUATA</a:t>
            </a:r>
          </a:p>
        </p:txBody>
      </p:sp>
      <p:sp>
        <p:nvSpPr>
          <p:cNvPr id="3" name="Segnaposto contenuto 2">
            <a:extLst>
              <a:ext uri="{FF2B5EF4-FFF2-40B4-BE49-F238E27FC236}">
                <a16:creationId xmlns:a16="http://schemas.microsoft.com/office/drawing/2014/main" id="{C501A0A9-CEC2-398F-1EB1-5C4EC150C28B}"/>
              </a:ext>
            </a:extLst>
          </p:cNvPr>
          <p:cNvSpPr>
            <a:spLocks noGrp="1"/>
          </p:cNvSpPr>
          <p:nvPr>
            <p:ph idx="1"/>
          </p:nvPr>
        </p:nvSpPr>
        <p:spPr>
          <a:xfrm>
            <a:off x="429122" y="1268760"/>
            <a:ext cx="8229600" cy="4525963"/>
          </a:xfrm>
        </p:spPr>
        <p:txBody>
          <a:bodyPr/>
          <a:lstStyle/>
          <a:p>
            <a:pPr marL="0" indent="0" algn="just">
              <a:buNone/>
            </a:pPr>
            <a:r>
              <a:rPr lang="it-IT" dirty="0"/>
              <a:t>Le reti si formano:</a:t>
            </a:r>
          </a:p>
          <a:p>
            <a:pPr algn="just">
              <a:buFontTx/>
              <a:buChar char="-"/>
            </a:pPr>
            <a:r>
              <a:rPr lang="it-IT" dirty="0"/>
              <a:t>per obiettivi specifici</a:t>
            </a:r>
          </a:p>
          <a:p>
            <a:pPr algn="just">
              <a:buFontTx/>
              <a:buChar char="-"/>
            </a:pPr>
            <a:r>
              <a:rPr lang="it-IT" dirty="0"/>
              <a:t>in tempi brevi </a:t>
            </a:r>
          </a:p>
          <a:p>
            <a:pPr marL="0" indent="0" algn="just">
              <a:buNone/>
            </a:pPr>
            <a:r>
              <a:rPr lang="it-IT" dirty="0"/>
              <a:t>Si dissolvono una volta raggiunto lo scopo </a:t>
            </a:r>
          </a:p>
          <a:p>
            <a:pPr marL="0" indent="0" algn="just">
              <a:buNone/>
            </a:pPr>
            <a:r>
              <a:rPr lang="it-IT" dirty="0"/>
              <a:t>Applicazioni:</a:t>
            </a:r>
          </a:p>
          <a:p>
            <a:pPr algn="just">
              <a:buFontTx/>
              <a:buChar char="-"/>
            </a:pPr>
            <a:r>
              <a:rPr lang="it-IT" dirty="0"/>
              <a:t>Protesta</a:t>
            </a:r>
          </a:p>
          <a:p>
            <a:pPr algn="just">
              <a:buFontTx/>
              <a:buChar char="-"/>
            </a:pPr>
            <a:r>
              <a:rPr lang="it-IT" dirty="0"/>
              <a:t>Emergenza</a:t>
            </a:r>
          </a:p>
          <a:p>
            <a:pPr algn="just">
              <a:buFontTx/>
              <a:buChar char="-"/>
            </a:pPr>
            <a:r>
              <a:rPr lang="it-IT" dirty="0"/>
              <a:t>coordinamento locale</a:t>
            </a:r>
          </a:p>
          <a:p>
            <a:pPr marL="0" indent="0" algn="just">
              <a:buNone/>
            </a:pPr>
            <a:r>
              <a:rPr lang="it-IT" dirty="0"/>
              <a:t>Non comunità, ma </a:t>
            </a:r>
            <a:r>
              <a:rPr lang="it-IT" b="1" dirty="0"/>
              <a:t>configurazioni operative</a:t>
            </a:r>
            <a:endParaRPr lang="it-IT" dirty="0"/>
          </a:p>
          <a:p>
            <a:pPr marL="0" indent="0">
              <a:buNone/>
            </a:pPr>
            <a:endParaRPr lang="en-GB" dirty="0"/>
          </a:p>
        </p:txBody>
      </p:sp>
    </p:spTree>
    <p:extLst>
      <p:ext uri="{BB962C8B-B14F-4D97-AF65-F5344CB8AC3E}">
        <p14:creationId xmlns:p14="http://schemas.microsoft.com/office/powerpoint/2010/main" val="3512181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2E6503-5425-FDBE-43E7-93C4673BB9A3}"/>
              </a:ext>
            </a:extLst>
          </p:cNvPr>
          <p:cNvSpPr>
            <a:spLocks noGrp="1"/>
          </p:cNvSpPr>
          <p:nvPr>
            <p:ph type="title"/>
          </p:nvPr>
        </p:nvSpPr>
        <p:spPr/>
        <p:txBody>
          <a:bodyPr/>
          <a:lstStyle/>
          <a:p>
            <a:r>
              <a:rPr lang="it-IT" dirty="0"/>
              <a:t>CONTROLLO VS AUTONOMIA DELLA RETE</a:t>
            </a:r>
            <a:endParaRPr lang="en-GB" dirty="0"/>
          </a:p>
        </p:txBody>
      </p:sp>
      <p:sp>
        <p:nvSpPr>
          <p:cNvPr id="3" name="Segnaposto contenuto 2">
            <a:extLst>
              <a:ext uri="{FF2B5EF4-FFF2-40B4-BE49-F238E27FC236}">
                <a16:creationId xmlns:a16="http://schemas.microsoft.com/office/drawing/2014/main" id="{F6AACD48-427C-2DF1-CF39-0A3B082870D0}"/>
              </a:ext>
            </a:extLst>
          </p:cNvPr>
          <p:cNvSpPr>
            <a:spLocks noGrp="1"/>
          </p:cNvSpPr>
          <p:nvPr>
            <p:ph idx="1"/>
          </p:nvPr>
        </p:nvSpPr>
        <p:spPr/>
        <p:txBody>
          <a:bodyPr/>
          <a:lstStyle/>
          <a:p>
            <a:pPr marL="0" indent="0" algn="just">
              <a:buNone/>
            </a:pPr>
            <a:r>
              <a:rPr lang="it-IT" dirty="0"/>
              <a:t>Crescente controllo:</a:t>
            </a:r>
          </a:p>
          <a:p>
            <a:pPr algn="just">
              <a:buFontTx/>
              <a:buChar char="-"/>
            </a:pPr>
            <a:r>
              <a:rPr lang="it-IT" dirty="0"/>
              <a:t>Censura</a:t>
            </a:r>
          </a:p>
          <a:p>
            <a:pPr algn="just">
              <a:buFontTx/>
              <a:buChar char="-"/>
            </a:pPr>
            <a:r>
              <a:rPr lang="it-IT" dirty="0"/>
              <a:t>Blackout</a:t>
            </a:r>
          </a:p>
          <a:p>
            <a:pPr algn="just">
              <a:buFontTx/>
              <a:buChar char="-"/>
            </a:pPr>
            <a:r>
              <a:rPr lang="it-IT" dirty="0"/>
              <a:t>limitazioni infrastrutturali </a:t>
            </a:r>
          </a:p>
          <a:p>
            <a:pPr marL="0" indent="0" algn="just">
              <a:buNone/>
            </a:pPr>
            <a:r>
              <a:rPr lang="it-IT" dirty="0"/>
              <a:t>Risposta tecnologica:</a:t>
            </a:r>
          </a:p>
          <a:p>
            <a:pPr algn="just">
              <a:buFontTx/>
              <a:buChar char="-"/>
            </a:pPr>
            <a:r>
              <a:rPr lang="it-IT" dirty="0"/>
              <a:t>decentralizzazione</a:t>
            </a:r>
          </a:p>
          <a:p>
            <a:pPr algn="just">
              <a:buFontTx/>
              <a:buChar char="-"/>
            </a:pPr>
            <a:r>
              <a:rPr lang="it-IT" dirty="0"/>
              <a:t>comunicazione alternativa</a:t>
            </a:r>
          </a:p>
          <a:p>
            <a:pPr marL="0" indent="0" algn="just">
              <a:buNone/>
            </a:pPr>
            <a:r>
              <a:rPr lang="it-IT" dirty="0"/>
              <a:t>QUALI NUOVE FORME DI COMUNICAZIONE STANNO NASCENDO?</a:t>
            </a:r>
          </a:p>
          <a:p>
            <a:pPr marL="0" indent="0">
              <a:buNone/>
            </a:pPr>
            <a:endParaRPr lang="en-GB" dirty="0"/>
          </a:p>
        </p:txBody>
      </p:sp>
    </p:spTree>
    <p:extLst>
      <p:ext uri="{BB962C8B-B14F-4D97-AF65-F5344CB8AC3E}">
        <p14:creationId xmlns:p14="http://schemas.microsoft.com/office/powerpoint/2010/main" val="3167553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p:cNvSpPr>
            <a:spLocks noGrp="1"/>
          </p:cNvSpPr>
          <p:nvPr>
            <p:ph type="title"/>
          </p:nvPr>
        </p:nvSpPr>
        <p:spPr/>
        <p:txBody>
          <a:bodyPr/>
          <a:lstStyle/>
          <a:p>
            <a:r>
              <a:rPr lang="it-IT"/>
              <a:t>COMMUNITY VS SOCIETY</a:t>
            </a:r>
            <a:br>
              <a:rPr lang="it-IT"/>
            </a:br>
            <a:r>
              <a:rPr lang="it-IT" sz="2400"/>
              <a:t>Tonnies Durkheim Theories ~ 1900</a:t>
            </a:r>
          </a:p>
        </p:txBody>
      </p:sp>
      <p:sp>
        <p:nvSpPr>
          <p:cNvPr id="3" name="Segnaposto contenuto 2"/>
          <p:cNvSpPr>
            <a:spLocks noGrp="1"/>
          </p:cNvSpPr>
          <p:nvPr>
            <p:ph idx="1"/>
          </p:nvPr>
        </p:nvSpPr>
        <p:spPr>
          <a:xfrm>
            <a:off x="457200" y="1600200"/>
            <a:ext cx="4114800" cy="4525963"/>
          </a:xfrm>
        </p:spPr>
        <p:txBody>
          <a:bodyPr/>
          <a:lstStyle/>
          <a:p>
            <a:pPr marL="514350" indent="-514350">
              <a:lnSpc>
                <a:spcPct val="150000"/>
              </a:lnSpc>
              <a:buFont typeface="Arial" charset="0"/>
              <a:buNone/>
              <a:defRPr/>
            </a:pPr>
            <a:r>
              <a:rPr lang="it-IT" sz="2400" dirty="0"/>
              <a:t>Community</a:t>
            </a:r>
          </a:p>
          <a:p>
            <a:pPr marL="514350" lvl="1" indent="-514350">
              <a:lnSpc>
                <a:spcPct val="150000"/>
              </a:lnSpc>
              <a:buFont typeface="Calibri" pitchFamily="34" charset="0"/>
              <a:buChar char="–"/>
              <a:defRPr/>
            </a:pPr>
            <a:r>
              <a:rPr lang="it-IT" sz="2400" dirty="0"/>
              <a:t>Solidarietà meccanica</a:t>
            </a:r>
          </a:p>
          <a:p>
            <a:pPr marL="514350" lvl="1" indent="-514350">
              <a:lnSpc>
                <a:spcPct val="150000"/>
              </a:lnSpc>
              <a:buFont typeface="Calibri" pitchFamily="34" charset="0"/>
              <a:buChar char="–"/>
              <a:defRPr/>
            </a:pPr>
            <a:r>
              <a:rPr lang="it-IT" sz="2400" dirty="0"/>
              <a:t>Perfetta unità delle volontà</a:t>
            </a:r>
          </a:p>
          <a:p>
            <a:pPr marL="514350" lvl="1" indent="-514350">
              <a:lnSpc>
                <a:spcPct val="150000"/>
              </a:lnSpc>
              <a:buFont typeface="Calibri" pitchFamily="34" charset="0"/>
              <a:buChar char="–"/>
              <a:defRPr/>
            </a:pPr>
            <a:r>
              <a:rPr lang="it-IT" sz="2400" dirty="0"/>
              <a:t>fratellanza</a:t>
            </a:r>
          </a:p>
          <a:p>
            <a:pPr lvl="1">
              <a:buFont typeface="Arial" charset="0"/>
              <a:buNone/>
              <a:defRPr/>
            </a:pPr>
            <a:endParaRPr lang="it-IT" dirty="0"/>
          </a:p>
        </p:txBody>
      </p:sp>
      <p:sp>
        <p:nvSpPr>
          <p:cNvPr id="4" name="Segnaposto contenuto 2"/>
          <p:cNvSpPr txBox="1">
            <a:spLocks/>
          </p:cNvSpPr>
          <p:nvPr/>
        </p:nvSpPr>
        <p:spPr bwMode="auto">
          <a:xfrm>
            <a:off x="4564063" y="1601788"/>
            <a:ext cx="4114800" cy="4525962"/>
          </a:xfrm>
          <a:prstGeom prst="rect">
            <a:avLst/>
          </a:prstGeom>
          <a:noFill/>
          <a:ln w="9525">
            <a:noFill/>
            <a:miter lim="800000"/>
            <a:headEnd/>
            <a:tailEnd/>
          </a:ln>
        </p:spPr>
        <p:txBody>
          <a:bodyPr/>
          <a:lstStyle/>
          <a:p>
            <a:pPr marL="514350" lvl="1" indent="-514350" eaLnBrk="0" hangingPunct="0">
              <a:lnSpc>
                <a:spcPct val="150000"/>
              </a:lnSpc>
              <a:spcBef>
                <a:spcPct val="20000"/>
              </a:spcBef>
              <a:defRPr/>
            </a:pPr>
            <a:r>
              <a:rPr lang="it-IT" sz="2400" dirty="0">
                <a:latin typeface="+mn-lt"/>
                <a:cs typeface="+mn-cs"/>
              </a:rPr>
              <a:t>Society</a:t>
            </a:r>
          </a:p>
          <a:p>
            <a:pPr marL="514350" lvl="1" indent="-514350" eaLnBrk="0" hangingPunct="0">
              <a:lnSpc>
                <a:spcPct val="150000"/>
              </a:lnSpc>
              <a:spcBef>
                <a:spcPct val="20000"/>
              </a:spcBef>
              <a:buFont typeface="Calibri" pitchFamily="34" charset="0"/>
              <a:buChar char="–"/>
              <a:defRPr/>
            </a:pPr>
            <a:r>
              <a:rPr lang="it-IT" sz="2400" dirty="0">
                <a:latin typeface="+mn-lt"/>
                <a:cs typeface="+mn-cs"/>
              </a:rPr>
              <a:t>Solidarietà organica</a:t>
            </a:r>
          </a:p>
          <a:p>
            <a:pPr marL="514350" lvl="1" indent="-514350" eaLnBrk="0" hangingPunct="0">
              <a:lnSpc>
                <a:spcPct val="150000"/>
              </a:lnSpc>
              <a:spcBef>
                <a:spcPct val="20000"/>
              </a:spcBef>
              <a:buFont typeface="Calibri" pitchFamily="34" charset="0"/>
              <a:buChar char="–"/>
              <a:defRPr/>
            </a:pPr>
            <a:r>
              <a:rPr lang="it-IT" sz="2400" dirty="0">
                <a:latin typeface="+mn-lt"/>
                <a:cs typeface="+mn-cs"/>
              </a:rPr>
              <a:t>Specializzazione</a:t>
            </a:r>
          </a:p>
          <a:p>
            <a:pPr marL="514350" lvl="1" indent="-514350" eaLnBrk="0" hangingPunct="0">
              <a:lnSpc>
                <a:spcPct val="150000"/>
              </a:lnSpc>
              <a:spcBef>
                <a:spcPct val="20000"/>
              </a:spcBef>
              <a:buFont typeface="Calibri" pitchFamily="34" charset="0"/>
              <a:buChar char="–"/>
              <a:defRPr/>
            </a:pPr>
            <a:r>
              <a:rPr lang="it-IT" sz="2400" dirty="0">
                <a:latin typeface="+mn-lt"/>
                <a:cs typeface="+mn-cs"/>
              </a:rPr>
              <a:t>Differenziazione</a:t>
            </a:r>
          </a:p>
          <a:p>
            <a:pPr marL="514350" lvl="1" indent="-514350" eaLnBrk="0" hangingPunct="0">
              <a:lnSpc>
                <a:spcPct val="150000"/>
              </a:lnSpc>
              <a:spcBef>
                <a:spcPct val="20000"/>
              </a:spcBef>
              <a:buFont typeface="Calibri" pitchFamily="34" charset="0"/>
              <a:buChar char="–"/>
              <a:defRPr/>
            </a:pPr>
            <a:r>
              <a:rPr lang="it-IT" sz="2400" dirty="0">
                <a:latin typeface="+mn-lt"/>
                <a:cs typeface="+mn-cs"/>
              </a:rPr>
              <a:t>Anomia</a:t>
            </a:r>
          </a:p>
          <a:p>
            <a:pPr marL="514350" lvl="1" indent="-514350" eaLnBrk="0" hangingPunct="0">
              <a:lnSpc>
                <a:spcPct val="150000"/>
              </a:lnSpc>
              <a:spcBef>
                <a:spcPct val="20000"/>
              </a:spcBef>
              <a:buFont typeface="Calibri" pitchFamily="34" charset="0"/>
              <a:buChar char="–"/>
              <a:defRPr/>
            </a:pPr>
            <a:r>
              <a:rPr lang="it-IT" sz="2400" dirty="0">
                <a:latin typeface="+mn-lt"/>
                <a:cs typeface="+mn-cs"/>
              </a:rPr>
              <a:t>Competizione</a:t>
            </a:r>
          </a:p>
          <a:p>
            <a:pPr marL="742950" lvl="1" indent="-285750" eaLnBrk="0" hangingPunct="0">
              <a:lnSpc>
                <a:spcPct val="150000"/>
              </a:lnSpc>
              <a:spcBef>
                <a:spcPct val="20000"/>
              </a:spcBef>
              <a:buFont typeface="Arial" charset="0"/>
              <a:buNone/>
              <a:defRPr/>
            </a:pPr>
            <a:endParaRPr lang="it-IT" sz="2800" dirty="0">
              <a:latin typeface="+mn-lt"/>
              <a:cs typeface="+mn-cs"/>
            </a:endParaRPr>
          </a:p>
          <a:p>
            <a:pPr marL="742950" lvl="1" indent="-285750" eaLnBrk="0" hangingPunct="0">
              <a:lnSpc>
                <a:spcPct val="150000"/>
              </a:lnSpc>
              <a:spcBef>
                <a:spcPct val="20000"/>
              </a:spcBef>
              <a:buFont typeface="Arial" charset="0"/>
              <a:buNone/>
              <a:defRPr/>
            </a:pPr>
            <a:endParaRPr lang="it-IT" sz="2800" dirty="0">
              <a:latin typeface="+mn-lt"/>
              <a:cs typeface="+mn-cs"/>
            </a:endParaRPr>
          </a:p>
          <a:p>
            <a:pPr marL="742950" lvl="1" indent="-285750" eaLnBrk="0" hangingPunct="0">
              <a:spcBef>
                <a:spcPct val="20000"/>
              </a:spcBef>
              <a:buFont typeface="Arial" charset="0"/>
              <a:buNone/>
              <a:defRPr/>
            </a:pPr>
            <a:endParaRPr lang="it-IT" sz="2800" dirty="0">
              <a:latin typeface="+mn-lt"/>
              <a:cs typeface="+mn-cs"/>
            </a:endParaRPr>
          </a:p>
        </p:txBody>
      </p:sp>
      <p:pic>
        <p:nvPicPr>
          <p:cNvPr id="5" name="Immagine 4">
            <a:extLst>
              <a:ext uri="{FF2B5EF4-FFF2-40B4-BE49-F238E27FC236}">
                <a16:creationId xmlns:a16="http://schemas.microsoft.com/office/drawing/2014/main" id="{88D665A1-3CB7-B68E-53E8-B7CEA1020856}"/>
              </a:ext>
            </a:extLst>
          </p:cNvPr>
          <p:cNvPicPr>
            <a:picLocks noChangeAspect="1"/>
          </p:cNvPicPr>
          <p:nvPr/>
        </p:nvPicPr>
        <p:blipFill>
          <a:blip r:embed="rId2"/>
          <a:stretch>
            <a:fillRect/>
          </a:stretch>
        </p:blipFill>
        <p:spPr>
          <a:xfrm>
            <a:off x="827584" y="4099470"/>
            <a:ext cx="3314775" cy="22098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615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9" name="Rectangle 615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Titolo 1"/>
          <p:cNvSpPr>
            <a:spLocks noGrp="1"/>
          </p:cNvSpPr>
          <p:nvPr>
            <p:ph type="title"/>
          </p:nvPr>
        </p:nvSpPr>
        <p:spPr>
          <a:xfrm>
            <a:off x="1028699" y="294538"/>
            <a:ext cx="7421963" cy="1033669"/>
          </a:xfrm>
        </p:spPr>
        <p:txBody>
          <a:bodyPr>
            <a:normAutofit/>
          </a:bodyPr>
          <a:lstStyle/>
          <a:p>
            <a:pPr>
              <a:lnSpc>
                <a:spcPct val="90000"/>
              </a:lnSpc>
            </a:pPr>
            <a:r>
              <a:rPr lang="it-IT" sz="3200" dirty="0">
                <a:solidFill>
                  <a:srgbClr val="FFFFFF"/>
                </a:solidFill>
              </a:rPr>
              <a:t>SIMMEL – MODERN SOCIETY</a:t>
            </a:r>
            <a:br>
              <a:rPr lang="it-IT" sz="3200" dirty="0">
                <a:solidFill>
                  <a:srgbClr val="FFFFFF"/>
                </a:solidFill>
              </a:rPr>
            </a:br>
            <a:r>
              <a:rPr lang="it-IT" sz="3200" dirty="0">
                <a:solidFill>
                  <a:srgbClr val="FFFFFF"/>
                </a:solidFill>
              </a:rPr>
              <a:t>Simmel 1900</a:t>
            </a:r>
          </a:p>
        </p:txBody>
      </p:sp>
      <p:sp>
        <p:nvSpPr>
          <p:cNvPr id="3" name="Segnaposto contenuto 2"/>
          <p:cNvSpPr>
            <a:spLocks noGrp="1"/>
          </p:cNvSpPr>
          <p:nvPr>
            <p:ph idx="1"/>
          </p:nvPr>
        </p:nvSpPr>
        <p:spPr>
          <a:xfrm>
            <a:off x="107504" y="1622744"/>
            <a:ext cx="8640959" cy="5235256"/>
          </a:xfrm>
        </p:spPr>
        <p:txBody>
          <a:bodyPr anchor="ctr">
            <a:normAutofit lnSpcReduction="10000"/>
          </a:bodyPr>
          <a:lstStyle/>
          <a:p>
            <a:pPr marL="514350" indent="-514350" algn="just">
              <a:buFont typeface="Arial" charset="0"/>
              <a:buNone/>
              <a:defRPr/>
            </a:pPr>
            <a:r>
              <a:rPr lang="it-IT" sz="2400" dirty="0"/>
              <a:t>Lo straniero</a:t>
            </a:r>
          </a:p>
          <a:p>
            <a:pPr marL="514350" lvl="1" indent="-514350" algn="just">
              <a:buFont typeface="Calibri" pitchFamily="34" charset="0"/>
              <a:buChar char="–"/>
              <a:defRPr/>
            </a:pPr>
            <a:r>
              <a:rPr lang="it-IT" sz="2400" dirty="0"/>
              <a:t>Arriva oggi e domani potrà essere ancora qui</a:t>
            </a:r>
          </a:p>
          <a:p>
            <a:pPr marL="514350" lvl="1" indent="-514350" algn="just">
              <a:buFont typeface="Calibri" pitchFamily="34" charset="0"/>
              <a:buChar char="–"/>
              <a:defRPr/>
            </a:pPr>
            <a:r>
              <a:rPr lang="it-IT" sz="2400" dirty="0"/>
              <a:t>Flessibile: non appartiene alla comunità</a:t>
            </a:r>
          </a:p>
          <a:p>
            <a:pPr marL="514350" lvl="1" indent="-514350" algn="just">
              <a:buFont typeface="Calibri" pitchFamily="34" charset="0"/>
              <a:buChar char="–"/>
              <a:defRPr/>
            </a:pPr>
            <a:r>
              <a:rPr lang="it-IT" sz="2400" dirty="0"/>
              <a:t>La comunità cerca di definire la sua posizione</a:t>
            </a:r>
          </a:p>
          <a:p>
            <a:pPr marL="514350" lvl="1" indent="-514350" algn="just">
              <a:buFont typeface="Calibri" pitchFamily="34" charset="0"/>
              <a:buChar char="–"/>
              <a:defRPr/>
            </a:pPr>
            <a:r>
              <a:rPr lang="it-IT" sz="2400" dirty="0"/>
              <a:t>Nella condizione dello straniero vicino e lontano si confondono:</a:t>
            </a:r>
          </a:p>
          <a:p>
            <a:pPr marL="514350" lvl="1" indent="-514350" algn="just">
              <a:buNone/>
              <a:defRPr/>
            </a:pPr>
            <a:r>
              <a:rPr lang="it-IT" sz="2400" dirty="0"/>
              <a:t>	“l’oggetto vicino è lontano, l’oggetto lontano è vicino”</a:t>
            </a:r>
          </a:p>
          <a:p>
            <a:pPr marL="514350" lvl="1" indent="-514350" algn="just">
              <a:buFont typeface="Arial" charset="0"/>
              <a:buNone/>
              <a:defRPr/>
            </a:pPr>
            <a:r>
              <a:rPr lang="en-GB" sz="2400" dirty="0"/>
              <a:t>La </a:t>
            </a:r>
            <a:r>
              <a:rPr lang="en-GB" sz="2400" dirty="0" err="1"/>
              <a:t>possibilità</a:t>
            </a:r>
            <a:r>
              <a:rPr lang="en-GB" sz="2400" dirty="0"/>
              <a:t> di</a:t>
            </a:r>
          </a:p>
          <a:p>
            <a:pPr marL="514350" lvl="1" indent="-514350" algn="just">
              <a:buFont typeface="Calibri" pitchFamily="34" charset="0"/>
              <a:buChar char="–"/>
              <a:defRPr/>
            </a:pPr>
            <a:r>
              <a:rPr lang="en-GB" sz="2400" dirty="0" err="1"/>
              <a:t>Costantemente</a:t>
            </a:r>
            <a:r>
              <a:rPr lang="en-GB" sz="2400" dirty="0"/>
              <a:t> venire </a:t>
            </a:r>
            <a:r>
              <a:rPr lang="en-GB" sz="2400" dirty="0" err="1"/>
              <a:t>coinvolti</a:t>
            </a:r>
            <a:r>
              <a:rPr lang="en-GB" sz="2400" dirty="0"/>
              <a:t> in </a:t>
            </a:r>
            <a:r>
              <a:rPr lang="en-GB" sz="2400" dirty="0" err="1"/>
              <a:t>nuove</a:t>
            </a:r>
            <a:r>
              <a:rPr lang="en-GB" sz="2400" dirty="0"/>
              <a:t> </a:t>
            </a:r>
            <a:r>
              <a:rPr lang="en-GB" sz="2400" dirty="0" err="1"/>
              <a:t>relazioni</a:t>
            </a:r>
            <a:r>
              <a:rPr lang="en-GB" sz="2400" dirty="0"/>
              <a:t>, </a:t>
            </a:r>
            <a:r>
              <a:rPr lang="en-GB" sz="2400" dirty="0" err="1"/>
              <a:t>aprirle</a:t>
            </a:r>
            <a:r>
              <a:rPr lang="en-GB" sz="2400" dirty="0"/>
              <a:t> e </a:t>
            </a:r>
            <a:r>
              <a:rPr lang="en-GB" sz="2400" dirty="0" err="1"/>
              <a:t>chiuderle</a:t>
            </a:r>
            <a:endParaRPr lang="en-GB" sz="2400" dirty="0"/>
          </a:p>
          <a:p>
            <a:pPr marL="514350" lvl="1" indent="-514350" algn="just">
              <a:buFont typeface="Calibri" pitchFamily="34" charset="0"/>
              <a:buChar char="–"/>
              <a:defRPr/>
            </a:pPr>
            <a:r>
              <a:rPr lang="en-GB" sz="2400" dirty="0" err="1"/>
              <a:t>Uscire</a:t>
            </a:r>
            <a:r>
              <a:rPr lang="en-GB" sz="2400" dirty="0"/>
              <a:t> ed </a:t>
            </a:r>
            <a:r>
              <a:rPr lang="en-GB" sz="2400" dirty="0" err="1"/>
              <a:t>entrare</a:t>
            </a:r>
            <a:r>
              <a:rPr lang="en-GB" sz="2400" dirty="0"/>
              <a:t> da </a:t>
            </a:r>
            <a:r>
              <a:rPr lang="en-GB" sz="2400" dirty="0" err="1"/>
              <a:t>illimitate</a:t>
            </a:r>
            <a:r>
              <a:rPr lang="en-GB" sz="2400" dirty="0"/>
              <a:t> </a:t>
            </a:r>
            <a:r>
              <a:rPr lang="en-GB" sz="2400" dirty="0" err="1"/>
              <a:t>cerchie</a:t>
            </a:r>
            <a:r>
              <a:rPr lang="en-GB" sz="2400" dirty="0"/>
              <a:t> </a:t>
            </a:r>
            <a:r>
              <a:rPr lang="en-GB" sz="2400" dirty="0" err="1"/>
              <a:t>sociali</a:t>
            </a:r>
            <a:r>
              <a:rPr lang="en-GB" sz="2400" dirty="0"/>
              <a:t> produce un senso di </a:t>
            </a:r>
            <a:r>
              <a:rPr lang="en-GB" sz="2400" dirty="0" err="1"/>
              <a:t>intercambiabilità</a:t>
            </a:r>
            <a:r>
              <a:rPr lang="en-GB" sz="2400" dirty="0"/>
              <a:t> delle </a:t>
            </a:r>
            <a:r>
              <a:rPr lang="en-GB" sz="2400" dirty="0" err="1"/>
              <a:t>altre</a:t>
            </a:r>
            <a:r>
              <a:rPr lang="en-GB" sz="2400" dirty="0"/>
              <a:t> </a:t>
            </a:r>
            <a:r>
              <a:rPr lang="en-GB" sz="2400" dirty="0" err="1"/>
              <a:t>persone</a:t>
            </a:r>
            <a:r>
              <a:rPr lang="en-GB" sz="2400" dirty="0"/>
              <a:t> ed </a:t>
            </a:r>
            <a:r>
              <a:rPr lang="en-GB" sz="2400" dirty="0" err="1"/>
              <a:t>una</a:t>
            </a:r>
            <a:r>
              <a:rPr lang="en-GB" sz="2400" dirty="0"/>
              <a:t> </a:t>
            </a:r>
            <a:r>
              <a:rPr lang="en-GB" sz="2400" dirty="0" err="1"/>
              <a:t>perdita</a:t>
            </a:r>
            <a:r>
              <a:rPr lang="en-GB" sz="2400" dirty="0"/>
              <a:t> della loro </a:t>
            </a:r>
            <a:r>
              <a:rPr lang="en-GB" sz="2400" dirty="0" err="1"/>
              <a:t>unicità</a:t>
            </a:r>
            <a:r>
              <a:rPr lang="en-GB" sz="2400" dirty="0"/>
              <a:t> (</a:t>
            </a:r>
            <a:r>
              <a:rPr lang="en-GB" sz="2400" dirty="0" err="1"/>
              <a:t>intercambiabilità</a:t>
            </a:r>
            <a:r>
              <a:rPr lang="en-GB" sz="2400" dirty="0"/>
              <a:t> del </a:t>
            </a:r>
            <a:r>
              <a:rPr lang="en-GB" sz="2400" dirty="0" err="1"/>
              <a:t>valore</a:t>
            </a:r>
            <a:r>
              <a:rPr lang="en-GB" sz="2400" dirty="0"/>
              <a:t> </a:t>
            </a:r>
            <a:r>
              <a:rPr lang="en-GB" sz="2400" dirty="0" err="1"/>
              <a:t>economico</a:t>
            </a:r>
            <a:r>
              <a:rPr lang="en-GB" sz="2400" dirty="0"/>
              <a:t> delle loro performance)</a:t>
            </a:r>
            <a:endParaRPr lang="it-IT" sz="2400" dirty="0"/>
          </a:p>
          <a:p>
            <a:pPr>
              <a:defRPr/>
            </a:pPr>
            <a:endParaRPr lang="it-IT"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olo 1"/>
          <p:cNvSpPr>
            <a:spLocks noGrp="1"/>
          </p:cNvSpPr>
          <p:nvPr>
            <p:ph type="title"/>
          </p:nvPr>
        </p:nvSpPr>
        <p:spPr>
          <a:xfrm>
            <a:off x="-200421" y="4058789"/>
            <a:ext cx="2468166" cy="2452687"/>
          </a:xfrm>
        </p:spPr>
        <p:txBody>
          <a:bodyPr anchor="ctr">
            <a:normAutofit/>
          </a:bodyPr>
          <a:lstStyle/>
          <a:p>
            <a:r>
              <a:rPr lang="it-IT" sz="2600" dirty="0"/>
              <a:t>VIRTUAL COMMUNITIES</a:t>
            </a:r>
          </a:p>
        </p:txBody>
      </p:sp>
      <p:pic>
        <p:nvPicPr>
          <p:cNvPr id="2" name="Immagine 1">
            <a:extLst>
              <a:ext uri="{FF2B5EF4-FFF2-40B4-BE49-F238E27FC236}">
                <a16:creationId xmlns:a16="http://schemas.microsoft.com/office/drawing/2014/main" id="{DEE8B8CF-D711-3D8C-808F-EF46B08D613E}"/>
              </a:ext>
            </a:extLst>
          </p:cNvPr>
          <p:cNvPicPr>
            <a:picLocks noChangeAspect="1"/>
          </p:cNvPicPr>
          <p:nvPr/>
        </p:nvPicPr>
        <p:blipFill>
          <a:blip r:embed="rId2"/>
          <a:srcRect t="29147" b="10060"/>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171" name="Segnaposto contenuto 2"/>
          <p:cNvSpPr>
            <a:spLocks noGrp="1"/>
          </p:cNvSpPr>
          <p:nvPr>
            <p:ph idx="1"/>
          </p:nvPr>
        </p:nvSpPr>
        <p:spPr>
          <a:xfrm>
            <a:off x="2051720" y="3600410"/>
            <a:ext cx="7092281" cy="3500998"/>
          </a:xfrm>
        </p:spPr>
        <p:txBody>
          <a:bodyPr anchor="ctr">
            <a:normAutofit/>
          </a:bodyPr>
          <a:lstStyle/>
          <a:p>
            <a:pPr marL="0" indent="0">
              <a:lnSpc>
                <a:spcPts val="2300"/>
              </a:lnSpc>
              <a:spcBef>
                <a:spcPts val="0"/>
              </a:spcBef>
              <a:buFont typeface="Calibri" pitchFamily="34" charset="0"/>
              <a:buAutoNum type="arabicPeriod"/>
            </a:pPr>
            <a:r>
              <a:rPr lang="en-GB" sz="2000" dirty="0"/>
              <a:t>Un </a:t>
            </a:r>
            <a:r>
              <a:rPr lang="en-GB" sz="2000" dirty="0" err="1"/>
              <a:t>gruppo</a:t>
            </a:r>
            <a:r>
              <a:rPr lang="en-GB" sz="2000" dirty="0"/>
              <a:t> di </a:t>
            </a:r>
            <a:r>
              <a:rPr lang="en-GB" sz="2000" dirty="0" err="1"/>
              <a:t>persone</a:t>
            </a:r>
            <a:r>
              <a:rPr lang="en-GB" sz="2000" dirty="0"/>
              <a:t> </a:t>
            </a:r>
            <a:r>
              <a:rPr lang="en-GB" sz="2000" dirty="0" err="1"/>
              <a:t>che</a:t>
            </a:r>
            <a:r>
              <a:rPr lang="en-GB" sz="2000" dirty="0"/>
              <a:t> </a:t>
            </a:r>
            <a:r>
              <a:rPr lang="en-GB" sz="2000" dirty="0" err="1"/>
              <a:t>si</a:t>
            </a:r>
            <a:r>
              <a:rPr lang="en-GB" sz="2000" dirty="0"/>
              <a:t> </a:t>
            </a:r>
            <a:r>
              <a:rPr lang="en-GB" sz="2000" dirty="0" err="1"/>
              <a:t>tiene</a:t>
            </a:r>
            <a:r>
              <a:rPr lang="en-GB" sz="2000" dirty="0"/>
              <a:t> in </a:t>
            </a:r>
            <a:r>
              <a:rPr lang="en-GB" sz="2000" dirty="0" err="1"/>
              <a:t>contatto</a:t>
            </a:r>
            <a:r>
              <a:rPr lang="en-GB" sz="2000" dirty="0"/>
              <a:t> </a:t>
            </a:r>
            <a:r>
              <a:rPr lang="en-GB" sz="2000" dirty="0" err="1"/>
              <a:t>attraverso</a:t>
            </a:r>
            <a:r>
              <a:rPr lang="en-GB" sz="2000" dirty="0"/>
              <a:t> internet, sente di </a:t>
            </a:r>
            <a:r>
              <a:rPr lang="en-GB" sz="2000" dirty="0" err="1"/>
              <a:t>essere</a:t>
            </a:r>
            <a:r>
              <a:rPr lang="en-GB" sz="2000" dirty="0"/>
              <a:t> </a:t>
            </a:r>
            <a:r>
              <a:rPr lang="en-GB" sz="2000" dirty="0" err="1"/>
              <a:t>parte</a:t>
            </a:r>
            <a:r>
              <a:rPr lang="en-GB" sz="2000" dirty="0"/>
              <a:t> del </a:t>
            </a:r>
            <a:r>
              <a:rPr lang="en-GB" sz="2000" dirty="0" err="1"/>
              <a:t>gruppo</a:t>
            </a:r>
            <a:r>
              <a:rPr lang="en-GB" sz="2000" dirty="0"/>
              <a:t>, </a:t>
            </a:r>
            <a:r>
              <a:rPr lang="en-GB" sz="2000" dirty="0" err="1"/>
              <a:t>che</a:t>
            </a:r>
            <a:endParaRPr lang="en-GB" sz="2000" dirty="0"/>
          </a:p>
          <a:p>
            <a:pPr marL="0" indent="0">
              <a:lnSpc>
                <a:spcPts val="2300"/>
              </a:lnSpc>
              <a:spcBef>
                <a:spcPts val="0"/>
              </a:spcBef>
              <a:buFont typeface="Calibri" pitchFamily="34" charset="0"/>
              <a:buAutoNum type="arabicPeriod"/>
            </a:pPr>
            <a:r>
              <a:rPr lang="en-GB" sz="2000" dirty="0"/>
              <a:t>«</a:t>
            </a:r>
            <a:r>
              <a:rPr lang="it-IT" sz="2000" dirty="0"/>
              <a:t>un gruppo formato da persone che sono entrate in contatto grazie alle rete (www, canali </a:t>
            </a:r>
            <a:r>
              <a:rPr lang="it-IT" sz="2000" dirty="0" err="1"/>
              <a:t>irc</a:t>
            </a:r>
            <a:r>
              <a:rPr lang="it-IT" sz="2000" dirty="0"/>
              <a:t>, </a:t>
            </a:r>
            <a:r>
              <a:rPr lang="it-IT" sz="2000" dirty="0" err="1"/>
              <a:t>mud</a:t>
            </a:r>
            <a:r>
              <a:rPr lang="it-IT" sz="2000" dirty="0"/>
              <a:t>, ecc.), si percepiscono parte di questo gruppo, vi partecipano e creano rapporti di comunicazione e, a volte, relazioni interpersonali con gli altri membri» (Pravettoni 2002 173)</a:t>
            </a:r>
            <a:r>
              <a:rPr lang="en-GB" sz="2000" dirty="0"/>
              <a:t>»</a:t>
            </a:r>
            <a:endParaRPr lang="en-US" sz="2000" dirty="0"/>
          </a:p>
          <a:p>
            <a:pPr marL="0" indent="0">
              <a:lnSpc>
                <a:spcPts val="2300"/>
              </a:lnSpc>
              <a:spcBef>
                <a:spcPts val="0"/>
              </a:spcBef>
              <a:buFont typeface="Calibri" pitchFamily="34" charset="0"/>
              <a:buAutoNum type="arabicPeriod"/>
            </a:pPr>
            <a:r>
              <a:rPr lang="en-US" sz="2000" dirty="0"/>
              <a:t>«</a:t>
            </a:r>
            <a:r>
              <a:rPr lang="it-IT" sz="2000" dirty="0"/>
              <a:t>insieme di persone che sono entra in contatto tramite la Rete, spinte da una comunione di interessi, e che hanno sviluppato e mantengono una forte sensazione di appartenenza alla comunità stessa</a:t>
            </a:r>
            <a:r>
              <a:rPr lang="en-US" sz="2000" dirty="0"/>
              <a:t>»</a:t>
            </a:r>
            <a:r>
              <a:rPr lang="en-GB" sz="2000" dirty="0"/>
              <a:t> (</a:t>
            </a:r>
            <a:r>
              <a:rPr lang="en-GB" sz="2000" dirty="0" err="1"/>
              <a:t>Metitieri</a:t>
            </a:r>
            <a:r>
              <a:rPr lang="en-GB" sz="2000" dirty="0"/>
              <a:t> 2003)</a:t>
            </a:r>
            <a:endParaRPr lang="it-IT" sz="2000" dirty="0"/>
          </a:p>
          <a:p>
            <a:pPr marL="514350" indent="-514350">
              <a:lnSpc>
                <a:spcPct val="90000"/>
              </a:lnSpc>
              <a:buFont typeface="Calibri" pitchFamily="34" charset="0"/>
              <a:buAutoNum type="arabicPeriod"/>
            </a:pPr>
            <a:endParaRPr lang="it-IT"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p:cNvSpPr>
            <a:spLocks noGrp="1"/>
          </p:cNvSpPr>
          <p:nvPr>
            <p:ph type="title"/>
          </p:nvPr>
        </p:nvSpPr>
        <p:spPr/>
        <p:txBody>
          <a:bodyPr/>
          <a:lstStyle/>
          <a:p>
            <a:r>
              <a:rPr lang="it-IT" dirty="0"/>
              <a:t>SOME CRITICS</a:t>
            </a:r>
            <a:br>
              <a:rPr lang="it-IT" dirty="0"/>
            </a:br>
            <a:r>
              <a:rPr lang="it-IT" sz="2400" dirty="0"/>
              <a:t>(Maldonado – Bauman)</a:t>
            </a:r>
          </a:p>
        </p:txBody>
      </p:sp>
      <p:sp>
        <p:nvSpPr>
          <p:cNvPr id="3" name="Segnaposto contenuto 2"/>
          <p:cNvSpPr>
            <a:spLocks noGrp="1"/>
          </p:cNvSpPr>
          <p:nvPr>
            <p:ph idx="1"/>
          </p:nvPr>
        </p:nvSpPr>
        <p:spPr>
          <a:xfrm>
            <a:off x="457200" y="1600200"/>
            <a:ext cx="4114800" cy="4525963"/>
          </a:xfrm>
        </p:spPr>
        <p:txBody>
          <a:bodyPr/>
          <a:lstStyle/>
          <a:p>
            <a:pPr marL="514350" indent="-514350">
              <a:buFont typeface="Arial" charset="0"/>
              <a:buNone/>
              <a:defRPr/>
            </a:pPr>
            <a:r>
              <a:rPr lang="it-IT" sz="2800" dirty="0" err="1"/>
              <a:t>Maldonado</a:t>
            </a:r>
            <a:endParaRPr lang="it-IT" sz="2800" dirty="0"/>
          </a:p>
          <a:p>
            <a:pPr>
              <a:buFont typeface="Arial" charset="0"/>
              <a:buNone/>
              <a:defRPr/>
            </a:pPr>
            <a:endParaRPr lang="it-IT" sz="2800" dirty="0"/>
          </a:p>
          <a:p>
            <a:pPr marL="514350" lvl="1" indent="-514350">
              <a:buFont typeface="Calibri" pitchFamily="34" charset="0"/>
              <a:buChar char="–"/>
              <a:defRPr/>
            </a:pPr>
            <a:r>
              <a:rPr lang="it-IT" sz="2400" dirty="0"/>
              <a:t>Povertà di dinamiche interne</a:t>
            </a:r>
          </a:p>
          <a:p>
            <a:pPr marL="514350" lvl="1" indent="-514350">
              <a:buFont typeface="Calibri" pitchFamily="34" charset="0"/>
              <a:buChar char="–"/>
              <a:defRPr/>
            </a:pPr>
            <a:r>
              <a:rPr lang="it-IT" sz="2400" dirty="0"/>
              <a:t>Autoreferenziali</a:t>
            </a:r>
          </a:p>
          <a:p>
            <a:pPr marL="514350" lvl="1" indent="-514350">
              <a:buFont typeface="Calibri" pitchFamily="34" charset="0"/>
              <a:buChar char="–"/>
              <a:defRPr/>
            </a:pPr>
            <a:r>
              <a:rPr lang="it-IT" sz="2400" dirty="0"/>
              <a:t>Settarie</a:t>
            </a:r>
          </a:p>
          <a:p>
            <a:pPr marL="514350" lvl="1" indent="-514350">
              <a:buFont typeface="Calibri" pitchFamily="34" charset="0"/>
              <a:buChar char="–"/>
              <a:defRPr/>
            </a:pPr>
            <a:r>
              <a:rPr lang="it-IT" sz="2400" dirty="0"/>
              <a:t>Estremizzazione del senso di appartenenza</a:t>
            </a:r>
          </a:p>
          <a:p>
            <a:pPr marL="514350" lvl="1" indent="-514350">
              <a:buFont typeface="Calibri" pitchFamily="34" charset="0"/>
              <a:buChar char="–"/>
              <a:defRPr/>
            </a:pPr>
            <a:r>
              <a:rPr lang="it-IT" sz="2400" dirty="0"/>
              <a:t>Esclusione delle opinioni differenti</a:t>
            </a:r>
          </a:p>
          <a:p>
            <a:pPr>
              <a:buFont typeface="Arial" charset="0"/>
              <a:buNone/>
              <a:defRPr/>
            </a:pPr>
            <a:endParaRPr lang="it-IT" sz="2800" dirty="0"/>
          </a:p>
        </p:txBody>
      </p:sp>
      <p:sp>
        <p:nvSpPr>
          <p:cNvPr id="4" name="Segnaposto contenuto 2"/>
          <p:cNvSpPr txBox="1">
            <a:spLocks/>
          </p:cNvSpPr>
          <p:nvPr/>
        </p:nvSpPr>
        <p:spPr bwMode="auto">
          <a:xfrm>
            <a:off x="4586288" y="1600200"/>
            <a:ext cx="4114800" cy="4525963"/>
          </a:xfrm>
          <a:prstGeom prst="rect">
            <a:avLst/>
          </a:prstGeom>
          <a:noFill/>
          <a:ln w="9525">
            <a:noFill/>
            <a:miter lim="800000"/>
            <a:headEnd/>
            <a:tailEnd/>
          </a:ln>
        </p:spPr>
        <p:txBody>
          <a:bodyPr/>
          <a:lstStyle/>
          <a:p>
            <a:pPr marL="514350" indent="-514350" eaLnBrk="0" hangingPunct="0">
              <a:spcBef>
                <a:spcPct val="20000"/>
              </a:spcBef>
              <a:buFont typeface="Arial" charset="0"/>
              <a:buNone/>
              <a:defRPr/>
            </a:pPr>
            <a:r>
              <a:rPr lang="it-IT" sz="2800" dirty="0">
                <a:latin typeface="+mn-lt"/>
                <a:cs typeface="+mn-cs"/>
              </a:rPr>
              <a:t>Bauman</a:t>
            </a:r>
          </a:p>
          <a:p>
            <a:pPr marL="342900" indent="-342900" eaLnBrk="0" hangingPunct="0">
              <a:spcBef>
                <a:spcPct val="20000"/>
              </a:spcBef>
              <a:buFont typeface="Arial" charset="0"/>
              <a:buNone/>
              <a:defRPr/>
            </a:pPr>
            <a:endParaRPr lang="it-IT" sz="2800" dirty="0">
              <a:latin typeface="+mn-lt"/>
              <a:cs typeface="+mn-cs"/>
            </a:endParaRPr>
          </a:p>
          <a:p>
            <a:pPr marL="514350" lvl="1" indent="-514350" eaLnBrk="0" hangingPunct="0">
              <a:spcBef>
                <a:spcPct val="20000"/>
              </a:spcBef>
              <a:buFont typeface="Calibri" pitchFamily="34" charset="0"/>
              <a:buChar char="–"/>
              <a:defRPr/>
            </a:pPr>
            <a:r>
              <a:rPr lang="it-IT" sz="2400" dirty="0">
                <a:latin typeface="+mn-lt"/>
                <a:cs typeface="+mn-cs"/>
              </a:rPr>
              <a:t>Estrema transitorietà</a:t>
            </a:r>
          </a:p>
          <a:p>
            <a:pPr marL="514350" lvl="1" indent="-514350" eaLnBrk="0" hangingPunct="0">
              <a:spcBef>
                <a:spcPct val="20000"/>
              </a:spcBef>
              <a:buFont typeface="Calibri" pitchFamily="34" charset="0"/>
              <a:buChar char="–"/>
              <a:defRPr/>
            </a:pPr>
            <a:r>
              <a:rPr lang="it-IT" sz="2400" dirty="0">
                <a:latin typeface="+mn-lt"/>
                <a:cs typeface="+mn-cs"/>
              </a:rPr>
              <a:t>Mancanza di legami significativi</a:t>
            </a:r>
          </a:p>
          <a:p>
            <a:pPr marL="514350" lvl="1" indent="-514350" eaLnBrk="0" hangingPunct="0">
              <a:spcBef>
                <a:spcPct val="20000"/>
              </a:spcBef>
              <a:buFont typeface="Calibri" pitchFamily="34" charset="0"/>
              <a:buChar char="–"/>
              <a:defRPr/>
            </a:pPr>
            <a:r>
              <a:rPr lang="it-IT" sz="2400" dirty="0">
                <a:latin typeface="+mn-lt"/>
                <a:cs typeface="+mn-cs"/>
              </a:rPr>
              <a:t>Comunità grucce:</a:t>
            </a:r>
          </a:p>
          <a:p>
            <a:pPr marL="514350" lvl="1" indent="-514350" eaLnBrk="0" hangingPunct="0">
              <a:spcBef>
                <a:spcPct val="20000"/>
              </a:spcBef>
              <a:defRPr/>
            </a:pPr>
            <a:r>
              <a:rPr lang="it-IT" sz="2400" dirty="0">
                <a:latin typeface="+mn-lt"/>
                <a:cs typeface="+mn-cs"/>
              </a:rPr>
              <a:t>	superficiali, frivole, legami transitori, fragili e legami a breve termine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p:cNvSpPr>
            <a:spLocks noGrp="1"/>
          </p:cNvSpPr>
          <p:nvPr>
            <p:ph type="title"/>
          </p:nvPr>
        </p:nvSpPr>
        <p:spPr/>
        <p:txBody>
          <a:bodyPr/>
          <a:lstStyle/>
          <a:p>
            <a:r>
              <a:rPr lang="it-IT" dirty="0"/>
              <a:t>SOCIAL NETWORK SITES</a:t>
            </a:r>
          </a:p>
        </p:txBody>
      </p:sp>
      <p:sp>
        <p:nvSpPr>
          <p:cNvPr id="3" name="Segnaposto contenuto 2"/>
          <p:cNvSpPr>
            <a:spLocks noGrp="1"/>
          </p:cNvSpPr>
          <p:nvPr>
            <p:ph idx="1"/>
          </p:nvPr>
        </p:nvSpPr>
        <p:spPr/>
        <p:txBody>
          <a:bodyPr/>
          <a:lstStyle/>
          <a:p>
            <a:pPr marL="514350" indent="-514350" algn="just">
              <a:buFont typeface="Arial" charset="0"/>
              <a:buNone/>
              <a:defRPr/>
            </a:pPr>
            <a:r>
              <a:rPr lang="en-US" sz="2400" dirty="0" err="1"/>
              <a:t>Servizi</a:t>
            </a:r>
            <a:r>
              <a:rPr lang="en-US" sz="2400" dirty="0"/>
              <a:t> </a:t>
            </a:r>
            <a:r>
              <a:rPr lang="en-US" sz="2400" dirty="0" err="1"/>
              <a:t>basati</a:t>
            </a:r>
            <a:r>
              <a:rPr lang="en-US" sz="2400" dirty="0"/>
              <a:t> </a:t>
            </a:r>
            <a:r>
              <a:rPr lang="en-US" sz="2400" dirty="0" err="1"/>
              <a:t>sul</a:t>
            </a:r>
            <a:r>
              <a:rPr lang="en-US" sz="2400" dirty="0"/>
              <a:t> web </a:t>
            </a:r>
            <a:r>
              <a:rPr lang="en-US" sz="2400" dirty="0" err="1"/>
              <a:t>che</a:t>
            </a:r>
            <a:r>
              <a:rPr lang="en-US" sz="2400" dirty="0"/>
              <a:t> </a:t>
            </a:r>
            <a:r>
              <a:rPr lang="en-US" sz="2400" dirty="0" err="1"/>
              <a:t>permettono</a:t>
            </a:r>
            <a:r>
              <a:rPr lang="en-US" sz="2400" dirty="0"/>
              <a:t> </a:t>
            </a:r>
            <a:r>
              <a:rPr lang="en-US" sz="2400" dirty="0" err="1"/>
              <a:t>agli</a:t>
            </a:r>
            <a:r>
              <a:rPr lang="en-US" sz="2400" dirty="0"/>
              <a:t> </a:t>
            </a:r>
            <a:r>
              <a:rPr lang="en-US" sz="2400" dirty="0" err="1"/>
              <a:t>individui</a:t>
            </a:r>
            <a:r>
              <a:rPr lang="en-US" sz="2400" dirty="0"/>
              <a:t> </a:t>
            </a:r>
            <a:r>
              <a:rPr lang="en-US" sz="2400" dirty="0" err="1"/>
              <a:t>di</a:t>
            </a:r>
            <a:endParaRPr lang="en-US" sz="2400" dirty="0"/>
          </a:p>
          <a:p>
            <a:pPr marL="514350" lvl="1" indent="-514350" algn="just">
              <a:buFont typeface="Calibri" pitchFamily="34" charset="0"/>
              <a:buChar char="–"/>
              <a:defRPr/>
            </a:pPr>
            <a:r>
              <a:rPr lang="en-US" sz="2400" dirty="0" err="1"/>
              <a:t>costruire</a:t>
            </a:r>
            <a:r>
              <a:rPr lang="en-US" sz="2400" dirty="0"/>
              <a:t> un </a:t>
            </a:r>
            <a:r>
              <a:rPr lang="en-US" sz="2400" dirty="0" err="1"/>
              <a:t>profilo</a:t>
            </a:r>
            <a:r>
              <a:rPr lang="en-US" sz="2400" dirty="0"/>
              <a:t> </a:t>
            </a:r>
            <a:r>
              <a:rPr lang="en-US" sz="2400" dirty="0" err="1"/>
              <a:t>pubblico</a:t>
            </a:r>
            <a:r>
              <a:rPr lang="en-US" sz="2400" dirty="0"/>
              <a:t> o semi </a:t>
            </a:r>
            <a:r>
              <a:rPr lang="en-US" sz="2400" dirty="0" err="1"/>
              <a:t>pubblico</a:t>
            </a:r>
            <a:r>
              <a:rPr lang="en-US" sz="2400" dirty="0"/>
              <a:t> </a:t>
            </a:r>
            <a:r>
              <a:rPr lang="en-US" sz="2400" dirty="0" err="1"/>
              <a:t>all’interno</a:t>
            </a:r>
            <a:r>
              <a:rPr lang="en-US" sz="2400" dirty="0"/>
              <a:t> </a:t>
            </a:r>
            <a:r>
              <a:rPr lang="en-US" sz="2400" dirty="0" err="1"/>
              <a:t>di</a:t>
            </a:r>
            <a:r>
              <a:rPr lang="en-US" sz="2400" dirty="0"/>
              <a:t> un </a:t>
            </a:r>
            <a:r>
              <a:rPr lang="en-US" sz="2400" dirty="0" err="1"/>
              <a:t>sistema</a:t>
            </a:r>
            <a:r>
              <a:rPr lang="en-US" sz="2400" dirty="0"/>
              <a:t> </a:t>
            </a:r>
            <a:r>
              <a:rPr lang="en-US" sz="2400" dirty="0" err="1"/>
              <a:t>reticolare</a:t>
            </a:r>
            <a:endParaRPr lang="en-US" sz="2400" dirty="0"/>
          </a:p>
          <a:p>
            <a:pPr marL="514350" lvl="1" indent="-514350" algn="just">
              <a:buFont typeface="Calibri" pitchFamily="34" charset="0"/>
              <a:buChar char="–"/>
              <a:defRPr/>
            </a:pPr>
            <a:r>
              <a:rPr lang="en-US" sz="2400" dirty="0" err="1"/>
              <a:t>Selezionare</a:t>
            </a:r>
            <a:r>
              <a:rPr lang="en-US" sz="2400" dirty="0"/>
              <a:t> </a:t>
            </a:r>
            <a:r>
              <a:rPr lang="en-US" sz="2400" dirty="0" err="1"/>
              <a:t>una</a:t>
            </a:r>
            <a:r>
              <a:rPr lang="en-US" sz="2400" dirty="0"/>
              <a:t> </a:t>
            </a:r>
            <a:r>
              <a:rPr lang="en-US" sz="2400" dirty="0" err="1"/>
              <a:t>lista</a:t>
            </a:r>
            <a:r>
              <a:rPr lang="en-US" sz="2400" dirty="0"/>
              <a:t> </a:t>
            </a:r>
            <a:r>
              <a:rPr lang="en-US" sz="2400" dirty="0" err="1"/>
              <a:t>di</a:t>
            </a:r>
            <a:r>
              <a:rPr lang="en-US" sz="2400" dirty="0"/>
              <a:t> </a:t>
            </a:r>
            <a:r>
              <a:rPr lang="en-US" sz="2400" dirty="0" err="1"/>
              <a:t>altri</a:t>
            </a:r>
            <a:r>
              <a:rPr lang="en-US" sz="2400" dirty="0"/>
              <a:t> </a:t>
            </a:r>
            <a:r>
              <a:rPr lang="en-US" sz="2400" dirty="0" err="1"/>
              <a:t>utenti</a:t>
            </a:r>
            <a:r>
              <a:rPr lang="en-US" sz="2400" dirty="0"/>
              <a:t> con </a:t>
            </a:r>
            <a:r>
              <a:rPr lang="en-US" sz="2400" dirty="0" err="1"/>
              <a:t>i</a:t>
            </a:r>
            <a:r>
              <a:rPr lang="en-US" sz="2400" dirty="0"/>
              <a:t> </a:t>
            </a:r>
            <a:r>
              <a:rPr lang="en-US" sz="2400" dirty="0" err="1"/>
              <a:t>quali</a:t>
            </a:r>
            <a:r>
              <a:rPr lang="en-US" sz="2400" dirty="0"/>
              <a:t> </a:t>
            </a:r>
            <a:r>
              <a:rPr lang="en-US" sz="2400" dirty="0" err="1"/>
              <a:t>condividere</a:t>
            </a:r>
            <a:r>
              <a:rPr lang="en-US" sz="2400" dirty="0"/>
              <a:t> </a:t>
            </a:r>
            <a:r>
              <a:rPr lang="en-US" sz="2400" dirty="0" err="1"/>
              <a:t>i</a:t>
            </a:r>
            <a:r>
              <a:rPr lang="en-US" sz="2400" dirty="0"/>
              <a:t> </a:t>
            </a:r>
            <a:r>
              <a:rPr lang="en-US" sz="2400" dirty="0" err="1"/>
              <a:t>contatti</a:t>
            </a:r>
            <a:endParaRPr lang="en-US" sz="2400" dirty="0"/>
          </a:p>
          <a:p>
            <a:pPr marL="514350" lvl="1" indent="-514350" algn="just">
              <a:buFont typeface="Calibri" pitchFamily="34" charset="0"/>
              <a:buChar char="–"/>
              <a:defRPr/>
            </a:pPr>
            <a:r>
              <a:rPr lang="en-US" sz="2400" dirty="0" err="1"/>
              <a:t>Vedere</a:t>
            </a:r>
            <a:r>
              <a:rPr lang="en-US" sz="2400" dirty="0"/>
              <a:t> e </a:t>
            </a:r>
            <a:r>
              <a:rPr lang="en-US" sz="2400" dirty="0" err="1"/>
              <a:t>navigare</a:t>
            </a:r>
            <a:r>
              <a:rPr lang="en-US" sz="2400" dirty="0"/>
              <a:t> le </a:t>
            </a:r>
            <a:r>
              <a:rPr lang="en-US" sz="2400" dirty="0" err="1"/>
              <a:t>loro</a:t>
            </a:r>
            <a:r>
              <a:rPr lang="en-US" sz="2400" dirty="0"/>
              <a:t> </a:t>
            </a:r>
            <a:r>
              <a:rPr lang="en-US" sz="2400" dirty="0" err="1"/>
              <a:t>proprie</a:t>
            </a:r>
            <a:r>
              <a:rPr lang="en-US" sz="2400" dirty="0"/>
              <a:t> </a:t>
            </a:r>
            <a:r>
              <a:rPr lang="en-US" sz="2400" dirty="0" err="1"/>
              <a:t>liste</a:t>
            </a:r>
            <a:r>
              <a:rPr lang="en-US" sz="2400" dirty="0"/>
              <a:t> </a:t>
            </a:r>
            <a:r>
              <a:rPr lang="en-US" sz="2400" dirty="0" err="1"/>
              <a:t>di</a:t>
            </a:r>
            <a:r>
              <a:rPr lang="en-US" sz="2400" dirty="0"/>
              <a:t> </a:t>
            </a:r>
            <a:r>
              <a:rPr lang="en-US" sz="2400" dirty="0" err="1"/>
              <a:t>contatti</a:t>
            </a:r>
            <a:r>
              <a:rPr lang="en-US" sz="2400" dirty="0"/>
              <a:t> e </a:t>
            </a:r>
            <a:r>
              <a:rPr lang="en-US" sz="2400" dirty="0" err="1"/>
              <a:t>quelle</a:t>
            </a:r>
            <a:r>
              <a:rPr lang="en-US" sz="2400" dirty="0"/>
              <a:t> </a:t>
            </a:r>
            <a:r>
              <a:rPr lang="en-US" sz="2400" dirty="0" err="1"/>
              <a:t>degli</a:t>
            </a:r>
            <a:r>
              <a:rPr lang="en-US" sz="2400" dirty="0"/>
              <a:t> </a:t>
            </a:r>
            <a:r>
              <a:rPr lang="en-US" sz="2400" dirty="0" err="1"/>
              <a:t>altri</a:t>
            </a:r>
            <a:r>
              <a:rPr lang="en-US" sz="2400" dirty="0"/>
              <a:t> </a:t>
            </a:r>
            <a:r>
              <a:rPr lang="en-US" sz="2400" dirty="0" err="1"/>
              <a:t>utenti</a:t>
            </a:r>
            <a:r>
              <a:rPr lang="en-US" sz="2400" dirty="0"/>
              <a:t> del </a:t>
            </a:r>
            <a:r>
              <a:rPr lang="en-US" sz="2400" dirty="0" err="1"/>
              <a:t>sistema</a:t>
            </a:r>
            <a:endParaRPr lang="en-US" sz="2400" dirty="0"/>
          </a:p>
          <a:p>
            <a:pPr marL="514350" lvl="1" indent="-514350" algn="just">
              <a:buFont typeface="Calibri" pitchFamily="34" charset="0"/>
              <a:buChar char="–"/>
              <a:defRPr/>
            </a:pPr>
            <a:r>
              <a:rPr lang="en-US" sz="2400" dirty="0" err="1"/>
              <a:t>Sviluppare</a:t>
            </a:r>
            <a:r>
              <a:rPr lang="en-US" sz="2400" dirty="0"/>
              <a:t> e </a:t>
            </a:r>
            <a:r>
              <a:rPr lang="en-US" sz="2400" dirty="0" err="1"/>
              <a:t>rendere</a:t>
            </a:r>
            <a:r>
              <a:rPr lang="en-US" sz="2400" dirty="0"/>
              <a:t> </a:t>
            </a:r>
            <a:r>
              <a:rPr lang="en-US" sz="2400" dirty="0" err="1"/>
              <a:t>visibili</a:t>
            </a:r>
            <a:r>
              <a:rPr lang="en-US" sz="2400" dirty="0"/>
              <a:t> le </a:t>
            </a:r>
            <a:r>
              <a:rPr lang="en-US" sz="2400" dirty="0" err="1"/>
              <a:t>proprie</a:t>
            </a:r>
            <a:r>
              <a:rPr lang="en-US" sz="2400" dirty="0"/>
              <a:t> </a:t>
            </a:r>
            <a:r>
              <a:rPr lang="en-US" sz="2400" dirty="0" err="1"/>
              <a:t>reti</a:t>
            </a:r>
            <a:r>
              <a:rPr lang="en-US" sz="2400" dirty="0"/>
              <a:t> </a:t>
            </a:r>
            <a:r>
              <a:rPr lang="en-US" sz="2400" dirty="0" err="1"/>
              <a:t>sociali</a:t>
            </a:r>
            <a:endParaRPr lang="en-US" sz="2400" dirty="0"/>
          </a:p>
          <a:p>
            <a:pPr marL="514350" lvl="1" indent="-514350" algn="just">
              <a:buFont typeface="Arial" charset="0"/>
              <a:buNone/>
              <a:defRPr/>
            </a:pPr>
            <a:r>
              <a:rPr lang="en-US" sz="2400" dirty="0"/>
              <a:t>	[</a:t>
            </a:r>
            <a:r>
              <a:rPr lang="en-US" sz="2400" dirty="0" err="1"/>
              <a:t>boyd</a:t>
            </a:r>
            <a:r>
              <a:rPr lang="en-US" sz="2400" dirty="0"/>
              <a:t>, Ellison 2007]</a:t>
            </a:r>
          </a:p>
          <a:p>
            <a:pPr marL="514350" lvl="1" indent="-514350" algn="just">
              <a:buFont typeface="Arial" charset="0"/>
              <a:buNone/>
              <a:defRPr/>
            </a:pPr>
            <a:r>
              <a:rPr lang="en-US" sz="2400" dirty="0"/>
              <a:t>Le </a:t>
            </a:r>
            <a:r>
              <a:rPr lang="en-US" sz="2400" dirty="0" err="1"/>
              <a:t>persone</a:t>
            </a:r>
            <a:r>
              <a:rPr lang="en-US" sz="2400" dirty="0"/>
              <a:t> </a:t>
            </a:r>
            <a:r>
              <a:rPr lang="en-US" sz="2400" dirty="0" err="1"/>
              <a:t>usano</a:t>
            </a:r>
            <a:r>
              <a:rPr lang="en-US" sz="2400" dirty="0"/>
              <a:t> </a:t>
            </a:r>
            <a:r>
              <a:rPr lang="en-US" sz="2400" dirty="0" err="1"/>
              <a:t>i</a:t>
            </a:r>
            <a:r>
              <a:rPr lang="en-US" sz="2400" dirty="0"/>
              <a:t> SNS come FB per </a:t>
            </a:r>
            <a:r>
              <a:rPr lang="en-US" sz="2400" dirty="0" err="1"/>
              <a:t>connettersi</a:t>
            </a:r>
            <a:r>
              <a:rPr lang="en-US" sz="2400" dirty="0"/>
              <a:t> </a:t>
            </a:r>
            <a:r>
              <a:rPr lang="en-US" sz="2400" dirty="0" err="1"/>
              <a:t>alle</a:t>
            </a:r>
            <a:r>
              <a:rPr lang="en-US" sz="2400" dirty="0"/>
              <a:t> </a:t>
            </a:r>
            <a:r>
              <a:rPr lang="en-US" sz="2400" dirty="0" err="1"/>
              <a:t>persone</a:t>
            </a:r>
            <a:r>
              <a:rPr lang="en-US" sz="2400" dirty="0"/>
              <a:t> </a:t>
            </a:r>
            <a:r>
              <a:rPr lang="en-US" sz="2400" dirty="0" err="1"/>
              <a:t>che</a:t>
            </a:r>
            <a:r>
              <a:rPr lang="en-US" sz="2400" dirty="0"/>
              <a:t> </a:t>
            </a:r>
            <a:r>
              <a:rPr lang="en-US" sz="2400" dirty="0" err="1"/>
              <a:t>già</a:t>
            </a:r>
            <a:r>
              <a:rPr lang="en-US" sz="2400" dirty="0"/>
              <a:t> </a:t>
            </a:r>
            <a:r>
              <a:rPr lang="en-US" sz="2400" dirty="0" err="1"/>
              <a:t>conoscono</a:t>
            </a:r>
            <a:r>
              <a:rPr lang="en-US" sz="2400" dirty="0"/>
              <a:t> </a:t>
            </a:r>
            <a:r>
              <a:rPr lang="en-US" sz="2400" dirty="0" err="1"/>
              <a:t>fuori</a:t>
            </a:r>
            <a:r>
              <a:rPr lang="en-US" sz="2400" dirty="0"/>
              <a:t> </a:t>
            </a:r>
            <a:r>
              <a:rPr lang="en-US" sz="2400" dirty="0" err="1"/>
              <a:t>dall’online</a:t>
            </a:r>
            <a:r>
              <a:rPr lang="en-US" sz="2400" dirty="0"/>
              <a:t> </a:t>
            </a:r>
            <a:r>
              <a:rPr lang="en-GB" sz="2400" dirty="0"/>
              <a:t>(Ellison et al., 2011)</a:t>
            </a:r>
            <a:endParaRPr lang="it-IT" sz="2400" dirty="0"/>
          </a:p>
          <a:p>
            <a:pPr>
              <a:defRPr/>
            </a:pPr>
            <a:endParaRPr lang="it-IT"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p:cNvSpPr>
            <a:spLocks noGrp="1"/>
          </p:cNvSpPr>
          <p:nvPr>
            <p:ph type="title"/>
          </p:nvPr>
        </p:nvSpPr>
        <p:spPr/>
        <p:txBody>
          <a:bodyPr/>
          <a:lstStyle/>
          <a:p>
            <a:r>
              <a:rPr lang="it-IT"/>
              <a:t>VC </a:t>
            </a:r>
            <a:r>
              <a:rPr lang="it-IT" sz="1600"/>
              <a:t>VS</a:t>
            </a:r>
            <a:r>
              <a:rPr lang="it-IT"/>
              <a:t> SNS</a:t>
            </a:r>
          </a:p>
        </p:txBody>
      </p:sp>
      <p:sp>
        <p:nvSpPr>
          <p:cNvPr id="10243" name="Segnaposto contenuto 2"/>
          <p:cNvSpPr>
            <a:spLocks noGrp="1"/>
          </p:cNvSpPr>
          <p:nvPr>
            <p:ph idx="1"/>
          </p:nvPr>
        </p:nvSpPr>
        <p:spPr>
          <a:xfrm>
            <a:off x="457200" y="1597025"/>
            <a:ext cx="4114800" cy="4525963"/>
          </a:xfrm>
        </p:spPr>
        <p:txBody>
          <a:bodyPr/>
          <a:lstStyle/>
          <a:p>
            <a:pPr marL="514350" indent="-514350">
              <a:buFont typeface="Arial" charset="0"/>
              <a:buNone/>
            </a:pPr>
            <a:r>
              <a:rPr lang="it-IT" sz="2800" dirty="0" err="1"/>
              <a:t>Virtual</a:t>
            </a:r>
            <a:r>
              <a:rPr lang="it-IT" sz="2800" dirty="0"/>
              <a:t> </a:t>
            </a:r>
            <a:r>
              <a:rPr lang="it-IT" sz="2800" dirty="0" err="1"/>
              <a:t>communities</a:t>
            </a:r>
            <a:endParaRPr lang="it-IT" sz="2800" dirty="0"/>
          </a:p>
          <a:p>
            <a:pPr marL="514350" lvl="1" indent="-514350">
              <a:buFont typeface="Calibri" pitchFamily="34" charset="0"/>
              <a:buChar char="–"/>
            </a:pPr>
            <a:endParaRPr lang="it-IT" sz="2400" dirty="0"/>
          </a:p>
          <a:p>
            <a:pPr marL="514350" lvl="1" indent="-514350">
              <a:buFont typeface="Calibri" pitchFamily="34" charset="0"/>
              <a:buChar char="–"/>
            </a:pPr>
            <a:r>
              <a:rPr lang="it-IT" sz="2400" dirty="0"/>
              <a:t>Monolitiche</a:t>
            </a:r>
          </a:p>
          <a:p>
            <a:pPr marL="514350" lvl="1" indent="-514350">
              <a:buFont typeface="Calibri" pitchFamily="34" charset="0"/>
              <a:buChar char="–"/>
            </a:pPr>
            <a:r>
              <a:rPr lang="it-IT" sz="2400" dirty="0"/>
              <a:t>Concentrate su un argomento</a:t>
            </a:r>
          </a:p>
          <a:p>
            <a:pPr marL="514350" lvl="1" indent="-514350">
              <a:buFont typeface="Calibri" pitchFamily="34" charset="0"/>
              <a:buChar char="–"/>
            </a:pPr>
            <a:r>
              <a:rPr lang="it-IT" sz="2400" dirty="0"/>
              <a:t>Senso di appartenenza</a:t>
            </a:r>
          </a:p>
        </p:txBody>
      </p:sp>
      <p:sp>
        <p:nvSpPr>
          <p:cNvPr id="4" name="Segnaposto contenuto 2"/>
          <p:cNvSpPr txBox="1">
            <a:spLocks/>
          </p:cNvSpPr>
          <p:nvPr/>
        </p:nvSpPr>
        <p:spPr bwMode="auto">
          <a:xfrm>
            <a:off x="4456113" y="1601788"/>
            <a:ext cx="4114800" cy="4525962"/>
          </a:xfrm>
          <a:prstGeom prst="rect">
            <a:avLst/>
          </a:prstGeom>
          <a:noFill/>
          <a:ln w="9525">
            <a:noFill/>
            <a:miter lim="800000"/>
            <a:headEnd/>
            <a:tailEnd/>
          </a:ln>
        </p:spPr>
        <p:txBody>
          <a:bodyPr/>
          <a:lstStyle/>
          <a:p>
            <a:pPr marL="514350" indent="-514350" eaLnBrk="0" hangingPunct="0">
              <a:spcBef>
                <a:spcPct val="20000"/>
              </a:spcBef>
              <a:buFont typeface="Arial" charset="0"/>
              <a:buNone/>
              <a:defRPr/>
            </a:pPr>
            <a:r>
              <a:rPr lang="it-IT" sz="2800" dirty="0">
                <a:latin typeface="+mn-lt"/>
                <a:cs typeface="+mn-cs"/>
              </a:rPr>
              <a:t>Social Network </a:t>
            </a:r>
            <a:r>
              <a:rPr lang="it-IT" sz="2800" dirty="0" err="1">
                <a:latin typeface="+mn-lt"/>
                <a:cs typeface="+mn-cs"/>
              </a:rPr>
              <a:t>Sites</a:t>
            </a:r>
            <a:endParaRPr lang="it-IT" sz="2800" dirty="0">
              <a:latin typeface="+mn-lt"/>
              <a:cs typeface="+mn-cs"/>
            </a:endParaRPr>
          </a:p>
          <a:p>
            <a:pPr marL="514350" lvl="1" indent="-514350" eaLnBrk="0" hangingPunct="0">
              <a:spcBef>
                <a:spcPct val="20000"/>
              </a:spcBef>
              <a:buFont typeface="Calibri" pitchFamily="34" charset="0"/>
              <a:buChar char="–"/>
              <a:defRPr/>
            </a:pPr>
            <a:endParaRPr lang="it-IT" sz="2400" dirty="0">
              <a:latin typeface="+mn-lt"/>
              <a:cs typeface="+mn-cs"/>
            </a:endParaRPr>
          </a:p>
          <a:p>
            <a:pPr marL="514350" lvl="1" indent="-514350" eaLnBrk="0" hangingPunct="0">
              <a:spcBef>
                <a:spcPct val="20000"/>
              </a:spcBef>
              <a:buFont typeface="Calibri" pitchFamily="34" charset="0"/>
              <a:buChar char="–"/>
              <a:defRPr/>
            </a:pPr>
            <a:r>
              <a:rPr lang="it-IT" sz="2400" dirty="0">
                <a:latin typeface="+mn-lt"/>
                <a:cs typeface="+mn-cs"/>
              </a:rPr>
              <a:t>Aperte, basate sulla libertà delle’espressione del </a:t>
            </a:r>
            <a:r>
              <a:rPr lang="it-IT" sz="2400" dirty="0" err="1">
                <a:latin typeface="+mn-lt"/>
                <a:cs typeface="+mn-cs"/>
              </a:rPr>
              <a:t>sè</a:t>
            </a:r>
            <a:endParaRPr lang="it-IT" sz="2400" dirty="0">
              <a:latin typeface="+mn-lt"/>
              <a:cs typeface="+mn-cs"/>
            </a:endParaRPr>
          </a:p>
          <a:p>
            <a:pPr marL="514350" lvl="1" indent="-514350" eaLnBrk="0" hangingPunct="0">
              <a:spcBef>
                <a:spcPct val="20000"/>
              </a:spcBef>
              <a:buFont typeface="Calibri" pitchFamily="34" charset="0"/>
              <a:buChar char="–"/>
              <a:defRPr/>
            </a:pPr>
            <a:r>
              <a:rPr lang="it-IT" sz="2400" dirty="0">
                <a:latin typeface="+mn-lt"/>
                <a:cs typeface="+mn-cs"/>
              </a:rPr>
              <a:t>Concentrate sulla relazione e sul profilo</a:t>
            </a:r>
          </a:p>
          <a:p>
            <a:pPr marL="514350" lvl="1" indent="-514350" eaLnBrk="0" hangingPunct="0">
              <a:spcBef>
                <a:spcPct val="20000"/>
              </a:spcBef>
              <a:buFont typeface="Calibri" pitchFamily="34" charset="0"/>
              <a:buChar char="–"/>
              <a:defRPr/>
            </a:pPr>
            <a:r>
              <a:rPr lang="it-IT" sz="2400" dirty="0">
                <a:latin typeface="+mn-lt"/>
                <a:cs typeface="+mn-cs"/>
              </a:rPr>
              <a:t>Senso di amicizia liquida</a:t>
            </a:r>
          </a:p>
          <a:p>
            <a:pPr marL="514350" lvl="1" indent="-514350" eaLnBrk="0" hangingPunct="0">
              <a:spcBef>
                <a:spcPct val="20000"/>
              </a:spcBef>
              <a:buFont typeface="Calibri" pitchFamily="34" charset="0"/>
              <a:buChar char="–"/>
              <a:defRPr/>
            </a:pPr>
            <a:r>
              <a:rPr lang="it-IT" sz="2400" dirty="0">
                <a:latin typeface="+mn-lt"/>
                <a:cs typeface="+mn-cs"/>
              </a:rPr>
              <a:t>Diffusione virale dell’</a:t>
            </a:r>
            <a:r>
              <a:rPr lang="en-GB" sz="2400" dirty="0" err="1">
                <a:latin typeface="+mn-lt"/>
                <a:cs typeface="+mn-cs"/>
              </a:rPr>
              <a:t>informazione</a:t>
            </a:r>
            <a:endParaRPr lang="it-IT" sz="2400" dirty="0">
              <a:latin typeface="+mn-lt"/>
              <a:cs typeface="+mn-cs"/>
            </a:endParaRPr>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1671</TotalTime>
  <Words>1830</Words>
  <Application>Microsoft Office PowerPoint</Application>
  <PresentationFormat>Presentazione su schermo (4:3)</PresentationFormat>
  <Paragraphs>239</Paragraphs>
  <Slides>33</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33</vt:i4>
      </vt:variant>
    </vt:vector>
  </HeadingPairs>
  <TitlesOfParts>
    <vt:vector size="39" baseType="lpstr">
      <vt:lpstr>Arial</vt:lpstr>
      <vt:lpstr>Calibri</vt:lpstr>
      <vt:lpstr>Symbol</vt:lpstr>
      <vt:lpstr>Verdana</vt:lpstr>
      <vt:lpstr>Wingdings</vt:lpstr>
      <vt:lpstr>Tema di Office</vt:lpstr>
      <vt:lpstr>Requiem for the virtual communities Long life to the Social Networks! </vt:lpstr>
      <vt:lpstr>2009 – 2012</vt:lpstr>
      <vt:lpstr>WHAT HAS HAPPENED?</vt:lpstr>
      <vt:lpstr>COMMUNITY VS SOCIETY Tonnies Durkheim Theories ~ 1900</vt:lpstr>
      <vt:lpstr>SIMMEL – MODERN SOCIETY Simmel 1900</vt:lpstr>
      <vt:lpstr>VIRTUAL COMMUNITIES</vt:lpstr>
      <vt:lpstr>SOME CRITICS (Maldonado – Bauman)</vt:lpstr>
      <vt:lpstr>SOCIAL NETWORK SITES</vt:lpstr>
      <vt:lpstr>VC VS SNS</vt:lpstr>
      <vt:lpstr>2009-2012 A ONLY ONE SURVIVED: WHY?</vt:lpstr>
      <vt:lpstr>Presentazione standard di PowerPoint</vt:lpstr>
      <vt:lpstr>SOME DATA (2012)  acquired ONE HOUR AGO through www.alexa.com</vt:lpstr>
      <vt:lpstr>DIFFUSION OF INNOVATION EVERETT (2003)</vt:lpstr>
      <vt:lpstr>FIRST CONCLUSION</vt:lpstr>
      <vt:lpstr>OLTRE LA SOCIETÀ FISICA: VERSO LA FUSIONE ONLINE - OFFLINE</vt:lpstr>
      <vt:lpstr>PRIME TEORIE: IDENTITÀ ONLINE, MOLTIPLICAZIONE E SPERIMENTAZIONE </vt:lpstr>
      <vt:lpstr>RICERCA: IDENTITÀ E INTERAZIONE,NON C’È FRATTURA NETTA </vt:lpstr>
      <vt:lpstr>COMPETENZA DIGITALE E PERCEZIONE DEL SÉ</vt:lpstr>
      <vt:lpstr>BISOGNI E PRATICHE</vt:lpstr>
      <vt:lpstr>PIRAMIDE DI MASLOW</vt:lpstr>
      <vt:lpstr>L’ONLINE RIPRODUCE LA SOCIETÀ</vt:lpstr>
      <vt:lpstr>IL CASO: THE SIMS ONLINE E NON SOLO (SECOND LIFE)</vt:lpstr>
      <vt:lpstr>DALLA COM-FUSION ALLA COALESCENZA  </vt:lpstr>
      <vt:lpstr>COALESCENZA</vt:lpstr>
      <vt:lpstr>COALESCENZA TRA </vt:lpstr>
      <vt:lpstr>MODERNITÀ LIQUIDA E SOCIALITÀ DIGITALE</vt:lpstr>
      <vt:lpstr>DALLA LIQUIDITÀ ALLA RETICOLARITÀ RADICALE</vt:lpstr>
      <vt:lpstr>OLTRE INTERNET: COMUNICAZIONE SENZA INFRASTRUTTURA</vt:lpstr>
      <vt:lpstr>RETI MESH E COMUNICAZIONE DISTRIBUITA</vt:lpstr>
      <vt:lpstr>TECNOLOGIE EMERGENTI (OFF-GRID COMMUNICATION)</vt:lpstr>
      <vt:lpstr>ALCUNI ESEMPI CONCRETI</vt:lpstr>
      <vt:lpstr>SOCIALITÀ TEMPORANEA E SITUATA</vt:lpstr>
      <vt:lpstr>CONTROLLO VS AUTONOMIA DELLA RETE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Nicola</dc:creator>
  <cp:lastModifiedBy>nicola strizzolo</cp:lastModifiedBy>
  <cp:revision>163</cp:revision>
  <dcterms:created xsi:type="dcterms:W3CDTF">2011-01-15T10:44:34Z</dcterms:created>
  <dcterms:modified xsi:type="dcterms:W3CDTF">2026-03-25T07:24:47Z</dcterms:modified>
</cp:coreProperties>
</file>