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4" r:id="rId4"/>
    <p:sldId id="265" r:id="rId5"/>
    <p:sldId id="311" r:id="rId6"/>
    <p:sldId id="266" r:id="rId7"/>
    <p:sldId id="267" r:id="rId8"/>
    <p:sldId id="268" r:id="rId9"/>
    <p:sldId id="269" r:id="rId10"/>
    <p:sldId id="293" r:id="rId11"/>
    <p:sldId id="294" r:id="rId12"/>
    <p:sldId id="271" r:id="rId13"/>
    <p:sldId id="272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Fertilization rate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FIVET</c:v>
                </c:pt>
                <c:pt idx="1">
                  <c:v>ICSI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66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1-4539-9DA7-6E369686C4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Chemical pregnancy rate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FIVET</c:v>
                </c:pt>
                <c:pt idx="1">
                  <c:v>ICSI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43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1-4539-9DA7-6E369686C49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Implantation rate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FIVET</c:v>
                </c:pt>
                <c:pt idx="1">
                  <c:v>ICSI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36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1-4539-9DA7-6E369686C49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Fert Failure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Foglio1!$A$2:$A$3</c:f>
              <c:strCache>
                <c:ptCount val="2"/>
                <c:pt idx="0">
                  <c:v>FIVET</c:v>
                </c:pt>
                <c:pt idx="1">
                  <c:v>ICSI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A1-4539-9DA7-6E369686C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152896"/>
        <c:axId val="283133184"/>
      </c:barChart>
      <c:catAx>
        <c:axId val="28015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133184"/>
        <c:crosses val="autoZero"/>
        <c:auto val="1"/>
        <c:lblAlgn val="ctr"/>
        <c:lblOffset val="100"/>
        <c:noMultiLvlLbl val="0"/>
      </c:catAx>
      <c:valAx>
        <c:axId val="28313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015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21358267716535"/>
          <c:y val="0.26791995153051479"/>
          <c:w val="0.33078641732283465"/>
          <c:h val="0.464159912391737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F3447-7268-4C4E-B02E-DD71FC4CE52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C0B52-CF59-40FD-9118-3CFB111B857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9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1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76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6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D200-3087-EBAE-2C99-5E469656B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D23BE-FB30-D5F2-40CE-264EC9A7A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4FAAC-26F1-09F5-288F-7A8914A6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DF41B-8A03-9FA7-BCC0-3EC7787C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398F-66F0-5F96-22FF-CFE40DDE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22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3B1A-BDBB-805F-50D3-BE918E8C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1BEA3-0955-F66C-16BC-17E874A55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0C2E-9ED7-9947-41B0-83E3BD22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BF4B8-3F04-0023-2C54-D3ED1FE7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55725-86A6-D780-08B4-4BAAA406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3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BE29F-B258-B26E-AC25-4ACF5D885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0792F-D477-7688-E8C5-B0DF961B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5EDFD-04AB-F983-0A8D-8734DF95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C1C13-1A8F-225D-451F-EEC0D345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8C35-9801-E891-0CB3-B24F763B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84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1691-10A8-F9E0-A3DA-0BC5308E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244CA-4A34-5329-1EC5-F98C91033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4587D-CD6C-CF5E-ABE7-63BA4DC7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09948-C4F5-BBFB-3CE8-3CAA5482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C8ADF-1D03-6649-79FC-ECC81365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12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601A-6083-D109-24B7-43E7C22F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EEEDB-BFF1-DF4F-147A-6197AEEF9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02A06-4002-28AB-0E7F-40717BF4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FF4A2-A7DC-5B4D-AB72-A361C4F6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55177-50C6-04FE-BDE2-5580D8B8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72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764E-4C3A-D86B-E383-1698F56C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A1CA-0851-A2B6-E3AC-224D33B6D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4BF1C-FDE2-2B88-EA82-0B5FCB96A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298B6-9DCB-49F6-13AC-0DEAF181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3BD8-9FF3-DDF3-37FF-C3C93D3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8592F-6ABA-D951-40A3-262D02BB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83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994F-F4EE-666E-A2AB-0F9D98ED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494A5-7545-C509-4EB4-1332D6A01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E206B-F730-3B88-30FB-F6EA57CE4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83758-6622-BD3D-CE11-46481DE1D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D2EEA-F70B-ABC4-6409-2C1439242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933B8-0A81-152C-A231-FD826340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DF1B5-9A54-916C-FCDF-F3C9654C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D6BC15-2EBA-8F3C-C236-0D287332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23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3D29-730A-7A67-1273-C1D17EDA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EE6C0-0F6C-5C46-909F-36758AEB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C298A-7B63-58D4-4F86-8878D070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C48B1-0975-CB0A-86A3-60C1F9A6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39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C528C-E855-BED2-804D-3DF49FE7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6CECC-EB7B-8E48-A2CF-7BE61911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AA4A6-DC8E-CDE6-E02C-9CCEB47F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61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C2EF-09A8-A6FC-6B4D-26B14B1C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49372-88AB-079B-4465-9D35B276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1EFDA-EF70-6E87-00A9-163F4E0E1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06CDC-D67C-910B-C347-E8F9D7B3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50250-6F7B-B99C-E8D9-32820C3A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14386-E4CA-2453-2280-61FC5BEE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62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693F-083B-59A0-F415-0792F55C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1E80B-057D-F1B8-4646-555D8E74C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19520-4E27-DBCF-FF46-48DF8EB62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32E1F-F1FB-876A-05DE-9160BB18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3E8E5-7BDF-7413-EB72-D72930EB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52682-8868-B87E-69F7-C1EDAE30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03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BB383-E3C1-FB2E-0466-48DEE10E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378C-7B72-3EF7-58E0-68D32A18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3E62-898B-934A-76FA-02EC02595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7C264-2AFE-4B48-B1C4-A6DCEA1461DC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A7438-5573-EED2-BFA1-ED41D170E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6C905-3431-356A-6E6D-73FE4731B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A386-1FAF-4CAE-A65E-A27D650203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26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&amp;esrc=s&amp;source=images&amp;cd=&amp;cad=rja&amp;uact=8&amp;ved=0CAcQjRw&amp;url=http://catalog2.corning.com/Lifesciences/en-US/Shopping/Product.aspx?categoryname=Cell+Culture+and+Bioprocess(Lifesciences)|Dishes,+Culture/Petri+(Lifesciences)|Plastic+Petri+Dishes(Lifesciences)&amp;ei=7iMTVYzZHI2_PKbpgLgC&amp;bvm=bv.89217033,d.bGQ&amp;psig=AFQjCNEIgZAGHviam6_HDPS8Qhftdb2heA&amp;ust=14274041031620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1676400" y="723880"/>
            <a:ext cx="90011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 TOPICS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2095473" y="1643050"/>
            <a:ext cx="8128055" cy="4572032"/>
            <a:chOff x="642909" y="1857364"/>
            <a:chExt cx="8128055" cy="4572032"/>
          </a:xfrm>
        </p:grpSpPr>
        <p:pic>
          <p:nvPicPr>
            <p:cNvPr id="26" name="Picture 15" descr="Risultati immagini per icsi"/>
            <p:cNvPicPr>
              <a:picLocks noChangeAspect="1" noChangeArrowheads="1"/>
            </p:cNvPicPr>
            <p:nvPr/>
          </p:nvPicPr>
          <p:blipFill>
            <a:blip r:embed="rId2" cstate="print">
              <a:lum bright="39000" contrast="-66000"/>
            </a:blip>
            <a:srcRect/>
            <a:stretch>
              <a:fillRect/>
            </a:stretch>
          </p:blipFill>
          <p:spPr bwMode="auto">
            <a:xfrm>
              <a:off x="642909" y="1857364"/>
              <a:ext cx="8128055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uppo 20"/>
            <p:cNvGrpSpPr/>
            <p:nvPr/>
          </p:nvGrpSpPr>
          <p:grpSpPr>
            <a:xfrm>
              <a:off x="642910" y="2214554"/>
              <a:ext cx="7908612" cy="3385391"/>
              <a:chOff x="428596" y="1643051"/>
              <a:chExt cx="7908612" cy="3385391"/>
            </a:xfrm>
          </p:grpSpPr>
          <p:sp>
            <p:nvSpPr>
              <p:cNvPr id="22" name="CasellaDiTesto 21"/>
              <p:cNvSpPr txBox="1"/>
              <p:nvPr/>
            </p:nvSpPr>
            <p:spPr>
              <a:xfrm>
                <a:off x="428596" y="1643051"/>
                <a:ext cx="50023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 ASSISTED REPRODUCTIVE TECHNIQUES</a:t>
                </a:r>
              </a:p>
              <a:p>
                <a:endPara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Parentesi graffa chiusa 22"/>
              <p:cNvSpPr/>
              <p:nvPr/>
            </p:nvSpPr>
            <p:spPr>
              <a:xfrm>
                <a:off x="5572134" y="2443118"/>
                <a:ext cx="142874" cy="2428893"/>
              </a:xfrm>
              <a:prstGeom prst="rightBrac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5786445" y="3443252"/>
                <a:ext cx="2550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THEROICAL LESSON</a:t>
                </a:r>
              </a:p>
            </p:txBody>
          </p:sp>
          <p:sp>
            <p:nvSpPr>
              <p:cNvPr id="25" name="Rettangolo 24"/>
              <p:cNvSpPr/>
              <p:nvPr/>
            </p:nvSpPr>
            <p:spPr>
              <a:xfrm>
                <a:off x="928661" y="2443119"/>
                <a:ext cx="4572000" cy="25853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The </a:t>
                </a:r>
                <a:r>
                  <a:rPr lang="en-US" dirty="0" err="1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oocyte</a:t>
                </a:r>
                <a:r>
                  <a:rPr lang="en-US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retrieval (</a:t>
                </a:r>
                <a:r>
                  <a:rPr lang="en-US" i="1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Pick-Up</a:t>
                </a:r>
                <a:r>
                  <a:rPr lang="en-US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);</a:t>
                </a:r>
                <a:endParaRPr lang="it-IT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i="1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In-vitro</a:t>
                </a:r>
                <a:r>
                  <a:rPr lang="en-US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insemination;</a:t>
                </a:r>
                <a:endParaRPr lang="it-IT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 err="1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Intracytoplasmatic</a:t>
                </a:r>
                <a:r>
                  <a:rPr lang="en-US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Sperm Injection (</a:t>
                </a:r>
                <a:r>
                  <a:rPr lang="en-US" i="1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ICSI</a:t>
                </a:r>
                <a:r>
                  <a:rPr lang="en-US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);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Assisted zona hatching;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Blastocyst biopsy;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Pre-implantation genetic diagnosis and embryo screening;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 err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Vitrification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of oocytes and embryos.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4" name="Picture 2" descr="https://research.unite.it/sr/cineca/images/interface/logo_inst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77752" y="390538"/>
            <a:ext cx="903649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CONVENTIONAL IN-VITRO</a:t>
            </a:r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INSEMINATION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2855641" y="1700809"/>
            <a:ext cx="6426349" cy="4838663"/>
            <a:chOff x="1139135" y="1700808"/>
            <a:chExt cx="6426349" cy="483866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135" y="1700808"/>
              <a:ext cx="6426349" cy="4838663"/>
            </a:xfrm>
            <a:prstGeom prst="rect">
              <a:avLst/>
            </a:prstGeom>
          </p:spPr>
        </p:pic>
        <p:sp>
          <p:nvSpPr>
            <p:cNvPr id="10" name="Ovale 9"/>
            <p:cNvSpPr/>
            <p:nvPr/>
          </p:nvSpPr>
          <p:spPr>
            <a:xfrm>
              <a:off x="5076056" y="3284984"/>
              <a:ext cx="57606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3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E35BBD40-6F31-4902-850A-66498E46C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9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54" y="1536016"/>
            <a:ext cx="6780693" cy="51054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7E7F95-6E39-4F5B-8D3A-12F1FD39A62F}"/>
              </a:ext>
            </a:extLst>
          </p:cNvPr>
          <p:cNvSpPr txBox="1"/>
          <p:nvPr/>
        </p:nvSpPr>
        <p:spPr>
          <a:xfrm>
            <a:off x="1631504" y="642919"/>
            <a:ext cx="903649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CONVENTIONAL IN-VITRO</a:t>
            </a:r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INSEMINATION</a:t>
            </a:r>
          </a:p>
        </p:txBody>
      </p:sp>
      <p:pic>
        <p:nvPicPr>
          <p:cNvPr id="11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68CCEA5C-567D-4D2F-8459-9861F3E4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2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3"/>
          <p:cNvGrpSpPr/>
          <p:nvPr/>
        </p:nvGrpSpPr>
        <p:grpSpPr>
          <a:xfrm>
            <a:off x="1625762" y="1603763"/>
            <a:ext cx="8610446" cy="3654042"/>
            <a:chOff x="121395" y="1318003"/>
            <a:chExt cx="11480594" cy="3654042"/>
          </a:xfrm>
        </p:grpSpPr>
        <p:pic>
          <p:nvPicPr>
            <p:cNvPr id="1030" name="Picture 6" descr="Risultati immagini per giappone mapp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582108">
              <a:off x="8075529" y="1960663"/>
              <a:ext cx="3594544" cy="2309224"/>
            </a:xfrm>
            <a:prstGeom prst="rect">
              <a:avLst/>
            </a:prstGeom>
            <a:noFill/>
          </p:spPr>
        </p:pic>
        <p:pic>
          <p:nvPicPr>
            <p:cNvPr id="1026" name="Picture 2" descr="Risultati immagini per europ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95" y="1528762"/>
              <a:ext cx="3979107" cy="3320854"/>
            </a:xfrm>
            <a:prstGeom prst="rect">
              <a:avLst/>
            </a:prstGeom>
            <a:noFill/>
          </p:spPr>
        </p:pic>
        <p:pic>
          <p:nvPicPr>
            <p:cNvPr id="1028" name="Picture 4" descr="Immagine correlata"/>
            <p:cNvPicPr>
              <a:picLocks noChangeAspect="1" noChangeArrowheads="1"/>
            </p:cNvPicPr>
            <p:nvPr/>
          </p:nvPicPr>
          <p:blipFill>
            <a:blip r:embed="rId5" cstate="print"/>
            <a:srcRect l="9627" r="8862"/>
            <a:stretch>
              <a:fillRect/>
            </a:stretch>
          </p:blipFill>
          <p:spPr bwMode="auto">
            <a:xfrm>
              <a:off x="4129058" y="1506532"/>
              <a:ext cx="5214937" cy="3465513"/>
            </a:xfrm>
            <a:prstGeom prst="rect">
              <a:avLst/>
            </a:prstGeom>
            <a:noFill/>
          </p:spPr>
        </p:pic>
        <p:sp>
          <p:nvSpPr>
            <p:cNvPr id="11" name="CasellaDiTesto 10"/>
            <p:cNvSpPr txBox="1"/>
            <p:nvPr/>
          </p:nvSpPr>
          <p:spPr>
            <a:xfrm>
              <a:off x="1471614" y="2786056"/>
              <a:ext cx="2298065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3600" b="1" dirty="0">
                  <a:latin typeface="Times New Roman" pitchFamily="18" charset="0"/>
                  <a:cs typeface="Times New Roman" pitchFamily="18" charset="0"/>
                </a:rPr>
                <a:t>10-20%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738813" y="2795588"/>
              <a:ext cx="2298065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3600" b="1" dirty="0">
                  <a:latin typeface="Times New Roman" pitchFamily="18" charset="0"/>
                  <a:cs typeface="Times New Roman" pitchFamily="18" charset="0"/>
                </a:rPr>
                <a:t>30-40%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9620250" y="2819394"/>
              <a:ext cx="1981739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3600" b="1" dirty="0">
                  <a:latin typeface="Times New Roman" pitchFamily="18" charset="0"/>
                  <a:cs typeface="Times New Roman" pitchFamily="18" charset="0"/>
                </a:rPr>
                <a:t>˃ 50%</a:t>
              </a: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809721" y="5715017"/>
            <a:ext cx="86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Due to the mean age of the patients and the mean percentage of oocytes harvested, in Europe biologist perform ICSI  </a:t>
            </a:r>
            <a:r>
              <a:rPr lang="it-IT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also when unnecessary</a:t>
            </a: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381357" y="1845222"/>
            <a:ext cx="576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FIVET  TREATMENTS DISTRIBUTION WORLWIDE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733772E-AD99-4508-9E20-9993EA718661}"/>
              </a:ext>
            </a:extLst>
          </p:cNvPr>
          <p:cNvSpPr txBox="1"/>
          <p:nvPr/>
        </p:nvSpPr>
        <p:spPr>
          <a:xfrm>
            <a:off x="1631504" y="642919"/>
            <a:ext cx="903649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CONVENTIONAL IN-VITRO</a:t>
            </a:r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INSEMINATION</a:t>
            </a:r>
          </a:p>
        </p:txBody>
      </p:sp>
      <p:pic>
        <p:nvPicPr>
          <p:cNvPr id="22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34A64626-3A52-47E2-809E-10147848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22813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/>
        </p:nvGraphicFramePr>
        <p:xfrm>
          <a:off x="3101578" y="962555"/>
          <a:ext cx="6096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920353" y="6357930"/>
            <a:ext cx="8111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>
                <a:latin typeface="Times New Roman" pitchFamily="18" charset="0"/>
                <a:cs typeface="Times New Roman" pitchFamily="18" charset="0"/>
              </a:rPr>
              <a:t>Eftekar</a:t>
            </a:r>
            <a:r>
              <a:rPr lang="it-IT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00" b="1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1000" b="1" dirty="0">
                <a:latin typeface="Times New Roman" pitchFamily="18" charset="0"/>
                <a:cs typeface="Times New Roman" pitchFamily="18" charset="0"/>
              </a:rPr>
              <a:t> al. (2012). “</a:t>
            </a:r>
            <a:r>
              <a:rPr lang="it-IT" sz="1000" b="1" dirty="0" err="1"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it-IT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00" b="1" dirty="0" err="1">
                <a:latin typeface="Times New Roman" pitchFamily="18" charset="0"/>
                <a:cs typeface="Times New Roman" pitchFamily="18" charset="0"/>
              </a:rPr>
              <a:t>conventional</a:t>
            </a:r>
            <a:r>
              <a:rPr lang="it-IT" sz="1000" b="1" dirty="0">
                <a:latin typeface="Times New Roman" pitchFamily="18" charset="0"/>
                <a:cs typeface="Times New Roman" pitchFamily="18" charset="0"/>
              </a:rPr>
              <a:t> IVF versus ICSI in </a:t>
            </a:r>
            <a:r>
              <a:rPr lang="it-IT" sz="1000" b="1" dirty="0" err="1">
                <a:latin typeface="Times New Roman" pitchFamily="18" charset="0"/>
                <a:cs typeface="Times New Roman" pitchFamily="18" charset="0"/>
              </a:rPr>
              <a:t>nonmale</a:t>
            </a:r>
            <a:r>
              <a:rPr lang="it-IT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00" b="1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it-IT" sz="1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000" b="1" dirty="0" err="1">
                <a:latin typeface="Times New Roman" pitchFamily="18" charset="0"/>
                <a:cs typeface="Times New Roman" pitchFamily="18" charset="0"/>
              </a:rPr>
              <a:t>normoresponder</a:t>
            </a:r>
            <a:r>
              <a:rPr lang="it-IT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00" b="1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it-IT" sz="10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sz="1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n-NO" sz="1000" b="1" i="1" dirty="0">
                <a:latin typeface="Times New Roman" pitchFamily="18" charset="0"/>
                <a:cs typeface="Times New Roman" pitchFamily="18" charset="0"/>
              </a:rPr>
              <a:t>J Reprod Med Vol. 10. 131-136</a:t>
            </a:r>
            <a:endParaRPr lang="it-IT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FC644E9-95DC-4B65-A421-0807D529765C}"/>
              </a:ext>
            </a:extLst>
          </p:cNvPr>
          <p:cNvSpPr txBox="1"/>
          <p:nvPr/>
        </p:nvSpPr>
        <p:spPr>
          <a:xfrm>
            <a:off x="1631504" y="642919"/>
            <a:ext cx="903649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CONVENTIONAL IN-VITRO</a:t>
            </a:r>
            <a:r>
              <a:rPr lang="it-IT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INSEMINATION</a:t>
            </a:r>
          </a:p>
        </p:txBody>
      </p:sp>
      <p:pic>
        <p:nvPicPr>
          <p:cNvPr id="15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32DF9C03-B982-43F8-85FA-814080A3A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22813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578714" y="1412777"/>
            <a:ext cx="8951603" cy="3901939"/>
            <a:chOff x="1456049" y="2025754"/>
            <a:chExt cx="8951603" cy="3811440"/>
          </a:xfrm>
        </p:grpSpPr>
        <p:sp>
          <p:nvSpPr>
            <p:cNvPr id="6" name="CasellaDiTesto 5"/>
            <p:cNvSpPr txBox="1"/>
            <p:nvPr/>
          </p:nvSpPr>
          <p:spPr>
            <a:xfrm>
              <a:off x="3850070" y="2091236"/>
              <a:ext cx="4044184" cy="3307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FOLLICOLAR GROWTH MONITORING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602027" y="2025754"/>
              <a:ext cx="1720150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INTRA-UTERINE </a:t>
              </a:r>
            </a:p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INSEMINATION (IUI)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037510" y="3106467"/>
              <a:ext cx="1782283" cy="27699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OOCYTE RETRIEVAL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437049" y="3817647"/>
              <a:ext cx="814646" cy="27699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IVF-ICSI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974007" y="4848669"/>
              <a:ext cx="1734641" cy="27699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EMBRYO TRANSFER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856769" y="3123501"/>
              <a:ext cx="2171043" cy="27699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OOCYTES VITRIFICATION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145490" y="3944098"/>
              <a:ext cx="1732590" cy="27699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OOCYTES THAWING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574894" y="4881545"/>
              <a:ext cx="1667892" cy="27699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EMBRYO THAWING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855478" y="3729784"/>
              <a:ext cx="2106346" cy="27699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EMBRYO VITRIFICATION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528274" y="3111449"/>
              <a:ext cx="2879378" cy="46166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SURGICAL SPERM RETRIEVAL</a:t>
              </a:r>
            </a:p>
            <a:p>
              <a:pPr algn="ctr"/>
              <a:r>
                <a:rPr lang="it-IT" sz="1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(EVENTUALLY CRYOPRESERVATION)</a:t>
              </a:r>
            </a:p>
          </p:txBody>
        </p:sp>
        <p:sp>
          <p:nvSpPr>
            <p:cNvPr id="18" name="Freccia in giù 17"/>
            <p:cNvSpPr/>
            <p:nvPr/>
          </p:nvSpPr>
          <p:spPr>
            <a:xfrm>
              <a:off x="5695758" y="2578608"/>
              <a:ext cx="323572" cy="499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in giù 18"/>
            <p:cNvSpPr/>
            <p:nvPr/>
          </p:nvSpPr>
          <p:spPr>
            <a:xfrm rot="16200000">
              <a:off x="8116457" y="2042032"/>
              <a:ext cx="330702" cy="4359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/>
            </a:p>
          </p:txBody>
        </p:sp>
        <p:sp>
          <p:nvSpPr>
            <p:cNvPr id="20" name="Freccia in giù 19"/>
            <p:cNvSpPr/>
            <p:nvPr/>
          </p:nvSpPr>
          <p:spPr>
            <a:xfrm rot="5400000">
              <a:off x="4206548" y="3047478"/>
              <a:ext cx="323572" cy="4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5686960" y="3495216"/>
              <a:ext cx="323572" cy="256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2" name="Freccia in giù 21"/>
            <p:cNvSpPr/>
            <p:nvPr/>
          </p:nvSpPr>
          <p:spPr>
            <a:xfrm>
              <a:off x="5695758" y="4229924"/>
              <a:ext cx="323572" cy="5661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3" name="Freccia in giù 22"/>
            <p:cNvSpPr/>
            <p:nvPr/>
          </p:nvSpPr>
          <p:spPr>
            <a:xfrm rot="16200000">
              <a:off x="6992524" y="3673711"/>
              <a:ext cx="323572" cy="6244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4" name="Freccia in giù 23"/>
            <p:cNvSpPr/>
            <p:nvPr/>
          </p:nvSpPr>
          <p:spPr>
            <a:xfrm rot="16200000">
              <a:off x="4150524" y="3837276"/>
              <a:ext cx="323572" cy="4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5" name="Freccia in giù 24"/>
            <p:cNvSpPr/>
            <p:nvPr/>
          </p:nvSpPr>
          <p:spPr>
            <a:xfrm rot="3249590">
              <a:off x="6991544" y="3245115"/>
              <a:ext cx="323572" cy="6244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6" name="Freccia in giù 25"/>
            <p:cNvSpPr/>
            <p:nvPr/>
          </p:nvSpPr>
          <p:spPr>
            <a:xfrm rot="5400000">
              <a:off x="7097958" y="4837550"/>
              <a:ext cx="323572" cy="3757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598920" y="4911193"/>
              <a:ext cx="2446119" cy="461665"/>
            </a:xfrm>
            <a:prstGeom prst="rect">
              <a:avLst/>
            </a:prstGeom>
            <a:solidFill>
              <a:srgbClr val="FF3399">
                <a:alpha val="30000"/>
              </a:srgbClr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PREIMPLANTATION GENETIC</a:t>
              </a:r>
            </a:p>
            <a:p>
              <a:pPr algn="ctr"/>
              <a:r>
                <a: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SCREENING OR DIAGNOSIS</a:t>
              </a:r>
            </a:p>
          </p:txBody>
        </p:sp>
        <p:sp>
          <p:nvSpPr>
            <p:cNvPr id="28" name="Freccia in giù 27"/>
            <p:cNvSpPr/>
            <p:nvPr/>
          </p:nvSpPr>
          <p:spPr>
            <a:xfrm rot="3249590">
              <a:off x="4531408" y="4043074"/>
              <a:ext cx="323572" cy="9796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9" name="Freccia in giù 28"/>
            <p:cNvSpPr/>
            <p:nvPr/>
          </p:nvSpPr>
          <p:spPr>
            <a:xfrm>
              <a:off x="2711273" y="4306632"/>
              <a:ext cx="323572" cy="5661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30" name="Freccia in giù 29"/>
            <p:cNvSpPr/>
            <p:nvPr/>
          </p:nvSpPr>
          <p:spPr>
            <a:xfrm rot="16200000">
              <a:off x="4222134" y="4894334"/>
              <a:ext cx="323572" cy="4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4462098" y="2765381"/>
              <a:ext cx="2943225" cy="3071813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32" name="Freccia circolare a destra 31"/>
            <p:cNvSpPr/>
            <p:nvPr/>
          </p:nvSpPr>
          <p:spPr>
            <a:xfrm flipH="1">
              <a:off x="9318764" y="4104015"/>
              <a:ext cx="571504" cy="1000132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  <p:sp>
          <p:nvSpPr>
            <p:cNvPr id="33" name="Freccia circolare a destra 32"/>
            <p:cNvSpPr/>
            <p:nvPr/>
          </p:nvSpPr>
          <p:spPr>
            <a:xfrm>
              <a:off x="1456049" y="3444032"/>
              <a:ext cx="571499" cy="637430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8" descr="http://www.consultorioweb.it/wp-content/uploads/2012/07/SOS-Infertili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968" y="4456161"/>
            <a:ext cx="1793450" cy="24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DAB4DF57-A8D0-4FB1-86D7-7ADDA0118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83" y="26686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99235" y="526302"/>
            <a:ext cx="474702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“PICK-UP”: THE OOCYTE RETRIEVAL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58926" y="1761505"/>
            <a:ext cx="85718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PERFORMED INSIDE THE THEATRE UNDER  ANESTHESIA (PROPOFOL)</a:t>
            </a:r>
          </a:p>
          <a:p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IN PRESENCE OF ANESTHESIST, GYNECOLOGYST, NURSE AND BYOLOGYST</a:t>
            </a:r>
          </a:p>
          <a:p>
            <a:pPr>
              <a:buFontTx/>
              <a:buChar char="-"/>
            </a:pPr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ULTRASOUND-GUIDED WITH 17 GAUGE NEEDLE  (FOLLICULAR PUNCTURE)</a:t>
            </a:r>
          </a:p>
          <a:p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PERFORMED 35 (URINARY HCG) OR 36-38 (RECOMBINANT HCG OR</a:t>
            </a:r>
          </a:p>
          <a:p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GNRH-AGONIST) HOURS AFTER HCG ADMINISTRATION</a:t>
            </a:r>
          </a:p>
          <a:p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848B147-3C9B-40FD-BAA8-66130252ED0B}"/>
              </a:ext>
            </a:extLst>
          </p:cNvPr>
          <p:cNvGrpSpPr/>
          <p:nvPr/>
        </p:nvGrpSpPr>
        <p:grpSpPr>
          <a:xfrm>
            <a:off x="1833403" y="4449794"/>
            <a:ext cx="8067765" cy="1731599"/>
            <a:chOff x="428596" y="4724220"/>
            <a:chExt cx="8067765" cy="1731599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86C69FF-944B-4885-8F83-2992F3E06E51}"/>
                </a:ext>
              </a:extLst>
            </p:cNvPr>
            <p:cNvGrpSpPr/>
            <p:nvPr/>
          </p:nvGrpSpPr>
          <p:grpSpPr>
            <a:xfrm>
              <a:off x="1172901" y="4724220"/>
              <a:ext cx="4318496" cy="322974"/>
              <a:chOff x="1172901" y="4542811"/>
              <a:chExt cx="4318496" cy="322974"/>
            </a:xfrm>
          </p:grpSpPr>
          <p:sp>
            <p:nvSpPr>
              <p:cNvPr id="7" name="CasellaDiTesto 6"/>
              <p:cNvSpPr txBox="1"/>
              <p:nvPr/>
            </p:nvSpPr>
            <p:spPr>
              <a:xfrm>
                <a:off x="1172901" y="4558008"/>
                <a:ext cx="10207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OVARIAN</a:t>
                </a: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3564266" y="4542811"/>
                <a:ext cx="19271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i="1" cap="all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follicular </a:t>
                </a:r>
                <a:r>
                  <a:rPr lang="it-IT" sz="1400" b="1" cap="all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fluid</a:t>
                </a:r>
              </a:p>
            </p:txBody>
          </p:sp>
        </p:grp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36CCDA7A-857A-45F7-97BC-63A8919FF8F9}"/>
                </a:ext>
              </a:extLst>
            </p:cNvPr>
            <p:cNvGrpSpPr/>
            <p:nvPr/>
          </p:nvGrpSpPr>
          <p:grpSpPr>
            <a:xfrm>
              <a:off x="428596" y="5016989"/>
              <a:ext cx="8067765" cy="1438830"/>
              <a:chOff x="422758" y="5494264"/>
              <a:chExt cx="8067765" cy="1438830"/>
            </a:xfrm>
          </p:grpSpPr>
          <p:sp>
            <p:nvSpPr>
              <p:cNvPr id="15" name="Parentesi graffa aperta 14"/>
              <p:cNvSpPr/>
              <p:nvPr/>
            </p:nvSpPr>
            <p:spPr>
              <a:xfrm rot="16200000">
                <a:off x="1137092" y="4925101"/>
                <a:ext cx="1017127" cy="2155453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Parentesi graffa aperta 16"/>
              <p:cNvSpPr/>
              <p:nvPr/>
            </p:nvSpPr>
            <p:spPr>
              <a:xfrm rot="16200000">
                <a:off x="3938942" y="4388688"/>
                <a:ext cx="1017127" cy="3258296"/>
              </a:xfrm>
              <a:prstGeom prst="leftBrac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422758" y="6567656"/>
                <a:ext cx="22770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OPERATION THEATRE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2949099" y="6567656"/>
                <a:ext cx="37785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WORKSTATION INSIDE LABORATORY</a:t>
                </a:r>
              </a:p>
            </p:txBody>
          </p:sp>
          <p:sp>
            <p:nvSpPr>
              <p:cNvPr id="20" name="Parentesi graffa aperta 19"/>
              <p:cNvSpPr/>
              <p:nvPr/>
            </p:nvSpPr>
            <p:spPr>
              <a:xfrm rot="16200000">
                <a:off x="6798709" y="4897825"/>
                <a:ext cx="1017127" cy="2219497"/>
              </a:xfrm>
              <a:prstGeom prst="leftBrac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6847156" y="6594540"/>
                <a:ext cx="13508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INCUBATOR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3109145" y="5613209"/>
                <a:ext cx="28376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i="1" dirty="0">
                    <a:latin typeface="Times New Roman" pitchFamily="18" charset="0"/>
                    <a:cs typeface="Times New Roman" pitchFamily="18" charset="0"/>
                  </a:rPr>
                  <a:t>HEPES OR MOPS BUFFERED MEDIUM</a:t>
                </a: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6271026" y="5524469"/>
                <a:ext cx="22194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i="1" dirty="0">
                    <a:latin typeface="Times New Roman" pitchFamily="18" charset="0"/>
                    <a:cs typeface="Times New Roman" pitchFamily="18" charset="0"/>
                  </a:rPr>
                  <a:t>BICARBONATE BUFFERED</a:t>
                </a:r>
              </a:p>
              <a:p>
                <a:pPr algn="ctr"/>
                <a:r>
                  <a:rPr lang="it-IT" sz="1200" i="1" dirty="0">
                    <a:latin typeface="Times New Roman" pitchFamily="18" charset="0"/>
                    <a:cs typeface="Times New Roman" pitchFamily="18" charset="0"/>
                  </a:rPr>
                  <a:t> MEDIUM</a:t>
                </a:r>
              </a:p>
            </p:txBody>
          </p:sp>
          <p:sp>
            <p:nvSpPr>
              <p:cNvPr id="24" name="Freccia a destra 23"/>
              <p:cNvSpPr/>
              <p:nvPr/>
            </p:nvSpPr>
            <p:spPr>
              <a:xfrm>
                <a:off x="953691" y="5772149"/>
                <a:ext cx="7136606" cy="528637"/>
              </a:xfrm>
              <a:prstGeom prst="rightArrow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29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E335BA2A-7ACF-4400-A1EA-186E236C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0C6F4A2-14DE-4CB4-B0F6-EB36D4DE5967}"/>
              </a:ext>
            </a:extLst>
          </p:cNvPr>
          <p:cNvSpPr txBox="1"/>
          <p:nvPr/>
        </p:nvSpPr>
        <p:spPr>
          <a:xfrm>
            <a:off x="7737813" y="4388895"/>
            <a:ext cx="20449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COC’s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71141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399235" y="214095"/>
            <a:ext cx="474702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“PICK-UP”: THE OOCYTE RETRIEVAL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1738282" y="1285861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cumulus-oocyte-complexes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retrieved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follicular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washed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stored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temporary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clean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dish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filled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Hepes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Buffered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Medium. At the end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pick-up, COC’s are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sorted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stage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maturity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dish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buffer medium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filled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a CO</a:t>
            </a:r>
            <a:r>
              <a:rPr lang="it-IT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incubator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1809720" y="2495008"/>
            <a:ext cx="8501122" cy="4160845"/>
            <a:chOff x="285720" y="2495007"/>
            <a:chExt cx="8501122" cy="4160845"/>
          </a:xfrm>
        </p:grpSpPr>
        <p:sp>
          <p:nvSpPr>
            <p:cNvPr id="77" name="CasellaDiTesto 76"/>
            <p:cNvSpPr txBox="1"/>
            <p:nvPr/>
          </p:nvSpPr>
          <p:spPr>
            <a:xfrm>
              <a:off x="1357290" y="6286520"/>
              <a:ext cx="450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Times New Roman" pitchFamily="18" charset="0"/>
                  <a:cs typeface="Times New Roman" pitchFamily="18" charset="0"/>
                </a:rPr>
                <a:t>HTF/</a:t>
              </a:r>
              <a:r>
                <a:rPr lang="it-IT" b="1" dirty="0" err="1">
                  <a:latin typeface="Times New Roman" pitchFamily="18" charset="0"/>
                  <a:cs typeface="Times New Roman" pitchFamily="18" charset="0"/>
                </a:rPr>
                <a:t>wHEPES</a:t>
              </a:r>
              <a:endParaRPr lang="it-IT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uppo 60"/>
            <p:cNvGrpSpPr/>
            <p:nvPr/>
          </p:nvGrpSpPr>
          <p:grpSpPr>
            <a:xfrm>
              <a:off x="357158" y="2495007"/>
              <a:ext cx="8429684" cy="3800996"/>
              <a:chOff x="642946" y="2678557"/>
              <a:chExt cx="8086717" cy="3617469"/>
            </a:xfrm>
          </p:grpSpPr>
          <p:sp>
            <p:nvSpPr>
              <p:cNvPr id="25" name="Disco magnetico 24"/>
              <p:cNvSpPr/>
              <p:nvPr/>
            </p:nvSpPr>
            <p:spPr>
              <a:xfrm>
                <a:off x="2600335" y="3921242"/>
                <a:ext cx="1221581" cy="657225"/>
              </a:xfrm>
              <a:prstGeom prst="flowChartMagneticDisk">
                <a:avLst/>
              </a:prstGeom>
              <a:solidFill>
                <a:srgbClr val="FF00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27" name="Disco magnetico 26"/>
              <p:cNvSpPr/>
              <p:nvPr/>
            </p:nvSpPr>
            <p:spPr>
              <a:xfrm>
                <a:off x="4379180" y="3895735"/>
                <a:ext cx="1221581" cy="657225"/>
              </a:xfrm>
              <a:prstGeom prst="flowChartMagneticDisk">
                <a:avLst/>
              </a:prstGeom>
              <a:solidFill>
                <a:srgbClr val="FF00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29" name="Disco magnetico 28"/>
              <p:cNvSpPr/>
              <p:nvPr/>
            </p:nvSpPr>
            <p:spPr>
              <a:xfrm>
                <a:off x="6075768" y="3843352"/>
                <a:ext cx="2421731" cy="160020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30" name="Cilindro 29"/>
              <p:cNvSpPr/>
              <p:nvPr/>
            </p:nvSpPr>
            <p:spPr>
              <a:xfrm>
                <a:off x="6782998" y="3957652"/>
                <a:ext cx="339328" cy="852488"/>
              </a:xfrm>
              <a:prstGeom prst="ca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31" name="Cilindro 30"/>
              <p:cNvSpPr/>
              <p:nvPr/>
            </p:nvSpPr>
            <p:spPr>
              <a:xfrm>
                <a:off x="7454511" y="3967178"/>
                <a:ext cx="339328" cy="781050"/>
              </a:xfrm>
              <a:prstGeom prst="can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32" name="Cilindro 31"/>
              <p:cNvSpPr/>
              <p:nvPr/>
            </p:nvSpPr>
            <p:spPr>
              <a:xfrm>
                <a:off x="6782997" y="4286265"/>
                <a:ext cx="339328" cy="781050"/>
              </a:xfrm>
              <a:prstGeom prst="can">
                <a:avLst/>
              </a:prstGeom>
              <a:solidFill>
                <a:schemeClr val="tx2">
                  <a:lumMod val="75000"/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33" name="Cilindro 32"/>
              <p:cNvSpPr/>
              <p:nvPr/>
            </p:nvSpPr>
            <p:spPr>
              <a:xfrm>
                <a:off x="7461654" y="4305316"/>
                <a:ext cx="339328" cy="781050"/>
              </a:xfrm>
              <a:prstGeom prst="can">
                <a:avLst/>
              </a:prstGeom>
              <a:solidFill>
                <a:srgbClr val="00B050">
                  <a:alpha val="6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34" name="Cilindro 33"/>
              <p:cNvSpPr/>
              <p:nvPr/>
            </p:nvSpPr>
            <p:spPr>
              <a:xfrm>
                <a:off x="4607727" y="3871928"/>
                <a:ext cx="792956" cy="690563"/>
              </a:xfrm>
              <a:prstGeom prst="ca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cxnSp>
            <p:nvCxnSpPr>
              <p:cNvPr id="36" name="Connettore 2 35"/>
              <p:cNvCxnSpPr/>
              <p:nvPr/>
            </p:nvCxnSpPr>
            <p:spPr>
              <a:xfrm rot="16200000" flipH="1">
                <a:off x="7165191" y="5354253"/>
                <a:ext cx="1014401" cy="2142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/>
              <p:cNvCxnSpPr/>
              <p:nvPr/>
            </p:nvCxnSpPr>
            <p:spPr>
              <a:xfrm rot="5400000">
                <a:off x="6455580" y="5323290"/>
                <a:ext cx="1004875" cy="71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2 38"/>
              <p:cNvCxnSpPr/>
              <p:nvPr/>
            </p:nvCxnSpPr>
            <p:spPr>
              <a:xfrm rot="16200000" flipV="1">
                <a:off x="6969331" y="3539149"/>
                <a:ext cx="1295401" cy="1785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2 41"/>
              <p:cNvCxnSpPr/>
              <p:nvPr/>
            </p:nvCxnSpPr>
            <p:spPr>
              <a:xfrm rot="5400000">
                <a:off x="4437466" y="4930397"/>
                <a:ext cx="1162052" cy="71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2 43"/>
              <p:cNvCxnSpPr/>
              <p:nvPr/>
            </p:nvCxnSpPr>
            <p:spPr>
              <a:xfrm rot="16200000" flipV="1">
                <a:off x="4167791" y="3929675"/>
                <a:ext cx="690565" cy="35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eccia a destra 45"/>
              <p:cNvSpPr/>
              <p:nvPr/>
            </p:nvSpPr>
            <p:spPr>
              <a:xfrm>
                <a:off x="3964802" y="4614869"/>
                <a:ext cx="439341" cy="5143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47" name="Freccia a destra 46"/>
              <p:cNvSpPr/>
              <p:nvPr/>
            </p:nvSpPr>
            <p:spPr>
              <a:xfrm>
                <a:off x="5547141" y="4638678"/>
                <a:ext cx="439341" cy="5143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21" name="Cilindro 20"/>
              <p:cNvSpPr/>
              <p:nvPr/>
            </p:nvSpPr>
            <p:spPr>
              <a:xfrm>
                <a:off x="1259730" y="3057540"/>
                <a:ext cx="535781" cy="1714500"/>
              </a:xfrm>
              <a:prstGeom prst="can">
                <a:avLst/>
              </a:prstGeom>
              <a:solidFill>
                <a:srgbClr val="FF0000">
                  <a:alpha val="3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642946" y="5621371"/>
                <a:ext cx="2665348" cy="439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FOLLICULAR FLUID MIXED WITH </a:t>
                </a:r>
              </a:p>
              <a:p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HEPES MEDIUM CONTAINING COC’s</a:t>
                </a: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2521779" y="3534148"/>
                <a:ext cx="1384314" cy="26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SCREENING DISH</a:t>
                </a:r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4138053" y="5621371"/>
                <a:ext cx="1897933" cy="439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TEMPORARY STORAGE</a:t>
                </a:r>
              </a:p>
              <a:p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DISH WITH COC’s INSIDE</a:t>
                </a:r>
              </a:p>
            </p:txBody>
          </p:sp>
          <p:sp>
            <p:nvSpPr>
              <p:cNvPr id="53" name="CasellaDiTesto 52"/>
              <p:cNvSpPr txBox="1"/>
              <p:nvPr/>
            </p:nvSpPr>
            <p:spPr>
              <a:xfrm>
                <a:off x="4043375" y="3133757"/>
                <a:ext cx="1040280" cy="26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i="1" dirty="0">
                    <a:latin typeface="Times New Roman" pitchFamily="18" charset="0"/>
                    <a:cs typeface="Times New Roman" pitchFamily="18" charset="0"/>
                  </a:rPr>
                  <a:t>WASH TWICE</a:t>
                </a:r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6461611" y="3086119"/>
                <a:ext cx="1040280" cy="26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i="1" dirty="0">
                    <a:latin typeface="Times New Roman" pitchFamily="18" charset="0"/>
                    <a:cs typeface="Times New Roman" pitchFamily="18" charset="0"/>
                  </a:rPr>
                  <a:t>WASH TWICE</a:t>
                </a:r>
              </a:p>
            </p:txBody>
          </p:sp>
          <p:cxnSp>
            <p:nvCxnSpPr>
              <p:cNvPr id="55" name="Connettore 2 54"/>
              <p:cNvCxnSpPr>
                <a:stCxn id="30" idx="0"/>
              </p:cNvCxnSpPr>
              <p:nvPr/>
            </p:nvCxnSpPr>
            <p:spPr>
              <a:xfrm rot="5400000" flipH="1" flipV="1">
                <a:off x="6639826" y="3756140"/>
                <a:ext cx="627459" cy="178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sellaDiTesto 56"/>
              <p:cNvSpPr txBox="1"/>
              <p:nvPr/>
            </p:nvSpPr>
            <p:spPr>
              <a:xfrm>
                <a:off x="6072234" y="5853108"/>
                <a:ext cx="1211528" cy="26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PROBABLY </a:t>
                </a:r>
                <a:r>
                  <a:rPr lang="it-IT" sz="1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MI</a:t>
                </a:r>
                <a:endPara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7322426" y="5848345"/>
                <a:ext cx="1268426" cy="26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PROBABLY MII</a:t>
                </a:r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7061673" y="2678557"/>
                <a:ext cx="1236132" cy="26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PROBABLY GV</a:t>
                </a:r>
              </a:p>
            </p:txBody>
          </p:sp>
          <p:sp>
            <p:nvSpPr>
              <p:cNvPr id="64" name="Figura a mano libera 63"/>
              <p:cNvSpPr/>
              <p:nvPr/>
            </p:nvSpPr>
            <p:spPr>
              <a:xfrm>
                <a:off x="1328261" y="3614738"/>
                <a:ext cx="482204" cy="121608"/>
              </a:xfrm>
              <a:custGeom>
                <a:avLst/>
                <a:gdLst>
                  <a:gd name="connsiteX0" fmla="*/ 0 w 642938"/>
                  <a:gd name="connsiteY0" fmla="*/ 114300 h 121608"/>
                  <a:gd name="connsiteX1" fmla="*/ 42863 w 642938"/>
                  <a:gd name="connsiteY1" fmla="*/ 100012 h 121608"/>
                  <a:gd name="connsiteX2" fmla="*/ 100013 w 642938"/>
                  <a:gd name="connsiteY2" fmla="*/ 85725 h 121608"/>
                  <a:gd name="connsiteX3" fmla="*/ 157163 w 642938"/>
                  <a:gd name="connsiteY3" fmla="*/ 0 h 121608"/>
                  <a:gd name="connsiteX4" fmla="*/ 342900 w 642938"/>
                  <a:gd name="connsiteY4" fmla="*/ 71437 h 121608"/>
                  <a:gd name="connsiteX5" fmla="*/ 357188 w 642938"/>
                  <a:gd name="connsiteY5" fmla="*/ 28575 h 121608"/>
                  <a:gd name="connsiteX6" fmla="*/ 428625 w 642938"/>
                  <a:gd name="connsiteY6" fmla="*/ 85725 h 121608"/>
                  <a:gd name="connsiteX7" fmla="*/ 471488 w 642938"/>
                  <a:gd name="connsiteY7" fmla="*/ 114300 h 121608"/>
                  <a:gd name="connsiteX8" fmla="*/ 571500 w 642938"/>
                  <a:gd name="connsiteY8" fmla="*/ 100012 h 121608"/>
                  <a:gd name="connsiteX9" fmla="*/ 614363 w 642938"/>
                  <a:gd name="connsiteY9" fmla="*/ 71437 h 121608"/>
                  <a:gd name="connsiteX10" fmla="*/ 642938 w 642938"/>
                  <a:gd name="connsiteY10" fmla="*/ 57150 h 12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2938" h="121608">
                    <a:moveTo>
                      <a:pt x="0" y="114300"/>
                    </a:moveTo>
                    <a:cubicBezTo>
                      <a:pt x="14288" y="109537"/>
                      <a:pt x="28382" y="104149"/>
                      <a:pt x="42863" y="100012"/>
                    </a:cubicBezTo>
                    <a:cubicBezTo>
                      <a:pt x="61744" y="94618"/>
                      <a:pt x="85235" y="98656"/>
                      <a:pt x="100013" y="85725"/>
                    </a:cubicBezTo>
                    <a:cubicBezTo>
                      <a:pt x="125859" y="63110"/>
                      <a:pt x="157163" y="0"/>
                      <a:pt x="157163" y="0"/>
                    </a:cubicBezTo>
                    <a:cubicBezTo>
                      <a:pt x="238235" y="121608"/>
                      <a:pt x="180180" y="89518"/>
                      <a:pt x="342900" y="71437"/>
                    </a:cubicBezTo>
                    <a:cubicBezTo>
                      <a:pt x="347663" y="57150"/>
                      <a:pt x="343718" y="35310"/>
                      <a:pt x="357188" y="28575"/>
                    </a:cubicBezTo>
                    <a:cubicBezTo>
                      <a:pt x="394275" y="10032"/>
                      <a:pt x="416856" y="73956"/>
                      <a:pt x="428625" y="85725"/>
                    </a:cubicBezTo>
                    <a:cubicBezTo>
                      <a:pt x="440767" y="97867"/>
                      <a:pt x="457200" y="104775"/>
                      <a:pt x="471488" y="114300"/>
                    </a:cubicBezTo>
                    <a:cubicBezTo>
                      <a:pt x="504825" y="109537"/>
                      <a:pt x="539244" y="109689"/>
                      <a:pt x="571500" y="100012"/>
                    </a:cubicBezTo>
                    <a:cubicBezTo>
                      <a:pt x="587947" y="95078"/>
                      <a:pt x="599638" y="80272"/>
                      <a:pt x="614363" y="71437"/>
                    </a:cubicBezTo>
                    <a:cubicBezTo>
                      <a:pt x="623495" y="65958"/>
                      <a:pt x="633413" y="61912"/>
                      <a:pt x="642938" y="5715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65" name="Figura a mano libera 64"/>
              <p:cNvSpPr/>
              <p:nvPr/>
            </p:nvSpPr>
            <p:spPr>
              <a:xfrm>
                <a:off x="2634319" y="4296303"/>
                <a:ext cx="642938" cy="127549"/>
              </a:xfrm>
              <a:custGeom>
                <a:avLst/>
                <a:gdLst>
                  <a:gd name="connsiteX0" fmla="*/ 0 w 857250"/>
                  <a:gd name="connsiteY0" fmla="*/ 46587 h 127549"/>
                  <a:gd name="connsiteX1" fmla="*/ 114300 w 857250"/>
                  <a:gd name="connsiteY1" fmla="*/ 32300 h 127549"/>
                  <a:gd name="connsiteX2" fmla="*/ 157163 w 857250"/>
                  <a:gd name="connsiteY2" fmla="*/ 3725 h 127549"/>
                  <a:gd name="connsiteX3" fmla="*/ 242888 w 857250"/>
                  <a:gd name="connsiteY3" fmla="*/ 60875 h 127549"/>
                  <a:gd name="connsiteX4" fmla="*/ 285750 w 857250"/>
                  <a:gd name="connsiteY4" fmla="*/ 75162 h 127549"/>
                  <a:gd name="connsiteX5" fmla="*/ 371475 w 857250"/>
                  <a:gd name="connsiteY5" fmla="*/ 60875 h 127549"/>
                  <a:gd name="connsiteX6" fmla="*/ 428625 w 857250"/>
                  <a:gd name="connsiteY6" fmla="*/ 75162 h 127549"/>
                  <a:gd name="connsiteX7" fmla="*/ 514350 w 857250"/>
                  <a:gd name="connsiteY7" fmla="*/ 118025 h 127549"/>
                  <a:gd name="connsiteX8" fmla="*/ 600075 w 857250"/>
                  <a:gd name="connsiteY8" fmla="*/ 103737 h 127549"/>
                  <a:gd name="connsiteX9" fmla="*/ 642938 w 857250"/>
                  <a:gd name="connsiteY9" fmla="*/ 75162 h 127549"/>
                  <a:gd name="connsiteX10" fmla="*/ 728663 w 857250"/>
                  <a:gd name="connsiteY10" fmla="*/ 118025 h 127549"/>
                  <a:gd name="connsiteX11" fmla="*/ 857250 w 857250"/>
                  <a:gd name="connsiteY11" fmla="*/ 75162 h 12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7250" h="127549">
                    <a:moveTo>
                      <a:pt x="0" y="46587"/>
                    </a:moveTo>
                    <a:cubicBezTo>
                      <a:pt x="38100" y="41825"/>
                      <a:pt x="77256" y="42403"/>
                      <a:pt x="114300" y="32300"/>
                    </a:cubicBezTo>
                    <a:cubicBezTo>
                      <a:pt x="130867" y="27782"/>
                      <a:pt x="140400" y="0"/>
                      <a:pt x="157163" y="3725"/>
                    </a:cubicBezTo>
                    <a:cubicBezTo>
                      <a:pt x="190688" y="11175"/>
                      <a:pt x="210307" y="50015"/>
                      <a:pt x="242888" y="60875"/>
                    </a:cubicBezTo>
                    <a:lnTo>
                      <a:pt x="285750" y="75162"/>
                    </a:lnTo>
                    <a:cubicBezTo>
                      <a:pt x="314325" y="70400"/>
                      <a:pt x="342506" y="60875"/>
                      <a:pt x="371475" y="60875"/>
                    </a:cubicBezTo>
                    <a:cubicBezTo>
                      <a:pt x="391111" y="60875"/>
                      <a:pt x="409744" y="69768"/>
                      <a:pt x="428625" y="75162"/>
                    </a:cubicBezTo>
                    <a:cubicBezTo>
                      <a:pt x="480383" y="89950"/>
                      <a:pt x="467389" y="86717"/>
                      <a:pt x="514350" y="118025"/>
                    </a:cubicBezTo>
                    <a:cubicBezTo>
                      <a:pt x="542925" y="113262"/>
                      <a:pt x="572592" y="112898"/>
                      <a:pt x="600075" y="103737"/>
                    </a:cubicBezTo>
                    <a:cubicBezTo>
                      <a:pt x="616365" y="98307"/>
                      <a:pt x="626000" y="77985"/>
                      <a:pt x="642938" y="75162"/>
                    </a:cubicBezTo>
                    <a:cubicBezTo>
                      <a:pt x="666598" y="71219"/>
                      <a:pt x="713738" y="108075"/>
                      <a:pt x="728663" y="118025"/>
                    </a:cubicBezTo>
                    <a:cubicBezTo>
                      <a:pt x="842010" y="101832"/>
                      <a:pt x="804863" y="127549"/>
                      <a:pt x="857250" y="7516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66" name="Figura a mano libera 65"/>
              <p:cNvSpPr/>
              <p:nvPr/>
            </p:nvSpPr>
            <p:spPr>
              <a:xfrm>
                <a:off x="3271821" y="4285955"/>
                <a:ext cx="525065" cy="142875"/>
              </a:xfrm>
              <a:custGeom>
                <a:avLst/>
                <a:gdLst>
                  <a:gd name="connsiteX0" fmla="*/ 0 w 700087"/>
                  <a:gd name="connsiteY0" fmla="*/ 100013 h 142875"/>
                  <a:gd name="connsiteX1" fmla="*/ 42862 w 700087"/>
                  <a:gd name="connsiteY1" fmla="*/ 0 h 142875"/>
                  <a:gd name="connsiteX2" fmla="*/ 85725 w 700087"/>
                  <a:gd name="connsiteY2" fmla="*/ 85725 h 142875"/>
                  <a:gd name="connsiteX3" fmla="*/ 128587 w 700087"/>
                  <a:gd name="connsiteY3" fmla="*/ 114300 h 142875"/>
                  <a:gd name="connsiteX4" fmla="*/ 285750 w 700087"/>
                  <a:gd name="connsiteY4" fmla="*/ 100013 h 142875"/>
                  <a:gd name="connsiteX5" fmla="*/ 328612 w 700087"/>
                  <a:gd name="connsiteY5" fmla="*/ 85725 h 142875"/>
                  <a:gd name="connsiteX6" fmla="*/ 342900 w 700087"/>
                  <a:gd name="connsiteY6" fmla="*/ 42863 h 142875"/>
                  <a:gd name="connsiteX7" fmla="*/ 385762 w 700087"/>
                  <a:gd name="connsiteY7" fmla="*/ 57150 h 142875"/>
                  <a:gd name="connsiteX8" fmla="*/ 485775 w 700087"/>
                  <a:gd name="connsiteY8" fmla="*/ 71438 h 142875"/>
                  <a:gd name="connsiteX9" fmla="*/ 571500 w 700087"/>
                  <a:gd name="connsiteY9" fmla="*/ 128588 h 142875"/>
                  <a:gd name="connsiteX10" fmla="*/ 614362 w 700087"/>
                  <a:gd name="connsiteY10" fmla="*/ 142875 h 142875"/>
                  <a:gd name="connsiteX11" fmla="*/ 700087 w 700087"/>
                  <a:gd name="connsiteY11" fmla="*/ 8572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0087" h="142875">
                    <a:moveTo>
                      <a:pt x="0" y="100013"/>
                    </a:moveTo>
                    <a:cubicBezTo>
                      <a:pt x="1527" y="93903"/>
                      <a:pt x="18195" y="0"/>
                      <a:pt x="42862" y="0"/>
                    </a:cubicBezTo>
                    <a:cubicBezTo>
                      <a:pt x="66949" y="0"/>
                      <a:pt x="77269" y="75156"/>
                      <a:pt x="85725" y="85725"/>
                    </a:cubicBezTo>
                    <a:cubicBezTo>
                      <a:pt x="96452" y="99133"/>
                      <a:pt x="114300" y="104775"/>
                      <a:pt x="128587" y="114300"/>
                    </a:cubicBezTo>
                    <a:cubicBezTo>
                      <a:pt x="180975" y="109538"/>
                      <a:pt x="233675" y="107452"/>
                      <a:pt x="285750" y="100013"/>
                    </a:cubicBezTo>
                    <a:cubicBezTo>
                      <a:pt x="300659" y="97883"/>
                      <a:pt x="317963" y="96374"/>
                      <a:pt x="328612" y="85725"/>
                    </a:cubicBezTo>
                    <a:cubicBezTo>
                      <a:pt x="339261" y="75076"/>
                      <a:pt x="338137" y="57150"/>
                      <a:pt x="342900" y="42863"/>
                    </a:cubicBezTo>
                    <a:cubicBezTo>
                      <a:pt x="357187" y="47625"/>
                      <a:pt x="370994" y="54196"/>
                      <a:pt x="385762" y="57150"/>
                    </a:cubicBezTo>
                    <a:cubicBezTo>
                      <a:pt x="418784" y="63754"/>
                      <a:pt x="454344" y="59349"/>
                      <a:pt x="485775" y="71438"/>
                    </a:cubicBezTo>
                    <a:cubicBezTo>
                      <a:pt x="517829" y="83766"/>
                      <a:pt x="538919" y="117728"/>
                      <a:pt x="571500" y="128588"/>
                    </a:cubicBezTo>
                    <a:lnTo>
                      <a:pt x="614362" y="142875"/>
                    </a:lnTo>
                    <a:lnTo>
                      <a:pt x="700087" y="8572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67" name="Sole 66"/>
              <p:cNvSpPr/>
              <p:nvPr/>
            </p:nvSpPr>
            <p:spPr>
              <a:xfrm>
                <a:off x="4736306" y="4314825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68" name="Sole 67"/>
              <p:cNvSpPr/>
              <p:nvPr/>
            </p:nvSpPr>
            <p:spPr>
              <a:xfrm>
                <a:off x="4893469" y="4210050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69" name="Sole 68"/>
              <p:cNvSpPr/>
              <p:nvPr/>
            </p:nvSpPr>
            <p:spPr>
              <a:xfrm>
                <a:off x="5072063" y="4333875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70" name="Sole 69"/>
              <p:cNvSpPr/>
              <p:nvPr/>
            </p:nvSpPr>
            <p:spPr>
              <a:xfrm>
                <a:off x="5179219" y="4276725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71" name="Sole 70"/>
              <p:cNvSpPr/>
              <p:nvPr/>
            </p:nvSpPr>
            <p:spPr>
              <a:xfrm>
                <a:off x="6915150" y="4819650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72" name="Sole 71"/>
              <p:cNvSpPr/>
              <p:nvPr/>
            </p:nvSpPr>
            <p:spPr>
              <a:xfrm>
                <a:off x="6797278" y="4676775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73" name="Sole 72"/>
              <p:cNvSpPr/>
              <p:nvPr/>
            </p:nvSpPr>
            <p:spPr>
              <a:xfrm>
                <a:off x="7483079" y="4833937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74" name="Sole 73"/>
              <p:cNvSpPr/>
              <p:nvPr/>
            </p:nvSpPr>
            <p:spPr>
              <a:xfrm>
                <a:off x="7618810" y="4772024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75" name="Sole 74"/>
              <p:cNvSpPr/>
              <p:nvPr/>
            </p:nvSpPr>
            <p:spPr>
              <a:xfrm>
                <a:off x="7597379" y="4457700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76" name="Sole 75"/>
              <p:cNvSpPr/>
              <p:nvPr/>
            </p:nvSpPr>
            <p:spPr>
              <a:xfrm>
                <a:off x="7447360" y="4400550"/>
                <a:ext cx="182166" cy="228600"/>
              </a:xfrm>
              <a:prstGeom prst="su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cxnSp>
            <p:nvCxnSpPr>
              <p:cNvPr id="81" name="Connettore 1 80"/>
              <p:cNvCxnSpPr/>
              <p:nvPr/>
            </p:nvCxnSpPr>
            <p:spPr>
              <a:xfrm>
                <a:off x="1575197" y="6243639"/>
                <a:ext cx="4318397" cy="2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1 81"/>
              <p:cNvCxnSpPr/>
              <p:nvPr/>
            </p:nvCxnSpPr>
            <p:spPr>
              <a:xfrm>
                <a:off x="6140054" y="6286501"/>
                <a:ext cx="2589609" cy="95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ttangolo 61"/>
            <p:cNvSpPr/>
            <p:nvPr/>
          </p:nvSpPr>
          <p:spPr>
            <a:xfrm>
              <a:off x="285720" y="6286520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it-IT" dirty="0" err="1">
                  <a:latin typeface="Times New Roman" pitchFamily="18" charset="0"/>
                  <a:cs typeface="Times New Roman" pitchFamily="18" charset="0"/>
                </a:rPr>
                <a:t>utilized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it-IT" dirty="0"/>
            </a:p>
          </p:txBody>
        </p:sp>
        <p:sp>
          <p:nvSpPr>
            <p:cNvPr id="78" name="Rettangolo 77"/>
            <p:cNvSpPr/>
            <p:nvPr/>
          </p:nvSpPr>
          <p:spPr>
            <a:xfrm>
              <a:off x="6072198" y="6286520"/>
              <a:ext cx="27146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latin typeface="Times New Roman" pitchFamily="18" charset="0"/>
                  <a:cs typeface="Times New Roman" pitchFamily="18" charset="0"/>
                </a:rPr>
                <a:t>HTF</a:t>
              </a:r>
              <a:endParaRPr lang="it-IT" dirty="0"/>
            </a:p>
          </p:txBody>
        </p:sp>
      </p:grpSp>
      <p:sp>
        <p:nvSpPr>
          <p:cNvPr id="85" name="Freccia a destra 84"/>
          <p:cNvSpPr/>
          <p:nvPr/>
        </p:nvSpPr>
        <p:spPr>
          <a:xfrm>
            <a:off x="3381356" y="4572009"/>
            <a:ext cx="457974" cy="540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pic>
        <p:nvPicPr>
          <p:cNvPr id="83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DC7420C2-1956-4AA2-A214-88D8166C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7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07426D-027D-26A4-65CD-D9F0B86255C5}"/>
              </a:ext>
            </a:extLst>
          </p:cNvPr>
          <p:cNvSpPr txBox="1"/>
          <p:nvPr/>
        </p:nvSpPr>
        <p:spPr>
          <a:xfrm>
            <a:off x="2045349" y="1036070"/>
            <a:ext cx="384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Condition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3527F-66A4-FEF5-8783-7B5B1EAC6B8A}"/>
              </a:ext>
            </a:extLst>
          </p:cNvPr>
          <p:cNvSpPr txBox="1"/>
          <p:nvPr/>
        </p:nvSpPr>
        <p:spPr>
          <a:xfrm>
            <a:off x="6895288" y="1028368"/>
            <a:ext cx="308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Incubator Condition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9F7D8-EA35-ED30-8977-1E770EE8170E}"/>
              </a:ext>
            </a:extLst>
          </p:cNvPr>
          <p:cNvSpPr txBox="1"/>
          <p:nvPr/>
        </p:nvSpPr>
        <p:spPr>
          <a:xfrm>
            <a:off x="3245827" y="2300072"/>
            <a:ext cx="1440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0,04%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2BA1D-4C51-3F6A-48A3-36DDAADE767C}"/>
              </a:ext>
            </a:extLst>
          </p:cNvPr>
          <p:cNvSpPr txBox="1"/>
          <p:nvPr/>
        </p:nvSpPr>
        <p:spPr>
          <a:xfrm>
            <a:off x="7392144" y="2300072"/>
            <a:ext cx="1440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6%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5E909-720D-F779-FFA8-9AC5C6AAFB9A}"/>
              </a:ext>
            </a:extLst>
          </p:cNvPr>
          <p:cNvSpPr txBox="1"/>
          <p:nvPr/>
        </p:nvSpPr>
        <p:spPr>
          <a:xfrm>
            <a:off x="2270475" y="3544648"/>
            <a:ext cx="3390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HEPES/MOPS buffer medium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E66D0-FCE6-7DBB-8332-A96CE2B143BD}"/>
              </a:ext>
            </a:extLst>
          </p:cNvPr>
          <p:cNvSpPr txBox="1"/>
          <p:nvPr/>
        </p:nvSpPr>
        <p:spPr>
          <a:xfrm>
            <a:off x="6872923" y="3556387"/>
            <a:ext cx="3084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CHO₃⁻ buffer medium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12B9FA-2D4F-6B02-ADF9-36B410EFF5DC}"/>
              </a:ext>
            </a:extLst>
          </p:cNvPr>
          <p:cNvCxnSpPr>
            <a:cxnSpLocks/>
          </p:cNvCxnSpPr>
          <p:nvPr/>
        </p:nvCxnSpPr>
        <p:spPr>
          <a:xfrm>
            <a:off x="6260757" y="917490"/>
            <a:ext cx="0" cy="3663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B6B953-E3CE-0477-72D5-EEC459FF958C}"/>
              </a:ext>
            </a:extLst>
          </p:cNvPr>
          <p:cNvSpPr txBox="1"/>
          <p:nvPr/>
        </p:nvSpPr>
        <p:spPr>
          <a:xfrm>
            <a:off x="3974757" y="542182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</a:t>
            </a:r>
            <a:r>
              <a:rPr lang="en-US" sz="20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maintein</a:t>
            </a:r>
            <a:r>
              <a:rPr lang="en-US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pH intracellular</a:t>
            </a:r>
            <a:endParaRPr lang="it-IT" sz="2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6C1EC432-40A3-6BA4-DB0F-BA29CCA4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1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99235" y="526302"/>
            <a:ext cx="474702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“PICK-UP”: THE OOCYTE RETRIEVAL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1806175" y="1875402"/>
            <a:ext cx="8631492" cy="4053928"/>
            <a:chOff x="282175" y="1084164"/>
            <a:chExt cx="8631492" cy="4053928"/>
          </a:xfrm>
        </p:grpSpPr>
        <p:pic>
          <p:nvPicPr>
            <p:cNvPr id="9" name="Picture 6" descr="https://encrypted-tbn0.gstatic.com/images?q=tbn:ANd9GcS86FTM6SSQ9jUdpJQl1gFEgVVy5ee4KSizpNqhkwFyQv8n-P4Ae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784" y="1084164"/>
              <a:ext cx="2590298" cy="3289268"/>
            </a:xfrm>
            <a:prstGeom prst="rect">
              <a:avLst/>
            </a:prstGeom>
            <a:noFill/>
          </p:spPr>
        </p:pic>
        <p:cxnSp>
          <p:nvCxnSpPr>
            <p:cNvPr id="11" name="Connettore 2 10"/>
            <p:cNvCxnSpPr/>
            <p:nvPr/>
          </p:nvCxnSpPr>
          <p:spPr>
            <a:xfrm>
              <a:off x="2132410" y="2300287"/>
              <a:ext cx="1403747" cy="142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1660923" y="2757488"/>
              <a:ext cx="2035969" cy="55721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1253728" y="2243138"/>
              <a:ext cx="803672" cy="95726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Arco a tutto sesto 16"/>
            <p:cNvSpPr/>
            <p:nvPr/>
          </p:nvSpPr>
          <p:spPr>
            <a:xfrm>
              <a:off x="1114425" y="1800225"/>
              <a:ext cx="1114425" cy="1200150"/>
            </a:xfrm>
            <a:prstGeom prst="blockArc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346610" y="2114551"/>
              <a:ext cx="2287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COC’s WHASHING </a:t>
              </a:r>
            </a:p>
            <a:p>
              <a:pPr algn="ctr"/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AREA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442090" y="3124201"/>
              <a:ext cx="2095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COC’s STORAGE </a:t>
              </a:r>
            </a:p>
            <a:p>
              <a:pPr algn="ctr"/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AREA</a:t>
              </a:r>
            </a:p>
          </p:txBody>
        </p:sp>
        <p:pic>
          <p:nvPicPr>
            <p:cNvPr id="24" name="Picture 16" descr="Risultati immagini per 4 well pla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92352">
              <a:off x="5479857" y="1455044"/>
              <a:ext cx="3287352" cy="3102669"/>
            </a:xfrm>
            <a:prstGeom prst="rect">
              <a:avLst/>
            </a:prstGeom>
            <a:noFill/>
          </p:spPr>
        </p:pic>
        <p:sp>
          <p:nvSpPr>
            <p:cNvPr id="16" name="CasellaDiTesto 15"/>
            <p:cNvSpPr txBox="1"/>
            <p:nvPr/>
          </p:nvSpPr>
          <p:spPr>
            <a:xfrm>
              <a:off x="282175" y="4605352"/>
              <a:ext cx="38818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Times New Roman" pitchFamily="18" charset="0"/>
                  <a:cs typeface="Times New Roman" pitchFamily="18" charset="0"/>
                </a:rPr>
                <a:t>TEMPORARY STORAGE CENTER WELL DISH</a:t>
              </a:r>
            </a:p>
            <a:p>
              <a:r>
                <a:rPr lang="it-IT" sz="1400" dirty="0">
                  <a:latin typeface="Times New Roman" pitchFamily="18" charset="0"/>
                  <a:cs typeface="Times New Roman" pitchFamily="18" charset="0"/>
                </a:rPr>
                <a:t>FOR COC’s PRIOR TO INCUBATION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572303" y="4614872"/>
              <a:ext cx="3341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Times New Roman" pitchFamily="18" charset="0"/>
                  <a:cs typeface="Times New Roman" pitchFamily="18" charset="0"/>
                </a:rPr>
                <a:t>4 WELL DISH FOR COC’s INCUBATION</a:t>
              </a:r>
            </a:p>
            <a:p>
              <a:r>
                <a:rPr lang="it-IT" sz="1400" dirty="0">
                  <a:latin typeface="Times New Roman" pitchFamily="18" charset="0"/>
                  <a:cs typeface="Times New Roman" pitchFamily="18" charset="0"/>
                </a:rPr>
                <a:t>AFTER OOCYTE RETRIEVAL </a:t>
              </a:r>
            </a:p>
          </p:txBody>
        </p:sp>
      </p:grpSp>
      <p:pic>
        <p:nvPicPr>
          <p:cNvPr id="30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EE531C61-DDCE-4D86-B375-5EA7C439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399235" y="214095"/>
            <a:ext cx="474702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“PICK-UP”: THE OOCYTE RETRIEVAL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485602" y="5381621"/>
            <a:ext cx="201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WORKSTATION </a:t>
            </a:r>
          </a:p>
          <a:p>
            <a:pPr algn="ctr"/>
            <a:r>
              <a:rPr lang="it-IT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HEATED STAGE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1663305" y="1599096"/>
            <a:ext cx="8894005" cy="5258928"/>
            <a:chOff x="139304" y="1528763"/>
            <a:chExt cx="8894005" cy="5258928"/>
          </a:xfrm>
        </p:grpSpPr>
        <p:grpSp>
          <p:nvGrpSpPr>
            <p:cNvPr id="3" name="Gruppo 8"/>
            <p:cNvGrpSpPr/>
            <p:nvPr/>
          </p:nvGrpSpPr>
          <p:grpSpPr>
            <a:xfrm>
              <a:off x="2046704" y="1528763"/>
              <a:ext cx="4875609" cy="4557712"/>
              <a:chOff x="971600" y="1700808"/>
              <a:chExt cx="4434740" cy="3240360"/>
            </a:xfrm>
          </p:grpSpPr>
          <p:pic>
            <p:nvPicPr>
              <p:cNvPr id="10" name="Picture 3" descr="C:\Users\LUIGI\Desktop\articoli luigi\convegno\foto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689" t="8105" r="11824" b="19013"/>
              <a:stretch>
                <a:fillRect/>
              </a:stretch>
            </p:blipFill>
            <p:spPr bwMode="auto">
              <a:xfrm>
                <a:off x="1286036" y="2198466"/>
                <a:ext cx="1080815" cy="1343716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C:\Users\LUIGI\Desktop\articoli luigi\convegno\foto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971600" y="1700808"/>
                <a:ext cx="4434740" cy="3240360"/>
              </a:xfrm>
              <a:prstGeom prst="rect">
                <a:avLst/>
              </a:prstGeom>
              <a:noFill/>
            </p:spPr>
          </p:pic>
        </p:grpSp>
        <p:cxnSp>
          <p:nvCxnSpPr>
            <p:cNvPr id="14" name="Connettore 2 13"/>
            <p:cNvCxnSpPr/>
            <p:nvPr/>
          </p:nvCxnSpPr>
          <p:spPr>
            <a:xfrm rot="10800000">
              <a:off x="1007270" y="3914775"/>
              <a:ext cx="953692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V="1">
              <a:off x="5657850" y="4357688"/>
              <a:ext cx="1639491" cy="9286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5647134" y="5557837"/>
              <a:ext cx="1693069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139304" y="4200525"/>
              <a:ext cx="185380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“PASS BOX” </a:t>
              </a:r>
              <a:r>
                <a:rPr lang="it-IT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(IN ORDER TO </a:t>
              </a:r>
            </a:p>
            <a:p>
              <a:pPr algn="ctr"/>
              <a:r>
                <a:rPr lang="it-IT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MAINTAIN ASEPTIC CONDITIONS)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7215189" y="4005262"/>
              <a:ext cx="1500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TERMOBLOCK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497153" y="6264471"/>
              <a:ext cx="353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(..TO MANTAIN THE CORE BODY TEMPERATURE)</a:t>
              </a: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2166911" y="1214422"/>
            <a:ext cx="744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attention: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temperature and timing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COC’s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outside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incubator. </a:t>
            </a:r>
          </a:p>
        </p:txBody>
      </p:sp>
      <p:pic>
        <p:nvPicPr>
          <p:cNvPr id="28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DF491F2F-33EB-4666-8696-0FD57DF7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5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524000" y="59774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INSEMINATION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1738283" y="1643051"/>
            <a:ext cx="8638565" cy="3478721"/>
            <a:chOff x="703627" y="1071560"/>
            <a:chExt cx="8638565" cy="3478721"/>
          </a:xfrm>
        </p:grpSpPr>
        <p:cxnSp>
          <p:nvCxnSpPr>
            <p:cNvPr id="15" name="Connettore 2 14"/>
            <p:cNvCxnSpPr/>
            <p:nvPr/>
          </p:nvCxnSpPr>
          <p:spPr>
            <a:xfrm rot="10800000" flipV="1">
              <a:off x="3146831" y="1500188"/>
              <a:ext cx="1682354" cy="10858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>
              <a:off x="4825613" y="1509713"/>
              <a:ext cx="1878806" cy="1162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703627" y="2828913"/>
              <a:ext cx="393011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CONVENTIONAL </a:t>
              </a:r>
              <a:r>
                <a:rPr lang="it-IT" sz="1400" b="1" i="1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IN-VITRO</a:t>
              </a:r>
              <a:r>
                <a:rPr lang="it-IT" sz="1400" b="1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INSEMINATION</a:t>
              </a:r>
            </a:p>
            <a:p>
              <a:r>
                <a:rPr lang="it-IT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(FIVET)</a:t>
              </a:r>
            </a:p>
            <a:p>
              <a:endParaRPr lang="it-IT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TUBAL OBSTRUCTION</a:t>
              </a:r>
            </a:p>
            <a:p>
              <a:pPr>
                <a:buFontTx/>
                <a:buChar char="-"/>
              </a:pP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NORMAL TO MODERATE OAT SEMEN SAMPLE</a:t>
              </a:r>
            </a:p>
            <a:p>
              <a:pPr>
                <a:buFontTx/>
                <a:buChar char="-"/>
              </a:pP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ENDOMETRIOSIS</a:t>
              </a:r>
            </a:p>
            <a:p>
              <a:pPr>
                <a:buFontTx/>
                <a:buChar char="-"/>
              </a:pP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PREVIOUS FAILURE WITH </a:t>
              </a:r>
              <a:r>
                <a:rPr lang="it-IT" sz="1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I.U.I.</a:t>
              </a: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191119" y="2857510"/>
              <a:ext cx="4151073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INTRACYTOPLASMATIC SPERM INJECTION</a:t>
              </a:r>
            </a:p>
            <a:p>
              <a:r>
                <a:rPr lang="it-IT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(ICSI)</a:t>
              </a:r>
            </a:p>
            <a:p>
              <a:endParaRPr lang="it-IT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MODERATE TO SEVERE OAT SEMEN SAMPLE</a:t>
              </a:r>
            </a:p>
            <a:p>
              <a:pPr>
                <a:buFontTx/>
                <a:buChar char="-"/>
              </a:pP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SURGICAL SPERM RETRIEVAL (TESE/TESA/MESA)</a:t>
              </a:r>
            </a:p>
            <a:p>
              <a:pPr>
                <a:buFontTx/>
                <a:buChar char="-"/>
              </a:pP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OOCYTE THAWING</a:t>
              </a:r>
            </a:p>
            <a:p>
              <a:pPr>
                <a:buFontTx/>
                <a:buChar char="-"/>
              </a:pP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NO TO LOW FERTILIZAION RATE AFTER FIVET</a:t>
              </a:r>
            </a:p>
            <a:p>
              <a:endParaRPr lang="it-IT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389559" y="1071560"/>
              <a:ext cx="5808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it-IT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hours</a:t>
              </a:r>
              <a:r>
                <a: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after</a:t>
              </a:r>
              <a:r>
                <a: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retrieval</a:t>
              </a:r>
              <a:r>
                <a: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it-IT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we</a:t>
              </a:r>
              <a:r>
                <a: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have</a:t>
              </a:r>
              <a:r>
                <a: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to</a:t>
              </a:r>
              <a:r>
                <a: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choose</a:t>
              </a:r>
              <a:r>
                <a: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the </a:t>
              </a:r>
              <a:r>
                <a:rPr lang="it-IT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tecnique</a:t>
              </a:r>
              <a:r>
                <a: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23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D03CDC64-D99D-450B-9582-DDD41A67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8481" y="383426"/>
            <a:ext cx="513278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CONVENTIONAL</a:t>
            </a:r>
            <a:r>
              <a:rPr lang="it-IT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IN-VITRO</a:t>
            </a:r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INSEMINATION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881158" y="1291225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FIVET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must be performed after 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hours of incubation.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COC’s are able to reach the 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cytoplasmic and nuclear maturity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sperm</a:t>
            </a: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inside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100.000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motile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spz</a:t>
            </a:r>
            <a:r>
              <a:rPr lang="it-IT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/COC</a:t>
            </a: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Ovale 132"/>
          <p:cNvSpPr/>
          <p:nvPr/>
        </p:nvSpPr>
        <p:spPr>
          <a:xfrm>
            <a:off x="8103395" y="4357690"/>
            <a:ext cx="96441" cy="128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>
            <a:off x="8185548" y="4195765"/>
            <a:ext cx="96441" cy="128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>
            <a:off x="8857060" y="4191002"/>
            <a:ext cx="96441" cy="128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>
            <a:off x="7974807" y="4200526"/>
            <a:ext cx="96441" cy="114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Ovale 136"/>
          <p:cNvSpPr/>
          <p:nvPr/>
        </p:nvSpPr>
        <p:spPr>
          <a:xfrm>
            <a:off x="9049942" y="4043365"/>
            <a:ext cx="92869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Ovale 137"/>
          <p:cNvSpPr/>
          <p:nvPr/>
        </p:nvSpPr>
        <p:spPr>
          <a:xfrm>
            <a:off x="8907066" y="4314827"/>
            <a:ext cx="96441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>
            <a:off x="8996364" y="4257677"/>
            <a:ext cx="114301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1" name="Gruppo 100"/>
          <p:cNvGrpSpPr/>
          <p:nvPr/>
        </p:nvGrpSpPr>
        <p:grpSpPr>
          <a:xfrm>
            <a:off x="2024034" y="2726762"/>
            <a:ext cx="9001188" cy="3774072"/>
            <a:chOff x="500034" y="2357430"/>
            <a:chExt cx="9001188" cy="3774072"/>
          </a:xfrm>
        </p:grpSpPr>
        <p:grpSp>
          <p:nvGrpSpPr>
            <p:cNvPr id="100" name="Gruppo 99"/>
            <p:cNvGrpSpPr/>
            <p:nvPr/>
          </p:nvGrpSpPr>
          <p:grpSpPr>
            <a:xfrm>
              <a:off x="500034" y="2357430"/>
              <a:ext cx="7325655" cy="2959503"/>
              <a:chOff x="546483" y="2271735"/>
              <a:chExt cx="7686666" cy="3259512"/>
            </a:xfrm>
          </p:grpSpPr>
          <p:grpSp>
            <p:nvGrpSpPr>
              <p:cNvPr id="2" name="Gruppo 21"/>
              <p:cNvGrpSpPr/>
              <p:nvPr/>
            </p:nvGrpSpPr>
            <p:grpSpPr>
              <a:xfrm>
                <a:off x="546483" y="2271735"/>
                <a:ext cx="2421731" cy="2714625"/>
                <a:chOff x="728643" y="2271735"/>
                <a:chExt cx="3228975" cy="2714625"/>
              </a:xfrm>
            </p:grpSpPr>
            <p:grpSp>
              <p:nvGrpSpPr>
                <p:cNvPr id="3" name="Gruppo 12"/>
                <p:cNvGrpSpPr/>
                <p:nvPr/>
              </p:nvGrpSpPr>
              <p:grpSpPr>
                <a:xfrm>
                  <a:off x="728643" y="2271735"/>
                  <a:ext cx="3228975" cy="2714625"/>
                  <a:chOff x="1300163" y="1600199"/>
                  <a:chExt cx="3228975" cy="2714625"/>
                </a:xfrm>
              </p:grpSpPr>
              <p:sp>
                <p:nvSpPr>
                  <p:cNvPr id="5" name="Rettangolo arrotondato 4"/>
                  <p:cNvSpPr/>
                  <p:nvPr/>
                </p:nvSpPr>
                <p:spPr>
                  <a:xfrm>
                    <a:off x="1300163" y="1600199"/>
                    <a:ext cx="3228975" cy="271462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6" name="Ovale 5"/>
                  <p:cNvSpPr/>
                  <p:nvPr/>
                </p:nvSpPr>
                <p:spPr>
                  <a:xfrm>
                    <a:off x="1843092" y="1985963"/>
                    <a:ext cx="871537" cy="857250"/>
                  </a:xfrm>
                  <a:prstGeom prst="ellipse">
                    <a:avLst/>
                  </a:prstGeom>
                  <a:solidFill>
                    <a:srgbClr val="FF99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" name="Ovale 7"/>
                  <p:cNvSpPr/>
                  <p:nvPr/>
                </p:nvSpPr>
                <p:spPr>
                  <a:xfrm>
                    <a:off x="3038516" y="1981195"/>
                    <a:ext cx="871537" cy="857250"/>
                  </a:xfrm>
                  <a:prstGeom prst="ellipse">
                    <a:avLst/>
                  </a:prstGeom>
                  <a:solidFill>
                    <a:srgbClr val="FF99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" name="Ovale 8"/>
                  <p:cNvSpPr/>
                  <p:nvPr/>
                </p:nvSpPr>
                <p:spPr>
                  <a:xfrm>
                    <a:off x="1852612" y="3009931"/>
                    <a:ext cx="871537" cy="857250"/>
                  </a:xfrm>
                  <a:prstGeom prst="ellipse">
                    <a:avLst/>
                  </a:prstGeom>
                  <a:solidFill>
                    <a:srgbClr val="FF99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" name="Ovale 9"/>
                  <p:cNvSpPr/>
                  <p:nvPr/>
                </p:nvSpPr>
                <p:spPr>
                  <a:xfrm>
                    <a:off x="3062324" y="3048027"/>
                    <a:ext cx="871537" cy="857250"/>
                  </a:xfrm>
                  <a:prstGeom prst="ellipse">
                    <a:avLst/>
                  </a:prstGeom>
                  <a:solidFill>
                    <a:srgbClr val="FF99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2" name="CasellaDiTesto 11"/>
                  <p:cNvSpPr txBox="1"/>
                  <p:nvPr/>
                </p:nvSpPr>
                <p:spPr>
                  <a:xfrm>
                    <a:off x="1443027" y="3986211"/>
                    <a:ext cx="2830065" cy="3050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NAME AND </a:t>
                    </a:r>
                    <a:r>
                      <a:rPr lang="it-IT" sz="1200" b="1" dirty="0" err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I.D.</a:t>
                    </a:r>
                    <a:r>
                      <a:rPr lang="it-IT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NUMBER</a:t>
                    </a:r>
                  </a:p>
                </p:txBody>
              </p:sp>
            </p:grpSp>
            <p:sp>
              <p:nvSpPr>
                <p:cNvPr id="15" name="Sole 14"/>
                <p:cNvSpPr/>
                <p:nvPr/>
              </p:nvSpPr>
              <p:spPr>
                <a:xfrm>
                  <a:off x="2876550" y="4233863"/>
                  <a:ext cx="242888" cy="228600"/>
                </a:xfrm>
                <a:prstGeom prst="su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" name="Sole 15"/>
                <p:cNvSpPr/>
                <p:nvPr/>
              </p:nvSpPr>
              <p:spPr>
                <a:xfrm>
                  <a:off x="2662238" y="4219575"/>
                  <a:ext cx="242888" cy="228600"/>
                </a:xfrm>
                <a:prstGeom prst="su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Sole 16"/>
                <p:cNvSpPr/>
                <p:nvPr/>
              </p:nvSpPr>
              <p:spPr>
                <a:xfrm>
                  <a:off x="3033713" y="4062412"/>
                  <a:ext cx="242888" cy="228600"/>
                </a:xfrm>
                <a:prstGeom prst="su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" name="Sole 17"/>
                <p:cNvSpPr/>
                <p:nvPr/>
              </p:nvSpPr>
              <p:spPr>
                <a:xfrm>
                  <a:off x="2762250" y="3990975"/>
                  <a:ext cx="242888" cy="228600"/>
                </a:xfrm>
                <a:prstGeom prst="su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" name="Sole 18"/>
                <p:cNvSpPr/>
                <p:nvPr/>
              </p:nvSpPr>
              <p:spPr>
                <a:xfrm>
                  <a:off x="1690688" y="4233862"/>
                  <a:ext cx="242888" cy="228600"/>
                </a:xfrm>
                <a:prstGeom prst="su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" name="Sole 19"/>
                <p:cNvSpPr/>
                <p:nvPr/>
              </p:nvSpPr>
              <p:spPr>
                <a:xfrm>
                  <a:off x="1419225" y="4219575"/>
                  <a:ext cx="242888" cy="228600"/>
                </a:xfrm>
                <a:prstGeom prst="su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" name="Sole 20"/>
                <p:cNvSpPr/>
                <p:nvPr/>
              </p:nvSpPr>
              <p:spPr>
                <a:xfrm>
                  <a:off x="1576388" y="4033838"/>
                  <a:ext cx="242888" cy="228600"/>
                </a:xfrm>
                <a:prstGeom prst="su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" name="Gruppo 75"/>
              <p:cNvGrpSpPr/>
              <p:nvPr/>
            </p:nvGrpSpPr>
            <p:grpSpPr>
              <a:xfrm>
                <a:off x="3157521" y="2281260"/>
                <a:ext cx="2421731" cy="2714625"/>
                <a:chOff x="4395771" y="2281260"/>
                <a:chExt cx="3228975" cy="2714625"/>
              </a:xfrm>
            </p:grpSpPr>
            <p:grpSp>
              <p:nvGrpSpPr>
                <p:cNvPr id="11" name="Gruppo 22"/>
                <p:cNvGrpSpPr/>
                <p:nvPr/>
              </p:nvGrpSpPr>
              <p:grpSpPr>
                <a:xfrm>
                  <a:off x="4395771" y="2281260"/>
                  <a:ext cx="3228975" cy="2714625"/>
                  <a:chOff x="728643" y="2271735"/>
                  <a:chExt cx="3228975" cy="2714625"/>
                </a:xfrm>
              </p:grpSpPr>
              <p:grpSp>
                <p:nvGrpSpPr>
                  <p:cNvPr id="13" name="Gruppo 12"/>
                  <p:cNvGrpSpPr/>
                  <p:nvPr/>
                </p:nvGrpSpPr>
                <p:grpSpPr>
                  <a:xfrm>
                    <a:off x="728643" y="2271735"/>
                    <a:ext cx="3228975" cy="2714625"/>
                    <a:chOff x="1300163" y="1600199"/>
                    <a:chExt cx="3228975" cy="2714625"/>
                  </a:xfrm>
                </p:grpSpPr>
                <p:sp>
                  <p:nvSpPr>
                    <p:cNvPr id="32" name="Rettangolo arrotondato 31"/>
                    <p:cNvSpPr/>
                    <p:nvPr/>
                  </p:nvSpPr>
                  <p:spPr>
                    <a:xfrm>
                      <a:off x="1300163" y="1600199"/>
                      <a:ext cx="3228975" cy="2714625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  <p:sp>
                  <p:nvSpPr>
                    <p:cNvPr id="33" name="Ovale 32"/>
                    <p:cNvSpPr/>
                    <p:nvPr/>
                  </p:nvSpPr>
                  <p:spPr>
                    <a:xfrm>
                      <a:off x="1843092" y="1985963"/>
                      <a:ext cx="871537" cy="857250"/>
                    </a:xfrm>
                    <a:prstGeom prst="ellipse">
                      <a:avLst/>
                    </a:prstGeom>
                    <a:solidFill>
                      <a:srgbClr val="FF99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4" name="Ovale 33"/>
                    <p:cNvSpPr/>
                    <p:nvPr/>
                  </p:nvSpPr>
                  <p:spPr>
                    <a:xfrm>
                      <a:off x="3038516" y="1981195"/>
                      <a:ext cx="871537" cy="857250"/>
                    </a:xfrm>
                    <a:prstGeom prst="ellipse">
                      <a:avLst/>
                    </a:prstGeom>
                    <a:solidFill>
                      <a:srgbClr val="FF99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5" name="Ovale 34"/>
                    <p:cNvSpPr/>
                    <p:nvPr/>
                  </p:nvSpPr>
                  <p:spPr>
                    <a:xfrm>
                      <a:off x="1852612" y="3009931"/>
                      <a:ext cx="871537" cy="857250"/>
                    </a:xfrm>
                    <a:prstGeom prst="ellipse">
                      <a:avLst/>
                    </a:prstGeom>
                    <a:solidFill>
                      <a:srgbClr val="FF99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6" name="Ovale 35"/>
                    <p:cNvSpPr/>
                    <p:nvPr/>
                  </p:nvSpPr>
                  <p:spPr>
                    <a:xfrm>
                      <a:off x="3062324" y="3048027"/>
                      <a:ext cx="871537" cy="857250"/>
                    </a:xfrm>
                    <a:prstGeom prst="ellipse">
                      <a:avLst/>
                    </a:prstGeom>
                    <a:solidFill>
                      <a:srgbClr val="FF99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7" name="CasellaDiTesto 36"/>
                    <p:cNvSpPr txBox="1"/>
                    <p:nvPr/>
                  </p:nvSpPr>
                  <p:spPr>
                    <a:xfrm>
                      <a:off x="1443027" y="3986211"/>
                      <a:ext cx="2830065" cy="3050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NAME AND </a:t>
                      </a:r>
                      <a:r>
                        <a:rPr lang="it-IT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I.D.</a:t>
                      </a:r>
                      <a:r>
                        <a:rPr lang="it-IT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NUMBER</a:t>
                      </a:r>
                    </a:p>
                  </p:txBody>
                </p:sp>
              </p:grpSp>
              <p:sp>
                <p:nvSpPr>
                  <p:cNvPr id="25" name="Sole 24"/>
                  <p:cNvSpPr/>
                  <p:nvPr/>
                </p:nvSpPr>
                <p:spPr>
                  <a:xfrm>
                    <a:off x="2876550" y="4233863"/>
                    <a:ext cx="242888" cy="228600"/>
                  </a:xfrm>
                  <a:prstGeom prst="su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6" name="Sole 25"/>
                  <p:cNvSpPr/>
                  <p:nvPr/>
                </p:nvSpPr>
                <p:spPr>
                  <a:xfrm>
                    <a:off x="2662238" y="4219575"/>
                    <a:ext cx="242888" cy="228600"/>
                  </a:xfrm>
                  <a:prstGeom prst="su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7" name="Sole 26"/>
                  <p:cNvSpPr/>
                  <p:nvPr/>
                </p:nvSpPr>
                <p:spPr>
                  <a:xfrm>
                    <a:off x="3033713" y="4062412"/>
                    <a:ext cx="242888" cy="228600"/>
                  </a:xfrm>
                  <a:prstGeom prst="su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8" name="Sole 27"/>
                  <p:cNvSpPr/>
                  <p:nvPr/>
                </p:nvSpPr>
                <p:spPr>
                  <a:xfrm>
                    <a:off x="2762250" y="3990975"/>
                    <a:ext cx="242888" cy="228600"/>
                  </a:xfrm>
                  <a:prstGeom prst="su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9" name="Sole 28"/>
                  <p:cNvSpPr/>
                  <p:nvPr/>
                </p:nvSpPr>
                <p:spPr>
                  <a:xfrm>
                    <a:off x="1690688" y="4233862"/>
                    <a:ext cx="242888" cy="228600"/>
                  </a:xfrm>
                  <a:prstGeom prst="su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0" name="Sole 29"/>
                  <p:cNvSpPr/>
                  <p:nvPr/>
                </p:nvSpPr>
                <p:spPr>
                  <a:xfrm>
                    <a:off x="1419225" y="4219575"/>
                    <a:ext cx="242888" cy="228600"/>
                  </a:xfrm>
                  <a:prstGeom prst="su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1" name="Sole 30"/>
                  <p:cNvSpPr/>
                  <p:nvPr/>
                </p:nvSpPr>
                <p:spPr>
                  <a:xfrm>
                    <a:off x="1576388" y="4033838"/>
                    <a:ext cx="242888" cy="228600"/>
                  </a:xfrm>
                  <a:prstGeom prst="su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22" name="Gruppo 55"/>
                <p:cNvGrpSpPr/>
                <p:nvPr/>
              </p:nvGrpSpPr>
              <p:grpSpPr>
                <a:xfrm>
                  <a:off x="6477002" y="3829049"/>
                  <a:ext cx="595313" cy="328612"/>
                  <a:chOff x="8905875" y="3386138"/>
                  <a:chExt cx="728662" cy="428624"/>
                </a:xfrm>
              </p:grpSpPr>
              <p:grpSp>
                <p:nvGrpSpPr>
                  <p:cNvPr id="23" name="Gruppo 39"/>
                  <p:cNvGrpSpPr/>
                  <p:nvPr/>
                </p:nvGrpSpPr>
                <p:grpSpPr>
                  <a:xfrm>
                    <a:off x="8958262" y="3386138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38" name="Ovale 37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9" name="Figura a mano libera 38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24" name="Gruppo 40"/>
                  <p:cNvGrpSpPr/>
                  <p:nvPr/>
                </p:nvGrpSpPr>
                <p:grpSpPr>
                  <a:xfrm>
                    <a:off x="9110662" y="3538538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42" name="Ovale 41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3" name="Figura a mano libera 42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40" name="Gruppo 43"/>
                  <p:cNvGrpSpPr/>
                  <p:nvPr/>
                </p:nvGrpSpPr>
                <p:grpSpPr>
                  <a:xfrm>
                    <a:off x="9263062" y="3690938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45" name="Ovale 44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6" name="Figura a mano libera 45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41" name="Gruppo 46"/>
                  <p:cNvGrpSpPr/>
                  <p:nvPr/>
                </p:nvGrpSpPr>
                <p:grpSpPr>
                  <a:xfrm>
                    <a:off x="9086850" y="3743325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48" name="Ovale 47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9" name="Figura a mano libera 48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44" name="Gruppo 49"/>
                  <p:cNvGrpSpPr/>
                  <p:nvPr/>
                </p:nvGrpSpPr>
                <p:grpSpPr>
                  <a:xfrm>
                    <a:off x="8996362" y="3624263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51" name="Ovale 50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2" name="Figura a mano libera 51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47" name="Gruppo 52"/>
                  <p:cNvGrpSpPr/>
                  <p:nvPr/>
                </p:nvGrpSpPr>
                <p:grpSpPr>
                  <a:xfrm>
                    <a:off x="8905875" y="3490913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54" name="Ovale 53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5" name="Figura a mano libera 54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</p:grpSp>
            <p:grpSp>
              <p:nvGrpSpPr>
                <p:cNvPr id="50" name="Gruppo 56"/>
                <p:cNvGrpSpPr/>
                <p:nvPr/>
              </p:nvGrpSpPr>
              <p:grpSpPr>
                <a:xfrm>
                  <a:off x="5172077" y="3852861"/>
                  <a:ext cx="595313" cy="328612"/>
                  <a:chOff x="8905875" y="3386138"/>
                  <a:chExt cx="728662" cy="428624"/>
                </a:xfrm>
              </p:grpSpPr>
              <p:grpSp>
                <p:nvGrpSpPr>
                  <p:cNvPr id="53" name="Gruppo 39"/>
                  <p:cNvGrpSpPr/>
                  <p:nvPr/>
                </p:nvGrpSpPr>
                <p:grpSpPr>
                  <a:xfrm>
                    <a:off x="8958262" y="3386138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74" name="Ovale 73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5" name="Figura a mano libera 74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56" name="Gruppo 40"/>
                  <p:cNvGrpSpPr/>
                  <p:nvPr/>
                </p:nvGrpSpPr>
                <p:grpSpPr>
                  <a:xfrm>
                    <a:off x="9110662" y="3538538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72" name="Ovale 71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3" name="Figura a mano libera 72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57" name="Gruppo 43"/>
                  <p:cNvGrpSpPr/>
                  <p:nvPr/>
                </p:nvGrpSpPr>
                <p:grpSpPr>
                  <a:xfrm>
                    <a:off x="9263062" y="3690938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70" name="Ovale 69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1" name="Figura a mano libera 70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58" name="Gruppo 46"/>
                  <p:cNvGrpSpPr/>
                  <p:nvPr/>
                </p:nvGrpSpPr>
                <p:grpSpPr>
                  <a:xfrm>
                    <a:off x="9086850" y="3743325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68" name="Ovale 67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9" name="Figura a mano libera 68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59" name="Gruppo 49"/>
                  <p:cNvGrpSpPr/>
                  <p:nvPr/>
                </p:nvGrpSpPr>
                <p:grpSpPr>
                  <a:xfrm>
                    <a:off x="8996362" y="3624263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66" name="Ovale 65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7" name="Figura a mano libera 66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60" name="Gruppo 52"/>
                  <p:cNvGrpSpPr/>
                  <p:nvPr/>
                </p:nvGrpSpPr>
                <p:grpSpPr>
                  <a:xfrm>
                    <a:off x="8905875" y="3490913"/>
                    <a:ext cx="371475" cy="71437"/>
                    <a:chOff x="8686800" y="3328988"/>
                    <a:chExt cx="642938" cy="128587"/>
                  </a:xfrm>
                </p:grpSpPr>
                <p:sp>
                  <p:nvSpPr>
                    <p:cNvPr id="64" name="Ovale 63"/>
                    <p:cNvSpPr/>
                    <p:nvPr/>
                  </p:nvSpPr>
                  <p:spPr>
                    <a:xfrm>
                      <a:off x="8686800" y="3328988"/>
                      <a:ext cx="242888" cy="12858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5" name="Figura a mano libera 64"/>
                    <p:cNvSpPr/>
                    <p:nvPr/>
                  </p:nvSpPr>
                  <p:spPr>
                    <a:xfrm>
                      <a:off x="8915400" y="3386138"/>
                      <a:ext cx="414338" cy="71437"/>
                    </a:xfrm>
                    <a:custGeom>
                      <a:avLst/>
                      <a:gdLst>
                        <a:gd name="connsiteX0" fmla="*/ 0 w 414338"/>
                        <a:gd name="connsiteY0" fmla="*/ 28575 h 71437"/>
                        <a:gd name="connsiteX1" fmla="*/ 42863 w 414338"/>
                        <a:gd name="connsiteY1" fmla="*/ 14287 h 71437"/>
                        <a:gd name="connsiteX2" fmla="*/ 214313 w 414338"/>
                        <a:gd name="connsiteY2" fmla="*/ 42862 h 71437"/>
                        <a:gd name="connsiteX3" fmla="*/ 300038 w 414338"/>
                        <a:gd name="connsiteY3" fmla="*/ 71437 h 71437"/>
                        <a:gd name="connsiteX4" fmla="*/ 414338 w 414338"/>
                        <a:gd name="connsiteY4" fmla="*/ 0 h 7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4338" h="71437">
                          <a:moveTo>
                            <a:pt x="0" y="28575"/>
                          </a:moveTo>
                          <a:cubicBezTo>
                            <a:pt x="14288" y="23812"/>
                            <a:pt x="27802" y="14287"/>
                            <a:pt x="42863" y="14287"/>
                          </a:cubicBezTo>
                          <a:cubicBezTo>
                            <a:pt x="90133" y="14287"/>
                            <a:pt x="164157" y="27815"/>
                            <a:pt x="214313" y="42862"/>
                          </a:cubicBezTo>
                          <a:cubicBezTo>
                            <a:pt x="243163" y="51517"/>
                            <a:pt x="300038" y="71437"/>
                            <a:pt x="300038" y="71437"/>
                          </a:cubicBezTo>
                          <a:cubicBezTo>
                            <a:pt x="394624" y="8380"/>
                            <a:pt x="355046" y="29645"/>
                            <a:pt x="414338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</p:grpSp>
          </p:grpSp>
          <p:sp>
            <p:nvSpPr>
              <p:cNvPr id="77" name="Freccia circolare in giù 76"/>
              <p:cNvSpPr/>
              <p:nvPr/>
            </p:nvSpPr>
            <p:spPr>
              <a:xfrm rot="10800000" flipH="1">
                <a:off x="2650356" y="4962284"/>
                <a:ext cx="1198147" cy="545150"/>
              </a:xfrm>
              <a:prstGeom prst="curvedDown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uppo 12"/>
              <p:cNvGrpSpPr/>
              <p:nvPr/>
            </p:nvGrpSpPr>
            <p:grpSpPr>
              <a:xfrm>
                <a:off x="5811418" y="2305071"/>
                <a:ext cx="2421731" cy="2714625"/>
                <a:chOff x="1300163" y="1600199"/>
                <a:chExt cx="3228975" cy="2714625"/>
              </a:xfrm>
            </p:grpSpPr>
            <p:sp>
              <p:nvSpPr>
                <p:cNvPr id="127" name="Rettangolo arrotondato 126"/>
                <p:cNvSpPr/>
                <p:nvPr/>
              </p:nvSpPr>
              <p:spPr>
                <a:xfrm>
                  <a:off x="1300163" y="1600199"/>
                  <a:ext cx="3228975" cy="271462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" name="Ovale 127"/>
                <p:cNvSpPr/>
                <p:nvPr/>
              </p:nvSpPr>
              <p:spPr>
                <a:xfrm>
                  <a:off x="1843092" y="1985963"/>
                  <a:ext cx="871537" cy="857250"/>
                </a:xfrm>
                <a:prstGeom prst="ellipse">
                  <a:avLst/>
                </a:prstGeom>
                <a:solidFill>
                  <a:srgbClr val="FF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200" dirty="0">
                      <a:latin typeface="Times New Roman" pitchFamily="18" charset="0"/>
                      <a:cs typeface="Times New Roman" pitchFamily="18" charset="0"/>
                    </a:rPr>
                    <a:t>WASH</a:t>
                  </a:r>
                </a:p>
              </p:txBody>
            </p:sp>
            <p:sp>
              <p:nvSpPr>
                <p:cNvPr id="129" name="Ovale 128"/>
                <p:cNvSpPr/>
                <p:nvPr/>
              </p:nvSpPr>
              <p:spPr>
                <a:xfrm>
                  <a:off x="3038516" y="1981195"/>
                  <a:ext cx="871537" cy="857250"/>
                </a:xfrm>
                <a:prstGeom prst="ellipse">
                  <a:avLst/>
                </a:prstGeom>
                <a:solidFill>
                  <a:srgbClr val="FF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" name="Ovale 129"/>
                <p:cNvSpPr/>
                <p:nvPr/>
              </p:nvSpPr>
              <p:spPr>
                <a:xfrm>
                  <a:off x="1852612" y="3009931"/>
                  <a:ext cx="871537" cy="857250"/>
                </a:xfrm>
                <a:prstGeom prst="ellipse">
                  <a:avLst/>
                </a:prstGeom>
                <a:solidFill>
                  <a:srgbClr val="FF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" name="Ovale 130"/>
                <p:cNvSpPr/>
                <p:nvPr/>
              </p:nvSpPr>
              <p:spPr>
                <a:xfrm>
                  <a:off x="3062324" y="3048027"/>
                  <a:ext cx="871537" cy="857250"/>
                </a:xfrm>
                <a:prstGeom prst="ellipse">
                  <a:avLst/>
                </a:prstGeom>
                <a:solidFill>
                  <a:srgbClr val="FF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" name="CasellaDiTesto 131"/>
                <p:cNvSpPr txBox="1"/>
                <p:nvPr/>
              </p:nvSpPr>
              <p:spPr>
                <a:xfrm>
                  <a:off x="1443027" y="3986211"/>
                  <a:ext cx="2830064" cy="305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NAME AND </a:t>
                  </a:r>
                  <a:r>
                    <a:rPr lang="it-IT" sz="12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I.D.</a:t>
                  </a:r>
                  <a:r>
                    <a:rPr lang="it-IT" sz="12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NUMBER</a:t>
                  </a:r>
                </a:p>
              </p:txBody>
            </p:sp>
          </p:grpSp>
          <p:sp>
            <p:nvSpPr>
              <p:cNvPr id="78" name="Freccia circolare in giù 77"/>
              <p:cNvSpPr/>
              <p:nvPr/>
            </p:nvSpPr>
            <p:spPr>
              <a:xfrm rot="10800000" flipH="1">
                <a:off x="5272097" y="4986097"/>
                <a:ext cx="1198147" cy="545150"/>
              </a:xfrm>
              <a:prstGeom prst="curvedDown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0" name="CasellaDiTesto 139"/>
            <p:cNvSpPr txBox="1"/>
            <p:nvPr/>
          </p:nvSpPr>
          <p:spPr>
            <a:xfrm>
              <a:off x="2071670" y="5274246"/>
              <a:ext cx="1963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hours</a:t>
              </a:r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after</a:t>
              </a:r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retrieval</a:t>
              </a:r>
              <a:endPara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CasellaDiTesto 140"/>
            <p:cNvSpPr txBox="1"/>
            <p:nvPr/>
          </p:nvSpPr>
          <p:spPr>
            <a:xfrm>
              <a:off x="4684034" y="5300505"/>
              <a:ext cx="4817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hour</a:t>
              </a:r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after</a:t>
              </a:r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insemination…</a:t>
              </a:r>
              <a:endPara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until</a:t>
              </a:r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fertilization</a:t>
              </a:r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check</a:t>
              </a:r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(16-18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hours</a:t>
              </a:r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post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insem</a:t>
              </a:r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.)</a:t>
              </a:r>
            </a:p>
            <a:p>
              <a:pPr algn="just"/>
              <a:endPara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2" name="CasellaDiTesto 141"/>
          <p:cNvSpPr txBox="1"/>
          <p:nvPr/>
        </p:nvSpPr>
        <p:spPr>
          <a:xfrm>
            <a:off x="1781174" y="6357933"/>
            <a:ext cx="560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utilized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HTF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(“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Tubal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”)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(Quinn, P.)</a:t>
            </a:r>
          </a:p>
        </p:txBody>
      </p:sp>
      <p:sp>
        <p:nvSpPr>
          <p:cNvPr id="144" name="Ovale 143"/>
          <p:cNvSpPr/>
          <p:nvPr/>
        </p:nvSpPr>
        <p:spPr>
          <a:xfrm>
            <a:off x="8639183" y="2686067"/>
            <a:ext cx="653653" cy="85725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WASH</a:t>
            </a:r>
          </a:p>
        </p:txBody>
      </p:sp>
      <p:pic>
        <p:nvPicPr>
          <p:cNvPr id="103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5782D545-BB1D-4C9F-8CC7-A5F2D006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66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Widescreen</PresentationFormat>
  <Paragraphs>129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Listorti</dc:creator>
  <cp:lastModifiedBy>Ilaria Listorti</cp:lastModifiedBy>
  <cp:revision>1</cp:revision>
  <dcterms:created xsi:type="dcterms:W3CDTF">2023-03-29T09:15:12Z</dcterms:created>
  <dcterms:modified xsi:type="dcterms:W3CDTF">2023-03-29T09:15:49Z</dcterms:modified>
</cp:coreProperties>
</file>