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75" r:id="rId3"/>
    <p:sldId id="309" r:id="rId4"/>
    <p:sldId id="277" r:id="rId5"/>
    <p:sldId id="278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7A569-A489-41E9-DE4D-1BE448D70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3FA05-6D37-607E-07F0-6F3082ABA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4A5A7-4561-1F05-3870-4A777477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FF1D2-7930-3455-36C9-F7DCB8E1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CBC80-3C99-D2AE-6B1B-960A4F5B0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652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45043-0BE4-684F-40CF-AF2DA7F20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AE1D6-4848-8B96-569D-02CBCF26D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3E7C-DB8F-ED25-114A-4589D8037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862FB-419C-AE5D-515B-7C2444F2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0BD81-9A7A-99A5-F15D-95C9A7E0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69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ADA7B-EC86-6E9F-D601-8019EE30C1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7BB4E-A7B1-1CD6-06E5-65362A296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9A20C-8AC4-940E-A7F6-CAE3502E5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1AE42-F949-E346-F6F3-D190CB0B7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44619-A9A2-FDFB-695B-C4CE54B22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00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4A81-CCF8-40A9-9027-3E8C49181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B5014-A12E-9C15-F8FB-DBE0A7AF0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3DEC1-C1A0-74B8-4FBF-A90ADAA5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4AF38-26D9-1716-7752-BE6FBA815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44B70-8D94-2D09-2233-5F42E378F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240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92160-827E-BA79-8FCF-235C17DA2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D147C-22B1-1D31-67EC-BD62F5CEB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0334A-EAF0-126E-8936-187B56C22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B7132-ECF2-050F-623C-8866F01D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A432E-44AC-C768-5247-EE1C0025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24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DAA80-B67E-8FEE-294C-34DB7D643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3C511-5989-C0AB-F250-0065BDF9C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6EFA8-62F1-BF98-196B-C6108E5BA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A5A20-76C9-4A60-94C6-A05CD2E7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D23A2-E6B4-06AC-27B6-7A0E39821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7DE38-921D-EED0-3B2B-E2EF4E42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3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D81A-FF91-ECF9-BA40-33F7CE8D4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27102-46D9-9175-2DDE-0603C04EB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4250A-88EC-30D6-5552-FC53C8143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40A08-3327-4938-8B1C-59B047616A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6414EA-152F-8DDD-474A-E5D91DC0C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62CF28-1F8C-DF63-49B9-3873316E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205B27-83C9-62CF-80F2-0B798B5BF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226428-E521-8B8E-6F38-BEE699FF2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952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B16A5-DBF4-9373-7BD4-88C7AD2EB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BBF83-3179-75EF-5243-7F2449D0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7392C7-C1B1-DE2B-E846-5A43C17F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2845F-F4E3-5D84-0280-1E3A6A7F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112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29F0EC-4F36-9672-2518-6561397E9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48D00-EBA9-61ED-807C-3D0FEB7A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0F013-00D2-CB16-5657-7461B161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70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31712-AD75-6C63-C627-3112593AF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B265E-536E-DF2D-1B60-4F8E3A8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B697C7-ECAD-7F7B-C7F4-8DBFAE9A6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1EA9C-3F97-AA4C-5CA6-D14577B32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D5226-28AA-BBA7-D990-5F85C36A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CBC51-8066-05EE-8B3F-9FBB12B1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70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2D90-BAA9-5C8F-6A06-6356BE4C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AF0336-A4BA-35C8-58A8-60DC5E6B9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308D0-6A4F-4A72-452B-3FFAFF383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76F6F4-99BE-1968-92F5-5905D648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92007-B8D2-1A08-EF6D-D3B87604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5F79B-2BB6-6DDB-0BEA-42AA4C27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89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A93E1F-1131-8C45-EE44-9F019E40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82EF1-CF36-18E0-4608-8B6AD786B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417F4-F033-8D03-8904-F60976984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F440-E9B0-4C4B-B2D3-A01514AE5442}" type="datetimeFigureOut">
              <a:rPr lang="it-IT" smtClean="0"/>
              <a:t>29/03/2023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7AFA2-81D8-F524-22D4-74C469DD4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F2806-B2C1-9C02-2B37-507E73356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5A33-68A3-47BE-A10A-C261B7EB6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172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bd442apDy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uvmBRTFG7Vo&amp;t=220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uvmBRTFG7Vo&amp;t=220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532FF5B-AF13-411B-A301-7C7ED1B0AC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7"/>
          <a:stretch/>
        </p:blipFill>
        <p:spPr bwMode="auto">
          <a:xfrm>
            <a:off x="6195912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18089FB-6E91-4189-A228-69C3C1FA7784}"/>
              </a:ext>
            </a:extLst>
          </p:cNvPr>
          <p:cNvGrpSpPr/>
          <p:nvPr/>
        </p:nvGrpSpPr>
        <p:grpSpPr>
          <a:xfrm>
            <a:off x="1652412" y="1877297"/>
            <a:ext cx="5104628" cy="4223306"/>
            <a:chOff x="574190" y="1090916"/>
            <a:chExt cx="7239119" cy="6972653"/>
          </a:xfrm>
        </p:grpSpPr>
        <p:sp>
          <p:nvSpPr>
            <p:cNvPr id="7" name="CasellaDiTesto 42">
              <a:extLst>
                <a:ext uri="{FF2B5EF4-FFF2-40B4-BE49-F238E27FC236}">
                  <a16:creationId xmlns:a16="http://schemas.microsoft.com/office/drawing/2014/main" id="{670B7633-ABC5-4CFA-AFF6-4EE7E91004D1}"/>
                </a:ext>
              </a:extLst>
            </p:cNvPr>
            <p:cNvSpPr txBox="1"/>
            <p:nvPr/>
          </p:nvSpPr>
          <p:spPr>
            <a:xfrm>
              <a:off x="762348" y="1260280"/>
              <a:ext cx="2162359" cy="1067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just"/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drops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must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to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be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just"/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covered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with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5 ml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of</a:t>
              </a:r>
              <a:endParaRPr lang="it-IT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light </a:t>
              </a:r>
              <a:r>
                <a:rPr lang="it-IT" sz="12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mineral</a:t>
              </a:r>
              <a:r>
                <a: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oil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BB1E95E-8A2C-4389-BB96-E35458C2B6B5}"/>
                </a:ext>
              </a:extLst>
            </p:cNvPr>
            <p:cNvGrpSpPr/>
            <p:nvPr/>
          </p:nvGrpSpPr>
          <p:grpSpPr>
            <a:xfrm>
              <a:off x="574190" y="1090916"/>
              <a:ext cx="7239119" cy="6972653"/>
              <a:chOff x="574190" y="1090916"/>
              <a:chExt cx="7239119" cy="6972653"/>
            </a:xfrm>
          </p:grpSpPr>
          <p:sp>
            <p:nvSpPr>
              <p:cNvPr id="9" name="Ovale 10">
                <a:extLst>
                  <a:ext uri="{FF2B5EF4-FFF2-40B4-BE49-F238E27FC236}">
                    <a16:creationId xmlns:a16="http://schemas.microsoft.com/office/drawing/2014/main" id="{BE678520-8337-43FF-B514-C7770A2F6969}"/>
                  </a:ext>
                </a:extLst>
              </p:cNvPr>
              <p:cNvSpPr/>
              <p:nvPr/>
            </p:nvSpPr>
            <p:spPr>
              <a:xfrm>
                <a:off x="2925364" y="2096219"/>
                <a:ext cx="3461147" cy="3637037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6B038A08-7A00-468B-BAD5-2F9C12CC54A6}"/>
                  </a:ext>
                </a:extLst>
              </p:cNvPr>
              <p:cNvGrpSpPr/>
              <p:nvPr/>
            </p:nvGrpSpPr>
            <p:grpSpPr>
              <a:xfrm>
                <a:off x="4351312" y="3662657"/>
                <a:ext cx="487644" cy="504160"/>
                <a:chOff x="3918346" y="3771900"/>
                <a:chExt cx="487644" cy="1157434"/>
              </a:xfrm>
            </p:grpSpPr>
            <p:sp>
              <p:nvSpPr>
                <p:cNvPr id="55" name="Ovale 13">
                  <a:extLst>
                    <a:ext uri="{FF2B5EF4-FFF2-40B4-BE49-F238E27FC236}">
                      <a16:creationId xmlns:a16="http://schemas.microsoft.com/office/drawing/2014/main" id="{89AE1E60-B3B9-4A11-916B-85661E100501}"/>
                    </a:ext>
                  </a:extLst>
                </p:cNvPr>
                <p:cNvSpPr/>
                <p:nvPr/>
              </p:nvSpPr>
              <p:spPr>
                <a:xfrm>
                  <a:off x="3918346" y="3771900"/>
                  <a:ext cx="487644" cy="1157434"/>
                </a:xfrm>
                <a:prstGeom prst="ellipse">
                  <a:avLst/>
                </a:pr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sp>
              <p:nvSpPr>
                <p:cNvPr id="56" name="Ovale 15">
                  <a:extLst>
                    <a:ext uri="{FF2B5EF4-FFF2-40B4-BE49-F238E27FC236}">
                      <a16:creationId xmlns:a16="http://schemas.microsoft.com/office/drawing/2014/main" id="{503395CE-4928-4AB4-920A-7579552CEA6A}"/>
                    </a:ext>
                  </a:extLst>
                </p:cNvPr>
                <p:cNvSpPr/>
                <p:nvPr/>
              </p:nvSpPr>
              <p:spPr>
                <a:xfrm>
                  <a:off x="4020223" y="3978273"/>
                  <a:ext cx="82673" cy="11000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sp>
              <p:nvSpPr>
                <p:cNvPr id="57" name="Ovale 16">
                  <a:extLst>
                    <a:ext uri="{FF2B5EF4-FFF2-40B4-BE49-F238E27FC236}">
                      <a16:creationId xmlns:a16="http://schemas.microsoft.com/office/drawing/2014/main" id="{5A52B01E-40B1-4066-92DE-2A72C345E853}"/>
                    </a:ext>
                  </a:extLst>
                </p:cNvPr>
                <p:cNvSpPr/>
                <p:nvPr/>
              </p:nvSpPr>
              <p:spPr>
                <a:xfrm>
                  <a:off x="4134523" y="4130673"/>
                  <a:ext cx="82673" cy="11000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sp>
              <p:nvSpPr>
                <p:cNvPr id="58" name="Ovale 17">
                  <a:extLst>
                    <a:ext uri="{FF2B5EF4-FFF2-40B4-BE49-F238E27FC236}">
                      <a16:creationId xmlns:a16="http://schemas.microsoft.com/office/drawing/2014/main" id="{8627B406-6510-48E0-95A0-10B63E49823E}"/>
                    </a:ext>
                  </a:extLst>
                </p:cNvPr>
                <p:cNvSpPr/>
                <p:nvPr/>
              </p:nvSpPr>
              <p:spPr>
                <a:xfrm>
                  <a:off x="4184527" y="3983025"/>
                  <a:ext cx="82673" cy="11000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909CDD0A-ED5D-4FF9-B3EE-BEECFA367A25}"/>
                  </a:ext>
                </a:extLst>
              </p:cNvPr>
              <p:cNvGrpSpPr/>
              <p:nvPr/>
            </p:nvGrpSpPr>
            <p:grpSpPr>
              <a:xfrm>
                <a:off x="3508752" y="2939497"/>
                <a:ext cx="573392" cy="523220"/>
                <a:chOff x="3508752" y="2939497"/>
                <a:chExt cx="573392" cy="523220"/>
              </a:xfrm>
            </p:grpSpPr>
            <p:sp>
              <p:nvSpPr>
                <p:cNvPr id="50" name="Ovale 11">
                  <a:extLst>
                    <a:ext uri="{FF2B5EF4-FFF2-40B4-BE49-F238E27FC236}">
                      <a16:creationId xmlns:a16="http://schemas.microsoft.com/office/drawing/2014/main" id="{17695918-25AB-424C-A57D-186F3E2F4DA2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51" name="Gruppo 18">
                  <a:extLst>
                    <a:ext uri="{FF2B5EF4-FFF2-40B4-BE49-F238E27FC236}">
                      <a16:creationId xmlns:a16="http://schemas.microsoft.com/office/drawing/2014/main" id="{043914D1-E622-41A0-8CBB-C3829A36EDC2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52" name="Ovale 19">
                    <a:extLst>
                      <a:ext uri="{FF2B5EF4-FFF2-40B4-BE49-F238E27FC236}">
                        <a16:creationId xmlns:a16="http://schemas.microsoft.com/office/drawing/2014/main" id="{53BAE2BF-A94F-41A2-8D2F-52F84D2F36B2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53" name="Ovale 20">
                    <a:extLst>
                      <a:ext uri="{FF2B5EF4-FFF2-40B4-BE49-F238E27FC236}">
                        <a16:creationId xmlns:a16="http://schemas.microsoft.com/office/drawing/2014/main" id="{90510B32-947E-41B9-8F06-740126AC57A3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54" name="Ovale 21">
                    <a:extLst>
                      <a:ext uri="{FF2B5EF4-FFF2-40B4-BE49-F238E27FC236}">
                        <a16:creationId xmlns:a16="http://schemas.microsoft.com/office/drawing/2014/main" id="{74ED9CEE-972A-4677-B2B9-433DB2EBF242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  <p:cxnSp>
            <p:nvCxnSpPr>
              <p:cNvPr id="12" name="Connettore 2 31">
                <a:extLst>
                  <a:ext uri="{FF2B5EF4-FFF2-40B4-BE49-F238E27FC236}">
                    <a16:creationId xmlns:a16="http://schemas.microsoft.com/office/drawing/2014/main" id="{530967CF-3498-4C71-ADF2-E44BCDCD15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86400" y="1896510"/>
                <a:ext cx="900110" cy="116101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ttore 2 35">
                <a:extLst>
                  <a:ext uri="{FF2B5EF4-FFF2-40B4-BE49-F238E27FC236}">
                    <a16:creationId xmlns:a16="http://schemas.microsoft.com/office/drawing/2014/main" id="{6318F467-A7E2-41D3-8355-BED9C79B6C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67744" y="3914737"/>
                <a:ext cx="1946012" cy="1573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CasellaDiTesto 38">
                <a:extLst>
                  <a:ext uri="{FF2B5EF4-FFF2-40B4-BE49-F238E27FC236}">
                    <a16:creationId xmlns:a16="http://schemas.microsoft.com/office/drawing/2014/main" id="{DE14F0AE-53F7-45E6-A51F-CEB6B483DBED}"/>
                  </a:ext>
                </a:extLst>
              </p:cNvPr>
              <p:cNvSpPr txBox="1"/>
              <p:nvPr/>
            </p:nvSpPr>
            <p:spPr>
              <a:xfrm>
                <a:off x="5710056" y="1090916"/>
                <a:ext cx="2103253" cy="762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10 </a:t>
                </a:r>
                <a:r>
                  <a:rPr lang="it-IT" sz="1200" dirty="0">
                    <a:solidFill>
                      <a:srgbClr val="002060"/>
                    </a:solidFill>
                    <a:latin typeface="Symbol" pitchFamily="18" charset="2"/>
                    <a:cs typeface="Times New Roman" pitchFamily="18" charset="0"/>
                  </a:rPr>
                  <a:t>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 HEPES-HTF +</a:t>
                </a:r>
              </a:p>
              <a:p>
                <a:pPr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oocyte</a:t>
                </a:r>
              </a:p>
            </p:txBody>
          </p:sp>
          <p:sp>
            <p:nvSpPr>
              <p:cNvPr id="15" name="CasellaDiTesto 39">
                <a:extLst>
                  <a:ext uri="{FF2B5EF4-FFF2-40B4-BE49-F238E27FC236}">
                    <a16:creationId xmlns:a16="http://schemas.microsoft.com/office/drawing/2014/main" id="{22DA4341-2BAE-46B6-BA37-3E3BA71A0834}"/>
                  </a:ext>
                </a:extLst>
              </p:cNvPr>
              <p:cNvSpPr txBox="1"/>
              <p:nvPr/>
            </p:nvSpPr>
            <p:spPr>
              <a:xfrm>
                <a:off x="574190" y="3713270"/>
                <a:ext cx="1820091" cy="762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5 </a:t>
                </a:r>
                <a:r>
                  <a:rPr lang="it-IT" sz="1200" dirty="0">
                    <a:solidFill>
                      <a:srgbClr val="002060"/>
                    </a:solidFill>
                    <a:latin typeface="Symbol" pitchFamily="18" charset="2"/>
                    <a:cs typeface="Times New Roman" pitchFamily="18" charset="0"/>
                  </a:rPr>
                  <a:t>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 PVP +1-2 </a:t>
                </a:r>
                <a:r>
                  <a:rPr lang="it-IT" sz="1200" dirty="0">
                    <a:solidFill>
                      <a:srgbClr val="002060"/>
                    </a:solidFill>
                    <a:latin typeface="Symbol" pitchFamily="18" charset="2"/>
                    <a:cs typeface="Times New Roman" pitchFamily="18" charset="0"/>
                  </a:rPr>
                  <a:t>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 </a:t>
                </a:r>
              </a:p>
              <a:p>
                <a:pPr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treated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sperms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6" name="Connettore 2 40">
                <a:extLst>
                  <a:ext uri="{FF2B5EF4-FFF2-40B4-BE49-F238E27FC236}">
                    <a16:creationId xmlns:a16="http://schemas.microsoft.com/office/drawing/2014/main" id="{F6787343-FDC7-4FA5-84D2-E3622C57F0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63079" y="1857563"/>
                <a:ext cx="844564" cy="61417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ttore 2 43">
                <a:extLst>
                  <a:ext uri="{FF2B5EF4-FFF2-40B4-BE49-F238E27FC236}">
                    <a16:creationId xmlns:a16="http://schemas.microsoft.com/office/drawing/2014/main" id="{142D6022-05C7-4DA4-BE2A-9B69B48C2F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24894" y="5722932"/>
                <a:ext cx="36547" cy="86776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CasellaDiTesto 45">
                <a:extLst>
                  <a:ext uri="{FF2B5EF4-FFF2-40B4-BE49-F238E27FC236}">
                    <a16:creationId xmlns:a16="http://schemas.microsoft.com/office/drawing/2014/main" id="{01E7F628-5681-487D-9CA7-B9BF5C782CB0}"/>
                  </a:ext>
                </a:extLst>
              </p:cNvPr>
              <p:cNvSpPr txBox="1"/>
              <p:nvPr/>
            </p:nvSpPr>
            <p:spPr>
              <a:xfrm>
                <a:off x="3476802" y="6691598"/>
                <a:ext cx="2569279" cy="1371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lid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 65 x 10 mm</a:t>
                </a:r>
              </a:p>
              <a:p>
                <a:pPr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Petri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dish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has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optimal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refringence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at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inverted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microscope</a:t>
                </a:r>
              </a:p>
            </p:txBody>
          </p:sp>
          <p:sp>
            <p:nvSpPr>
              <p:cNvPr id="19" name="CasellaDiTesto 47">
                <a:extLst>
                  <a:ext uri="{FF2B5EF4-FFF2-40B4-BE49-F238E27FC236}">
                    <a16:creationId xmlns:a16="http://schemas.microsoft.com/office/drawing/2014/main" id="{29AD15D1-D092-4BD5-8A90-A073797BBC3E}"/>
                  </a:ext>
                </a:extLst>
              </p:cNvPr>
              <p:cNvSpPr txBox="1"/>
              <p:nvPr/>
            </p:nvSpPr>
            <p:spPr>
              <a:xfrm>
                <a:off x="3682569" y="4920968"/>
                <a:ext cx="1982390" cy="711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100" b="1" dirty="0">
                    <a:latin typeface="Times New Roman" pitchFamily="18" charset="0"/>
                    <a:cs typeface="Times New Roman" pitchFamily="18" charset="0"/>
                  </a:rPr>
                  <a:t>NAME AND</a:t>
                </a:r>
              </a:p>
              <a:p>
                <a:pPr algn="ctr"/>
                <a:r>
                  <a:rPr lang="it-IT" sz="1100" b="1" dirty="0">
                    <a:latin typeface="Times New Roman" pitchFamily="18" charset="0"/>
                    <a:cs typeface="Times New Roman" pitchFamily="18" charset="0"/>
                  </a:rPr>
                  <a:t> PATIENT I.D.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DEB9F21-1B9D-454F-807F-7B9C2F45F7F9}"/>
                  </a:ext>
                </a:extLst>
              </p:cNvPr>
              <p:cNvGrpSpPr/>
              <p:nvPr/>
            </p:nvGrpSpPr>
            <p:grpSpPr>
              <a:xfrm>
                <a:off x="4281677" y="2939497"/>
                <a:ext cx="573392" cy="523220"/>
                <a:chOff x="3508752" y="2939497"/>
                <a:chExt cx="573392" cy="523220"/>
              </a:xfrm>
            </p:grpSpPr>
            <p:sp>
              <p:nvSpPr>
                <p:cNvPr id="45" name="Ovale 11">
                  <a:extLst>
                    <a:ext uri="{FF2B5EF4-FFF2-40B4-BE49-F238E27FC236}">
                      <a16:creationId xmlns:a16="http://schemas.microsoft.com/office/drawing/2014/main" id="{83B49DA5-E99A-40AA-8A05-8A565009C607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46" name="Gruppo 18">
                  <a:extLst>
                    <a:ext uri="{FF2B5EF4-FFF2-40B4-BE49-F238E27FC236}">
                      <a16:creationId xmlns:a16="http://schemas.microsoft.com/office/drawing/2014/main" id="{4E84445A-59AC-4E5B-878E-E4DCB16CD002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47" name="Ovale 19">
                    <a:extLst>
                      <a:ext uri="{FF2B5EF4-FFF2-40B4-BE49-F238E27FC236}">
                        <a16:creationId xmlns:a16="http://schemas.microsoft.com/office/drawing/2014/main" id="{52DBE895-39AC-441C-AFF6-5C82A9AFB9B1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48" name="Ovale 20">
                    <a:extLst>
                      <a:ext uri="{FF2B5EF4-FFF2-40B4-BE49-F238E27FC236}">
                        <a16:creationId xmlns:a16="http://schemas.microsoft.com/office/drawing/2014/main" id="{D59EE899-FA8B-4F4D-B42C-C9AD597D9FA8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49" name="Ovale 21">
                    <a:extLst>
                      <a:ext uri="{FF2B5EF4-FFF2-40B4-BE49-F238E27FC236}">
                        <a16:creationId xmlns:a16="http://schemas.microsoft.com/office/drawing/2014/main" id="{7A5C270F-4D68-4A4A-8191-B3558E26C399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F55F9C1-ABA5-4584-A00A-C2C69CACCEBC}"/>
                  </a:ext>
                </a:extLst>
              </p:cNvPr>
              <p:cNvGrpSpPr/>
              <p:nvPr/>
            </p:nvGrpSpPr>
            <p:grpSpPr>
              <a:xfrm>
                <a:off x="5027787" y="2939497"/>
                <a:ext cx="573392" cy="523220"/>
                <a:chOff x="3508752" y="2939497"/>
                <a:chExt cx="573392" cy="523220"/>
              </a:xfrm>
            </p:grpSpPr>
            <p:sp>
              <p:nvSpPr>
                <p:cNvPr id="40" name="Ovale 11">
                  <a:extLst>
                    <a:ext uri="{FF2B5EF4-FFF2-40B4-BE49-F238E27FC236}">
                      <a16:creationId xmlns:a16="http://schemas.microsoft.com/office/drawing/2014/main" id="{038F669D-35F7-4F6F-9FD6-5A675FE0B4CF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41" name="Gruppo 18">
                  <a:extLst>
                    <a:ext uri="{FF2B5EF4-FFF2-40B4-BE49-F238E27FC236}">
                      <a16:creationId xmlns:a16="http://schemas.microsoft.com/office/drawing/2014/main" id="{25606BEB-B33C-4B67-9DE1-C917E064389C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42" name="Ovale 19">
                    <a:extLst>
                      <a:ext uri="{FF2B5EF4-FFF2-40B4-BE49-F238E27FC236}">
                        <a16:creationId xmlns:a16="http://schemas.microsoft.com/office/drawing/2014/main" id="{73528B23-1AF5-43A7-85A5-FBB38EC484E1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43" name="Ovale 20">
                    <a:extLst>
                      <a:ext uri="{FF2B5EF4-FFF2-40B4-BE49-F238E27FC236}">
                        <a16:creationId xmlns:a16="http://schemas.microsoft.com/office/drawing/2014/main" id="{1A1B65FD-9B63-41AC-B453-6E0B059CF2BD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44" name="Ovale 21">
                    <a:extLst>
                      <a:ext uri="{FF2B5EF4-FFF2-40B4-BE49-F238E27FC236}">
                        <a16:creationId xmlns:a16="http://schemas.microsoft.com/office/drawing/2014/main" id="{2E45CCA5-B4E3-43D7-AEB3-B4235480AF77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5FA365F-7BB0-46B2-B800-E5286928B7C5}"/>
                  </a:ext>
                </a:extLst>
              </p:cNvPr>
              <p:cNvGrpSpPr/>
              <p:nvPr/>
            </p:nvGrpSpPr>
            <p:grpSpPr>
              <a:xfrm>
                <a:off x="3614143" y="4376153"/>
                <a:ext cx="573392" cy="523220"/>
                <a:chOff x="3508752" y="2939497"/>
                <a:chExt cx="573392" cy="523220"/>
              </a:xfrm>
            </p:grpSpPr>
            <p:sp>
              <p:nvSpPr>
                <p:cNvPr id="35" name="Ovale 11">
                  <a:extLst>
                    <a:ext uri="{FF2B5EF4-FFF2-40B4-BE49-F238E27FC236}">
                      <a16:creationId xmlns:a16="http://schemas.microsoft.com/office/drawing/2014/main" id="{84261584-2411-4F89-A7B3-A804B6F2709D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36" name="Gruppo 18">
                  <a:extLst>
                    <a:ext uri="{FF2B5EF4-FFF2-40B4-BE49-F238E27FC236}">
                      <a16:creationId xmlns:a16="http://schemas.microsoft.com/office/drawing/2014/main" id="{DDFE261C-E12B-4FF3-8993-4F336AA89F6D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37" name="Ovale 19">
                    <a:extLst>
                      <a:ext uri="{FF2B5EF4-FFF2-40B4-BE49-F238E27FC236}">
                        <a16:creationId xmlns:a16="http://schemas.microsoft.com/office/drawing/2014/main" id="{638F4DF2-2848-4CA6-9C9F-FCAF015B8E4F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38" name="Ovale 20">
                    <a:extLst>
                      <a:ext uri="{FF2B5EF4-FFF2-40B4-BE49-F238E27FC236}">
                        <a16:creationId xmlns:a16="http://schemas.microsoft.com/office/drawing/2014/main" id="{5F53D663-A618-4EF7-9D61-6060ED60CD9F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39" name="Ovale 21">
                    <a:extLst>
                      <a:ext uri="{FF2B5EF4-FFF2-40B4-BE49-F238E27FC236}">
                        <a16:creationId xmlns:a16="http://schemas.microsoft.com/office/drawing/2014/main" id="{70CC97C5-2A13-4898-8C7A-985FC1BA0E05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5E7C8A3E-893C-4237-B3F4-3A0EA980B799}"/>
                  </a:ext>
                </a:extLst>
              </p:cNvPr>
              <p:cNvGrpSpPr/>
              <p:nvPr/>
            </p:nvGrpSpPr>
            <p:grpSpPr>
              <a:xfrm>
                <a:off x="4387068" y="4376153"/>
                <a:ext cx="573392" cy="523220"/>
                <a:chOff x="3508752" y="2939497"/>
                <a:chExt cx="573392" cy="523220"/>
              </a:xfrm>
            </p:grpSpPr>
            <p:sp>
              <p:nvSpPr>
                <p:cNvPr id="30" name="Ovale 11">
                  <a:extLst>
                    <a:ext uri="{FF2B5EF4-FFF2-40B4-BE49-F238E27FC236}">
                      <a16:creationId xmlns:a16="http://schemas.microsoft.com/office/drawing/2014/main" id="{9597477D-0641-465D-8BD8-C8DF695C77E8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31" name="Gruppo 18">
                  <a:extLst>
                    <a:ext uri="{FF2B5EF4-FFF2-40B4-BE49-F238E27FC236}">
                      <a16:creationId xmlns:a16="http://schemas.microsoft.com/office/drawing/2014/main" id="{7ED302A3-D0D1-4E58-85BB-820A045BAEE1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32" name="Ovale 19">
                    <a:extLst>
                      <a:ext uri="{FF2B5EF4-FFF2-40B4-BE49-F238E27FC236}">
                        <a16:creationId xmlns:a16="http://schemas.microsoft.com/office/drawing/2014/main" id="{CBE18BAC-031E-43FC-84CC-7BB95E8F8992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33" name="Ovale 20">
                    <a:extLst>
                      <a:ext uri="{FF2B5EF4-FFF2-40B4-BE49-F238E27FC236}">
                        <a16:creationId xmlns:a16="http://schemas.microsoft.com/office/drawing/2014/main" id="{95052AC6-7A74-437D-A80C-9B398B83A564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34" name="Ovale 21">
                    <a:extLst>
                      <a:ext uri="{FF2B5EF4-FFF2-40B4-BE49-F238E27FC236}">
                        <a16:creationId xmlns:a16="http://schemas.microsoft.com/office/drawing/2014/main" id="{66347527-DA20-43C6-9014-F06F48A463B6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105B78E-B322-42F1-847B-281C5899DE21}"/>
                  </a:ext>
                </a:extLst>
              </p:cNvPr>
              <p:cNvGrpSpPr/>
              <p:nvPr/>
            </p:nvGrpSpPr>
            <p:grpSpPr>
              <a:xfrm>
                <a:off x="5133178" y="4376153"/>
                <a:ext cx="573392" cy="523220"/>
                <a:chOff x="3508752" y="2939497"/>
                <a:chExt cx="573392" cy="523220"/>
              </a:xfrm>
            </p:grpSpPr>
            <p:sp>
              <p:nvSpPr>
                <p:cNvPr id="25" name="Ovale 11">
                  <a:extLst>
                    <a:ext uri="{FF2B5EF4-FFF2-40B4-BE49-F238E27FC236}">
                      <a16:creationId xmlns:a16="http://schemas.microsoft.com/office/drawing/2014/main" id="{DF7A27DB-CDBE-4CE5-82FA-674BFD693C5E}"/>
                    </a:ext>
                  </a:extLst>
                </p:cNvPr>
                <p:cNvSpPr/>
                <p:nvPr/>
              </p:nvSpPr>
              <p:spPr>
                <a:xfrm>
                  <a:off x="3508752" y="2939497"/>
                  <a:ext cx="573392" cy="5232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100"/>
                </a:p>
              </p:txBody>
            </p:sp>
            <p:grpSp>
              <p:nvGrpSpPr>
                <p:cNvPr id="26" name="Gruppo 18">
                  <a:extLst>
                    <a:ext uri="{FF2B5EF4-FFF2-40B4-BE49-F238E27FC236}">
                      <a16:creationId xmlns:a16="http://schemas.microsoft.com/office/drawing/2014/main" id="{084A7AB9-D647-49F5-8833-A14F4D6A1538}"/>
                    </a:ext>
                  </a:extLst>
                </p:cNvPr>
                <p:cNvGrpSpPr/>
                <p:nvPr/>
              </p:nvGrpSpPr>
              <p:grpSpPr>
                <a:xfrm>
                  <a:off x="3648663" y="3055311"/>
                  <a:ext cx="260763" cy="295291"/>
                  <a:chOff x="8267701" y="2395538"/>
                  <a:chExt cx="1085849" cy="971566"/>
                </a:xfrm>
              </p:grpSpPr>
              <p:sp>
                <p:nvSpPr>
                  <p:cNvPr id="27" name="Ovale 19">
                    <a:extLst>
                      <a:ext uri="{FF2B5EF4-FFF2-40B4-BE49-F238E27FC236}">
                        <a16:creationId xmlns:a16="http://schemas.microsoft.com/office/drawing/2014/main" id="{9CC552DF-CCC0-4B2B-884F-A33FCD4F5AC3}"/>
                      </a:ext>
                    </a:extLst>
                  </p:cNvPr>
                  <p:cNvSpPr/>
                  <p:nvPr/>
                </p:nvSpPr>
                <p:spPr>
                  <a:xfrm>
                    <a:off x="8372497" y="2428894"/>
                    <a:ext cx="871538" cy="766745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28" name="Ovale 20">
                    <a:extLst>
                      <a:ext uri="{FF2B5EF4-FFF2-40B4-BE49-F238E27FC236}">
                        <a16:creationId xmlns:a16="http://schemas.microsoft.com/office/drawing/2014/main" id="{30A89008-EDD5-4D4B-B94E-CA05CB836394}"/>
                      </a:ext>
                    </a:extLst>
                  </p:cNvPr>
                  <p:cNvSpPr/>
                  <p:nvPr/>
                </p:nvSpPr>
                <p:spPr>
                  <a:xfrm>
                    <a:off x="8653484" y="3148011"/>
                    <a:ext cx="266680" cy="219093"/>
                  </a:xfrm>
                  <a:prstGeom prst="ellipse">
                    <a:avLst/>
                  </a:prstGeom>
                  <a:solidFill>
                    <a:srgbClr val="FF99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  <p:sp>
                <p:nvSpPr>
                  <p:cNvPr id="29" name="Ovale 21">
                    <a:extLst>
                      <a:ext uri="{FF2B5EF4-FFF2-40B4-BE49-F238E27FC236}">
                        <a16:creationId xmlns:a16="http://schemas.microsoft.com/office/drawing/2014/main" id="{FB1E7352-C978-4070-A115-B43F7F12A4BC}"/>
                      </a:ext>
                    </a:extLst>
                  </p:cNvPr>
                  <p:cNvSpPr/>
                  <p:nvPr/>
                </p:nvSpPr>
                <p:spPr>
                  <a:xfrm>
                    <a:off x="8267701" y="2395538"/>
                    <a:ext cx="1085849" cy="971550"/>
                  </a:xfrm>
                  <a:prstGeom prst="ellipse">
                    <a:avLst/>
                  </a:prstGeom>
                  <a:noFill/>
                  <a:ln w="47625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 sz="1100"/>
                  </a:p>
                </p:txBody>
              </p:sp>
            </p:grpSp>
          </p:grpSp>
        </p:grpSp>
      </p:grpSp>
      <p:sp>
        <p:nvSpPr>
          <p:cNvPr id="62" name="CasellaDiTesto 36">
            <a:extLst>
              <a:ext uri="{FF2B5EF4-FFF2-40B4-BE49-F238E27FC236}">
                <a16:creationId xmlns:a16="http://schemas.microsoft.com/office/drawing/2014/main" id="{35174171-DA31-47C7-9C0E-6E1750FD22C3}"/>
              </a:ext>
            </a:extLst>
          </p:cNvPr>
          <p:cNvSpPr txBox="1"/>
          <p:nvPr/>
        </p:nvSpPr>
        <p:spPr>
          <a:xfrm>
            <a:off x="2986410" y="226043"/>
            <a:ext cx="2238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ICSI DISH</a:t>
            </a:r>
          </a:p>
        </p:txBody>
      </p:sp>
      <p:pic>
        <p:nvPicPr>
          <p:cNvPr id="63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3CFA78B2-5EB8-4FDE-A031-108BA6432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667" y="198976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351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sellaDiTesto 26"/>
          <p:cNvSpPr txBox="1"/>
          <p:nvPr/>
        </p:nvSpPr>
        <p:spPr>
          <a:xfrm>
            <a:off x="1607979" y="723668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SET UP OF THE MICROMANIPULATION STATION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1B2D5C68-2AA8-4CB6-AF85-5E49CC87105C}"/>
              </a:ext>
            </a:extLst>
          </p:cNvPr>
          <p:cNvGrpSpPr/>
          <p:nvPr/>
        </p:nvGrpSpPr>
        <p:grpSpPr>
          <a:xfrm>
            <a:off x="1717607" y="1628801"/>
            <a:ext cx="8756786" cy="4696923"/>
            <a:chOff x="342901" y="1635274"/>
            <a:chExt cx="8756786" cy="4696923"/>
          </a:xfrm>
        </p:grpSpPr>
        <p:pic>
          <p:nvPicPr>
            <p:cNvPr id="10" name="Picture 2" descr="C:\Users\LUIGI\Desktop\articoli luigi\convegno\Foto\WP_20150323_038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52607" y="1635274"/>
              <a:ext cx="4704522" cy="3528392"/>
            </a:xfrm>
            <a:prstGeom prst="rect">
              <a:avLst/>
            </a:prstGeom>
            <a:noFill/>
          </p:spPr>
        </p:pic>
        <p:cxnSp>
          <p:nvCxnSpPr>
            <p:cNvPr id="13" name="Connettore 2 12"/>
            <p:cNvCxnSpPr>
              <a:cxnSpLocks/>
            </p:cNvCxnSpPr>
            <p:nvPr/>
          </p:nvCxnSpPr>
          <p:spPr>
            <a:xfrm flipH="1">
              <a:off x="1982227" y="3654552"/>
              <a:ext cx="1154891" cy="2857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2 13"/>
            <p:cNvCxnSpPr/>
            <p:nvPr/>
          </p:nvCxnSpPr>
          <p:spPr>
            <a:xfrm flipV="1">
              <a:off x="6099869" y="3645024"/>
              <a:ext cx="1064419" cy="952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sellaDiTesto 16"/>
            <p:cNvSpPr txBox="1"/>
            <p:nvPr/>
          </p:nvSpPr>
          <p:spPr>
            <a:xfrm>
              <a:off x="342901" y="2900363"/>
              <a:ext cx="196399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HOLDING PIPETTE</a:t>
              </a:r>
            </a:p>
            <a:p>
              <a:endPara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30-35° BEVEL</a:t>
              </a: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PARALLEL WALL</a:t>
              </a: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20-25 </a:t>
              </a:r>
              <a:r>
                <a:rPr lang="it-IT" sz="1600" dirty="0" err="1">
                  <a:solidFill>
                    <a:srgbClr val="002060"/>
                  </a:solidFill>
                  <a:latin typeface="Symbol" pitchFamily="18" charset="2"/>
                  <a:cs typeface="Times New Roman" pitchFamily="18" charset="0"/>
                </a:rPr>
                <a:t>m</a:t>
              </a:r>
              <a:r>
                <a:rPr lang="it-IT" sz="16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OF ID</a:t>
              </a:r>
            </a:p>
          </p:txBody>
        </p:sp>
        <p:sp>
          <p:nvSpPr>
            <p:cNvPr id="20" name="CasellaDiTesto 19"/>
            <p:cNvSpPr txBox="1"/>
            <p:nvPr/>
          </p:nvSpPr>
          <p:spPr>
            <a:xfrm>
              <a:off x="7020272" y="2881313"/>
              <a:ext cx="207941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INJECTION PIPETTE</a:t>
              </a:r>
            </a:p>
            <a:p>
              <a:endPara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30-35° BEVEL</a:t>
              </a: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PARALLEL WALL</a:t>
              </a:r>
            </a:p>
            <a:p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4-5 </a:t>
              </a:r>
              <a:r>
                <a:rPr lang="it-IT" sz="1600" dirty="0" err="1">
                  <a:solidFill>
                    <a:srgbClr val="002060"/>
                  </a:solidFill>
                  <a:latin typeface="Symbol" pitchFamily="18" charset="2"/>
                  <a:cs typeface="Times New Roman" pitchFamily="18" charset="0"/>
                </a:rPr>
                <a:t>m</a:t>
              </a:r>
              <a:r>
                <a:rPr lang="it-IT" sz="16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OF ID</a:t>
              </a:r>
            </a:p>
          </p:txBody>
        </p:sp>
        <p:cxnSp>
          <p:nvCxnSpPr>
            <p:cNvPr id="22" name="Connettore 2 21"/>
            <p:cNvCxnSpPr/>
            <p:nvPr/>
          </p:nvCxnSpPr>
          <p:spPr>
            <a:xfrm rot="16200000" flipH="1">
              <a:off x="4094561" y="5155406"/>
              <a:ext cx="819151" cy="1428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sellaDiTesto 24"/>
            <p:cNvSpPr txBox="1"/>
            <p:nvPr/>
          </p:nvSpPr>
          <p:spPr>
            <a:xfrm>
              <a:off x="2622121" y="5501200"/>
              <a:ext cx="37497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600" u="sng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MAGNIFICATION</a:t>
              </a:r>
            </a:p>
            <a:p>
              <a:pPr algn="ctr"/>
              <a:endParaRPr lang="it-IT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it-IT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40 X FOR BETTER SPERM SELECTION</a:t>
              </a:r>
            </a:p>
          </p:txBody>
        </p:sp>
        <p:sp>
          <p:nvSpPr>
            <p:cNvPr id="28" name="Triangolo isoscele 27"/>
            <p:cNvSpPr/>
            <p:nvPr/>
          </p:nvSpPr>
          <p:spPr>
            <a:xfrm rot="6312939">
              <a:off x="3065274" y="3765448"/>
              <a:ext cx="832777" cy="9530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Triangolo isoscele 28"/>
            <p:cNvSpPr/>
            <p:nvPr/>
          </p:nvSpPr>
          <p:spPr>
            <a:xfrm rot="15575367">
              <a:off x="5204828" y="3803548"/>
              <a:ext cx="832777" cy="9530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23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67D7676E-882A-4770-8923-EC628395A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6F95061-EAB0-4F92-91EA-E2003DD59AC7}"/>
              </a:ext>
            </a:extLst>
          </p:cNvPr>
          <p:cNvSpPr/>
          <p:nvPr/>
        </p:nvSpPr>
        <p:spPr>
          <a:xfrm>
            <a:off x="3368824" y="5949666"/>
            <a:ext cx="5454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hlinkClick r:id="rId2"/>
              </a:rPr>
              <a:t>https://www.youtube.com/watch?v=bd442apDyus</a:t>
            </a:r>
            <a:endParaRPr lang="it-IT" dirty="0"/>
          </a:p>
        </p:txBody>
      </p:sp>
      <p:sp>
        <p:nvSpPr>
          <p:cNvPr id="7" name="CasellaDiTesto 26">
            <a:extLst>
              <a:ext uri="{FF2B5EF4-FFF2-40B4-BE49-F238E27FC236}">
                <a16:creationId xmlns:a16="http://schemas.microsoft.com/office/drawing/2014/main" id="{57126088-F8C4-460B-A832-2B524E042295}"/>
              </a:ext>
            </a:extLst>
          </p:cNvPr>
          <p:cNvSpPr txBox="1"/>
          <p:nvPr/>
        </p:nvSpPr>
        <p:spPr>
          <a:xfrm>
            <a:off x="1607979" y="723668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SET UP OF THE MICROMANIPULATION STATION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B4B17E-2ED0-4740-A07E-26ADBFEAD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656" y="1736812"/>
            <a:ext cx="6785605" cy="370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03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1631505" y="780458"/>
            <a:ext cx="8814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SPERM SELECTION AND IMMOBILIZATION (INSIDE PVP DROP)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1790997" y="2060848"/>
            <a:ext cx="8658243" cy="3700472"/>
            <a:chOff x="282160" y="2128827"/>
            <a:chExt cx="8658243" cy="3700472"/>
          </a:xfrm>
        </p:grpSpPr>
        <p:grpSp>
          <p:nvGrpSpPr>
            <p:cNvPr id="19" name="Gruppo 18"/>
            <p:cNvGrpSpPr/>
            <p:nvPr/>
          </p:nvGrpSpPr>
          <p:grpSpPr>
            <a:xfrm>
              <a:off x="342650" y="2603895"/>
              <a:ext cx="2322232" cy="668867"/>
              <a:chOff x="401006" y="1643063"/>
              <a:chExt cx="3475301" cy="1534760"/>
            </a:xfrm>
          </p:grpSpPr>
          <p:grpSp>
            <p:nvGrpSpPr>
              <p:cNvPr id="13" name="Gruppo 12"/>
              <p:cNvGrpSpPr/>
              <p:nvPr/>
            </p:nvGrpSpPr>
            <p:grpSpPr>
              <a:xfrm rot="21240992">
                <a:off x="401006" y="1949036"/>
                <a:ext cx="3475301" cy="703654"/>
                <a:chOff x="4100513" y="2410309"/>
                <a:chExt cx="3416528" cy="832955"/>
              </a:xfrm>
            </p:grpSpPr>
            <p:sp>
              <p:nvSpPr>
                <p:cNvPr id="9" name="Triangolo rettangolo 8"/>
                <p:cNvSpPr/>
                <p:nvPr/>
              </p:nvSpPr>
              <p:spPr>
                <a:xfrm rot="10800000">
                  <a:off x="4100513" y="2843213"/>
                  <a:ext cx="671512" cy="400050"/>
                </a:xfrm>
                <a:prstGeom prst="rtTriangl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" name="Rettangolo 9"/>
                <p:cNvSpPr/>
                <p:nvPr/>
              </p:nvSpPr>
              <p:spPr>
                <a:xfrm>
                  <a:off x="4772025" y="2843214"/>
                  <a:ext cx="2057400" cy="400050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" name="Triangolo rettangolo 10"/>
                <p:cNvSpPr/>
                <p:nvPr/>
              </p:nvSpPr>
              <p:spPr>
                <a:xfrm>
                  <a:off x="6810375" y="2838451"/>
                  <a:ext cx="319088" cy="404812"/>
                </a:xfrm>
                <a:prstGeom prst="rtTriangl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ttangolo 11"/>
                <p:cNvSpPr/>
                <p:nvPr/>
              </p:nvSpPr>
              <p:spPr>
                <a:xfrm rot="19320907">
                  <a:off x="6859597" y="2410309"/>
                  <a:ext cx="657444" cy="544394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8" name="Gruppo 17"/>
              <p:cNvGrpSpPr/>
              <p:nvPr/>
            </p:nvGrpSpPr>
            <p:grpSpPr>
              <a:xfrm>
                <a:off x="1200149" y="1643063"/>
                <a:ext cx="200025" cy="1534760"/>
                <a:chOff x="2686050" y="2343150"/>
                <a:chExt cx="342900" cy="2549173"/>
              </a:xfrm>
            </p:grpSpPr>
            <p:sp>
              <p:nvSpPr>
                <p:cNvPr id="14" name="Ovale 13"/>
                <p:cNvSpPr/>
                <p:nvPr/>
              </p:nvSpPr>
              <p:spPr>
                <a:xfrm>
                  <a:off x="2686050" y="2343150"/>
                  <a:ext cx="342900" cy="614363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" name="Ovale 14"/>
                <p:cNvSpPr/>
                <p:nvPr/>
              </p:nvSpPr>
              <p:spPr>
                <a:xfrm>
                  <a:off x="2714618" y="2571745"/>
                  <a:ext cx="280987" cy="395288"/>
                </a:xfrm>
                <a:prstGeom prst="ellipse">
                  <a:avLst/>
                </a:pr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" name="Figura a mano libera 16"/>
                <p:cNvSpPr/>
                <p:nvPr/>
              </p:nvSpPr>
              <p:spPr>
                <a:xfrm rot="5078987">
                  <a:off x="1943098" y="3811626"/>
                  <a:ext cx="1971675" cy="189720"/>
                </a:xfrm>
                <a:custGeom>
                  <a:avLst/>
                  <a:gdLst>
                    <a:gd name="connsiteX0" fmla="*/ 0 w 1971675"/>
                    <a:gd name="connsiteY0" fmla="*/ 131722 h 189720"/>
                    <a:gd name="connsiteX1" fmla="*/ 85725 w 1971675"/>
                    <a:gd name="connsiteY1" fmla="*/ 74572 h 189720"/>
                    <a:gd name="connsiteX2" fmla="*/ 171450 w 1971675"/>
                    <a:gd name="connsiteY2" fmla="*/ 31710 h 189720"/>
                    <a:gd name="connsiteX3" fmla="*/ 214312 w 1971675"/>
                    <a:gd name="connsiteY3" fmla="*/ 3135 h 189720"/>
                    <a:gd name="connsiteX4" fmla="*/ 328612 w 1971675"/>
                    <a:gd name="connsiteY4" fmla="*/ 31710 h 189720"/>
                    <a:gd name="connsiteX5" fmla="*/ 414337 w 1971675"/>
                    <a:gd name="connsiteY5" fmla="*/ 88860 h 189720"/>
                    <a:gd name="connsiteX6" fmla="*/ 457200 w 1971675"/>
                    <a:gd name="connsiteY6" fmla="*/ 117435 h 189720"/>
                    <a:gd name="connsiteX7" fmla="*/ 600075 w 1971675"/>
                    <a:gd name="connsiteY7" fmla="*/ 160297 h 189720"/>
                    <a:gd name="connsiteX8" fmla="*/ 714375 w 1971675"/>
                    <a:gd name="connsiteY8" fmla="*/ 188872 h 189720"/>
                    <a:gd name="connsiteX9" fmla="*/ 942975 w 1971675"/>
                    <a:gd name="connsiteY9" fmla="*/ 146010 h 189720"/>
                    <a:gd name="connsiteX10" fmla="*/ 942975 w 1971675"/>
                    <a:gd name="connsiteY10" fmla="*/ 146010 h 189720"/>
                    <a:gd name="connsiteX11" fmla="*/ 1085850 w 1971675"/>
                    <a:gd name="connsiteY11" fmla="*/ 117435 h 189720"/>
                    <a:gd name="connsiteX12" fmla="*/ 1157287 w 1971675"/>
                    <a:gd name="connsiteY12" fmla="*/ 103147 h 189720"/>
                    <a:gd name="connsiteX13" fmla="*/ 1285875 w 1971675"/>
                    <a:gd name="connsiteY13" fmla="*/ 45997 h 189720"/>
                    <a:gd name="connsiteX14" fmla="*/ 1371600 w 1971675"/>
                    <a:gd name="connsiteY14" fmla="*/ 17422 h 189720"/>
                    <a:gd name="connsiteX15" fmla="*/ 1414462 w 1971675"/>
                    <a:gd name="connsiteY15" fmla="*/ 3135 h 189720"/>
                    <a:gd name="connsiteX16" fmla="*/ 1657350 w 1971675"/>
                    <a:gd name="connsiteY16" fmla="*/ 31710 h 189720"/>
                    <a:gd name="connsiteX17" fmla="*/ 1714500 w 1971675"/>
                    <a:gd name="connsiteY17" fmla="*/ 45997 h 189720"/>
                    <a:gd name="connsiteX18" fmla="*/ 1785937 w 1971675"/>
                    <a:gd name="connsiteY18" fmla="*/ 60285 h 189720"/>
                    <a:gd name="connsiteX19" fmla="*/ 1871662 w 1971675"/>
                    <a:gd name="connsiteY19" fmla="*/ 88860 h 189720"/>
                    <a:gd name="connsiteX20" fmla="*/ 1971675 w 1971675"/>
                    <a:gd name="connsiteY20" fmla="*/ 160297 h 189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1971675" h="189720">
                      <a:moveTo>
                        <a:pt x="0" y="131722"/>
                      </a:moveTo>
                      <a:cubicBezTo>
                        <a:pt x="81252" y="50470"/>
                        <a:pt x="3016" y="115927"/>
                        <a:pt x="85725" y="74572"/>
                      </a:cubicBezTo>
                      <a:cubicBezTo>
                        <a:pt x="196505" y="19182"/>
                        <a:pt x="63719" y="67619"/>
                        <a:pt x="171450" y="31710"/>
                      </a:cubicBezTo>
                      <a:cubicBezTo>
                        <a:pt x="185737" y="22185"/>
                        <a:pt x="197273" y="5265"/>
                        <a:pt x="214312" y="3135"/>
                      </a:cubicBezTo>
                      <a:cubicBezTo>
                        <a:pt x="239393" y="0"/>
                        <a:pt x="300619" y="22379"/>
                        <a:pt x="328612" y="31710"/>
                      </a:cubicBezTo>
                      <a:cubicBezTo>
                        <a:pt x="409865" y="112962"/>
                        <a:pt x="331630" y="47506"/>
                        <a:pt x="414337" y="88860"/>
                      </a:cubicBezTo>
                      <a:cubicBezTo>
                        <a:pt x="429696" y="96539"/>
                        <a:pt x="441508" y="110461"/>
                        <a:pt x="457200" y="117435"/>
                      </a:cubicBezTo>
                      <a:cubicBezTo>
                        <a:pt x="518325" y="144601"/>
                        <a:pt x="541885" y="143671"/>
                        <a:pt x="600075" y="160297"/>
                      </a:cubicBezTo>
                      <a:cubicBezTo>
                        <a:pt x="702593" y="189588"/>
                        <a:pt x="569124" y="159823"/>
                        <a:pt x="714375" y="188872"/>
                      </a:cubicBezTo>
                      <a:cubicBezTo>
                        <a:pt x="887221" y="171588"/>
                        <a:pt x="811844" y="189720"/>
                        <a:pt x="942975" y="146010"/>
                      </a:cubicBezTo>
                      <a:lnTo>
                        <a:pt x="942975" y="146010"/>
                      </a:lnTo>
                      <a:cubicBezTo>
                        <a:pt x="1110940" y="118015"/>
                        <a:pt x="957979" y="145851"/>
                        <a:pt x="1085850" y="117435"/>
                      </a:cubicBezTo>
                      <a:cubicBezTo>
                        <a:pt x="1109556" y="112167"/>
                        <a:pt x="1133859" y="109537"/>
                        <a:pt x="1157287" y="103147"/>
                      </a:cubicBezTo>
                      <a:cubicBezTo>
                        <a:pt x="1377490" y="43091"/>
                        <a:pt x="1150572" y="106131"/>
                        <a:pt x="1285875" y="45997"/>
                      </a:cubicBezTo>
                      <a:cubicBezTo>
                        <a:pt x="1313400" y="33764"/>
                        <a:pt x="1343025" y="26947"/>
                        <a:pt x="1371600" y="17422"/>
                      </a:cubicBezTo>
                      <a:lnTo>
                        <a:pt x="1414462" y="3135"/>
                      </a:lnTo>
                      <a:cubicBezTo>
                        <a:pt x="1529392" y="41443"/>
                        <a:pt x="1403901" y="3549"/>
                        <a:pt x="1657350" y="31710"/>
                      </a:cubicBezTo>
                      <a:cubicBezTo>
                        <a:pt x="1676866" y="33878"/>
                        <a:pt x="1695331" y="41737"/>
                        <a:pt x="1714500" y="45997"/>
                      </a:cubicBezTo>
                      <a:cubicBezTo>
                        <a:pt x="1738206" y="51265"/>
                        <a:pt x="1762509" y="53895"/>
                        <a:pt x="1785937" y="60285"/>
                      </a:cubicBezTo>
                      <a:cubicBezTo>
                        <a:pt x="1814996" y="68210"/>
                        <a:pt x="1846600" y="72152"/>
                        <a:pt x="1871662" y="88860"/>
                      </a:cubicBezTo>
                      <a:cubicBezTo>
                        <a:pt x="1962991" y="149746"/>
                        <a:pt x="1933102" y="121727"/>
                        <a:pt x="1971675" y="160297"/>
                      </a:cubicBezTo>
                    </a:path>
                  </a:pathLst>
                </a:cu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31" name="CasellaDiTesto 30"/>
            <p:cNvSpPr txBox="1"/>
            <p:nvPr/>
          </p:nvSpPr>
          <p:spPr>
            <a:xfrm>
              <a:off x="289311" y="2132403"/>
              <a:ext cx="31069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57175" indent="-257175">
                <a:buFontTx/>
                <a:buAutoNum type="arabicPeriod"/>
              </a:pP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Select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and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immobilize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it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going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57175" indent="-257175"/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down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to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tail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1" name="Gruppo 12"/>
            <p:cNvGrpSpPr/>
            <p:nvPr/>
          </p:nvGrpSpPr>
          <p:grpSpPr>
            <a:xfrm rot="21240992">
              <a:off x="470026" y="4211257"/>
              <a:ext cx="2059850" cy="159353"/>
              <a:chOff x="4649314" y="2889801"/>
              <a:chExt cx="3030493" cy="432827"/>
            </a:xfrm>
          </p:grpSpPr>
          <p:sp>
            <p:nvSpPr>
              <p:cNvPr id="26" name="Triangolo rettangolo 25"/>
              <p:cNvSpPr/>
              <p:nvPr/>
            </p:nvSpPr>
            <p:spPr>
              <a:xfrm rot="10800000">
                <a:off x="4649314" y="2922581"/>
                <a:ext cx="671506" cy="400047"/>
              </a:xfrm>
              <a:prstGeom prst="rtTriangl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Rettangolo 26"/>
              <p:cNvSpPr/>
              <p:nvPr/>
            </p:nvSpPr>
            <p:spPr>
              <a:xfrm>
                <a:off x="5304971" y="2889801"/>
                <a:ext cx="2057378" cy="4000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Triangolo rettangolo 27"/>
              <p:cNvSpPr/>
              <p:nvPr/>
            </p:nvSpPr>
            <p:spPr>
              <a:xfrm>
                <a:off x="7360720" y="2913289"/>
                <a:ext cx="319087" cy="404809"/>
              </a:xfrm>
              <a:prstGeom prst="rtTriangl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2" name="Gruppo 17"/>
            <p:cNvGrpSpPr/>
            <p:nvPr/>
          </p:nvGrpSpPr>
          <p:grpSpPr>
            <a:xfrm>
              <a:off x="615875" y="3918359"/>
              <a:ext cx="133659" cy="668868"/>
              <a:chOff x="2686050" y="2343150"/>
              <a:chExt cx="342900" cy="2549173"/>
            </a:xfrm>
          </p:grpSpPr>
          <p:sp>
            <p:nvSpPr>
              <p:cNvPr id="23" name="Ovale 22"/>
              <p:cNvSpPr/>
              <p:nvPr/>
            </p:nvSpPr>
            <p:spPr>
              <a:xfrm>
                <a:off x="2686050" y="2343150"/>
                <a:ext cx="342900" cy="61436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Ovale 23"/>
              <p:cNvSpPr/>
              <p:nvPr/>
            </p:nvSpPr>
            <p:spPr>
              <a:xfrm>
                <a:off x="2714618" y="2571745"/>
                <a:ext cx="280987" cy="39528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Figura a mano libera 24"/>
              <p:cNvSpPr/>
              <p:nvPr/>
            </p:nvSpPr>
            <p:spPr>
              <a:xfrm rot="5078987">
                <a:off x="1943098" y="3811626"/>
                <a:ext cx="1971675" cy="189720"/>
              </a:xfrm>
              <a:custGeom>
                <a:avLst/>
                <a:gdLst>
                  <a:gd name="connsiteX0" fmla="*/ 0 w 1971675"/>
                  <a:gd name="connsiteY0" fmla="*/ 131722 h 189720"/>
                  <a:gd name="connsiteX1" fmla="*/ 85725 w 1971675"/>
                  <a:gd name="connsiteY1" fmla="*/ 74572 h 189720"/>
                  <a:gd name="connsiteX2" fmla="*/ 171450 w 1971675"/>
                  <a:gd name="connsiteY2" fmla="*/ 31710 h 189720"/>
                  <a:gd name="connsiteX3" fmla="*/ 214312 w 1971675"/>
                  <a:gd name="connsiteY3" fmla="*/ 3135 h 189720"/>
                  <a:gd name="connsiteX4" fmla="*/ 328612 w 1971675"/>
                  <a:gd name="connsiteY4" fmla="*/ 31710 h 189720"/>
                  <a:gd name="connsiteX5" fmla="*/ 414337 w 1971675"/>
                  <a:gd name="connsiteY5" fmla="*/ 88860 h 189720"/>
                  <a:gd name="connsiteX6" fmla="*/ 457200 w 1971675"/>
                  <a:gd name="connsiteY6" fmla="*/ 117435 h 189720"/>
                  <a:gd name="connsiteX7" fmla="*/ 600075 w 1971675"/>
                  <a:gd name="connsiteY7" fmla="*/ 160297 h 189720"/>
                  <a:gd name="connsiteX8" fmla="*/ 714375 w 1971675"/>
                  <a:gd name="connsiteY8" fmla="*/ 188872 h 189720"/>
                  <a:gd name="connsiteX9" fmla="*/ 942975 w 1971675"/>
                  <a:gd name="connsiteY9" fmla="*/ 146010 h 189720"/>
                  <a:gd name="connsiteX10" fmla="*/ 942975 w 1971675"/>
                  <a:gd name="connsiteY10" fmla="*/ 146010 h 189720"/>
                  <a:gd name="connsiteX11" fmla="*/ 1085850 w 1971675"/>
                  <a:gd name="connsiteY11" fmla="*/ 117435 h 189720"/>
                  <a:gd name="connsiteX12" fmla="*/ 1157287 w 1971675"/>
                  <a:gd name="connsiteY12" fmla="*/ 103147 h 189720"/>
                  <a:gd name="connsiteX13" fmla="*/ 1285875 w 1971675"/>
                  <a:gd name="connsiteY13" fmla="*/ 45997 h 189720"/>
                  <a:gd name="connsiteX14" fmla="*/ 1371600 w 1971675"/>
                  <a:gd name="connsiteY14" fmla="*/ 17422 h 189720"/>
                  <a:gd name="connsiteX15" fmla="*/ 1414462 w 1971675"/>
                  <a:gd name="connsiteY15" fmla="*/ 3135 h 189720"/>
                  <a:gd name="connsiteX16" fmla="*/ 1657350 w 1971675"/>
                  <a:gd name="connsiteY16" fmla="*/ 31710 h 189720"/>
                  <a:gd name="connsiteX17" fmla="*/ 1714500 w 1971675"/>
                  <a:gd name="connsiteY17" fmla="*/ 45997 h 189720"/>
                  <a:gd name="connsiteX18" fmla="*/ 1785937 w 1971675"/>
                  <a:gd name="connsiteY18" fmla="*/ 60285 h 189720"/>
                  <a:gd name="connsiteX19" fmla="*/ 1871662 w 1971675"/>
                  <a:gd name="connsiteY19" fmla="*/ 88860 h 189720"/>
                  <a:gd name="connsiteX20" fmla="*/ 1971675 w 1971675"/>
                  <a:gd name="connsiteY20" fmla="*/ 160297 h 189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71675" h="189720">
                    <a:moveTo>
                      <a:pt x="0" y="131722"/>
                    </a:moveTo>
                    <a:cubicBezTo>
                      <a:pt x="81252" y="50470"/>
                      <a:pt x="3016" y="115927"/>
                      <a:pt x="85725" y="74572"/>
                    </a:cubicBezTo>
                    <a:cubicBezTo>
                      <a:pt x="196505" y="19182"/>
                      <a:pt x="63719" y="67619"/>
                      <a:pt x="171450" y="31710"/>
                    </a:cubicBezTo>
                    <a:cubicBezTo>
                      <a:pt x="185737" y="22185"/>
                      <a:pt x="197273" y="5265"/>
                      <a:pt x="214312" y="3135"/>
                    </a:cubicBezTo>
                    <a:cubicBezTo>
                      <a:pt x="239393" y="0"/>
                      <a:pt x="300619" y="22379"/>
                      <a:pt x="328612" y="31710"/>
                    </a:cubicBezTo>
                    <a:cubicBezTo>
                      <a:pt x="409865" y="112962"/>
                      <a:pt x="331630" y="47506"/>
                      <a:pt x="414337" y="88860"/>
                    </a:cubicBezTo>
                    <a:cubicBezTo>
                      <a:pt x="429696" y="96539"/>
                      <a:pt x="441508" y="110461"/>
                      <a:pt x="457200" y="117435"/>
                    </a:cubicBezTo>
                    <a:cubicBezTo>
                      <a:pt x="518325" y="144601"/>
                      <a:pt x="541885" y="143671"/>
                      <a:pt x="600075" y="160297"/>
                    </a:cubicBezTo>
                    <a:cubicBezTo>
                      <a:pt x="702593" y="189588"/>
                      <a:pt x="569124" y="159823"/>
                      <a:pt x="714375" y="188872"/>
                    </a:cubicBezTo>
                    <a:cubicBezTo>
                      <a:pt x="887221" y="171588"/>
                      <a:pt x="811844" y="189720"/>
                      <a:pt x="942975" y="146010"/>
                    </a:cubicBezTo>
                    <a:lnTo>
                      <a:pt x="942975" y="146010"/>
                    </a:lnTo>
                    <a:cubicBezTo>
                      <a:pt x="1110940" y="118015"/>
                      <a:pt x="957979" y="145851"/>
                      <a:pt x="1085850" y="117435"/>
                    </a:cubicBezTo>
                    <a:cubicBezTo>
                      <a:pt x="1109556" y="112167"/>
                      <a:pt x="1133859" y="109537"/>
                      <a:pt x="1157287" y="103147"/>
                    </a:cubicBezTo>
                    <a:cubicBezTo>
                      <a:pt x="1377490" y="43091"/>
                      <a:pt x="1150572" y="106131"/>
                      <a:pt x="1285875" y="45997"/>
                    </a:cubicBezTo>
                    <a:cubicBezTo>
                      <a:pt x="1313400" y="33764"/>
                      <a:pt x="1343025" y="26947"/>
                      <a:pt x="1371600" y="17422"/>
                    </a:cubicBezTo>
                    <a:lnTo>
                      <a:pt x="1414462" y="3135"/>
                    </a:lnTo>
                    <a:cubicBezTo>
                      <a:pt x="1529392" y="41443"/>
                      <a:pt x="1403901" y="3549"/>
                      <a:pt x="1657350" y="31710"/>
                    </a:cubicBezTo>
                    <a:cubicBezTo>
                      <a:pt x="1676866" y="33878"/>
                      <a:pt x="1695331" y="41737"/>
                      <a:pt x="1714500" y="45997"/>
                    </a:cubicBezTo>
                    <a:cubicBezTo>
                      <a:pt x="1738206" y="51265"/>
                      <a:pt x="1762509" y="53895"/>
                      <a:pt x="1785937" y="60285"/>
                    </a:cubicBezTo>
                    <a:cubicBezTo>
                      <a:pt x="1814996" y="68210"/>
                      <a:pt x="1846600" y="72152"/>
                      <a:pt x="1871662" y="88860"/>
                    </a:cubicBezTo>
                    <a:cubicBezTo>
                      <a:pt x="1962991" y="149746"/>
                      <a:pt x="1933102" y="121727"/>
                      <a:pt x="1971675" y="160297"/>
                    </a:cubicBezTo>
                  </a:path>
                </a:pathLst>
              </a:cu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0" name="Rettangolo 29"/>
            <p:cNvSpPr/>
            <p:nvPr/>
          </p:nvSpPr>
          <p:spPr>
            <a:xfrm rot="18961899">
              <a:off x="2321700" y="3965158"/>
              <a:ext cx="446868" cy="200424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>
                <a:solidFill>
                  <a:prstClr val="white"/>
                </a:solidFill>
              </a:endParaRPr>
            </a:p>
          </p:txBody>
        </p:sp>
        <p:cxnSp>
          <p:nvCxnSpPr>
            <p:cNvPr id="33" name="Connettore 2 32"/>
            <p:cNvCxnSpPr/>
            <p:nvPr/>
          </p:nvCxnSpPr>
          <p:spPr>
            <a:xfrm>
              <a:off x="1092994" y="4543432"/>
              <a:ext cx="535781" cy="21431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>
              <a:off x="285735" y="3350451"/>
              <a:ext cx="38331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57175" indent="-257175">
                <a:buFontTx/>
                <a:buAutoNum type="arabicPeriod" startAt="2"/>
              </a:pP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Move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injection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to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right: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head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become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57175" indent="-257175"/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to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swirl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6" name="Gruppo 17"/>
            <p:cNvGrpSpPr/>
            <p:nvPr/>
          </p:nvGrpSpPr>
          <p:grpSpPr>
            <a:xfrm rot="16200000">
              <a:off x="877237" y="5232502"/>
              <a:ext cx="139631" cy="668868"/>
              <a:chOff x="2686050" y="2343150"/>
              <a:chExt cx="342900" cy="2549173"/>
            </a:xfrm>
          </p:grpSpPr>
          <p:sp>
            <p:nvSpPr>
              <p:cNvPr id="37" name="Ovale 36"/>
              <p:cNvSpPr/>
              <p:nvPr/>
            </p:nvSpPr>
            <p:spPr>
              <a:xfrm>
                <a:off x="2686050" y="2343150"/>
                <a:ext cx="342900" cy="61436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38" name="Ovale 37"/>
              <p:cNvSpPr/>
              <p:nvPr/>
            </p:nvSpPr>
            <p:spPr>
              <a:xfrm>
                <a:off x="2714618" y="2571745"/>
                <a:ext cx="280987" cy="39528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Figura a mano libera 38"/>
              <p:cNvSpPr/>
              <p:nvPr/>
            </p:nvSpPr>
            <p:spPr>
              <a:xfrm rot="5078987">
                <a:off x="1943098" y="3811626"/>
                <a:ext cx="1971675" cy="189720"/>
              </a:xfrm>
              <a:custGeom>
                <a:avLst/>
                <a:gdLst>
                  <a:gd name="connsiteX0" fmla="*/ 0 w 1971675"/>
                  <a:gd name="connsiteY0" fmla="*/ 131722 h 189720"/>
                  <a:gd name="connsiteX1" fmla="*/ 85725 w 1971675"/>
                  <a:gd name="connsiteY1" fmla="*/ 74572 h 189720"/>
                  <a:gd name="connsiteX2" fmla="*/ 171450 w 1971675"/>
                  <a:gd name="connsiteY2" fmla="*/ 31710 h 189720"/>
                  <a:gd name="connsiteX3" fmla="*/ 214312 w 1971675"/>
                  <a:gd name="connsiteY3" fmla="*/ 3135 h 189720"/>
                  <a:gd name="connsiteX4" fmla="*/ 328612 w 1971675"/>
                  <a:gd name="connsiteY4" fmla="*/ 31710 h 189720"/>
                  <a:gd name="connsiteX5" fmla="*/ 414337 w 1971675"/>
                  <a:gd name="connsiteY5" fmla="*/ 88860 h 189720"/>
                  <a:gd name="connsiteX6" fmla="*/ 457200 w 1971675"/>
                  <a:gd name="connsiteY6" fmla="*/ 117435 h 189720"/>
                  <a:gd name="connsiteX7" fmla="*/ 600075 w 1971675"/>
                  <a:gd name="connsiteY7" fmla="*/ 160297 h 189720"/>
                  <a:gd name="connsiteX8" fmla="*/ 714375 w 1971675"/>
                  <a:gd name="connsiteY8" fmla="*/ 188872 h 189720"/>
                  <a:gd name="connsiteX9" fmla="*/ 942975 w 1971675"/>
                  <a:gd name="connsiteY9" fmla="*/ 146010 h 189720"/>
                  <a:gd name="connsiteX10" fmla="*/ 942975 w 1971675"/>
                  <a:gd name="connsiteY10" fmla="*/ 146010 h 189720"/>
                  <a:gd name="connsiteX11" fmla="*/ 1085850 w 1971675"/>
                  <a:gd name="connsiteY11" fmla="*/ 117435 h 189720"/>
                  <a:gd name="connsiteX12" fmla="*/ 1157287 w 1971675"/>
                  <a:gd name="connsiteY12" fmla="*/ 103147 h 189720"/>
                  <a:gd name="connsiteX13" fmla="*/ 1285875 w 1971675"/>
                  <a:gd name="connsiteY13" fmla="*/ 45997 h 189720"/>
                  <a:gd name="connsiteX14" fmla="*/ 1371600 w 1971675"/>
                  <a:gd name="connsiteY14" fmla="*/ 17422 h 189720"/>
                  <a:gd name="connsiteX15" fmla="*/ 1414462 w 1971675"/>
                  <a:gd name="connsiteY15" fmla="*/ 3135 h 189720"/>
                  <a:gd name="connsiteX16" fmla="*/ 1657350 w 1971675"/>
                  <a:gd name="connsiteY16" fmla="*/ 31710 h 189720"/>
                  <a:gd name="connsiteX17" fmla="*/ 1714500 w 1971675"/>
                  <a:gd name="connsiteY17" fmla="*/ 45997 h 189720"/>
                  <a:gd name="connsiteX18" fmla="*/ 1785937 w 1971675"/>
                  <a:gd name="connsiteY18" fmla="*/ 60285 h 189720"/>
                  <a:gd name="connsiteX19" fmla="*/ 1871662 w 1971675"/>
                  <a:gd name="connsiteY19" fmla="*/ 88860 h 189720"/>
                  <a:gd name="connsiteX20" fmla="*/ 1971675 w 1971675"/>
                  <a:gd name="connsiteY20" fmla="*/ 160297 h 189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71675" h="189720">
                    <a:moveTo>
                      <a:pt x="0" y="131722"/>
                    </a:moveTo>
                    <a:cubicBezTo>
                      <a:pt x="81252" y="50470"/>
                      <a:pt x="3016" y="115927"/>
                      <a:pt x="85725" y="74572"/>
                    </a:cubicBezTo>
                    <a:cubicBezTo>
                      <a:pt x="196505" y="19182"/>
                      <a:pt x="63719" y="67619"/>
                      <a:pt x="171450" y="31710"/>
                    </a:cubicBezTo>
                    <a:cubicBezTo>
                      <a:pt x="185737" y="22185"/>
                      <a:pt x="197273" y="5265"/>
                      <a:pt x="214312" y="3135"/>
                    </a:cubicBezTo>
                    <a:cubicBezTo>
                      <a:pt x="239393" y="0"/>
                      <a:pt x="300619" y="22379"/>
                      <a:pt x="328612" y="31710"/>
                    </a:cubicBezTo>
                    <a:cubicBezTo>
                      <a:pt x="409865" y="112962"/>
                      <a:pt x="331630" y="47506"/>
                      <a:pt x="414337" y="88860"/>
                    </a:cubicBezTo>
                    <a:cubicBezTo>
                      <a:pt x="429696" y="96539"/>
                      <a:pt x="441508" y="110461"/>
                      <a:pt x="457200" y="117435"/>
                    </a:cubicBezTo>
                    <a:cubicBezTo>
                      <a:pt x="518325" y="144601"/>
                      <a:pt x="541885" y="143671"/>
                      <a:pt x="600075" y="160297"/>
                    </a:cubicBezTo>
                    <a:cubicBezTo>
                      <a:pt x="702593" y="189588"/>
                      <a:pt x="569124" y="159823"/>
                      <a:pt x="714375" y="188872"/>
                    </a:cubicBezTo>
                    <a:cubicBezTo>
                      <a:pt x="887221" y="171588"/>
                      <a:pt x="811844" y="189720"/>
                      <a:pt x="942975" y="146010"/>
                    </a:cubicBezTo>
                    <a:lnTo>
                      <a:pt x="942975" y="146010"/>
                    </a:lnTo>
                    <a:cubicBezTo>
                      <a:pt x="1110940" y="118015"/>
                      <a:pt x="957979" y="145851"/>
                      <a:pt x="1085850" y="117435"/>
                    </a:cubicBezTo>
                    <a:cubicBezTo>
                      <a:pt x="1109556" y="112167"/>
                      <a:pt x="1133859" y="109537"/>
                      <a:pt x="1157287" y="103147"/>
                    </a:cubicBezTo>
                    <a:cubicBezTo>
                      <a:pt x="1377490" y="43091"/>
                      <a:pt x="1150572" y="106131"/>
                      <a:pt x="1285875" y="45997"/>
                    </a:cubicBezTo>
                    <a:cubicBezTo>
                      <a:pt x="1313400" y="33764"/>
                      <a:pt x="1343025" y="26947"/>
                      <a:pt x="1371600" y="17422"/>
                    </a:cubicBezTo>
                    <a:lnTo>
                      <a:pt x="1414462" y="3135"/>
                    </a:lnTo>
                    <a:cubicBezTo>
                      <a:pt x="1529392" y="41443"/>
                      <a:pt x="1403901" y="3549"/>
                      <a:pt x="1657350" y="31710"/>
                    </a:cubicBezTo>
                    <a:cubicBezTo>
                      <a:pt x="1676866" y="33878"/>
                      <a:pt x="1695331" y="41737"/>
                      <a:pt x="1714500" y="45997"/>
                    </a:cubicBezTo>
                    <a:cubicBezTo>
                      <a:pt x="1738206" y="51265"/>
                      <a:pt x="1762509" y="53895"/>
                      <a:pt x="1785937" y="60285"/>
                    </a:cubicBezTo>
                    <a:cubicBezTo>
                      <a:pt x="1814996" y="68210"/>
                      <a:pt x="1846600" y="72152"/>
                      <a:pt x="1871662" y="88860"/>
                    </a:cubicBezTo>
                    <a:cubicBezTo>
                      <a:pt x="1962991" y="149746"/>
                      <a:pt x="1933102" y="121727"/>
                      <a:pt x="1971675" y="160297"/>
                    </a:cubicBezTo>
                  </a:path>
                </a:pathLst>
              </a:cu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3" name="Gruppo 42"/>
            <p:cNvGrpSpPr/>
            <p:nvPr/>
          </p:nvGrpSpPr>
          <p:grpSpPr>
            <a:xfrm>
              <a:off x="425055" y="3825478"/>
              <a:ext cx="507205" cy="554927"/>
              <a:chOff x="5738815" y="3757613"/>
              <a:chExt cx="1593530" cy="1282828"/>
            </a:xfrm>
            <a:solidFill>
              <a:srgbClr val="FF0000"/>
            </a:solidFill>
          </p:grpSpPr>
          <p:sp>
            <p:nvSpPr>
              <p:cNvPr id="41" name="Freccia circolare a sinistra 40"/>
              <p:cNvSpPr/>
              <p:nvPr/>
            </p:nvSpPr>
            <p:spPr>
              <a:xfrm>
                <a:off x="6600825" y="3757613"/>
                <a:ext cx="731520" cy="1216152"/>
              </a:xfrm>
              <a:prstGeom prst="curvedLef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ccia circolare a sinistra 41"/>
              <p:cNvSpPr/>
              <p:nvPr/>
            </p:nvSpPr>
            <p:spPr>
              <a:xfrm rot="10087837">
                <a:off x="5738815" y="3824289"/>
                <a:ext cx="731520" cy="1216152"/>
              </a:xfrm>
              <a:prstGeom prst="curvedLef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4" name="Gruppo 12"/>
            <p:cNvGrpSpPr/>
            <p:nvPr/>
          </p:nvGrpSpPr>
          <p:grpSpPr>
            <a:xfrm rot="21240992">
              <a:off x="1023666" y="5289964"/>
              <a:ext cx="2059850" cy="159353"/>
              <a:chOff x="4649314" y="2889801"/>
              <a:chExt cx="3030493" cy="432827"/>
            </a:xfrm>
          </p:grpSpPr>
          <p:sp>
            <p:nvSpPr>
              <p:cNvPr id="45" name="Triangolo rettangolo 44"/>
              <p:cNvSpPr/>
              <p:nvPr/>
            </p:nvSpPr>
            <p:spPr>
              <a:xfrm rot="10800000">
                <a:off x="4649314" y="2922581"/>
                <a:ext cx="671506" cy="400047"/>
              </a:xfrm>
              <a:prstGeom prst="rtTriangl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Rettangolo 45"/>
              <p:cNvSpPr/>
              <p:nvPr/>
            </p:nvSpPr>
            <p:spPr>
              <a:xfrm>
                <a:off x="5304971" y="2889801"/>
                <a:ext cx="2057378" cy="4000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Triangolo rettangolo 46"/>
              <p:cNvSpPr/>
              <p:nvPr/>
            </p:nvSpPr>
            <p:spPr>
              <a:xfrm>
                <a:off x="7360720" y="2913289"/>
                <a:ext cx="319087" cy="404809"/>
              </a:xfrm>
              <a:prstGeom prst="rtTriangl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8" name="CasellaDiTesto 47"/>
            <p:cNvSpPr txBox="1"/>
            <p:nvPr/>
          </p:nvSpPr>
          <p:spPr>
            <a:xfrm>
              <a:off x="282160" y="4707807"/>
              <a:ext cx="41331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57175" indent="-257175">
                <a:buFontTx/>
                <a:buAutoNum type="arabicPeriod" startAt="3"/>
              </a:pP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Touching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tail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, put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orizzontally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and </a:t>
              </a:r>
            </a:p>
            <a:p>
              <a:pPr marL="257175" indent="-257175"/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aspire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it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into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injection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Rettangolo 48"/>
            <p:cNvSpPr/>
            <p:nvPr/>
          </p:nvSpPr>
          <p:spPr>
            <a:xfrm rot="18961899">
              <a:off x="2853910" y="5022433"/>
              <a:ext cx="446868" cy="200424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>
                <a:solidFill>
                  <a:prstClr val="white"/>
                </a:solidFill>
              </a:endParaRPr>
            </a:p>
          </p:txBody>
        </p:sp>
        <p:cxnSp>
          <p:nvCxnSpPr>
            <p:cNvPr id="50" name="Connettore 2 49"/>
            <p:cNvCxnSpPr>
              <a:endCxn id="46" idx="1"/>
            </p:cNvCxnSpPr>
            <p:nvPr/>
          </p:nvCxnSpPr>
          <p:spPr>
            <a:xfrm flipV="1">
              <a:off x="1046559" y="5424543"/>
              <a:ext cx="425316" cy="58292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uppo 60"/>
            <p:cNvGrpSpPr/>
            <p:nvPr/>
          </p:nvGrpSpPr>
          <p:grpSpPr>
            <a:xfrm>
              <a:off x="5884988" y="2672145"/>
              <a:ext cx="2287827" cy="464300"/>
              <a:chOff x="7846651" y="2176964"/>
              <a:chExt cx="3050436" cy="619066"/>
            </a:xfrm>
          </p:grpSpPr>
          <p:grpSp>
            <p:nvGrpSpPr>
              <p:cNvPr id="52" name="Gruppo 12"/>
              <p:cNvGrpSpPr/>
              <p:nvPr/>
            </p:nvGrpSpPr>
            <p:grpSpPr>
              <a:xfrm rot="21240992">
                <a:off x="7846651" y="2533672"/>
                <a:ext cx="2746466" cy="212471"/>
                <a:chOff x="4649314" y="2889801"/>
                <a:chExt cx="3030493" cy="432827"/>
              </a:xfrm>
            </p:grpSpPr>
            <p:sp>
              <p:nvSpPr>
                <p:cNvPr id="53" name="Triangolo rettangolo 52"/>
                <p:cNvSpPr/>
                <p:nvPr/>
              </p:nvSpPr>
              <p:spPr>
                <a:xfrm rot="10800000">
                  <a:off x="4649314" y="2922581"/>
                  <a:ext cx="671506" cy="400047"/>
                </a:xfrm>
                <a:prstGeom prst="rtTriangl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4" name="Rettangolo 53"/>
                <p:cNvSpPr/>
                <p:nvPr/>
              </p:nvSpPr>
              <p:spPr>
                <a:xfrm>
                  <a:off x="5304971" y="2889801"/>
                  <a:ext cx="2057378" cy="400044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5" name="Triangolo rettangolo 54"/>
                <p:cNvSpPr/>
                <p:nvPr/>
              </p:nvSpPr>
              <p:spPr>
                <a:xfrm>
                  <a:off x="7360720" y="2913289"/>
                  <a:ext cx="319087" cy="404809"/>
                </a:xfrm>
                <a:prstGeom prst="rtTriangle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6" name="Gruppo 17"/>
              <p:cNvGrpSpPr/>
              <p:nvPr/>
            </p:nvGrpSpPr>
            <p:grpSpPr>
              <a:xfrm rot="16200000">
                <a:off x="8765838" y="2257031"/>
                <a:ext cx="186175" cy="891824"/>
                <a:chOff x="2686050" y="2343150"/>
                <a:chExt cx="342900" cy="2549173"/>
              </a:xfrm>
            </p:grpSpPr>
            <p:sp>
              <p:nvSpPr>
                <p:cNvPr id="57" name="Ovale 56"/>
                <p:cNvSpPr/>
                <p:nvPr/>
              </p:nvSpPr>
              <p:spPr>
                <a:xfrm>
                  <a:off x="2686050" y="2343150"/>
                  <a:ext cx="342900" cy="61436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8" name="Ovale 57"/>
                <p:cNvSpPr/>
                <p:nvPr/>
              </p:nvSpPr>
              <p:spPr>
                <a:xfrm>
                  <a:off x="2714618" y="2571745"/>
                  <a:ext cx="280987" cy="39528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9" name="Figura a mano libera 58"/>
                <p:cNvSpPr/>
                <p:nvPr/>
              </p:nvSpPr>
              <p:spPr>
                <a:xfrm rot="5078987">
                  <a:off x="1943098" y="3811626"/>
                  <a:ext cx="1971675" cy="189720"/>
                </a:xfrm>
                <a:custGeom>
                  <a:avLst/>
                  <a:gdLst>
                    <a:gd name="connsiteX0" fmla="*/ 0 w 1971675"/>
                    <a:gd name="connsiteY0" fmla="*/ 131722 h 189720"/>
                    <a:gd name="connsiteX1" fmla="*/ 85725 w 1971675"/>
                    <a:gd name="connsiteY1" fmla="*/ 74572 h 189720"/>
                    <a:gd name="connsiteX2" fmla="*/ 171450 w 1971675"/>
                    <a:gd name="connsiteY2" fmla="*/ 31710 h 189720"/>
                    <a:gd name="connsiteX3" fmla="*/ 214312 w 1971675"/>
                    <a:gd name="connsiteY3" fmla="*/ 3135 h 189720"/>
                    <a:gd name="connsiteX4" fmla="*/ 328612 w 1971675"/>
                    <a:gd name="connsiteY4" fmla="*/ 31710 h 189720"/>
                    <a:gd name="connsiteX5" fmla="*/ 414337 w 1971675"/>
                    <a:gd name="connsiteY5" fmla="*/ 88860 h 189720"/>
                    <a:gd name="connsiteX6" fmla="*/ 457200 w 1971675"/>
                    <a:gd name="connsiteY6" fmla="*/ 117435 h 189720"/>
                    <a:gd name="connsiteX7" fmla="*/ 600075 w 1971675"/>
                    <a:gd name="connsiteY7" fmla="*/ 160297 h 189720"/>
                    <a:gd name="connsiteX8" fmla="*/ 714375 w 1971675"/>
                    <a:gd name="connsiteY8" fmla="*/ 188872 h 189720"/>
                    <a:gd name="connsiteX9" fmla="*/ 942975 w 1971675"/>
                    <a:gd name="connsiteY9" fmla="*/ 146010 h 189720"/>
                    <a:gd name="connsiteX10" fmla="*/ 942975 w 1971675"/>
                    <a:gd name="connsiteY10" fmla="*/ 146010 h 189720"/>
                    <a:gd name="connsiteX11" fmla="*/ 1085850 w 1971675"/>
                    <a:gd name="connsiteY11" fmla="*/ 117435 h 189720"/>
                    <a:gd name="connsiteX12" fmla="*/ 1157287 w 1971675"/>
                    <a:gd name="connsiteY12" fmla="*/ 103147 h 189720"/>
                    <a:gd name="connsiteX13" fmla="*/ 1285875 w 1971675"/>
                    <a:gd name="connsiteY13" fmla="*/ 45997 h 189720"/>
                    <a:gd name="connsiteX14" fmla="*/ 1371600 w 1971675"/>
                    <a:gd name="connsiteY14" fmla="*/ 17422 h 189720"/>
                    <a:gd name="connsiteX15" fmla="*/ 1414462 w 1971675"/>
                    <a:gd name="connsiteY15" fmla="*/ 3135 h 189720"/>
                    <a:gd name="connsiteX16" fmla="*/ 1657350 w 1971675"/>
                    <a:gd name="connsiteY16" fmla="*/ 31710 h 189720"/>
                    <a:gd name="connsiteX17" fmla="*/ 1714500 w 1971675"/>
                    <a:gd name="connsiteY17" fmla="*/ 45997 h 189720"/>
                    <a:gd name="connsiteX18" fmla="*/ 1785937 w 1971675"/>
                    <a:gd name="connsiteY18" fmla="*/ 60285 h 189720"/>
                    <a:gd name="connsiteX19" fmla="*/ 1871662 w 1971675"/>
                    <a:gd name="connsiteY19" fmla="*/ 88860 h 189720"/>
                    <a:gd name="connsiteX20" fmla="*/ 1971675 w 1971675"/>
                    <a:gd name="connsiteY20" fmla="*/ 160297 h 189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1971675" h="189720">
                      <a:moveTo>
                        <a:pt x="0" y="131722"/>
                      </a:moveTo>
                      <a:cubicBezTo>
                        <a:pt x="81252" y="50470"/>
                        <a:pt x="3016" y="115927"/>
                        <a:pt x="85725" y="74572"/>
                      </a:cubicBezTo>
                      <a:cubicBezTo>
                        <a:pt x="196505" y="19182"/>
                        <a:pt x="63719" y="67619"/>
                        <a:pt x="171450" y="31710"/>
                      </a:cubicBezTo>
                      <a:cubicBezTo>
                        <a:pt x="185737" y="22185"/>
                        <a:pt x="197273" y="5265"/>
                        <a:pt x="214312" y="3135"/>
                      </a:cubicBezTo>
                      <a:cubicBezTo>
                        <a:pt x="239393" y="0"/>
                        <a:pt x="300619" y="22379"/>
                        <a:pt x="328612" y="31710"/>
                      </a:cubicBezTo>
                      <a:cubicBezTo>
                        <a:pt x="409865" y="112962"/>
                        <a:pt x="331630" y="47506"/>
                        <a:pt x="414337" y="88860"/>
                      </a:cubicBezTo>
                      <a:cubicBezTo>
                        <a:pt x="429696" y="96539"/>
                        <a:pt x="441508" y="110461"/>
                        <a:pt x="457200" y="117435"/>
                      </a:cubicBezTo>
                      <a:cubicBezTo>
                        <a:pt x="518325" y="144601"/>
                        <a:pt x="541885" y="143671"/>
                        <a:pt x="600075" y="160297"/>
                      </a:cubicBezTo>
                      <a:cubicBezTo>
                        <a:pt x="702593" y="189588"/>
                        <a:pt x="569124" y="159823"/>
                        <a:pt x="714375" y="188872"/>
                      </a:cubicBezTo>
                      <a:cubicBezTo>
                        <a:pt x="887221" y="171588"/>
                        <a:pt x="811844" y="189720"/>
                        <a:pt x="942975" y="146010"/>
                      </a:cubicBezTo>
                      <a:lnTo>
                        <a:pt x="942975" y="146010"/>
                      </a:lnTo>
                      <a:cubicBezTo>
                        <a:pt x="1110940" y="118015"/>
                        <a:pt x="957979" y="145851"/>
                        <a:pt x="1085850" y="117435"/>
                      </a:cubicBezTo>
                      <a:cubicBezTo>
                        <a:pt x="1109556" y="112167"/>
                        <a:pt x="1133859" y="109537"/>
                        <a:pt x="1157287" y="103147"/>
                      </a:cubicBezTo>
                      <a:cubicBezTo>
                        <a:pt x="1377490" y="43091"/>
                        <a:pt x="1150572" y="106131"/>
                        <a:pt x="1285875" y="45997"/>
                      </a:cubicBezTo>
                      <a:cubicBezTo>
                        <a:pt x="1313400" y="33764"/>
                        <a:pt x="1343025" y="26947"/>
                        <a:pt x="1371600" y="17422"/>
                      </a:cubicBezTo>
                      <a:lnTo>
                        <a:pt x="1414462" y="3135"/>
                      </a:lnTo>
                      <a:cubicBezTo>
                        <a:pt x="1529392" y="41443"/>
                        <a:pt x="1403901" y="3549"/>
                        <a:pt x="1657350" y="31710"/>
                      </a:cubicBezTo>
                      <a:cubicBezTo>
                        <a:pt x="1676866" y="33878"/>
                        <a:pt x="1695331" y="41737"/>
                        <a:pt x="1714500" y="45997"/>
                      </a:cubicBezTo>
                      <a:cubicBezTo>
                        <a:pt x="1738206" y="51265"/>
                        <a:pt x="1762509" y="53895"/>
                        <a:pt x="1785937" y="60285"/>
                      </a:cubicBezTo>
                      <a:cubicBezTo>
                        <a:pt x="1814996" y="68210"/>
                        <a:pt x="1846600" y="72152"/>
                        <a:pt x="1871662" y="88860"/>
                      </a:cubicBezTo>
                      <a:cubicBezTo>
                        <a:pt x="1962991" y="149746"/>
                        <a:pt x="1933102" y="121727"/>
                        <a:pt x="1971675" y="160297"/>
                      </a:cubicBezTo>
                    </a:path>
                  </a:pathLst>
                </a:cu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it-IT" sz="12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0" name="Rettangolo 59"/>
              <p:cNvSpPr/>
              <p:nvPr/>
            </p:nvSpPr>
            <p:spPr>
              <a:xfrm rot="18961899">
                <a:off x="10301263" y="2176964"/>
                <a:ext cx="595824" cy="26723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2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2" name="CasellaDiTesto 61"/>
            <p:cNvSpPr txBox="1"/>
            <p:nvPr/>
          </p:nvSpPr>
          <p:spPr>
            <a:xfrm>
              <a:off x="5140083" y="2128827"/>
              <a:ext cx="33482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57175" indent="-257175"/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4.   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With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sperm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inside,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move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injection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to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57175" indent="-257175"/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drop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of</a:t>
              </a:r>
              <a:r>
                <a:rPr lang="it-IT" sz="1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the </a:t>
              </a:r>
              <a:r>
                <a:rPr lang="it-IT" sz="1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oocyte</a:t>
              </a:r>
              <a:endPara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63" name="Picture 15" descr="Risultati immagini per icsi"/>
            <p:cNvPicPr>
              <a:picLocks noChangeAspect="1" noChangeArrowheads="1"/>
            </p:cNvPicPr>
            <p:nvPr/>
          </p:nvPicPr>
          <p:blipFill>
            <a:blip r:embed="rId2" cstate="print">
              <a:lum/>
            </a:blip>
            <a:srcRect/>
            <a:stretch>
              <a:fillRect/>
            </a:stretch>
          </p:blipFill>
          <p:spPr bwMode="auto">
            <a:xfrm>
              <a:off x="5572125" y="3934643"/>
              <a:ext cx="3368278" cy="1894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Freccia in giù 63"/>
            <p:cNvSpPr/>
            <p:nvPr/>
          </p:nvSpPr>
          <p:spPr>
            <a:xfrm>
              <a:off x="6997303" y="3546873"/>
              <a:ext cx="514350" cy="482203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>
                <a:solidFill>
                  <a:prstClr val="white"/>
                </a:solidFill>
              </a:endParaRPr>
            </a:p>
          </p:txBody>
        </p:sp>
      </p:grpSp>
      <p:pic>
        <p:nvPicPr>
          <p:cNvPr id="70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D2601380-E192-480A-84EB-54F0412DB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578C4292-7E06-4DAE-A4D7-7CB86FCE215D}"/>
              </a:ext>
            </a:extLst>
          </p:cNvPr>
          <p:cNvSpPr/>
          <p:nvPr/>
        </p:nvSpPr>
        <p:spPr>
          <a:xfrm>
            <a:off x="2121581" y="6084496"/>
            <a:ext cx="5822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hlinkClick r:id="rId4"/>
              </a:rPr>
              <a:t>https://www.youtube.com/watch?v=uvmBRTFG7Vo&amp;t=220s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595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1484337" y="932361"/>
            <a:ext cx="902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OOCYTE INJECTION (INSIDE OOCYTE DROP)</a:t>
            </a:r>
          </a:p>
        </p:txBody>
      </p:sp>
      <p:pic>
        <p:nvPicPr>
          <p:cNvPr id="20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084E9649-3E64-4301-A408-35417DB20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576B3531-6D11-4238-B462-E27E9700EE8A}"/>
              </a:ext>
            </a:extLst>
          </p:cNvPr>
          <p:cNvGrpSpPr/>
          <p:nvPr/>
        </p:nvGrpSpPr>
        <p:grpSpPr>
          <a:xfrm>
            <a:off x="1774021" y="2054158"/>
            <a:ext cx="8736597" cy="3396017"/>
            <a:chOff x="257160" y="2110981"/>
            <a:chExt cx="8736597" cy="3396017"/>
          </a:xfrm>
        </p:grpSpPr>
        <p:grpSp>
          <p:nvGrpSpPr>
            <p:cNvPr id="3" name="Gruppo 2"/>
            <p:cNvGrpSpPr/>
            <p:nvPr/>
          </p:nvGrpSpPr>
          <p:grpSpPr>
            <a:xfrm>
              <a:off x="257160" y="2110981"/>
              <a:ext cx="8736597" cy="3396017"/>
              <a:chOff x="257160" y="2110981"/>
              <a:chExt cx="8736597" cy="3396017"/>
            </a:xfrm>
          </p:grpSpPr>
          <p:pic>
            <p:nvPicPr>
              <p:cNvPr id="63" name="Picture 15" descr="Risultati immagini per icsi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/>
              </a:blip>
              <a:srcRect r="49417" b="49205"/>
              <a:stretch>
                <a:fillRect/>
              </a:stretch>
            </p:blipFill>
            <p:spPr bwMode="auto">
              <a:xfrm>
                <a:off x="267787" y="2145134"/>
                <a:ext cx="2604002" cy="1470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6" name="Picture 15" descr="Risultati immagini per icsi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/>
              </a:blip>
              <a:srcRect l="49735" b="49016"/>
              <a:stretch>
                <a:fillRect/>
              </a:stretch>
            </p:blipFill>
            <p:spPr bwMode="auto">
              <a:xfrm>
                <a:off x="257160" y="3920355"/>
                <a:ext cx="2561050" cy="1422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1" name="Picture 15" descr="Risultati immagini per icsi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/>
              </a:blip>
              <a:srcRect t="50607" r="49523"/>
              <a:stretch>
                <a:fillRect/>
              </a:stretch>
            </p:blipFill>
            <p:spPr bwMode="auto">
              <a:xfrm>
                <a:off x="4632722" y="2110981"/>
                <a:ext cx="2557464" cy="14894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15" descr="Risultati immagini per icsi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/>
              </a:blip>
              <a:srcRect l="49629" t="49664" r="1697"/>
              <a:stretch>
                <a:fillRect/>
              </a:stretch>
            </p:blipFill>
            <p:spPr bwMode="auto">
              <a:xfrm>
                <a:off x="4607772" y="3857626"/>
                <a:ext cx="2523713" cy="14680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6" name="CasellaDiTesto 65"/>
              <p:cNvSpPr txBox="1"/>
              <p:nvPr/>
            </p:nvSpPr>
            <p:spPr>
              <a:xfrm>
                <a:off x="2771800" y="2261580"/>
                <a:ext cx="191203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57175" indent="-257175" algn="just">
                  <a:buFontTx/>
                  <a:buAutoNum type="arabicPeriod"/>
                </a:pP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Hold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oocyte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with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gentle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suction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putting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pb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at 6 or 12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hrs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Focuse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on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inner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layer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ZP</a:t>
                </a: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and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oolemma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sperm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is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at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tip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injection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257175" indent="-257175" algn="just"/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CasellaDiTesto 66"/>
              <p:cNvSpPr txBox="1"/>
              <p:nvPr/>
            </p:nvSpPr>
            <p:spPr>
              <a:xfrm>
                <a:off x="2777470" y="4122003"/>
                <a:ext cx="191203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2.   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Move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injection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trough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ZP and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oolemma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 Stop the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moviment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at ¾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oocyte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cytoplasm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257175" indent="-257175" algn="just"/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CasellaDiTesto 67"/>
              <p:cNvSpPr txBox="1"/>
              <p:nvPr/>
            </p:nvSpPr>
            <p:spPr>
              <a:xfrm>
                <a:off x="7074586" y="2257418"/>
                <a:ext cx="1912031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3. 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Perform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vigorous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cytoplasm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aspiration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until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</a:t>
                </a: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membrane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oocyte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brake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down.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Immediately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invert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direction in</a:t>
                </a: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order to release the sperm.</a:t>
                </a:r>
              </a:p>
              <a:p>
                <a:pPr marL="257175" indent="-257175" algn="just"/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CasellaDiTesto 68"/>
              <p:cNvSpPr txBox="1"/>
              <p:nvPr/>
            </p:nvSpPr>
            <p:spPr>
              <a:xfrm>
                <a:off x="7081726" y="3925539"/>
                <a:ext cx="191203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57175" indent="-257175" algn="just">
                  <a:buFontTx/>
                  <a:buAutoNum type="arabicPeriod" startAt="4"/>
                </a:pP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Release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sperm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inside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cytoplasm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and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move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back the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injection</a:t>
                </a:r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57175" indent="-257175" algn="just"/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pipette.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Gently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release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oocyte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from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the holding</a:t>
                </a:r>
              </a:p>
              <a:p>
                <a:pPr marL="257175" indent="-257175" algn="just"/>
                <a:r>
                  <a:rPr lang="it-IT" sz="12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suction</a:t>
                </a:r>
                <a:r>
                  <a:rPr lang="it-IT" sz="12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257175" indent="-257175" algn="just"/>
                <a:endParaRPr lang="it-IT" sz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B7BF88EF-3563-44EC-8050-4F971970E57B}"/>
                </a:ext>
              </a:extLst>
            </p:cNvPr>
            <p:cNvSpPr/>
            <p:nvPr/>
          </p:nvSpPr>
          <p:spPr>
            <a:xfrm>
              <a:off x="2483768" y="2708920"/>
              <a:ext cx="216024" cy="28803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D51359FC-AD23-4132-92A9-2A22D4A4EC83}"/>
              </a:ext>
            </a:extLst>
          </p:cNvPr>
          <p:cNvSpPr/>
          <p:nvPr/>
        </p:nvSpPr>
        <p:spPr>
          <a:xfrm>
            <a:off x="3021882" y="5895056"/>
            <a:ext cx="5868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hlinkClick r:id="rId4"/>
              </a:rPr>
              <a:t>https://www.youtube.com/watch?v=uvmBRTFG7Vo&amp;t=220s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9417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LUIGI\Desktop\Immagine2.jpg"/>
          <p:cNvPicPr>
            <a:picLocks noChangeAspect="1" noChangeArrowheads="1"/>
          </p:cNvPicPr>
          <p:nvPr/>
        </p:nvPicPr>
        <p:blipFill>
          <a:blip r:embed="rId2" cstate="print"/>
          <a:srcRect l="14739" r="14740"/>
          <a:stretch>
            <a:fillRect/>
          </a:stretch>
        </p:blipFill>
        <p:spPr bwMode="auto">
          <a:xfrm>
            <a:off x="3915630" y="1794247"/>
            <a:ext cx="4744976" cy="3954146"/>
          </a:xfrm>
          <a:prstGeom prst="rect">
            <a:avLst/>
          </a:prstGeom>
          <a:noFill/>
        </p:spPr>
      </p:pic>
      <p:cxnSp>
        <p:nvCxnSpPr>
          <p:cNvPr id="9" name="Connettore 2 8"/>
          <p:cNvCxnSpPr/>
          <p:nvPr/>
        </p:nvCxnSpPr>
        <p:spPr>
          <a:xfrm rot="10800000">
            <a:off x="3506393" y="3825479"/>
            <a:ext cx="735809" cy="2857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1749029" y="3557589"/>
            <a:ext cx="1805302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HOLDING PIPETTE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30-35° BEVEL</a:t>
            </a: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PARALLEL WALL</a:t>
            </a:r>
          </a:p>
          <a:p>
            <a:r>
              <a:rPr lang="it-IT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20-25 </a:t>
            </a:r>
            <a:r>
              <a:rPr lang="it-IT" sz="1200" dirty="0">
                <a:solidFill>
                  <a:srgbClr val="002060"/>
                </a:solidFill>
                <a:latin typeface="Symbol" pitchFamily="18" charset="2"/>
                <a:cs typeface="Times New Roman" pitchFamily="18" charset="0"/>
              </a:rPr>
              <a:t>m</a:t>
            </a:r>
            <a:r>
              <a:rPr lang="it-IT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 OF ID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8644529" y="2160986"/>
            <a:ext cx="1930337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INJECTION PIPETTE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30-35° BEVEL</a:t>
            </a: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PARALLEL WALL</a:t>
            </a:r>
          </a:p>
          <a:p>
            <a:r>
              <a:rPr lang="it-IT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4-5 </a:t>
            </a:r>
            <a:r>
              <a:rPr lang="it-IT" sz="1200" dirty="0">
                <a:solidFill>
                  <a:srgbClr val="002060"/>
                </a:solidFill>
                <a:latin typeface="Symbol" pitchFamily="18" charset="2"/>
                <a:cs typeface="Times New Roman" pitchFamily="18" charset="0"/>
              </a:rPr>
              <a:t>m</a:t>
            </a:r>
            <a:r>
              <a:rPr lang="it-IT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 OF ID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Connettore 2 13"/>
          <p:cNvCxnSpPr/>
          <p:nvPr/>
        </p:nvCxnSpPr>
        <p:spPr>
          <a:xfrm flipV="1">
            <a:off x="7564041" y="2721769"/>
            <a:ext cx="1032272" cy="7143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/>
          <p:nvPr/>
        </p:nvCxnSpPr>
        <p:spPr>
          <a:xfrm rot="16200000" flipH="1">
            <a:off x="4642247" y="3557587"/>
            <a:ext cx="2528888" cy="471488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rot="10800000">
            <a:off x="3613550" y="2753916"/>
            <a:ext cx="2082407" cy="73223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1777604" y="2053824"/>
            <a:ext cx="1952971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SPERM RELEASE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TIP OF INJECTION</a:t>
            </a: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 ¾ OF THE OOCYTE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ttore 2 23"/>
          <p:cNvCxnSpPr/>
          <p:nvPr/>
        </p:nvCxnSpPr>
        <p:spPr>
          <a:xfrm>
            <a:off x="6242449" y="4611295"/>
            <a:ext cx="2525315" cy="178591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8783830" y="4086227"/>
            <a:ext cx="1801070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POLAR BODY</a:t>
            </a:r>
          </a:p>
          <a:p>
            <a:endParaRPr lang="it-IT" sz="13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OR 6 0’CLOCK</a:t>
            </a: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PRESERVE MEIOTIC</a:t>
            </a:r>
          </a:p>
          <a:p>
            <a:r>
              <a:rPr lang="it-IT" sz="13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SPINDLE</a:t>
            </a:r>
          </a:p>
        </p:txBody>
      </p:sp>
      <p:sp>
        <p:nvSpPr>
          <p:cNvPr id="30" name="Ovale 29"/>
          <p:cNvSpPr/>
          <p:nvPr/>
        </p:nvSpPr>
        <p:spPr>
          <a:xfrm>
            <a:off x="5874545" y="4489848"/>
            <a:ext cx="375047" cy="246459"/>
          </a:xfrm>
          <a:prstGeom prst="ellipse">
            <a:avLst/>
          </a:prstGeom>
          <a:solidFill>
            <a:schemeClr val="accent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>
              <a:solidFill>
                <a:prstClr val="white"/>
              </a:solidFill>
            </a:endParaRPr>
          </a:p>
        </p:txBody>
      </p:sp>
      <p:sp>
        <p:nvSpPr>
          <p:cNvPr id="31" name="Ovale 30"/>
          <p:cNvSpPr/>
          <p:nvPr/>
        </p:nvSpPr>
        <p:spPr>
          <a:xfrm>
            <a:off x="5817395" y="4196955"/>
            <a:ext cx="375047" cy="246459"/>
          </a:xfrm>
          <a:prstGeom prst="ellipse">
            <a:avLst/>
          </a:prstGeom>
          <a:solidFill>
            <a:schemeClr val="accent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>
              <a:solidFill>
                <a:prstClr val="white"/>
              </a:solidFill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1631504" y="671392"/>
            <a:ext cx="8756682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INTRACYTOPLASMATIC SPERM INJECTION (ICSI)</a:t>
            </a:r>
          </a:p>
        </p:txBody>
      </p:sp>
      <p:pic>
        <p:nvPicPr>
          <p:cNvPr id="28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B34F5236-57B0-4666-B276-B61DD8D46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981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C:\Users\LUIGI\Desktop\articoli luigi\convegno\Foto\WP_20150323_018.jpg"/>
          <p:cNvPicPr>
            <a:picLocks noChangeAspect="1" noChangeArrowheads="1"/>
          </p:cNvPicPr>
          <p:nvPr/>
        </p:nvPicPr>
        <p:blipFill>
          <a:blip r:embed="rId2" cstate="print"/>
          <a:srcRect l="21875" t="3923" r="15727"/>
          <a:stretch>
            <a:fillRect/>
          </a:stretch>
        </p:blipFill>
        <p:spPr bwMode="auto">
          <a:xfrm>
            <a:off x="6814394" y="1931569"/>
            <a:ext cx="3582144" cy="3102515"/>
          </a:xfrm>
          <a:prstGeom prst="rect">
            <a:avLst/>
          </a:prstGeom>
          <a:noFill/>
        </p:spPr>
      </p:pic>
      <p:sp>
        <p:nvSpPr>
          <p:cNvPr id="9" name="CasellaDiTesto 8"/>
          <p:cNvSpPr txBox="1"/>
          <p:nvPr/>
        </p:nvSpPr>
        <p:spPr>
          <a:xfrm>
            <a:off x="1795462" y="1993669"/>
            <a:ext cx="52756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occurence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fertilization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checked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16 and 18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insemination</a:t>
            </a:r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case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FIVET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insemination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oocyte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denuded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corona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cells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eventually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attached</a:t>
            </a:r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case of ICSI, the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oocyte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alredy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been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denuded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so the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check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done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directly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the </a:t>
            </a:r>
            <a:r>
              <a:rPr lang="it-IT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inverted</a:t>
            </a:r>
            <a:r>
              <a:rPr lang="it-IT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microscope</a:t>
            </a:r>
          </a:p>
          <a:p>
            <a:pPr algn="just"/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CULTURE ONLY FOR 2PN ZYGOTE !!!</a:t>
            </a:r>
          </a:p>
          <a:p>
            <a:pPr algn="just"/>
            <a:endParaRPr lang="it-IT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DESCARD: 1 PN ZYGOTE; 3 OR MORE PN ZYGOTE; 0 PN</a:t>
            </a:r>
          </a:p>
          <a:p>
            <a:pPr algn="just"/>
            <a:r>
              <a:rPr lang="it-IT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ZYGOTE WITH ONLY 1 CLEARLY VISIBLE PB</a:t>
            </a:r>
          </a:p>
          <a:p>
            <a:pPr algn="just"/>
            <a:endParaRPr lang="it-IT" sz="1600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1600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7071156" y="5179734"/>
            <a:ext cx="379690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35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Grade</a:t>
            </a:r>
            <a:r>
              <a:rPr lang="it-IT" sz="135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it-IT" sz="135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zygote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pronucleous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nucleolus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aligned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ready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35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singamy</a:t>
            </a:r>
            <a:r>
              <a:rPr lang="it-IT" sz="135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129594" y="687625"/>
            <a:ext cx="5840015" cy="769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INTRACYTOPLASMATIC SPERM INJECTION (ICSI)</a:t>
            </a:r>
          </a:p>
        </p:txBody>
      </p:sp>
      <p:pic>
        <p:nvPicPr>
          <p:cNvPr id="17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0A0153F4-0CCD-411B-AC43-F14E1D2BE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71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345935" y="455844"/>
            <a:ext cx="3718322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ZYGOTE SCORING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88415" y="1521602"/>
            <a:ext cx="28039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Grade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aligned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equality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NPB’s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474122" y="3661226"/>
            <a:ext cx="293548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Grade 2: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scattered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eqaulity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NPB’s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428334" y="1539461"/>
            <a:ext cx="285366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Grade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non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equality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alignement</a:t>
            </a:r>
            <a:endParaRPr lang="it-IT" sz="13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478330" y="3636218"/>
            <a:ext cx="269016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Grade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4: non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eqaulity</a:t>
            </a:r>
            <a:r>
              <a:rPr lang="it-IT" sz="1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it-IT" sz="135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numbers</a:t>
            </a:r>
            <a:endParaRPr lang="it-IT" sz="13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" name="Gruppo 32"/>
          <p:cNvGrpSpPr/>
          <p:nvPr/>
        </p:nvGrpSpPr>
        <p:grpSpPr>
          <a:xfrm>
            <a:off x="2831307" y="1800212"/>
            <a:ext cx="1757363" cy="1764603"/>
            <a:chOff x="1743075" y="1685921"/>
            <a:chExt cx="2343150" cy="2352804"/>
          </a:xfrm>
        </p:grpSpPr>
        <p:grpSp>
          <p:nvGrpSpPr>
            <p:cNvPr id="14" name="Gruppo 13"/>
            <p:cNvGrpSpPr/>
            <p:nvPr/>
          </p:nvGrpSpPr>
          <p:grpSpPr>
            <a:xfrm>
              <a:off x="1743075" y="1685921"/>
              <a:ext cx="2343150" cy="2352804"/>
              <a:chOff x="2638150" y="2990053"/>
              <a:chExt cx="1127464" cy="1162975"/>
            </a:xfrm>
          </p:grpSpPr>
          <p:sp>
            <p:nvSpPr>
              <p:cNvPr id="15" name="Ovale 14"/>
              <p:cNvSpPr/>
              <p:nvPr/>
            </p:nvSpPr>
            <p:spPr>
              <a:xfrm>
                <a:off x="2713610" y="3123219"/>
                <a:ext cx="976544" cy="1029809"/>
              </a:xfrm>
              <a:prstGeom prst="ellipse">
                <a:avLst/>
              </a:prstGeom>
              <a:solidFill>
                <a:srgbClr val="FF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Ovale 15"/>
              <p:cNvSpPr/>
              <p:nvPr/>
            </p:nvSpPr>
            <p:spPr>
              <a:xfrm>
                <a:off x="2638150" y="2990053"/>
                <a:ext cx="1127464" cy="1162975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e 16"/>
              <p:cNvSpPr/>
              <p:nvPr/>
            </p:nvSpPr>
            <p:spPr>
              <a:xfrm>
                <a:off x="2965144" y="3499039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e 17"/>
              <p:cNvSpPr/>
              <p:nvPr/>
            </p:nvSpPr>
            <p:spPr>
              <a:xfrm>
                <a:off x="3179687" y="3499038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2" name="Ovale 21"/>
            <p:cNvSpPr/>
            <p:nvPr/>
          </p:nvSpPr>
          <p:spPr>
            <a:xfrm>
              <a:off x="2743200" y="2914650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23" name="Ovale 22"/>
            <p:cNvSpPr/>
            <p:nvPr/>
          </p:nvSpPr>
          <p:spPr>
            <a:xfrm>
              <a:off x="2952750" y="2781300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24" name="Ovale 23"/>
            <p:cNvSpPr/>
            <p:nvPr/>
          </p:nvSpPr>
          <p:spPr>
            <a:xfrm>
              <a:off x="2976563" y="3090863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25" name="Ovale 24"/>
            <p:cNvSpPr/>
            <p:nvPr/>
          </p:nvSpPr>
          <p:spPr>
            <a:xfrm>
              <a:off x="2743200" y="3043239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26" name="Ovale 25"/>
            <p:cNvSpPr/>
            <p:nvPr/>
          </p:nvSpPr>
          <p:spPr>
            <a:xfrm>
              <a:off x="2967038" y="2924175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27" name="Ovale 26"/>
            <p:cNvSpPr/>
            <p:nvPr/>
          </p:nvSpPr>
          <p:spPr>
            <a:xfrm>
              <a:off x="2776537" y="2819400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</p:grpSp>
      <p:grpSp>
        <p:nvGrpSpPr>
          <p:cNvPr id="68" name="Gruppo 67"/>
          <p:cNvGrpSpPr/>
          <p:nvPr/>
        </p:nvGrpSpPr>
        <p:grpSpPr>
          <a:xfrm>
            <a:off x="2924175" y="3961268"/>
            <a:ext cx="1757363" cy="1764603"/>
            <a:chOff x="1866899" y="4353009"/>
            <a:chExt cx="2343150" cy="2352804"/>
          </a:xfrm>
        </p:grpSpPr>
        <p:grpSp>
          <p:nvGrpSpPr>
            <p:cNvPr id="28" name="Gruppo 27"/>
            <p:cNvGrpSpPr/>
            <p:nvPr/>
          </p:nvGrpSpPr>
          <p:grpSpPr>
            <a:xfrm>
              <a:off x="1866899" y="4353009"/>
              <a:ext cx="2343150" cy="2352804"/>
              <a:chOff x="2638150" y="2990053"/>
              <a:chExt cx="1127464" cy="1162975"/>
            </a:xfrm>
          </p:grpSpPr>
          <p:sp>
            <p:nvSpPr>
              <p:cNvPr id="29" name="Ovale 28"/>
              <p:cNvSpPr/>
              <p:nvPr/>
            </p:nvSpPr>
            <p:spPr>
              <a:xfrm>
                <a:off x="2713610" y="3123219"/>
                <a:ext cx="976544" cy="1029809"/>
              </a:xfrm>
              <a:prstGeom prst="ellipse">
                <a:avLst/>
              </a:prstGeom>
              <a:solidFill>
                <a:srgbClr val="FF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Ovale 29"/>
              <p:cNvSpPr/>
              <p:nvPr/>
            </p:nvSpPr>
            <p:spPr>
              <a:xfrm>
                <a:off x="2638150" y="2990053"/>
                <a:ext cx="1127464" cy="1162975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Ovale 30"/>
              <p:cNvSpPr/>
              <p:nvPr/>
            </p:nvSpPr>
            <p:spPr>
              <a:xfrm>
                <a:off x="2965144" y="3499039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Ovale 31"/>
              <p:cNvSpPr/>
              <p:nvPr/>
            </p:nvSpPr>
            <p:spPr>
              <a:xfrm>
                <a:off x="3179687" y="3499038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5" name="Ovale 34"/>
            <p:cNvSpPr/>
            <p:nvPr/>
          </p:nvSpPr>
          <p:spPr>
            <a:xfrm>
              <a:off x="2652712" y="5781675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36" name="Ovale 35"/>
            <p:cNvSpPr/>
            <p:nvPr/>
          </p:nvSpPr>
          <p:spPr>
            <a:xfrm>
              <a:off x="2562225" y="5605463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37" name="Ovale 36"/>
            <p:cNvSpPr/>
            <p:nvPr/>
          </p:nvSpPr>
          <p:spPr>
            <a:xfrm>
              <a:off x="2771775" y="5414963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38" name="Ovale 37"/>
            <p:cNvSpPr/>
            <p:nvPr/>
          </p:nvSpPr>
          <p:spPr>
            <a:xfrm>
              <a:off x="2752725" y="5624512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39" name="Ovale 38"/>
            <p:cNvSpPr/>
            <p:nvPr/>
          </p:nvSpPr>
          <p:spPr>
            <a:xfrm>
              <a:off x="3162300" y="5434012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0" name="Ovale 39"/>
            <p:cNvSpPr/>
            <p:nvPr/>
          </p:nvSpPr>
          <p:spPr>
            <a:xfrm>
              <a:off x="3300412" y="5715000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1" name="Ovale 40"/>
            <p:cNvSpPr/>
            <p:nvPr/>
          </p:nvSpPr>
          <p:spPr>
            <a:xfrm>
              <a:off x="3138488" y="5781675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2" name="Ovale 41"/>
            <p:cNvSpPr/>
            <p:nvPr/>
          </p:nvSpPr>
          <p:spPr>
            <a:xfrm>
              <a:off x="3205162" y="5591175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</p:grpSp>
      <p:grpSp>
        <p:nvGrpSpPr>
          <p:cNvPr id="67" name="Gruppo 66"/>
          <p:cNvGrpSpPr/>
          <p:nvPr/>
        </p:nvGrpSpPr>
        <p:grpSpPr>
          <a:xfrm>
            <a:off x="6856810" y="1807351"/>
            <a:ext cx="1757363" cy="1764603"/>
            <a:chOff x="7110412" y="1495408"/>
            <a:chExt cx="2343150" cy="2352804"/>
          </a:xfrm>
        </p:grpSpPr>
        <p:grpSp>
          <p:nvGrpSpPr>
            <p:cNvPr id="44" name="Gruppo 13"/>
            <p:cNvGrpSpPr/>
            <p:nvPr/>
          </p:nvGrpSpPr>
          <p:grpSpPr>
            <a:xfrm>
              <a:off x="7110412" y="1495408"/>
              <a:ext cx="2343150" cy="2352804"/>
              <a:chOff x="2638150" y="2990053"/>
              <a:chExt cx="1127464" cy="1162975"/>
            </a:xfrm>
          </p:grpSpPr>
          <p:sp>
            <p:nvSpPr>
              <p:cNvPr id="51" name="Ovale 50"/>
              <p:cNvSpPr/>
              <p:nvPr/>
            </p:nvSpPr>
            <p:spPr>
              <a:xfrm>
                <a:off x="2713610" y="3123219"/>
                <a:ext cx="976544" cy="1029809"/>
              </a:xfrm>
              <a:prstGeom prst="ellipse">
                <a:avLst/>
              </a:prstGeom>
              <a:solidFill>
                <a:srgbClr val="FF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Ovale 51"/>
              <p:cNvSpPr/>
              <p:nvPr/>
            </p:nvSpPr>
            <p:spPr>
              <a:xfrm>
                <a:off x="2638150" y="2990053"/>
                <a:ext cx="1127464" cy="1162975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Ovale 52"/>
              <p:cNvSpPr/>
              <p:nvPr/>
            </p:nvSpPr>
            <p:spPr>
              <a:xfrm>
                <a:off x="2965144" y="3499039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Ovale 53"/>
              <p:cNvSpPr/>
              <p:nvPr/>
            </p:nvSpPr>
            <p:spPr>
              <a:xfrm>
                <a:off x="3179687" y="3499038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Ovale 44"/>
            <p:cNvSpPr/>
            <p:nvPr/>
          </p:nvSpPr>
          <p:spPr>
            <a:xfrm>
              <a:off x="8110537" y="2795577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6" name="Ovale 45"/>
            <p:cNvSpPr/>
            <p:nvPr/>
          </p:nvSpPr>
          <p:spPr>
            <a:xfrm>
              <a:off x="8534407" y="2719379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7" name="Ovale 46"/>
            <p:cNvSpPr/>
            <p:nvPr/>
          </p:nvSpPr>
          <p:spPr>
            <a:xfrm>
              <a:off x="8472492" y="2928926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8" name="Ovale 47"/>
            <p:cNvSpPr/>
            <p:nvPr/>
          </p:nvSpPr>
          <p:spPr>
            <a:xfrm>
              <a:off x="8110537" y="2924166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49" name="Ovale 48"/>
            <p:cNvSpPr/>
            <p:nvPr/>
          </p:nvSpPr>
          <p:spPr>
            <a:xfrm>
              <a:off x="8334375" y="2747950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50" name="Ovale 49"/>
            <p:cNvSpPr/>
            <p:nvPr/>
          </p:nvSpPr>
          <p:spPr>
            <a:xfrm>
              <a:off x="8143874" y="2700327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</p:grpSp>
      <p:grpSp>
        <p:nvGrpSpPr>
          <p:cNvPr id="69" name="Gruppo 68"/>
          <p:cNvGrpSpPr/>
          <p:nvPr/>
        </p:nvGrpSpPr>
        <p:grpSpPr>
          <a:xfrm>
            <a:off x="6963966" y="3939767"/>
            <a:ext cx="1757363" cy="1764603"/>
            <a:chOff x="7253287" y="4281477"/>
            <a:chExt cx="2343150" cy="2352804"/>
          </a:xfrm>
        </p:grpSpPr>
        <p:grpSp>
          <p:nvGrpSpPr>
            <p:cNvPr id="56" name="Gruppo 13"/>
            <p:cNvGrpSpPr/>
            <p:nvPr/>
          </p:nvGrpSpPr>
          <p:grpSpPr>
            <a:xfrm>
              <a:off x="7253287" y="4281477"/>
              <a:ext cx="2343150" cy="2352804"/>
              <a:chOff x="2638150" y="2990053"/>
              <a:chExt cx="1127464" cy="1162975"/>
            </a:xfrm>
          </p:grpSpPr>
          <p:sp>
            <p:nvSpPr>
              <p:cNvPr id="63" name="Ovale 62"/>
              <p:cNvSpPr/>
              <p:nvPr/>
            </p:nvSpPr>
            <p:spPr>
              <a:xfrm>
                <a:off x="2713610" y="3123219"/>
                <a:ext cx="976544" cy="1029809"/>
              </a:xfrm>
              <a:prstGeom prst="ellipse">
                <a:avLst/>
              </a:prstGeom>
              <a:solidFill>
                <a:srgbClr val="FF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Ovale 63"/>
              <p:cNvSpPr/>
              <p:nvPr/>
            </p:nvSpPr>
            <p:spPr>
              <a:xfrm>
                <a:off x="2638150" y="2990053"/>
                <a:ext cx="1127464" cy="1162975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Ovale 64"/>
              <p:cNvSpPr/>
              <p:nvPr/>
            </p:nvSpPr>
            <p:spPr>
              <a:xfrm>
                <a:off x="2965144" y="3499039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Ovale 65"/>
              <p:cNvSpPr/>
              <p:nvPr/>
            </p:nvSpPr>
            <p:spPr>
              <a:xfrm>
                <a:off x="3179687" y="3499038"/>
                <a:ext cx="247095" cy="27816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7" name="Ovale 56"/>
            <p:cNvSpPr/>
            <p:nvPr/>
          </p:nvSpPr>
          <p:spPr>
            <a:xfrm>
              <a:off x="8253412" y="5510206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58" name="Ovale 57"/>
            <p:cNvSpPr/>
            <p:nvPr/>
          </p:nvSpPr>
          <p:spPr>
            <a:xfrm>
              <a:off x="8462962" y="5376856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60" name="Ovale 59"/>
            <p:cNvSpPr/>
            <p:nvPr/>
          </p:nvSpPr>
          <p:spPr>
            <a:xfrm>
              <a:off x="8253412" y="5638795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61" name="Ovale 60"/>
            <p:cNvSpPr/>
            <p:nvPr/>
          </p:nvSpPr>
          <p:spPr>
            <a:xfrm>
              <a:off x="8477250" y="5519731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  <p:sp>
          <p:nvSpPr>
            <p:cNvPr id="62" name="Ovale 61"/>
            <p:cNvSpPr/>
            <p:nvPr/>
          </p:nvSpPr>
          <p:spPr>
            <a:xfrm>
              <a:off x="8286749" y="5414956"/>
              <a:ext cx="114300" cy="12858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>
                <a:solidFill>
                  <a:prstClr val="white"/>
                </a:solidFill>
              </a:endParaRPr>
            </a:p>
          </p:txBody>
        </p:sp>
      </p:grpSp>
      <p:sp>
        <p:nvSpPr>
          <p:cNvPr id="70" name="CasellaDiTesto 69"/>
          <p:cNvSpPr txBox="1"/>
          <p:nvPr/>
        </p:nvSpPr>
        <p:spPr>
          <a:xfrm>
            <a:off x="2551692" y="5794123"/>
            <a:ext cx="730680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Scott, L.,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Finn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A.,”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Morphologic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parameters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cleavage-stage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embryos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correlate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fetal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75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it-IT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delivery.” 2007.</a:t>
            </a:r>
            <a:r>
              <a:rPr lang="it-IT" sz="75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5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Human Reproduction,</a:t>
            </a:r>
            <a:r>
              <a:rPr lang="en-US" sz="7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22 pp. 230–240.</a:t>
            </a:r>
            <a:endParaRPr lang="it-IT" sz="75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t-IT" sz="75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2" name="Picture 2" descr="https://research.unite.it/sr/cineca/images/interface/logo_instance.png">
            <a:extLst>
              <a:ext uri="{FF2B5EF4-FFF2-40B4-BE49-F238E27FC236}">
                <a16:creationId xmlns:a16="http://schemas.microsoft.com/office/drawing/2014/main" id="{B2B1C640-296C-4107-AC62-1C5366B85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22813"/>
            <a:ext cx="977504" cy="5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6356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</Words>
  <Application>Microsoft Office PowerPoint</Application>
  <PresentationFormat>Widescreen</PresentationFormat>
  <Paragraphs>111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Ilaria Listorti</dc:creator>
  <cp:lastModifiedBy>Ilaria Listorti</cp:lastModifiedBy>
  <cp:revision>1</cp:revision>
  <dcterms:created xsi:type="dcterms:W3CDTF">2023-03-29T09:18:53Z</dcterms:created>
  <dcterms:modified xsi:type="dcterms:W3CDTF">2023-03-29T09:19:41Z</dcterms:modified>
</cp:coreProperties>
</file>