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95" r:id="rId2"/>
    <p:sldId id="396" r:id="rId3"/>
    <p:sldId id="397" r:id="rId4"/>
    <p:sldId id="404" r:id="rId5"/>
    <p:sldId id="399" r:id="rId6"/>
    <p:sldId id="426" r:id="rId7"/>
    <p:sldId id="400" r:id="rId8"/>
    <p:sldId id="401" r:id="rId9"/>
    <p:sldId id="402" r:id="rId10"/>
    <p:sldId id="40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3F1A-F15A-456F-BE47-E63F91948AD0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1191D-4CC8-4376-B86E-0E1E804DE3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80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6DF7-3589-49E3-A196-A67DBD3484E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50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6DF7-3589-49E3-A196-A67DBD3484E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5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4122-6ED2-C99C-1704-ED7EA8F0D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63CD3-5B77-2E77-F8DD-C6DAB3F8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05706-64CA-EBAF-6819-CC4F16F5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E2B-1A96-4873-BD8A-610EF48DECE6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6A721-0BC2-A182-E09A-6632F14D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AEA7C-2A83-93DE-8286-5352302A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47F8-7FC2-4A7A-B39B-4B9A729A25E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5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A05A2-583F-0CFC-3231-DA0E26B4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D0893-146D-B852-DF05-1EDD445BC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4020-1449-4A24-8827-D88DA4B0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E2B-1A96-4873-BD8A-610EF48DECE6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2379A-22DB-0BCD-D5B5-D208DDB2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977C5-58E8-9F91-83AE-4E68BDB1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47F8-7FC2-4A7A-B39B-4B9A729A25E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25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B51D0-B99F-028D-2ABF-84A592804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7570B-4E29-EC80-41D7-D0EACC37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37840-7CC5-E664-9259-FF55A890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E2B-1A96-4873-BD8A-610EF48DECE6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57E6A-A9E8-F4C9-8300-E86F732E1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138A4-946A-7F9D-68E1-FC0413A7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47F8-7FC2-4A7A-B39B-4B9A729A25E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22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A95F-3DFA-4462-861F-6C882A66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D02DE-9CBA-7D4A-D5BE-DD275BDCC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3AF73-1197-8894-1B9C-C8788B63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E2B-1A96-4873-BD8A-610EF48DECE6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FD230-BD01-D6DB-A5FA-FBA9AAE4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187C4-DB44-076D-E296-58DE1A22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47F8-7FC2-4A7A-B39B-4B9A729A25E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96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2B585-C4CD-A576-EE42-F6C65969E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72DCF-A0F8-9E82-10EB-6F6157D52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336B-75D6-BFED-45ED-10417511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E2B-1A96-4873-BD8A-610EF48DECE6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166C-6205-D3E5-0404-E9F3BDB9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C3BEE-8196-4AA9-1F11-ACB3EBF9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47F8-7FC2-4A7A-B39B-4B9A729A25E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B626-D9B1-51F1-C40E-6BC89F83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1944D-780D-79D9-6521-58F54487B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9DEBB-446B-2607-74E0-CAA346FEB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D1FB3-03F6-D73E-37DD-5601CAC7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E2B-1A96-4873-BD8A-610EF48DECE6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B4EF-C374-82DB-AFFD-7C597267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6C529-79F2-BF41-2DF2-C322B241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47F8-7FC2-4A7A-B39B-4B9A729A25E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29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F28B-9483-CF7A-BA96-2F652218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3105A-6AB3-F560-4207-939106D15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08ACA-B71F-279B-F42B-7A3DD3A19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622E0-C4DE-C6F4-743E-C43335E9C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37685-8B59-3648-05A6-87ADE9021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7BCDB-0C69-BDA9-E762-7C97A76F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E2B-1A96-4873-BD8A-610EF48DECE6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54EB8A-C462-4E46-F185-79CBCF52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3B453-EBB8-1269-8E71-EE2D08B4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47F8-7FC2-4A7A-B39B-4B9A729A25E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05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591D-055D-CB7F-1346-1EC5F8AB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7ED74-1885-2B9B-0A6B-72CB02F4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E2B-1A96-4873-BD8A-610EF48DECE6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3CCE7-5BEF-3330-5921-1EFD9996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D7BA7-8A96-3DB9-0B15-BAB0C0BF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47F8-7FC2-4A7A-B39B-4B9A729A25E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30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FF1A7-786F-02C6-B9D4-8BE17B76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E2B-1A96-4873-BD8A-610EF48DECE6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5F8F8-0ACB-98C2-A313-1DBF160B7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D42B3-804A-5B53-3B05-0528876D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47F8-7FC2-4A7A-B39B-4B9A729A25E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54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CAFA-9094-85B5-1CD4-6F06EC85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7623C-2A3B-D2DE-5E2A-06F72AF94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211C3-035F-B02D-0900-9C8EEB6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B3AE2-4C41-EB40-A420-5E3B9938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E2B-1A96-4873-BD8A-610EF48DECE6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5C442-9D87-4155-8EAA-DDB7D51F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EF3B8-A6B1-DE81-CE56-C5327FD8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47F8-7FC2-4A7A-B39B-4B9A729A25E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27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AB8F-380D-843F-DD32-A36632A2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00771-6B67-1FFD-9334-0F136D4DA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BD4A8-0BBF-DB43-C93E-B53A4862F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8759C-CC05-6B50-7383-3A5870E8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5E2B-1A96-4873-BD8A-610EF48DECE6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08945-D57C-31EF-0B4D-62EAAE6D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123E2-C8EC-4844-2C40-EF4BC817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47F8-7FC2-4A7A-B39B-4B9A729A25E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26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1A707-9B2F-686E-F9B3-0B52A028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0F2F6-4B90-8747-5B9B-19D748D1F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5B505-1A2F-D1CF-8105-B758397C1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D5E2B-1A96-4873-BD8A-610EF48DECE6}" type="datetimeFigureOut">
              <a:rPr lang="it-IT" smtClean="0"/>
              <a:t>29/03/2023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43C51-1C59-5612-A7AE-9F786A934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9246-B258-1D0F-2255-F0EFBF6A8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47F8-7FC2-4A7A-B39B-4B9A729A25E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85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982281" y="478676"/>
            <a:ext cx="422743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EMBYO DEVELOPMENT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1798105" y="1484784"/>
            <a:ext cx="8518784" cy="3888432"/>
            <a:chOff x="707167" y="2492896"/>
            <a:chExt cx="8105448" cy="3802930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3"/>
            <a:srcRect t="38998"/>
            <a:stretch/>
          </p:blipFill>
          <p:spPr>
            <a:xfrm>
              <a:off x="707167" y="2636912"/>
              <a:ext cx="8105448" cy="3658914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1475656" y="2492896"/>
              <a:ext cx="720080" cy="1678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607712" y="5630853"/>
            <a:ext cx="88995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deﬁning moment in embryonic development is when ﬂuid starts to accumulate between cells at the morulae stage of development. As the ﬂuid’s volume increases, a cavity appears gradually forming the blastocoel.</a:t>
            </a:r>
          </a:p>
          <a:p>
            <a:endParaRPr lang="it-IT" sz="1600" dirty="0">
              <a:solidFill>
                <a:srgbClr val="002060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A085CE0-45E5-4853-823A-D792E6C7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79" y="239034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6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2135560" y="989968"/>
            <a:ext cx="8388424" cy="5454984"/>
            <a:chOff x="493095" y="1142368"/>
            <a:chExt cx="8388424" cy="5454984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/>
            <a:srcRect t="69953"/>
            <a:stretch/>
          </p:blipFill>
          <p:spPr>
            <a:xfrm>
              <a:off x="493095" y="2693133"/>
              <a:ext cx="8388424" cy="3904219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2"/>
            <a:srcRect t="-673" b="88637"/>
            <a:stretch/>
          </p:blipFill>
          <p:spPr>
            <a:xfrm>
              <a:off x="493095" y="1142368"/>
              <a:ext cx="8388424" cy="1562105"/>
            </a:xfrm>
            <a:prstGeom prst="rect">
              <a:avLst/>
            </a:prstGeom>
          </p:spPr>
        </p:pic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C3D6F14E-D8B4-4D90-B927-C1E681ED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79" y="239034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60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47528" y="5396443"/>
            <a:ext cx="863443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ﬂuid inside the newly formed blastocyst increases, so does the number of cells, and the combination of these two features causes a progressive enlargement of the blastocyst and it’s cavity with a consequent progressive thinning of the zona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pellucida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(ZP).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"/>
          <a:stretch/>
        </p:blipFill>
        <p:spPr>
          <a:xfrm>
            <a:off x="3927163" y="1174219"/>
            <a:ext cx="4139379" cy="391165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3522494" y="467302"/>
            <a:ext cx="45096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BLASTOCYST DEVELOPMENT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F0829A3-C926-4F65-902B-B379E75F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79" y="239034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9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89194" y="5445224"/>
            <a:ext cx="8415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blastocyst breaks free of the ZP through a process called hatching.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889194" y="2121061"/>
            <a:ext cx="8457178" cy="2646248"/>
            <a:chOff x="2411812" y="1824469"/>
            <a:chExt cx="8457178" cy="2646248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06"/>
            <a:stretch/>
          </p:blipFill>
          <p:spPr>
            <a:xfrm>
              <a:off x="2411812" y="1824469"/>
              <a:ext cx="3731189" cy="264624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021" y="1826938"/>
              <a:ext cx="3763969" cy="264377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sp>
        <p:nvSpPr>
          <p:cNvPr id="10" name="CasellaDiTesto 9"/>
          <p:cNvSpPr txBox="1"/>
          <p:nvPr/>
        </p:nvSpPr>
        <p:spPr>
          <a:xfrm>
            <a:off x="3841184" y="461216"/>
            <a:ext cx="45096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BLASTOCYST DEVELOPMENT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5D30EEF-9A2F-4746-971E-F68A1EABB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79" y="239034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78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35560" y="2060849"/>
            <a:ext cx="79208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40000"/>
            </a:pP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Gardner </a:t>
            </a:r>
            <a:r>
              <a:rPr lang="it-IT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blastocyst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grading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assigns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separate </a:t>
            </a:r>
            <a:r>
              <a:rPr lang="it-IT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blastocyst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embryo</a:t>
            </a:r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SzPct val="140000"/>
            </a:pPr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SzPct val="140000"/>
              <a:buFont typeface="+mj-lt"/>
              <a:buAutoNum type="arabicPeriod"/>
            </a:pPr>
            <a:endParaRPr lang="it-IT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140000"/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Blastocyst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 - </a:t>
            </a:r>
            <a:r>
              <a:rPr lang="it-IT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hatching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  <a:b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140000"/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</a:t>
            </a:r>
            <a:r>
              <a:rPr lang="it-IT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 (ICM) score, or </a:t>
            </a:r>
            <a:r>
              <a:rPr lang="it-IT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b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SzPct val="140000"/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Trophectoderm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(TE) score, or </a:t>
            </a:r>
            <a:r>
              <a:rPr lang="it-IT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5B76E7-1D27-4AFB-9763-2B2D8EC37E58}"/>
              </a:ext>
            </a:extLst>
          </p:cNvPr>
          <p:cNvSpPr txBox="1"/>
          <p:nvPr/>
        </p:nvSpPr>
        <p:spPr>
          <a:xfrm>
            <a:off x="3209428" y="425384"/>
            <a:ext cx="57731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Gardner </a:t>
            </a:r>
          </a:p>
          <a:p>
            <a:pPr algn="ctr"/>
            <a:r>
              <a:rPr lang="it-IT" sz="2800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blastocyst</a:t>
            </a:r>
            <a:r>
              <a:rPr lang="it-IT" sz="28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grading</a:t>
            </a:r>
            <a:r>
              <a:rPr lang="it-IT" sz="28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F8DCEE9-9E95-4929-80F7-D8A8E092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79" y="239034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18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240615" y="1723752"/>
          <a:ext cx="8208912" cy="307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056">
                <a:tc>
                  <a:txBody>
                    <a:bodyPr/>
                    <a:lstStyle/>
                    <a:p>
                      <a:pPr algn="just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Expansion</a:t>
                      </a:r>
                      <a:r>
                        <a:rPr lang="it-IT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Blastocyst development and stage status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Blastocoel cavity less than half the volume of the embryo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Blastocoel cavity more than half the volume of the embryo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 blastocyst, cavity completely filling the embryo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Expanded blastocyst, cavity larger than the embryo, with thinning of the shell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Hatching out of the shell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Hatched out of the shell</a:t>
                      </a:r>
                      <a:endParaRPr lang="it-IT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9" name="Gruppo 38"/>
          <p:cNvGrpSpPr/>
          <p:nvPr/>
        </p:nvGrpSpPr>
        <p:grpSpPr>
          <a:xfrm>
            <a:off x="2477220" y="4797152"/>
            <a:ext cx="7735703" cy="1856724"/>
            <a:chOff x="1054375" y="4927977"/>
            <a:chExt cx="7735703" cy="1856724"/>
          </a:xfrm>
        </p:grpSpPr>
        <p:grpSp>
          <p:nvGrpSpPr>
            <p:cNvPr id="30" name="Gruppo 29"/>
            <p:cNvGrpSpPr/>
            <p:nvPr/>
          </p:nvGrpSpPr>
          <p:grpSpPr>
            <a:xfrm>
              <a:off x="1054375" y="4927977"/>
              <a:ext cx="7456119" cy="1204853"/>
              <a:chOff x="718563" y="5072286"/>
              <a:chExt cx="7456119" cy="1204853"/>
            </a:xfrm>
          </p:grpSpPr>
          <p:grpSp>
            <p:nvGrpSpPr>
              <p:cNvPr id="10" name="Gruppo 9"/>
              <p:cNvGrpSpPr/>
              <p:nvPr/>
            </p:nvGrpSpPr>
            <p:grpSpPr>
              <a:xfrm>
                <a:off x="718563" y="5307598"/>
                <a:ext cx="925621" cy="935685"/>
                <a:chOff x="1032387" y="5279923"/>
                <a:chExt cx="925621" cy="935685"/>
              </a:xfrm>
            </p:grpSpPr>
            <p:sp>
              <p:nvSpPr>
                <p:cNvPr id="3" name="Ovale 2"/>
                <p:cNvSpPr/>
                <p:nvPr/>
              </p:nvSpPr>
              <p:spPr>
                <a:xfrm>
                  <a:off x="1032387" y="5279923"/>
                  <a:ext cx="925621" cy="935685"/>
                </a:xfrm>
                <a:prstGeom prst="ellipse">
                  <a:avLst/>
                </a:prstGeom>
                <a:ln w="571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" name="Ovale 4"/>
                <p:cNvSpPr/>
                <p:nvPr/>
              </p:nvSpPr>
              <p:spPr>
                <a:xfrm>
                  <a:off x="1074001" y="5434238"/>
                  <a:ext cx="860498" cy="73106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1" name="Gruppo 10"/>
              <p:cNvGrpSpPr/>
              <p:nvPr/>
            </p:nvGrpSpPr>
            <p:grpSpPr>
              <a:xfrm>
                <a:off x="1888285" y="5331928"/>
                <a:ext cx="925621" cy="935685"/>
                <a:chOff x="1032387" y="5279923"/>
                <a:chExt cx="925621" cy="935685"/>
              </a:xfrm>
            </p:grpSpPr>
            <p:sp>
              <p:nvSpPr>
                <p:cNvPr id="12" name="Ovale 11"/>
                <p:cNvSpPr/>
                <p:nvPr/>
              </p:nvSpPr>
              <p:spPr>
                <a:xfrm>
                  <a:off x="1032387" y="5279923"/>
                  <a:ext cx="925621" cy="935685"/>
                </a:xfrm>
                <a:prstGeom prst="ellipse">
                  <a:avLst/>
                </a:prstGeom>
                <a:ln w="571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" name="Ovale 12"/>
                <p:cNvSpPr/>
                <p:nvPr/>
              </p:nvSpPr>
              <p:spPr>
                <a:xfrm>
                  <a:off x="1104395" y="5609242"/>
                  <a:ext cx="792000" cy="554361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4" name="Gruppo 13"/>
              <p:cNvGrpSpPr/>
              <p:nvPr/>
            </p:nvGrpSpPr>
            <p:grpSpPr>
              <a:xfrm>
                <a:off x="3094623" y="5331928"/>
                <a:ext cx="925621" cy="935685"/>
                <a:chOff x="1032387" y="5279923"/>
                <a:chExt cx="925621" cy="935685"/>
              </a:xfrm>
            </p:grpSpPr>
            <p:sp>
              <p:nvSpPr>
                <p:cNvPr id="15" name="Ovale 14"/>
                <p:cNvSpPr/>
                <p:nvPr/>
              </p:nvSpPr>
              <p:spPr>
                <a:xfrm>
                  <a:off x="1032387" y="5279923"/>
                  <a:ext cx="925621" cy="935685"/>
                </a:xfrm>
                <a:prstGeom prst="ellipse">
                  <a:avLst/>
                </a:prstGeom>
                <a:ln w="571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" name="Ovale 15"/>
                <p:cNvSpPr/>
                <p:nvPr/>
              </p:nvSpPr>
              <p:spPr>
                <a:xfrm>
                  <a:off x="1320419" y="5789307"/>
                  <a:ext cx="420827" cy="3960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17" name="Gruppo 16"/>
              <p:cNvGrpSpPr>
                <a:grpSpLocks noChangeAspect="1"/>
              </p:cNvGrpSpPr>
              <p:nvPr/>
            </p:nvGrpSpPr>
            <p:grpSpPr>
              <a:xfrm>
                <a:off x="4297310" y="5273746"/>
                <a:ext cx="992601" cy="1003393"/>
                <a:chOff x="1032387" y="5279923"/>
                <a:chExt cx="925621" cy="935685"/>
              </a:xfrm>
            </p:grpSpPr>
            <p:sp>
              <p:nvSpPr>
                <p:cNvPr id="18" name="Ovale 17"/>
                <p:cNvSpPr/>
                <p:nvPr/>
              </p:nvSpPr>
              <p:spPr>
                <a:xfrm>
                  <a:off x="1032387" y="5279923"/>
                  <a:ext cx="925621" cy="935685"/>
                </a:xfrm>
                <a:prstGeom prst="ellips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9" name="Ovale 18"/>
                <p:cNvSpPr/>
                <p:nvPr/>
              </p:nvSpPr>
              <p:spPr>
                <a:xfrm>
                  <a:off x="1320151" y="5789307"/>
                  <a:ext cx="420827" cy="3960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6" name="Gruppo 25"/>
              <p:cNvGrpSpPr/>
              <p:nvPr/>
            </p:nvGrpSpPr>
            <p:grpSpPr>
              <a:xfrm>
                <a:off x="5562102" y="5273745"/>
                <a:ext cx="1155848" cy="1003393"/>
                <a:chOff x="5811647" y="5229200"/>
                <a:chExt cx="1155848" cy="1003393"/>
              </a:xfrm>
            </p:grpSpPr>
            <p:grpSp>
              <p:nvGrpSpPr>
                <p:cNvPr id="20" name="Gruppo 19"/>
                <p:cNvGrpSpPr>
                  <a:grpSpLocks noChangeAspect="1"/>
                </p:cNvGrpSpPr>
                <p:nvPr/>
              </p:nvGrpSpPr>
              <p:grpSpPr>
                <a:xfrm>
                  <a:off x="5811647" y="5229200"/>
                  <a:ext cx="992601" cy="1003393"/>
                  <a:chOff x="1032387" y="5279923"/>
                  <a:chExt cx="925621" cy="935685"/>
                </a:xfrm>
              </p:grpSpPr>
              <p:sp>
                <p:nvSpPr>
                  <p:cNvPr id="21" name="Ovale 20"/>
                  <p:cNvSpPr/>
                  <p:nvPr/>
                </p:nvSpPr>
                <p:spPr>
                  <a:xfrm>
                    <a:off x="1032387" y="5279923"/>
                    <a:ext cx="925621" cy="935685"/>
                  </a:xfrm>
                  <a:prstGeom prst="ellipse">
                    <a:avLst/>
                  </a:prstGeom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2" name="Ovale 21"/>
                  <p:cNvSpPr/>
                  <p:nvPr/>
                </p:nvSpPr>
                <p:spPr>
                  <a:xfrm>
                    <a:off x="1320151" y="5789307"/>
                    <a:ext cx="420827" cy="3960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24" name="Ovale 23"/>
                <p:cNvSpPr/>
                <p:nvPr/>
              </p:nvSpPr>
              <p:spPr>
                <a:xfrm>
                  <a:off x="6516216" y="5236592"/>
                  <a:ext cx="451279" cy="42465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" name="Ovale 24"/>
                <p:cNvSpPr/>
                <p:nvPr/>
              </p:nvSpPr>
              <p:spPr>
                <a:xfrm>
                  <a:off x="6361450" y="5306241"/>
                  <a:ext cx="451279" cy="42465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7" name="Gruppo 26"/>
              <p:cNvGrpSpPr>
                <a:grpSpLocks noChangeAspect="1"/>
              </p:cNvGrpSpPr>
              <p:nvPr/>
            </p:nvGrpSpPr>
            <p:grpSpPr>
              <a:xfrm>
                <a:off x="6990142" y="5072286"/>
                <a:ext cx="1184540" cy="1197420"/>
                <a:chOff x="1032387" y="5279923"/>
                <a:chExt cx="925621" cy="935685"/>
              </a:xfrm>
            </p:grpSpPr>
            <p:sp>
              <p:nvSpPr>
                <p:cNvPr id="28" name="Ovale 27"/>
                <p:cNvSpPr/>
                <p:nvPr/>
              </p:nvSpPr>
              <p:spPr>
                <a:xfrm>
                  <a:off x="1032387" y="5279923"/>
                  <a:ext cx="925621" cy="935685"/>
                </a:xfrm>
                <a:prstGeom prst="ellips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" name="Ovale 28"/>
                <p:cNvSpPr/>
                <p:nvPr/>
              </p:nvSpPr>
              <p:spPr>
                <a:xfrm>
                  <a:off x="1320151" y="5789307"/>
                  <a:ext cx="420827" cy="3960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38" name="Gruppo 37"/>
            <p:cNvGrpSpPr/>
            <p:nvPr/>
          </p:nvGrpSpPr>
          <p:grpSpPr>
            <a:xfrm>
              <a:off x="1095989" y="6176015"/>
              <a:ext cx="7694089" cy="608686"/>
              <a:chOff x="1095989" y="6176015"/>
              <a:chExt cx="7694089" cy="608686"/>
            </a:xfrm>
          </p:grpSpPr>
          <p:sp>
            <p:nvSpPr>
              <p:cNvPr id="31" name="Freccia a destra 30"/>
              <p:cNvSpPr/>
              <p:nvPr/>
            </p:nvSpPr>
            <p:spPr>
              <a:xfrm>
                <a:off x="1095989" y="6176015"/>
                <a:ext cx="7694089" cy="608686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it-IT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1366342" y="63093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2542122" y="63093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3744768" y="63093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5064777" y="63093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6286538" y="630932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7870714" y="630002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</p:grp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3537232D-E440-4697-8A5D-A95247949572}"/>
              </a:ext>
            </a:extLst>
          </p:cNvPr>
          <p:cNvSpPr txBox="1"/>
          <p:nvPr/>
        </p:nvSpPr>
        <p:spPr>
          <a:xfrm>
            <a:off x="3209428" y="239034"/>
            <a:ext cx="57731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Gardner </a:t>
            </a:r>
          </a:p>
          <a:p>
            <a:pPr algn="ctr"/>
            <a:r>
              <a:rPr lang="it-IT" sz="2800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blastocyst</a:t>
            </a:r>
            <a:r>
              <a:rPr lang="it-IT" sz="28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grading</a:t>
            </a:r>
            <a:r>
              <a:rPr lang="it-IT" sz="28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C815EB6A-CAA9-42B1-8AE7-E5229C16C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79" y="239034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89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495600" y="2276872"/>
            <a:ext cx="7200800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the blastocyst has reached an expansion grade of 3 or more, a clear distinction can be made between the two newly formed cell populations:</a:t>
            </a:r>
          </a:p>
          <a:p>
            <a:pPr algn="just"/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outer cells of the blastocyst, forming the blastocyst structure itself are called the 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cells. The destiny of the TE is to become associated extra-embryonic structures. </a:t>
            </a:r>
          </a:p>
          <a:p>
            <a:pPr algn="just"/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cells located inside the blastocoel, often forming a cell clump at one pole of the blastocyst, are called the 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cells. The destiny of the ICM is to become the embryo proper. </a:t>
            </a: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955D952-B841-493F-BF4D-06FFE076E6F0}"/>
              </a:ext>
            </a:extLst>
          </p:cNvPr>
          <p:cNvSpPr txBox="1"/>
          <p:nvPr/>
        </p:nvSpPr>
        <p:spPr>
          <a:xfrm>
            <a:off x="3209428" y="239034"/>
            <a:ext cx="57731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Gardner </a:t>
            </a:r>
          </a:p>
          <a:p>
            <a:pPr algn="ctr"/>
            <a:r>
              <a:rPr lang="it-IT" sz="2800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blastocyst</a:t>
            </a:r>
            <a:r>
              <a:rPr lang="it-IT" sz="28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grading</a:t>
            </a:r>
            <a:r>
              <a:rPr lang="it-IT" sz="28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9C3B512-4344-46B6-B0C3-22458939A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79" y="239034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84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147838" y="2132856"/>
          <a:ext cx="6096000" cy="142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ICM grade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Inner </a:t>
                      </a:r>
                      <a:r>
                        <a:rPr lang="it-I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</a:t>
                      </a: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mass </a:t>
                      </a:r>
                      <a:r>
                        <a:rPr lang="it-I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</a:t>
                      </a:r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cells</a:t>
                      </a:r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tightly</a:t>
                      </a:r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packed</a:t>
                      </a:r>
                      <a:endParaRPr lang="it-IT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Several</a:t>
                      </a:r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cells</a:t>
                      </a:r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loosely</a:t>
                      </a:r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grouped</a:t>
                      </a:r>
                      <a:endParaRPr lang="it-IT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</a:t>
                      </a:r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</a:t>
                      </a:r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cells</a:t>
                      </a:r>
                      <a:endParaRPr lang="it-IT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123739" y="422108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 grade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Trophectoderm</a:t>
                      </a:r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</a:t>
                      </a:r>
                      <a:endParaRPr lang="it-IT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 cells, forming a cohesive layer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 cells, forming a loose epithelium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</a:t>
                      </a:r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few</a:t>
                      </a:r>
                      <a:r>
                        <a:rPr lang="it-IT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large </a:t>
                      </a:r>
                      <a:r>
                        <a:rPr lang="it-IT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cells</a:t>
                      </a:r>
                      <a:endParaRPr lang="it-IT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209428" y="239034"/>
            <a:ext cx="57731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Gardner </a:t>
            </a:r>
          </a:p>
          <a:p>
            <a:pPr algn="ctr"/>
            <a:r>
              <a:rPr lang="it-IT" sz="2800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blastocyst</a:t>
            </a:r>
            <a:r>
              <a:rPr lang="it-IT" sz="28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cap="al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grading</a:t>
            </a:r>
            <a:r>
              <a:rPr lang="it-IT" sz="2800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3745F03-CA2A-4E74-BD0A-1CB489034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79" y="239034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88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t="1" b="58966"/>
          <a:stretch/>
        </p:blipFill>
        <p:spPr>
          <a:xfrm>
            <a:off x="1729749" y="1124744"/>
            <a:ext cx="8676456" cy="5514834"/>
          </a:xfrm>
          <a:prstGeom prst="rect">
            <a:avLst/>
          </a:prstGeom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7486C1F-17C2-4B3E-86F3-C991AB93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79" y="239034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19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991544" y="1196753"/>
            <a:ext cx="8388424" cy="5473017"/>
            <a:chOff x="755576" y="1512160"/>
            <a:chExt cx="7488832" cy="4891649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/>
            <a:srcRect t="40295" b="29715"/>
            <a:stretch/>
          </p:blipFill>
          <p:spPr>
            <a:xfrm>
              <a:off x="755576" y="2924944"/>
              <a:ext cx="7488832" cy="347886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/>
            <a:srcRect t="-673" b="88637"/>
            <a:stretch/>
          </p:blipFill>
          <p:spPr>
            <a:xfrm>
              <a:off x="755576" y="1512160"/>
              <a:ext cx="7488832" cy="1396171"/>
            </a:xfrm>
            <a:prstGeom prst="rect">
              <a:avLst/>
            </a:prstGeom>
          </p:spPr>
        </p:pic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8121467D-871C-4F87-8014-213E9552A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79" y="239034"/>
            <a:ext cx="977504" cy="50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28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Widescreen</PresentationFormat>
  <Paragraphs>63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Listorti</dc:creator>
  <cp:lastModifiedBy>Ilaria Listorti</cp:lastModifiedBy>
  <cp:revision>1</cp:revision>
  <dcterms:created xsi:type="dcterms:W3CDTF">2023-03-29T09:22:40Z</dcterms:created>
  <dcterms:modified xsi:type="dcterms:W3CDTF">2023-03-29T09:23:12Z</dcterms:modified>
</cp:coreProperties>
</file>