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306" r:id="rId15"/>
  </p:sldIdLst>
  <p:sldSz cx="12192000" cy="6858000"/>
  <p:notesSz cx="6858000" cy="9144000"/>
  <p:embeddedFontLs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gATYNfaP2+SsrqaIpdREeYlVBd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B186AE-012B-4964-B7D0-38A827F47A15}">
  <a:tblStyle styleId="{05B186AE-012B-4964-B7D0-38A827F47A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2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it-IT" sz="4000">
                <a:latin typeface="Verdana"/>
                <a:ea typeface="Verdana"/>
                <a:cs typeface="Verdana"/>
                <a:sym typeface="Verdana"/>
              </a:rPr>
              <a:t>Frontiere della comunicazione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/>
              <a:t>Dal Segno alla Società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/>
              <a:t>O dalla Società al Segno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 flipH="1">
            <a:off x="530529" y="1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flipH="1">
            <a:off x="4349052" y="0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flipH="1">
            <a:off x="0" y="2916245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flipH="1">
            <a:off x="3697761" y="5717906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 flipH="1">
            <a:off x="4520513" y="6258756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7" descr="dark City, cyber city, futurist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/>
          <p:nvPr/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None/>
            </a:pPr>
            <a:r>
              <a:rPr lang="it-IT" sz="2500">
                <a:latin typeface="Verdana"/>
                <a:ea typeface="Verdana"/>
                <a:cs typeface="Verdana"/>
                <a:sym typeface="Verdana"/>
              </a:rPr>
              <a:t>L’essere umano è un animale simbolico che vive in un universo simbolico da lui costituito</a:t>
            </a:r>
            <a:endParaRPr sz="2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17"/>
          <p:cNvSpPr txBox="1">
            <a:spLocks noGrp="1"/>
          </p:cNvSpPr>
          <p:nvPr>
            <p:ph type="body" idx="1"/>
          </p:nvPr>
        </p:nvSpPr>
        <p:spPr>
          <a:xfrm>
            <a:off x="-1" y="1381124"/>
            <a:ext cx="8129874" cy="547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«animale simbolico»: il rapporto il mondo è sempre mediato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L’antropologo Leslie White (1940): «il comportamento umano è il com­portamento simbolico; il comportamento simbolico è il comportamento umano. Il simbolo è l’universo dell’umanità... la chiave per accedere a questo mondo e il mezzo per esserne partecipi è il simbolo»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Ernst Cassirer: «L’uomo non può più sottrarsi alle condizioni di esistenza che lui stesso si è creato; egli deve conformarsi ad esse. Non vive più in un universo soltanto fisico, ma in un universo simbolico. Il linguaggio, il mito, l’arte e la religione fanno parte di questo universo, sono i fili che costituiscono il tessuto simbolico, l’aggrovigliata trama dell’umana esperienza. Ogni progresso nel campo del pensiero e dell’espe­rienza rafforza e affina questa rete» (1944, trad. it. 1971, pp. 80-81).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Pag. 54 Boccia Artieri, Colombo, Gili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grpSp>
        <p:nvGrpSpPr>
          <p:cNvPr id="343" name="Google Shape;343;p17"/>
          <p:cNvGrpSpPr/>
          <p:nvPr/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44" name="Google Shape;344;p17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7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A393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"/>
          <p:cNvSpPr txBox="1"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it-IT" sz="3600">
                <a:solidFill>
                  <a:srgbClr val="FFFFFF"/>
                </a:solidFill>
              </a:rPr>
              <a:t>La forza longitudinale dei simboli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353" name="Google Shape;353;p18" descr="Immagine che contiene testo, divers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7" r="2" b="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9" descr="Immagine che contiene testo&#10;&#10;Descrizione generata automaticamente"/>
          <p:cNvPicPr preferRelativeResize="0"/>
          <p:nvPr/>
        </p:nvPicPr>
        <p:blipFill rotWithShape="1">
          <a:blip r:embed="rId3">
            <a:alphaModFix amt="60000"/>
          </a:blip>
          <a:srcRect t="11690"/>
          <a:stretch/>
        </p:blipFill>
        <p:spPr>
          <a:xfrm>
            <a:off x="180975" y="1320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9"/>
          <p:cNvSpPr txBox="1"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it-IT" sz="4000">
                <a:solidFill>
                  <a:srgbClr val="FFFFFF"/>
                </a:solidFill>
              </a:rPr>
              <a:t>Pseuodeventi – fattoidi e media eventi: es. Boston Tea Party – 16 dicembre 1773</a:t>
            </a:r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body" idx="1"/>
          </p:nvPr>
        </p:nvSpPr>
        <p:spPr>
          <a:xfrm>
            <a:off x="838200" y="3526300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0" descr="Immagine che contiene testo, esterni, acqua, scen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73" r="979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0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it-IT" sz="3600">
                <a:solidFill>
                  <a:srgbClr val="262626"/>
                </a:solidFill>
              </a:rPr>
              <a:t>www.bostonteapartyship.com/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52A569-6FA8-DF8E-1C69-063E9FD7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595" y="-858128"/>
            <a:ext cx="4434721" cy="1716255"/>
          </a:xfrm>
        </p:spPr>
        <p:txBody>
          <a:bodyPr anchor="b"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Torches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freedom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5B3BB22-3F6D-D0D4-F379-76CBE160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97" r="7707" b="-5"/>
          <a:stretch/>
        </p:blipFill>
        <p:spPr>
          <a:xfrm>
            <a:off x="279143" y="299508"/>
            <a:ext cx="2456683" cy="27723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822DFC-67FC-F45C-807D-C4FD707C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31" r="-4" b="-4"/>
          <a:stretch/>
        </p:blipFill>
        <p:spPr>
          <a:xfrm>
            <a:off x="3044085" y="299509"/>
            <a:ext cx="2456683" cy="27723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CA1AF3A-8231-AF1F-DF4E-5E67F45C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518" r="26919" b="2"/>
          <a:stretch/>
        </p:blipFill>
        <p:spPr>
          <a:xfrm>
            <a:off x="279143" y="3371411"/>
            <a:ext cx="2456683" cy="3187078"/>
          </a:xfrm>
          <a:prstGeom prst="rect">
            <a:avLst/>
          </a:prstGeom>
        </p:spPr>
      </p:pic>
      <p:pic>
        <p:nvPicPr>
          <p:cNvPr id="10" name="Immagine 9" descr="Immagine che contiene cielo, scultura, aria aperta, monumento&#10;&#10;Descrizione generata automaticamente">
            <a:extLst>
              <a:ext uri="{FF2B5EF4-FFF2-40B4-BE49-F238E27FC236}">
                <a16:creationId xmlns:a16="http://schemas.microsoft.com/office/drawing/2014/main" id="{73B401EA-114C-F61F-2439-B93D609773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69" r="1" b="834"/>
          <a:stretch/>
        </p:blipFill>
        <p:spPr>
          <a:xfrm>
            <a:off x="3044085" y="3371416"/>
            <a:ext cx="2456683" cy="3187077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8D59A1-7BEF-B4D3-A1D9-13B5D2F54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9055" y="1034144"/>
            <a:ext cx="5377208" cy="5322206"/>
          </a:xfrm>
        </p:spPr>
        <p:txBody>
          <a:bodyPr anchor="t">
            <a:noAutofit/>
          </a:bodyPr>
          <a:lstStyle/>
          <a:p>
            <a:pPr marL="342900"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Torches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 of Freedom» fu uno slogan ideato nel 1929 da Edward 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Bernays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 per promuovere il fumo tra le donne negli Stati Uniti</a:t>
            </a:r>
          </a:p>
          <a:p>
            <a:pPr marL="342900"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Durante la 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Easter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 Sunday Parade a New York, 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Bernays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 organizzò una marcia in cui delle star si accesero in pubblico delle sigarette</a:t>
            </a:r>
          </a:p>
          <a:p>
            <a:pPr marL="342900"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La sigaretta divenne simbolo di emancipazione femminile e uguaglianza, anche sulla scia di una possibile  simbolizzazione libidica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it-IT" sz="3200">
                <a:latin typeface="Verdana"/>
                <a:ea typeface="Verdana"/>
                <a:cs typeface="Verdana"/>
                <a:sym typeface="Verdana"/>
              </a:rPr>
              <a:t>Stare per qualcos’altro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5" name="Google Shape;275;p9"/>
          <p:cNvCxnSpPr/>
          <p:nvPr/>
        </p:nvCxnSpPr>
        <p:spPr>
          <a:xfrm>
            <a:off x="1047624" y="2265037"/>
            <a:ext cx="10125012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6" name="Google Shape;2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624" y="2779019"/>
            <a:ext cx="2000653" cy="57973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>
            <a:spLocks noGrp="1"/>
          </p:cNvSpPr>
          <p:nvPr>
            <p:ph type="body" idx="1"/>
          </p:nvPr>
        </p:nvSpPr>
        <p:spPr>
          <a:xfrm>
            <a:off x="3114676" y="2265037"/>
            <a:ext cx="8677274" cy="321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Il segno è l’elemento che media il nostro rapporto con la realtà. Possiamo anche con­siderarlo l’unità minima che costituisce la comunicazione, cioè una sorta di </a:t>
            </a: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atomo </a:t>
            </a: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della comunicazione (Volli, 1994)</a:t>
            </a:r>
            <a:endParaRPr sz="2000" dirty="0"/>
          </a:p>
          <a:p>
            <a:pPr marL="0" lvl="0" indent="0" algn="just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Per Agostino di Ippona, gli stoici e alcuni filosofi medioevali come Guglielmo di </a:t>
            </a:r>
            <a:r>
              <a:rPr lang="it-IT" sz="2000" dirty="0" err="1">
                <a:latin typeface="Verdana"/>
                <a:ea typeface="Verdana"/>
                <a:cs typeface="Verdana"/>
                <a:sym typeface="Verdana"/>
              </a:rPr>
              <a:t>Ockham</a:t>
            </a: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, il segno è qualcosa che sta al posto di qualche altra cosa, che evoca o sostituisce qualche altra cosa (</a:t>
            </a:r>
            <a:r>
              <a:rPr lang="it-IT" sz="2000" i="1" dirty="0" err="1">
                <a:latin typeface="Verdana"/>
                <a:ea typeface="Verdana"/>
                <a:cs typeface="Verdana"/>
                <a:sym typeface="Verdana"/>
              </a:rPr>
              <a:t>aliquid</a:t>
            </a: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2000" i="1" dirty="0" err="1">
                <a:latin typeface="Verdana"/>
                <a:ea typeface="Verdana"/>
                <a:cs typeface="Verdana"/>
                <a:sym typeface="Verdana"/>
              </a:rPr>
              <a:t>stat</a:t>
            </a: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 pro </a:t>
            </a:r>
            <a:r>
              <a:rPr lang="it-IT" sz="2000" i="1" dirty="0" err="1">
                <a:latin typeface="Verdana"/>
                <a:ea typeface="Verdana"/>
                <a:cs typeface="Verdana"/>
                <a:sym typeface="Verdana"/>
              </a:rPr>
              <a:t>aliquo</a:t>
            </a: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De Saussure: «sistema di segni»; la semiologia «la scienza che studia la vita dei segni nel quadro della vita sociale»</a:t>
            </a:r>
            <a:endParaRPr sz="2000" dirty="0"/>
          </a:p>
          <a:p>
            <a:pPr marL="0" lvl="0" indent="0" algn="just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Peirce è «qualcosa che per qualcuno sta per qualcos’altro secondo un certo aspetto e possibilità» (CP, 1932, vol. 2, par. 228)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960100" y="2304665"/>
            <a:ext cx="2230775" cy="3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it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pagg. 54 a 66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it-IT" sz="3200"/>
              <a:t>Triangolo semiotico</a:t>
            </a:r>
            <a:endParaRPr sz="3200"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1"/>
          </p:nvPr>
        </p:nvSpPr>
        <p:spPr>
          <a:xfrm>
            <a:off x="1008184" y="1047750"/>
            <a:ext cx="10175630" cy="193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Verdana"/>
                <a:ea typeface="Verdana"/>
                <a:cs typeface="Verdana"/>
                <a:sym typeface="Verdana"/>
              </a:rPr>
              <a:t>Per Segno intendo qualsiasi cosa, reale o fittizia, che è capace di forma sensibile, applicabile a qualcos’altro da sé che sia già noto, e che sia capace di essere interpretata in un altro segno, che io chiamo il suo In­terpretante, per comunicare qualcosa del suo oggetto che possa non essere stato conosciuto prima. C’è così una relazione triadica fra ogni Segno, un Oggetto e un Interpretante» (MS, 654)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955" y="2869953"/>
            <a:ext cx="6841041" cy="3899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 txBox="1">
            <a:spLocks noGrp="1"/>
          </p:cNvSpPr>
          <p:nvPr>
            <p:ph type="title"/>
          </p:nvPr>
        </p:nvSpPr>
        <p:spPr>
          <a:xfrm>
            <a:off x="453278" y="-295592"/>
            <a:ext cx="93630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it-IT" sz="2800" dirty="0">
                <a:latin typeface="Verdana"/>
                <a:ea typeface="Verdana"/>
                <a:cs typeface="Verdana"/>
                <a:sym typeface="Verdana"/>
              </a:rPr>
              <a:t>La contagiosità del segno: la semiosi illimitata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3" name="Google Shape;293;p11" descr="Pimpa - S3E6 - La scuola in vacanza - Video - RaiPlay"/>
          <p:cNvPicPr preferRelativeResize="0"/>
          <p:nvPr/>
        </p:nvPicPr>
        <p:blipFill rotWithShape="1">
          <a:blip r:embed="rId3">
            <a:alphaModFix/>
          </a:blip>
          <a:srcRect l="6243" r="37425" b="2"/>
          <a:stretch/>
        </p:blipFill>
        <p:spPr>
          <a:xfrm>
            <a:off x="7834308" y="2506660"/>
            <a:ext cx="4357692" cy="4351339"/>
          </a:xfrm>
          <a:custGeom>
            <a:avLst/>
            <a:gdLst/>
            <a:ahLst/>
            <a:cxnLst/>
            <a:rect l="l" t="t" r="r" b="b"/>
            <a:pathLst>
              <a:path w="5570706" h="5562584" extrusionOk="0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94" name="Google Shape;294;p11"/>
          <p:cNvSpPr/>
          <p:nvPr/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 txBox="1"/>
          <p:nvPr/>
        </p:nvSpPr>
        <p:spPr>
          <a:xfrm>
            <a:off x="0" y="770965"/>
            <a:ext cx="7834308" cy="658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just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Quando si comunica qualcosa si fa sempre riferimento all’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oggetto immediato 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(ciò che io sto pensando), ma l’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oggetto immediato 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 sussisterebbe in noi senza l’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oggetto dinamico 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rimane sempre parzialmente inespresso ed è una specie di riserva infinita e inesauribile (la realtà del mondo) alla quale può continuamente attingere la nostra comunicazione. Il segno-</a:t>
            </a:r>
            <a:r>
              <a:rPr lang="it-IT" sz="33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representamen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è la parola «quercia» o «ca­ne» o «figlia» o l’immagine della quercia, del mio cane o di mia figlia sulla retina. L’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interpretante 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(significato) è ciò che avviene nell’interprete, per cui un fenomeno o un oggetto di qualche tipo (come la quercia, il mio cane o la fotografia di mia figlia) è interpretato come segno di qualcos’altro (la quer­cia come simbolo del legame genitoriale, il cane come simbolo di fedeltà e l’immagine di mia figlia come segno di calore familiare).</a:t>
            </a:r>
            <a:endParaRPr sz="3300" dirty="0"/>
          </a:p>
          <a:p>
            <a:pPr marL="0" marR="0" lvl="0" indent="0" algn="just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L’unico modo che abbiamo per conoscere l’oggetto di un segno è cioè quello di formulare un altro segno che lo interpreti, cioè l’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interpretante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3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 il processo non si ferma qui perché a sua volta il segno che inter­preta può rimandare a un nuovo 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interpretante 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così via all’infinito. La parola «anatra» può generare il pensiero dell’anatra che avevo da bambino in campagna e a cui davo da mangiare quando andavo a trovare i nonni e questo può farmi venire in mente un’altra anatra, Paperino, le cui storie leggevo da piccolo... e così via. Questa produzione e circolazione di segni è stata definita da Umberto Eco come </a:t>
            </a:r>
            <a:r>
              <a:rPr lang="it-IT" sz="33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semiosi illimitata 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(1979)</a:t>
            </a:r>
            <a:endParaRPr sz="3300" dirty="0"/>
          </a:p>
          <a:p>
            <a:pPr marL="0" marR="0" lvl="0" indent="0" algn="just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33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</a:t>
            </a:r>
            <a:r>
              <a:rPr lang="it-IT" sz="3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67 Boccia Artieri, Colombo, Gigli</a:t>
            </a:r>
            <a:endParaRPr sz="3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1797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 txBox="1">
            <a:spLocks noGrp="1"/>
          </p:cNvSpPr>
          <p:nvPr>
            <p:ph type="title"/>
          </p:nvPr>
        </p:nvSpPr>
        <p:spPr>
          <a:xfrm>
            <a:off x="836675" y="77720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it-IT" sz="3200">
                <a:latin typeface="Verdana"/>
                <a:ea typeface="Verdana"/>
                <a:cs typeface="Verdana"/>
                <a:sym typeface="Verdana"/>
              </a:rPr>
              <a:t>3 ambiti di ricerca sui segni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12"/>
          <p:cNvSpPr txBox="1">
            <a:spLocks noGrp="1"/>
          </p:cNvSpPr>
          <p:nvPr>
            <p:ph type="body" idx="1"/>
          </p:nvPr>
        </p:nvSpPr>
        <p:spPr>
          <a:xfrm>
            <a:off x="-1" y="971550"/>
            <a:ext cx="7858126" cy="596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900" dirty="0">
                <a:latin typeface="Verdana"/>
                <a:ea typeface="Verdana"/>
                <a:cs typeface="Verdana"/>
                <a:sym typeface="Verdana"/>
              </a:rPr>
              <a:t>Nelle scienze del­la comunicazione l’analisi dei segni-simbolo come elementi di mediazione nell’esperienza del mondo ha generato tre ambiti di ricerca che indagano, in modo analitico, specifici aspetti e che sono essenziali, nel loro complesso, per avere una più piena comprensione di cosa sia e come funzioni la comu­nicazione</a:t>
            </a:r>
            <a:endParaRPr sz="19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900" dirty="0">
                <a:latin typeface="Verdana"/>
                <a:ea typeface="Verdana"/>
                <a:cs typeface="Verdana"/>
                <a:sym typeface="Verdana"/>
              </a:rPr>
              <a:t>a) la sintattica, che si occupa di studiare il rapporto tra i segni, quindi le regole di strutturazione dei testi, ed è più legata al modo in cui un messaggio comunicativo viene strutturato e diffuso, come indicato anche nella </a:t>
            </a:r>
            <a:r>
              <a:rPr lang="it-IT" sz="1900" i="1" dirty="0">
                <a:latin typeface="Verdana"/>
                <a:ea typeface="Verdana"/>
                <a:cs typeface="Verdana"/>
                <a:sym typeface="Verdana"/>
              </a:rPr>
              <a:t>Teoria matematica </a:t>
            </a:r>
            <a:r>
              <a:rPr lang="it-IT" sz="1900" dirty="0">
                <a:latin typeface="Verdana"/>
                <a:ea typeface="Verdana"/>
                <a:cs typeface="Verdana"/>
                <a:sym typeface="Verdana"/>
              </a:rPr>
              <a:t>di Shannon e Weaver</a:t>
            </a:r>
            <a:endParaRPr sz="19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900" dirty="0">
                <a:latin typeface="Verdana"/>
                <a:ea typeface="Verdana"/>
                <a:cs typeface="Verdana"/>
                <a:sym typeface="Verdana"/>
              </a:rPr>
              <a:t>b) la semantica, relativa allo studio dei processi di significazione (sia nell’ambito della teoria filosofico-analitica, sia in quello della teoria </a:t>
            </a:r>
            <a:r>
              <a:rPr lang="it-IT" sz="1900" dirty="0" err="1">
                <a:latin typeface="Verdana"/>
                <a:ea typeface="Verdana"/>
                <a:cs typeface="Verdana"/>
                <a:sym typeface="Verdana"/>
              </a:rPr>
              <a:t>semio</a:t>
            </a:r>
            <a:r>
              <a:rPr lang="it-IT" sz="1900" dirty="0">
                <a:latin typeface="Verdana"/>
                <a:ea typeface="Verdana"/>
                <a:cs typeface="Verdana"/>
                <a:sym typeface="Verdana"/>
              </a:rPr>
              <a:t>-linguistica), legata quindi al mes­saggio stesso e al rapporto tra segni e significati</a:t>
            </a:r>
            <a:endParaRPr sz="19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-"/>
            </a:pPr>
            <a:r>
              <a:rPr lang="it-IT" sz="1900" dirty="0">
                <a:latin typeface="Verdana"/>
                <a:ea typeface="Verdana"/>
                <a:cs typeface="Verdana"/>
                <a:sym typeface="Verdana"/>
              </a:rPr>
              <a:t>c) la pragmatica, relativa allo studio dei comportamenti, cioè dei segni in relazione ai loro utenti, che si occupa del rapporto comunicativo che avviene tra emittente e destinata­rio di un messaggio comunicativo</a:t>
            </a:r>
            <a:endParaRPr sz="19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134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</p:txBody>
      </p:sp>
      <p:pic>
        <p:nvPicPr>
          <p:cNvPr id="304" name="Google Shape;304;p12" descr="Signs di Manoj Night Shyamalan - DVD"/>
          <p:cNvPicPr preferRelativeResize="0"/>
          <p:nvPr/>
        </p:nvPicPr>
        <p:blipFill rotWithShape="1">
          <a:blip r:embed="rId3">
            <a:alphaModFix/>
          </a:blip>
          <a:srcRect t="10348" r="-3" b="5974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it-IT" sz="3200">
                <a:latin typeface="Verdana"/>
                <a:ea typeface="Verdana"/>
                <a:cs typeface="Verdana"/>
                <a:sym typeface="Verdana"/>
              </a:rPr>
              <a:t>Il segno tra immanente e trascendente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866775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La prin­cipale caratteristica dell’intero sistema di segni attraverso cui incontriamo il mondo e diamo senso al mondo consiste nella sua capacità di trascendere il </a:t>
            </a: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qui ed ora </a:t>
            </a: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(Berger, </a:t>
            </a:r>
            <a:r>
              <a:rPr lang="it-IT" sz="2000" dirty="0" err="1">
                <a:latin typeface="Verdana"/>
                <a:ea typeface="Verdana"/>
                <a:cs typeface="Verdana"/>
                <a:sym typeface="Verdana"/>
              </a:rPr>
              <a:t>Luckmann</a:t>
            </a: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, 1966; Elias, 1991).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il sistema di segni e gesti umani consente </a:t>
            </a: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il distacco dall’e­spressione immediata di esperienze soggettive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il sistema semiotico umano consente anche </a:t>
            </a: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un distacco dalla situazione momentanea presente</a:t>
            </a: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, cosa che solo l’uomo riesce a fare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Attraverso questo ricco e articolato sistema di segni e simboli possiamo: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Riconoscere</a:t>
            </a:r>
            <a:endParaRPr sz="2000" i="1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Comprendere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i="1" dirty="0">
                <a:latin typeface="Verdana"/>
                <a:ea typeface="Verdana"/>
                <a:cs typeface="Verdana"/>
                <a:sym typeface="Verdana"/>
              </a:rPr>
              <a:t>dare significato </a:t>
            </a: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alla realtà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ricostruire la realtà sotto forma di oggetti e di eventi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tradurre la realtà in informazione (darle un significato che ha valore anche per gli altri)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 dirty="0">
                <a:latin typeface="Verdana"/>
                <a:ea typeface="Verdana"/>
                <a:cs typeface="Verdana"/>
                <a:sym typeface="Verdana"/>
              </a:rPr>
              <a:t>Pag. 55 Boccia Artieri, Colombo, </a:t>
            </a:r>
            <a:r>
              <a:rPr lang="it-IT" sz="2000" dirty="0" err="1">
                <a:latin typeface="Verdana"/>
                <a:ea typeface="Verdana"/>
                <a:cs typeface="Verdana"/>
                <a:sym typeface="Verdana"/>
              </a:rPr>
              <a:t>Gili</a:t>
            </a:r>
            <a:endParaRPr dirty="0"/>
          </a:p>
        </p:txBody>
      </p:sp>
      <p:pic>
        <p:nvPicPr>
          <p:cNvPr id="312" name="Google Shape;312;p13"/>
          <p:cNvPicPr preferRelativeResize="0"/>
          <p:nvPr/>
        </p:nvPicPr>
        <p:blipFill rotWithShape="1">
          <a:blip r:embed="rId3">
            <a:alphaModFix/>
          </a:blip>
          <a:srcRect l="20578" r="34373"/>
          <a:stretch/>
        </p:blipFill>
        <p:spPr>
          <a:xfrm>
            <a:off x="9058936" y="2114549"/>
            <a:ext cx="2828264" cy="349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"/>
          <p:cNvSpPr txBox="1"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it-IT" sz="3200">
                <a:latin typeface="Verdana"/>
                <a:ea typeface="Verdana"/>
                <a:cs typeface="Verdana"/>
                <a:sym typeface="Verdana"/>
              </a:rPr>
              <a:t>Il nome secondo il Talmud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4" descr="Golem di Praga - Etsy Italia"/>
          <p:cNvPicPr preferRelativeResize="0"/>
          <p:nvPr/>
        </p:nvPicPr>
        <p:blipFill rotWithShape="1">
          <a:blip r:embed="rId3">
            <a:alphaModFix/>
          </a:blip>
          <a:srcRect t="1029" r="1" b="271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 extrusionOk="0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21" name="Google Shape;321;p14"/>
          <p:cNvSpPr/>
          <p:nvPr/>
        </p:nvSpPr>
        <p:spPr>
          <a:xfrm rot="-6040930" flipH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4" descr="Immagine prodotto"/>
          <p:cNvPicPr preferRelativeResize="0"/>
          <p:nvPr/>
        </p:nvPicPr>
        <p:blipFill rotWithShape="1">
          <a:blip r:embed="rId4">
            <a:alphaModFix/>
          </a:blip>
          <a:srcRect t="7964" r="2" b="3691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23" name="Google Shape;323;p14"/>
          <p:cNvSpPr txBox="1"/>
          <p:nvPr/>
        </p:nvSpPr>
        <p:spPr>
          <a:xfrm>
            <a:off x="57150" y="2017183"/>
            <a:ext cx="5873244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tradizione ebraica dà molta importanza ai nomi, poiché questi servono come identificazione e anche come simbolo del collegamento spirituale fra il nome stesso e la persona che lo porta. Questo concetto viene enfatizzato varie volte nella Torà come illustrato nell'incontro fra il Patriarca Ya’acòv e l’Angelo. L’Angelo chiede a Ya’acòv il suo nome e quando Ya’acòv risponde, egli è informato dall’Angelo che da quel momento in poi sarà riconosciuto come Israel(Genesi 32; 27-28).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https://it.chabad.org/library/article_cdo/aid/2522538/jewish/-Importante-dare-un-Nome-Ebraico.htm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5" descr="Immagine che contiene screensho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075" y="200828"/>
            <a:ext cx="9551850" cy="645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it-IT" sz="3200">
                <a:latin typeface="Verdana"/>
                <a:ea typeface="Verdana"/>
                <a:cs typeface="Verdana"/>
                <a:sym typeface="Verdana"/>
              </a:rPr>
              <a:t>Simbolo</a:t>
            </a:r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i="1">
                <a:latin typeface="Verdana"/>
                <a:ea typeface="Verdana"/>
                <a:cs typeface="Verdana"/>
                <a:sym typeface="Verdana"/>
              </a:rPr>
              <a:t>Per simbolo intendo ogni segno o segnale, manifesto e socialmente accettato, che non si esaurisca in una diretta relazione significante con una singola cosa ma rimandi ad un contesto culturale linguistico di significati più ampio, non sempre esplicito; simbolo è prodotto intermentale, elemento costitutivo di ogni cultura sociale e fonte di mediazione –anzitutto attraverso il linguaggio - tra più persone, quindi fattore di comunicazione e di partecipazione [Ardigò 1988: 179]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1332</Words>
  <Application>Microsoft Office PowerPoint</Application>
  <PresentationFormat>Widescreen</PresentationFormat>
  <Paragraphs>50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</vt:lpstr>
      <vt:lpstr>Arial</vt:lpstr>
      <vt:lpstr>Verdana</vt:lpstr>
      <vt:lpstr>Garamond</vt:lpstr>
      <vt:lpstr>Tema di Office</vt:lpstr>
      <vt:lpstr>Frontiere della comunicazione</vt:lpstr>
      <vt:lpstr>Stare per qualcos’altro</vt:lpstr>
      <vt:lpstr>Triangolo semiotico</vt:lpstr>
      <vt:lpstr>La contagiosità del segno: la semiosi illimitata</vt:lpstr>
      <vt:lpstr>3 ambiti di ricerca sui segni</vt:lpstr>
      <vt:lpstr>Il segno tra immanente e trascendente</vt:lpstr>
      <vt:lpstr>Il nome secondo il Talmud</vt:lpstr>
      <vt:lpstr>Presentazione standard di PowerPoint</vt:lpstr>
      <vt:lpstr>Simbolo</vt:lpstr>
      <vt:lpstr>L’essere umano è un animale simbolico che vive in un universo simbolico da lui costituito</vt:lpstr>
      <vt:lpstr>La forza longitudinale dei simboli</vt:lpstr>
      <vt:lpstr>Pseuodeventi – fattoidi e media eventi: es. Boston Tea Party – 16 dicembre 1773</vt:lpstr>
      <vt:lpstr>www.bostonteapartyship.com/</vt:lpstr>
      <vt:lpstr> Torches of freedom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Frontiere della comunicazione</dc:title>
  <dc:creator>Utente di Microsoft Office</dc:creator>
  <cp:lastModifiedBy>nicola strizzolo</cp:lastModifiedBy>
  <cp:revision>10</cp:revision>
  <dcterms:created xsi:type="dcterms:W3CDTF">2019-03-17T20:07:17Z</dcterms:created>
  <dcterms:modified xsi:type="dcterms:W3CDTF">2024-11-22T16:46:41Z</dcterms:modified>
</cp:coreProperties>
</file>