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256" r:id="rId5"/>
    <p:sldId id="317" r:id="rId6"/>
    <p:sldId id="318" r:id="rId7"/>
    <p:sldId id="319" r:id="rId8"/>
    <p:sldId id="257" r:id="rId9"/>
    <p:sldId id="298" r:id="rId10"/>
    <p:sldId id="320" r:id="rId11"/>
    <p:sldId id="259" r:id="rId12"/>
    <p:sldId id="260" r:id="rId13"/>
    <p:sldId id="261" r:id="rId14"/>
    <p:sldId id="262" r:id="rId15"/>
    <p:sldId id="294" r:id="rId16"/>
    <p:sldId id="295" r:id="rId17"/>
    <p:sldId id="296" r:id="rId18"/>
    <p:sldId id="297" r:id="rId19"/>
    <p:sldId id="273" r:id="rId20"/>
    <p:sldId id="299" r:id="rId21"/>
    <p:sldId id="310" r:id="rId22"/>
    <p:sldId id="311" r:id="rId23"/>
    <p:sldId id="304" r:id="rId24"/>
    <p:sldId id="275" r:id="rId25"/>
    <p:sldId id="263" r:id="rId26"/>
    <p:sldId id="300" r:id="rId27"/>
    <p:sldId id="309" r:id="rId28"/>
    <p:sldId id="276" r:id="rId29"/>
    <p:sldId id="308" r:id="rId30"/>
    <p:sldId id="277" r:id="rId31"/>
    <p:sldId id="301" r:id="rId32"/>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0"/>
    <p:restoredTop sz="92296"/>
  </p:normalViewPr>
  <p:slideViewPr>
    <p:cSldViewPr>
      <p:cViewPr>
        <p:scale>
          <a:sx n="71" d="100"/>
          <a:sy n="71" d="100"/>
        </p:scale>
        <p:origin x="1224"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F7BE44-AF04-A741-BDE6-3CD0F74903E2}" type="datetimeFigureOut">
              <a:rPr lang="it-IT" smtClean="0"/>
              <a:t>21/10/2025</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1EDA20-11DC-1241-80AC-113BCDA8ACF4}" type="slidenum">
              <a:rPr lang="it-IT" smtClean="0"/>
              <a:t>‹N›</a:t>
            </a:fld>
            <a:endParaRPr lang="it-IT"/>
          </a:p>
        </p:txBody>
      </p:sp>
    </p:spTree>
    <p:extLst>
      <p:ext uri="{BB962C8B-B14F-4D97-AF65-F5344CB8AC3E}">
        <p14:creationId xmlns:p14="http://schemas.microsoft.com/office/powerpoint/2010/main" val="1479283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23DD3690-5FE6-4ECE-AA64-7795DB5431BD}" type="datetimeFigureOut">
              <a:rPr lang="it-IT"/>
              <a:pPr>
                <a:defRPr/>
              </a:pPr>
              <a:t>21/10/2025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5ED4F4A-90B3-4DFE-AAE8-93F6DF643F4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569BCD31-BB5B-4EA1-8BA2-B896ED2ABF67}" type="datetimeFigureOut">
              <a:rPr lang="it-IT"/>
              <a:pPr>
                <a:defRPr/>
              </a:pPr>
              <a:t>21/10/2025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71A19F8-D4E2-4CA7-82BE-44747F38871E}"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5160BD0E-22D2-4027-B60B-AF7945F43EAD}" type="datetimeFigureOut">
              <a:rPr lang="it-IT"/>
              <a:pPr>
                <a:defRPr/>
              </a:pPr>
              <a:t>21/10/2025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7C845AC4-AA74-47F2-8968-09C8EEBD49EC}"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1BC51BF-E694-4D32-BC9E-1174806B6991}" type="datetimeFigureOut">
              <a:rPr lang="it-IT"/>
              <a:pPr>
                <a:defRPr/>
              </a:pPr>
              <a:t>21/10/2025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02CAB6F-4DFE-41E6-8975-F4232025D0BF}"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C56065A4-7B6E-4B28-AA88-3E8A7D8105C7}" type="datetimeFigureOut">
              <a:rPr lang="it-IT"/>
              <a:pPr>
                <a:defRPr/>
              </a:pPr>
              <a:t>21/10/2025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455E0141-5D70-429C-93B7-623C5C51A38D}"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B80C17F2-A571-45E0-9BCA-9F939896C136}" type="datetimeFigureOut">
              <a:rPr lang="it-IT"/>
              <a:pPr>
                <a:defRPr/>
              </a:pPr>
              <a:t>21/10/2025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375A38E-A1D5-43B7-854E-D5A8D8602E5E}"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CE9D446B-D909-4495-89CD-83698A2FE488}" type="datetimeFigureOut">
              <a:rPr lang="it-IT"/>
              <a:pPr>
                <a:defRPr/>
              </a:pPr>
              <a:t>21/10/2025</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F7BEAF96-D0A4-4AA9-A511-0283A24DBBAD}"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114EDE74-996E-41FB-9B73-34250EF4B3F5}" type="datetimeFigureOut">
              <a:rPr lang="it-IT"/>
              <a:pPr>
                <a:defRPr/>
              </a:pPr>
              <a:t>21/10/2025</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3830BB4C-8727-4563-ADE8-E6BA2598895E}"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A6337859-9B0B-4D70-BF1E-393D016A06AC}" type="datetimeFigureOut">
              <a:rPr lang="it-IT"/>
              <a:pPr>
                <a:defRPr/>
              </a:pPr>
              <a:t>21/10/2025</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444451D8-1038-43FA-8C75-99D8D5640078}"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C715A2FE-939A-476F-801D-F3CF1FF39DC0}" type="datetimeFigureOut">
              <a:rPr lang="it-IT"/>
              <a:pPr>
                <a:defRPr/>
              </a:pPr>
              <a:t>21/10/2025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944DF6AE-8900-416C-A0E2-A08A6DD0CC05}"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BE012041-C8BF-4FD6-B718-D5EA56887105}" type="datetimeFigureOut">
              <a:rPr lang="it-IT"/>
              <a:pPr>
                <a:defRPr/>
              </a:pPr>
              <a:t>21/10/2025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15AD3166-3FAF-4376-9AED-E5DD00B65A3A}"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1621CC1-F12A-444D-858B-2266EFA0C9C4}" type="datetimeFigureOut">
              <a:rPr lang="it-IT"/>
              <a:pPr>
                <a:defRPr/>
              </a:pPr>
              <a:t>21/10/2025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F238283-F400-4B0C-BBB0-370D9CE9D0EC}"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olo 1"/>
          <p:cNvSpPr>
            <a:spLocks noGrp="1"/>
          </p:cNvSpPr>
          <p:nvPr>
            <p:ph type="ctrTitle"/>
          </p:nvPr>
        </p:nvSpPr>
        <p:spPr>
          <a:xfrm>
            <a:off x="487836" y="4559523"/>
            <a:ext cx="8176104" cy="1236440"/>
          </a:xfrm>
          <a:noFill/>
        </p:spPr>
        <p:txBody>
          <a:bodyPr>
            <a:normAutofit/>
          </a:bodyPr>
          <a:lstStyle/>
          <a:p>
            <a:pPr eaLnBrk="1" hangingPunct="1">
              <a:lnSpc>
                <a:spcPct val="90000"/>
              </a:lnSpc>
            </a:pPr>
            <a:r>
              <a:rPr lang="it-IT" sz="3600" dirty="0">
                <a:solidFill>
                  <a:schemeClr val="accent1"/>
                </a:solidFill>
                <a:latin typeface="Verdana" panose="020B0604030504040204" pitchFamily="34" charset="0"/>
                <a:ea typeface="Verdana" panose="020B0604030504040204" pitchFamily="34" charset="0"/>
                <a:cs typeface="Verdana" panose="020B0604030504040204" pitchFamily="34" charset="0"/>
              </a:rPr>
              <a:t>ELEMENTI DI COMUNICAZIONE</a:t>
            </a:r>
            <a:endParaRPr lang="it-IT" sz="3200" dirty="0">
              <a:solidFill>
                <a:schemeClr val="accent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Sottotitolo 2"/>
          <p:cNvSpPr>
            <a:spLocks noGrp="1"/>
          </p:cNvSpPr>
          <p:nvPr>
            <p:ph type="subTitle" idx="1"/>
          </p:nvPr>
        </p:nvSpPr>
        <p:spPr>
          <a:xfrm>
            <a:off x="487836" y="5795963"/>
            <a:ext cx="8176104" cy="560388"/>
          </a:xfrm>
          <a:noFill/>
        </p:spPr>
        <p:txBody>
          <a:bodyPr rtlCol="0">
            <a:normAutofit fontScale="92500" lnSpcReduction="20000"/>
          </a:bodyPr>
          <a:lstStyle/>
          <a:p>
            <a:pPr eaLnBrk="1" fontAlgn="auto" hangingPunct="1">
              <a:lnSpc>
                <a:spcPct val="90000"/>
              </a:lnSpc>
              <a:spcAft>
                <a:spcPts val="0"/>
              </a:spcAft>
              <a:buFont typeface="Arial" pitchFamily="34" charset="0"/>
              <a:buNone/>
              <a:defRPr/>
            </a:pPr>
            <a:r>
              <a:rPr lang="it-IT" sz="2000" dirty="0">
                <a:latin typeface="Verdana" panose="020B0604030504040204" pitchFamily="34" charset="0"/>
                <a:ea typeface="Verdana" panose="020B0604030504040204" pitchFamily="34" charset="0"/>
              </a:rPr>
              <a:t>STRUTTURA</a:t>
            </a:r>
          </a:p>
          <a:p>
            <a:pPr eaLnBrk="1" fontAlgn="auto" hangingPunct="1">
              <a:lnSpc>
                <a:spcPct val="90000"/>
              </a:lnSpc>
              <a:spcAft>
                <a:spcPts val="0"/>
              </a:spcAft>
              <a:buFont typeface="Arial" pitchFamily="34" charset="0"/>
              <a:buNone/>
              <a:defRPr/>
            </a:pPr>
            <a:r>
              <a:rPr lang="it-IT" sz="2000" dirty="0">
                <a:latin typeface="Verdana" panose="020B0604030504040204" pitchFamily="34" charset="0"/>
                <a:ea typeface="Verdana" panose="020B0604030504040204" pitchFamily="34" charset="0"/>
              </a:rPr>
              <a:t>CONCETTI BASE</a:t>
            </a:r>
          </a:p>
          <a:p>
            <a:pPr eaLnBrk="1" fontAlgn="auto" hangingPunct="1">
              <a:lnSpc>
                <a:spcPct val="90000"/>
              </a:lnSpc>
              <a:spcAft>
                <a:spcPts val="0"/>
              </a:spcAft>
              <a:buFont typeface="Arial" pitchFamily="34" charset="0"/>
              <a:buNone/>
              <a:defRPr/>
            </a:pPr>
            <a:endParaRPr lang="it-IT" sz="1500" dirty="0"/>
          </a:p>
        </p:txBody>
      </p:sp>
      <p:pic>
        <p:nvPicPr>
          <p:cNvPr id="4" name="Immagine 3">
            <a:extLst>
              <a:ext uri="{FF2B5EF4-FFF2-40B4-BE49-F238E27FC236}">
                <a16:creationId xmlns:a16="http://schemas.microsoft.com/office/drawing/2014/main" id="{1C9FB474-7599-0A97-D1E6-977FD756FC3F}"/>
              </a:ext>
            </a:extLst>
          </p:cNvPr>
          <p:cNvPicPr>
            <a:picLocks noChangeAspect="1"/>
          </p:cNvPicPr>
          <p:nvPr/>
        </p:nvPicPr>
        <p:blipFill rotWithShape="1">
          <a:blip r:embed="rId2"/>
          <a:srcRect b="1876"/>
          <a:stretch/>
        </p:blipFill>
        <p:spPr>
          <a:xfrm>
            <a:off x="20" y="-52551"/>
            <a:ext cx="9143979" cy="423948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70182"/>
    </mc:Choice>
    <mc:Fallback xmlns="">
      <p:transition spd="slow" advTm="270182"/>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e 1"/>
          <p:cNvSpPr/>
          <p:nvPr/>
        </p:nvSpPr>
        <p:spPr>
          <a:xfrm>
            <a:off x="1039389" y="2960687"/>
            <a:ext cx="1323459" cy="1281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3" name="Rettangolo 2"/>
          <p:cNvSpPr/>
          <p:nvPr/>
        </p:nvSpPr>
        <p:spPr>
          <a:xfrm>
            <a:off x="1259632" y="3140968"/>
            <a:ext cx="796945" cy="923330"/>
          </a:xfrm>
          <a:prstGeom prst="rect">
            <a:avLst/>
          </a:prstGeom>
          <a:noFill/>
        </p:spPr>
        <p:txBody>
          <a:bodyPr wrap="square">
            <a:spAutoFit/>
          </a:bodyPr>
          <a:lstStyle/>
          <a:p>
            <a:pPr algn="ctr" fontAlgn="auto">
              <a:spcBef>
                <a:spcPts val="0"/>
              </a:spcBef>
              <a:spcAft>
                <a:spcPts val="0"/>
              </a:spcAft>
              <a:defRPr/>
            </a:pPr>
            <a:r>
              <a:rPr lang="it-IT"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cs typeface="+mn-cs"/>
              </a:rPr>
              <a:t>A</a:t>
            </a:r>
          </a:p>
        </p:txBody>
      </p:sp>
      <p:sp>
        <p:nvSpPr>
          <p:cNvPr id="8196" name="CasellaDiTesto 3"/>
          <p:cNvSpPr txBox="1">
            <a:spLocks noChangeArrowheads="1"/>
          </p:cNvSpPr>
          <p:nvPr/>
        </p:nvSpPr>
        <p:spPr bwMode="auto">
          <a:xfrm>
            <a:off x="2771800" y="692696"/>
            <a:ext cx="6264275" cy="5820183"/>
          </a:xfrm>
          <a:prstGeom prst="rect">
            <a:avLst/>
          </a:prstGeom>
          <a:noFill/>
          <a:ln w="9525">
            <a:noFill/>
            <a:miter lim="800000"/>
            <a:headEnd/>
            <a:tailEnd/>
          </a:ln>
        </p:spPr>
        <p:txBody>
          <a:bodyPr>
            <a:spAutoFit/>
          </a:bodyPr>
          <a:lstStyle/>
          <a:p>
            <a:endParaRPr lang="it-IT" dirty="0">
              <a:latin typeface="Calibri" pitchFamily="34" charset="0"/>
            </a:endParaRPr>
          </a:p>
          <a:p>
            <a:endParaRPr lang="it-IT" dirty="0">
              <a:latin typeface="Calibri" pitchFamily="34" charset="0"/>
            </a:endParaRPr>
          </a:p>
          <a:p>
            <a:pPr marL="285750" indent="-285750" algn="just">
              <a:lnSpc>
                <a:spcPct val="150000"/>
              </a:lnSpc>
              <a:buFontTx/>
              <a:buChar char="-"/>
            </a:pPr>
            <a:r>
              <a:rPr lang="it-IT" sz="2600" dirty="0">
                <a:latin typeface="Verdana" charset="0"/>
                <a:ea typeface="Verdana" charset="0"/>
                <a:cs typeface="Verdana" charset="0"/>
                <a:sym typeface="Wingdings"/>
              </a:rPr>
              <a:t>Interazione</a:t>
            </a:r>
          </a:p>
          <a:p>
            <a:pPr marL="285750" indent="-285750" algn="just">
              <a:lnSpc>
                <a:spcPct val="150000"/>
              </a:lnSpc>
              <a:buFontTx/>
              <a:buChar char="-"/>
            </a:pPr>
            <a:r>
              <a:rPr lang="it-IT" sz="2600" dirty="0">
                <a:latin typeface="Verdana" charset="0"/>
                <a:ea typeface="Verdana" charset="0"/>
                <a:cs typeface="Verdana" charset="0"/>
                <a:sym typeface="Wingdings"/>
              </a:rPr>
              <a:t>Esprimere un giudizio</a:t>
            </a:r>
          </a:p>
          <a:p>
            <a:pPr marL="285750" indent="-285750" algn="just">
              <a:lnSpc>
                <a:spcPct val="150000"/>
              </a:lnSpc>
              <a:buFontTx/>
              <a:buChar char="-"/>
            </a:pPr>
            <a:r>
              <a:rPr lang="it-IT" sz="2600" dirty="0">
                <a:latin typeface="Verdana" charset="0"/>
                <a:ea typeface="Verdana" charset="0"/>
                <a:cs typeface="Verdana" charset="0"/>
                <a:sym typeface="Wingdings"/>
              </a:rPr>
              <a:t>Fare un acquisto</a:t>
            </a:r>
          </a:p>
          <a:p>
            <a:pPr marL="285750" indent="-285750" algn="just">
              <a:lnSpc>
                <a:spcPct val="150000"/>
              </a:lnSpc>
              <a:buFontTx/>
              <a:buChar char="-"/>
            </a:pPr>
            <a:r>
              <a:rPr lang="it-IT" sz="2600" dirty="0">
                <a:latin typeface="Verdana" charset="0"/>
                <a:ea typeface="Verdana" charset="0"/>
                <a:cs typeface="Verdana" charset="0"/>
                <a:sym typeface="Wingdings"/>
              </a:rPr>
              <a:t>Votare</a:t>
            </a:r>
          </a:p>
          <a:p>
            <a:pPr marL="285750" indent="-285750" algn="just">
              <a:lnSpc>
                <a:spcPct val="150000"/>
              </a:lnSpc>
              <a:buFontTx/>
              <a:buChar char="-"/>
            </a:pPr>
            <a:r>
              <a:rPr lang="it-IT" sz="2600" dirty="0">
                <a:latin typeface="Verdana" charset="0"/>
                <a:ea typeface="Verdana" charset="0"/>
                <a:cs typeface="Verdana" charset="0"/>
                <a:sym typeface="Wingdings"/>
              </a:rPr>
              <a:t>Iscriversi, tesserarsi a</a:t>
            </a:r>
          </a:p>
          <a:p>
            <a:pPr marL="285750" indent="-285750" algn="just">
              <a:lnSpc>
                <a:spcPct val="150000"/>
              </a:lnSpc>
              <a:buFontTx/>
              <a:buChar char="-"/>
            </a:pPr>
            <a:r>
              <a:rPr lang="it-IT" sz="2600" dirty="0">
                <a:latin typeface="Verdana" charset="0"/>
                <a:ea typeface="Verdana" charset="0"/>
                <a:cs typeface="Verdana" charset="0"/>
                <a:sym typeface="Wingdings"/>
              </a:rPr>
              <a:t>Ricordarsi</a:t>
            </a:r>
          </a:p>
          <a:p>
            <a:pPr marL="285750" indent="-285750" algn="just">
              <a:lnSpc>
                <a:spcPct val="150000"/>
              </a:lnSpc>
              <a:buFontTx/>
              <a:buChar char="-"/>
            </a:pPr>
            <a:r>
              <a:rPr lang="it-IT" sz="2600" dirty="0">
                <a:latin typeface="Verdana" charset="0"/>
                <a:ea typeface="Verdana" charset="0"/>
                <a:cs typeface="Verdana" charset="0"/>
                <a:sym typeface="Wingdings"/>
              </a:rPr>
              <a:t>Intervenire</a:t>
            </a:r>
          </a:p>
          <a:p>
            <a:pPr marL="285750" indent="-285750" algn="just">
              <a:lnSpc>
                <a:spcPct val="150000"/>
              </a:lnSpc>
              <a:buFontTx/>
              <a:buChar char="-"/>
            </a:pPr>
            <a:r>
              <a:rPr lang="it-IT" sz="2600" dirty="0">
                <a:latin typeface="Verdana" charset="0"/>
                <a:ea typeface="Verdana" charset="0"/>
                <a:cs typeface="Verdana" charset="0"/>
                <a:sym typeface="Wingdings"/>
              </a:rPr>
              <a:t>…</a:t>
            </a:r>
            <a:endParaRPr lang="it-IT" sz="2600" dirty="0">
              <a:latin typeface="Verdana" charset="0"/>
              <a:ea typeface="Verdana" charset="0"/>
              <a:cs typeface="Verdana" charset="0"/>
            </a:endParaRPr>
          </a:p>
          <a:p>
            <a:pPr>
              <a:lnSpc>
                <a:spcPct val="150000"/>
              </a:lnSpc>
            </a:pPr>
            <a:endParaRPr lang="it-IT" dirty="0">
              <a:latin typeface="Calibri" pitchFamily="34" charset="0"/>
            </a:endParaRPr>
          </a:p>
        </p:txBody>
      </p:sp>
      <p:sp>
        <p:nvSpPr>
          <p:cNvPr id="7" name="CasellaDiTesto 3"/>
          <p:cNvSpPr txBox="1">
            <a:spLocks noChangeArrowheads="1"/>
          </p:cNvSpPr>
          <p:nvPr/>
        </p:nvSpPr>
        <p:spPr bwMode="auto">
          <a:xfrm>
            <a:off x="191735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Azione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a:xfrm>
            <a:off x="457200" y="274638"/>
            <a:ext cx="8229600" cy="1143000"/>
          </a:xfrm>
        </p:spPr>
        <p:txBody>
          <a:bodyPr/>
          <a:lstStyle/>
          <a:p>
            <a:pPr eaLnBrk="1" hangingPunct="1"/>
            <a:r>
              <a:rPr lang="it-IT" sz="3200" dirty="0">
                <a:solidFill>
                  <a:srgbClr val="002060"/>
                </a:solidFill>
                <a:latin typeface="Verdana" pitchFamily="34" charset="0"/>
                <a:ea typeface="+mn-ea"/>
                <a:cs typeface="Arial" charset="0"/>
              </a:rPr>
              <a:t>Comunicazione:</a:t>
            </a:r>
            <a:br>
              <a:rPr lang="it-IT" sz="3200" dirty="0">
                <a:solidFill>
                  <a:srgbClr val="002060"/>
                </a:solidFill>
                <a:latin typeface="Verdana" pitchFamily="34" charset="0"/>
                <a:ea typeface="+mn-ea"/>
                <a:cs typeface="Arial" charset="0"/>
              </a:rPr>
            </a:br>
            <a:r>
              <a:rPr lang="it-IT" sz="3200" dirty="0">
                <a:solidFill>
                  <a:srgbClr val="002060"/>
                </a:solidFill>
                <a:latin typeface="Verdana" pitchFamily="34" charset="0"/>
                <a:ea typeface="+mn-ea"/>
                <a:cs typeface="Arial" charset="0"/>
              </a:rPr>
              <a:t>8 concetti base</a:t>
            </a:r>
          </a:p>
        </p:txBody>
      </p:sp>
      <p:sp>
        <p:nvSpPr>
          <p:cNvPr id="3" name="Segnaposto contenuto 2"/>
          <p:cNvSpPr>
            <a:spLocks noGrp="1"/>
          </p:cNvSpPr>
          <p:nvPr>
            <p:ph idx="1"/>
          </p:nvPr>
        </p:nvSpPr>
        <p:spPr/>
        <p:txBody>
          <a:bodyPr rtlCol="0">
            <a:normAutofit/>
          </a:bodyPr>
          <a:lstStyle/>
          <a:p>
            <a:pPr marL="0" indent="0" algn="just" eaLnBrk="1" fontAlgn="auto" hangingPunct="1">
              <a:lnSpc>
                <a:spcPct val="160000"/>
              </a:lnSpc>
              <a:spcAft>
                <a:spcPts val="0"/>
              </a:spcAft>
              <a:buNone/>
              <a:defRPr/>
            </a:pPr>
            <a:r>
              <a:rPr lang="it-IT" i="1" dirty="0">
                <a:latin typeface="Verdana" pitchFamily="34" charset="0"/>
                <a:ea typeface="Verdana" pitchFamily="34" charset="0"/>
                <a:cs typeface="Verdana" pitchFamily="34" charset="0"/>
              </a:rPr>
              <a:t>Comunicazione come contatto (connessione):</a:t>
            </a:r>
          </a:p>
          <a:p>
            <a:pPr marL="0" indent="0" algn="just" eaLnBrk="1" fontAlgn="auto" hangingPunct="1">
              <a:lnSpc>
                <a:spcPct val="160000"/>
              </a:lnSpc>
              <a:spcAft>
                <a:spcPts val="0"/>
              </a:spcAft>
              <a:buNone/>
              <a:defRPr/>
            </a:pPr>
            <a:r>
              <a:rPr lang="it-IT" dirty="0">
                <a:latin typeface="Verdana" pitchFamily="34" charset="0"/>
                <a:ea typeface="Verdana" pitchFamily="34" charset="0"/>
                <a:cs typeface="Verdana" pitchFamily="34" charset="0"/>
              </a:rPr>
              <a:t>le vie ed i mezzi di comunicazione sono possibilità di contaminazioni culturali e di partecipazione</a:t>
            </a:r>
          </a:p>
          <a:p>
            <a:pPr eaLnBrk="1" fontAlgn="auto" hangingPunct="1">
              <a:spcAft>
                <a:spcPts val="0"/>
              </a:spcAft>
              <a:buFont typeface="Arial" pitchFamily="34" charset="0"/>
              <a:buChar char="•"/>
              <a:defRPr/>
            </a:pPr>
            <a:endParaRPr lang="it-IT" dirty="0"/>
          </a:p>
        </p:txBody>
      </p:sp>
      <p:sp>
        <p:nvSpPr>
          <p:cNvPr id="2" name="Rettangolo 1">
            <a:extLst>
              <a:ext uri="{FF2B5EF4-FFF2-40B4-BE49-F238E27FC236}">
                <a16:creationId xmlns:a16="http://schemas.microsoft.com/office/drawing/2014/main" id="{6467F377-4C75-C149-B36C-BFF944CF999B}"/>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1°</a:t>
            </a:r>
            <a:endParaRPr lang="it-IT" sz="3200" dirty="0"/>
          </a:p>
        </p:txBody>
      </p:sp>
    </p:spTree>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noAutofit/>
          </a:bodyPr>
          <a:lstStyle/>
          <a:p>
            <a:pPr eaLnBrk="1" hangingPunct="1"/>
            <a:r>
              <a:rPr lang="it-IT" altLang="it-IT" sz="3200" dirty="0">
                <a:solidFill>
                  <a:srgbClr val="002060"/>
                </a:solidFill>
                <a:latin typeface="Verdana" pitchFamily="34" charset="0"/>
                <a:ea typeface="+mn-ea"/>
                <a:cs typeface="Arial" charset="0"/>
              </a:rPr>
              <a:t>Connessione come</a:t>
            </a:r>
            <a:br>
              <a:rPr lang="it-IT" altLang="it-IT" sz="3200" dirty="0">
                <a:solidFill>
                  <a:srgbClr val="002060"/>
                </a:solidFill>
                <a:latin typeface="Verdana" pitchFamily="34" charset="0"/>
                <a:ea typeface="+mn-ea"/>
                <a:cs typeface="Arial" charset="0"/>
              </a:rPr>
            </a:br>
            <a:r>
              <a:rPr lang="it-IT" altLang="it-IT" sz="3200" dirty="0">
                <a:solidFill>
                  <a:srgbClr val="002060"/>
                </a:solidFill>
                <a:latin typeface="Verdana" pitchFamily="34" charset="0"/>
                <a:ea typeface="+mn-ea"/>
                <a:cs typeface="Arial" charset="0"/>
              </a:rPr>
              <a:t>Interpenetrazione - Interdipendenza globale</a:t>
            </a:r>
          </a:p>
        </p:txBody>
      </p:sp>
      <p:sp>
        <p:nvSpPr>
          <p:cNvPr id="5" name="Segnaposto contenuto 4"/>
          <p:cNvSpPr>
            <a:spLocks noGrp="1"/>
          </p:cNvSpPr>
          <p:nvPr>
            <p:ph idx="1"/>
          </p:nvPr>
        </p:nvSpPr>
        <p:spPr>
          <a:xfrm>
            <a:off x="457200" y="1600200"/>
            <a:ext cx="8229600" cy="4983162"/>
          </a:xfrm>
        </p:spPr>
        <p:txBody>
          <a:bodyPr rtlCol="0">
            <a:normAutofit fontScale="62500" lnSpcReduction="20000"/>
          </a:bodyPr>
          <a:lstStyle/>
          <a:p>
            <a:pPr algn="just">
              <a:buNone/>
              <a:defRPr/>
            </a:pPr>
            <a:r>
              <a:rPr lang="it-IT" sz="4400" dirty="0">
                <a:latin typeface="Verdana" pitchFamily="34" charset="0"/>
                <a:ea typeface="Verdana" pitchFamily="34" charset="0"/>
                <a:cs typeface="Verdana" pitchFamily="34" charset="0"/>
              </a:rPr>
              <a:t>Nella storia dell’umanità connessioni tra</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nuove vie</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nuovi mezzi di comunicazione</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mutamenti delle condizioni produttive</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evoluzioni nelle tecnologie dei servizi</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adozione di nuovi codici</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cambiamenti politici</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cambiamenti culturali</a:t>
            </a:r>
          </a:p>
          <a:p>
            <a:pPr>
              <a:buFont typeface="Arial" panose="020B0604020202020204" pitchFamily="34" charset="0"/>
              <a:buChar char="•"/>
              <a:defRPr/>
            </a:pPr>
            <a:endParaRPr lang="it-IT" dirty="0"/>
          </a:p>
        </p:txBody>
      </p:sp>
    </p:spTree>
    <p:extLst>
      <p:ext uri="{BB962C8B-B14F-4D97-AF65-F5344CB8AC3E}">
        <p14:creationId xmlns:p14="http://schemas.microsoft.com/office/powerpoint/2010/main" val="2405255475"/>
      </p:ext>
    </p:extLst>
  </p:cSld>
  <p:clrMapOvr>
    <a:masterClrMapping/>
  </p:clrMapOvr>
  <mc:AlternateContent xmlns:mc="http://schemas.openxmlformats.org/markup-compatibility/2006" xmlns:p14="http://schemas.microsoft.com/office/powerpoint/2010/main">
    <mc:Choice Requires="p14">
      <p:transition spd="slow" p14:dur="2000" advTm="3353"/>
    </mc:Choice>
    <mc:Fallback xmlns="">
      <p:transition spd="slow" advTm="3353"/>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p:txBody>
          <a:bodyPr>
            <a:normAutofit/>
          </a:bodyPr>
          <a:lstStyle/>
          <a:p>
            <a:pPr eaLnBrk="1" hangingPunct="1"/>
            <a:r>
              <a:rPr lang="it-IT" altLang="it-IT" sz="3200" dirty="0">
                <a:solidFill>
                  <a:srgbClr val="002060"/>
                </a:solidFill>
                <a:latin typeface="Verdana" pitchFamily="34" charset="0"/>
                <a:ea typeface="+mn-ea"/>
                <a:cs typeface="Arial" charset="0"/>
              </a:rPr>
              <a:t>Es. Torchio a caratteri mobili</a:t>
            </a:r>
          </a:p>
        </p:txBody>
      </p:sp>
      <p:sp>
        <p:nvSpPr>
          <p:cNvPr id="3" name="Segnaposto contenuto 2"/>
          <p:cNvSpPr>
            <a:spLocks noGrp="1"/>
          </p:cNvSpPr>
          <p:nvPr>
            <p:ph idx="1"/>
          </p:nvPr>
        </p:nvSpPr>
        <p:spPr>
          <a:xfrm>
            <a:off x="457200" y="1417638"/>
            <a:ext cx="8229600" cy="5165724"/>
          </a:xfrm>
        </p:spPr>
        <p:txBody>
          <a:bodyPr rtlCol="0">
            <a:noAutofit/>
          </a:bodyPr>
          <a:lstStyle/>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Premesse tecniche indispensabili</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Invenzione del torchio tipografico e dei caratteri mobili</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Conseguenze diffusione della stampa </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Religiose</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Politiche</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Culturali </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Rinascimento e Riforma protestante</a:t>
            </a:r>
          </a:p>
        </p:txBody>
      </p:sp>
    </p:spTree>
    <p:extLst>
      <p:ext uri="{BB962C8B-B14F-4D97-AF65-F5344CB8AC3E}">
        <p14:creationId xmlns:p14="http://schemas.microsoft.com/office/powerpoint/2010/main" val="3986718501"/>
      </p:ext>
    </p:extLst>
  </p:cSld>
  <p:clrMapOvr>
    <a:masterClrMapping/>
  </p:clrMapOvr>
  <mc:AlternateContent xmlns:mc="http://schemas.openxmlformats.org/markup-compatibility/2006" xmlns:p14="http://schemas.microsoft.com/office/powerpoint/2010/main">
    <mc:Choice Requires="p14">
      <p:transition spd="slow" p14:dur="2000" advTm="76"/>
    </mc:Choice>
    <mc:Fallback xmlns="">
      <p:transition spd="slow" advTm="76"/>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olo 1"/>
          <p:cNvSpPr>
            <a:spLocks noGrp="1"/>
          </p:cNvSpPr>
          <p:nvPr>
            <p:ph type="title"/>
          </p:nvPr>
        </p:nvSpPr>
        <p:spPr/>
        <p:txBody>
          <a:bodyPr>
            <a:normAutofit/>
          </a:bodyPr>
          <a:lstStyle/>
          <a:p>
            <a:pPr eaLnBrk="1" hangingPunct="1"/>
            <a:r>
              <a:rPr lang="it-IT" altLang="it-IT" sz="3200" dirty="0">
                <a:solidFill>
                  <a:srgbClr val="002060"/>
                </a:solidFill>
                <a:latin typeface="Verdana" pitchFamily="34" charset="0"/>
                <a:ea typeface="+mn-ea"/>
                <a:cs typeface="Arial" charset="0"/>
              </a:rPr>
              <a:t>I nuovi media</a:t>
            </a:r>
          </a:p>
        </p:txBody>
      </p:sp>
      <p:sp>
        <p:nvSpPr>
          <p:cNvPr id="41987" name="Segnaposto contenuto 2"/>
          <p:cNvSpPr>
            <a:spLocks noGrp="1"/>
          </p:cNvSpPr>
          <p:nvPr>
            <p:ph idx="1"/>
          </p:nvPr>
        </p:nvSpPr>
        <p:spPr>
          <a:xfrm>
            <a:off x="323528" y="1166018"/>
            <a:ext cx="8229600" cy="4525963"/>
          </a:xfrm>
        </p:spPr>
        <p:txBody>
          <a:bodyPr/>
          <a:lstStyle/>
          <a:p>
            <a:pPr algn="just" eaLnBrk="1" hangingPunct="1">
              <a:lnSpc>
                <a:spcPts val="3200"/>
              </a:lnSpc>
              <a:buFont typeface="Verdana" charset="0"/>
              <a:buChar char="-"/>
            </a:pPr>
            <a:r>
              <a:rPr lang="it-IT" altLang="it-IT" sz="2500" dirty="0">
                <a:latin typeface="Verdana" charset="0"/>
                <a:ea typeface="Verdana" charset="0"/>
                <a:cs typeface="Verdana" charset="0"/>
              </a:rPr>
              <a:t>estensioni, protesi (Mc Luhan 1964)</a:t>
            </a:r>
          </a:p>
          <a:p>
            <a:pPr algn="just" eaLnBrk="1" hangingPunct="1">
              <a:lnSpc>
                <a:spcPts val="3200"/>
              </a:lnSpc>
              <a:buFont typeface="Verdana" charset="0"/>
              <a:buChar char="-"/>
            </a:pPr>
            <a:r>
              <a:rPr lang="it-IT" altLang="it-IT" sz="2500" dirty="0">
                <a:latin typeface="Verdana" charset="0"/>
                <a:ea typeface="Verdana" charset="0"/>
                <a:cs typeface="Verdana" charset="0"/>
              </a:rPr>
              <a:t>uso collettivo, intelligenza collettiva (Levy 1996)</a:t>
            </a:r>
          </a:p>
          <a:p>
            <a:pPr algn="just" eaLnBrk="1" hangingPunct="1">
              <a:lnSpc>
                <a:spcPts val="3200"/>
              </a:lnSpc>
              <a:buFont typeface="Verdana" charset="0"/>
              <a:buChar char="-"/>
            </a:pPr>
            <a:r>
              <a:rPr lang="it-IT" altLang="it-IT" sz="2500" dirty="0">
                <a:latin typeface="Verdana" charset="0"/>
                <a:ea typeface="Verdana" charset="0"/>
                <a:cs typeface="Verdana" charset="0"/>
              </a:rPr>
              <a:t>connettivi (De </a:t>
            </a:r>
            <a:r>
              <a:rPr lang="it-IT" altLang="it-IT" sz="2500" dirty="0" err="1">
                <a:latin typeface="Verdana" charset="0"/>
                <a:ea typeface="Verdana" charset="0"/>
                <a:cs typeface="Verdana" charset="0"/>
              </a:rPr>
              <a:t>Kerkove</a:t>
            </a:r>
            <a:r>
              <a:rPr lang="it-IT" altLang="it-IT" sz="2500" dirty="0">
                <a:latin typeface="Verdana" charset="0"/>
                <a:ea typeface="Verdana" charset="0"/>
                <a:cs typeface="Verdana" charset="0"/>
              </a:rPr>
              <a:t> 2000)</a:t>
            </a:r>
          </a:p>
          <a:p>
            <a:pPr algn="just" eaLnBrk="1" hangingPunct="1">
              <a:lnSpc>
                <a:spcPts val="3200"/>
              </a:lnSpc>
              <a:buFont typeface="Verdana" charset="0"/>
              <a:buChar char="-"/>
            </a:pPr>
            <a:r>
              <a:rPr lang="it-IT" altLang="it-IT" sz="2500" dirty="0">
                <a:latin typeface="Verdana" charset="0"/>
                <a:ea typeface="Verdana" charset="0"/>
                <a:cs typeface="Verdana" charset="0"/>
              </a:rPr>
              <a:t>partecipativi (Monaci, Scifo 2009)</a:t>
            </a:r>
          </a:p>
          <a:p>
            <a:pPr algn="just" eaLnBrk="1" hangingPunct="1">
              <a:lnSpc>
                <a:spcPts val="3200"/>
              </a:lnSpc>
              <a:buFont typeface="Verdana" charset="0"/>
              <a:buChar char="-"/>
            </a:pPr>
            <a:r>
              <a:rPr lang="it-IT" altLang="it-IT" sz="2500" dirty="0">
                <a:latin typeface="Verdana" charset="0"/>
                <a:ea typeface="Verdana" charset="0"/>
                <a:cs typeface="Verdana" charset="0"/>
              </a:rPr>
              <a:t>organizzativo (Rivoltella 2003)</a:t>
            </a:r>
          </a:p>
          <a:p>
            <a:pPr algn="just" eaLnBrk="1" hangingPunct="1">
              <a:lnSpc>
                <a:spcPts val="3200"/>
              </a:lnSpc>
              <a:buFont typeface="Verdana" charset="0"/>
              <a:buChar char="-"/>
            </a:pPr>
            <a:r>
              <a:rPr lang="it-IT" altLang="it-IT" sz="2500" dirty="0">
                <a:latin typeface="Verdana" charset="0"/>
                <a:ea typeface="Verdana" charset="0"/>
                <a:cs typeface="Verdana" charset="0"/>
              </a:rPr>
              <a:t>convergenti (cultura della convergenza – Jenkins 2006)</a:t>
            </a:r>
          </a:p>
          <a:p>
            <a:pPr algn="just" eaLnBrk="1" hangingPunct="1">
              <a:lnSpc>
                <a:spcPts val="3200"/>
              </a:lnSpc>
              <a:buFont typeface="Verdana" charset="0"/>
              <a:buChar char="-"/>
            </a:pPr>
            <a:r>
              <a:rPr lang="it-IT" altLang="it-IT" sz="2500" dirty="0">
                <a:latin typeface="Verdana" charset="0"/>
                <a:ea typeface="Verdana" charset="0"/>
                <a:cs typeface="Verdana" charset="0"/>
              </a:rPr>
              <a:t>Software culture (</a:t>
            </a:r>
            <a:r>
              <a:rPr lang="it-IT" altLang="it-IT" sz="2500" dirty="0" err="1">
                <a:latin typeface="Verdana" charset="0"/>
                <a:ea typeface="Verdana" charset="0"/>
                <a:cs typeface="Verdana" charset="0"/>
              </a:rPr>
              <a:t>Manovich</a:t>
            </a:r>
            <a:r>
              <a:rPr lang="it-IT" altLang="it-IT" sz="2500" dirty="0">
                <a:latin typeface="Verdana" charset="0"/>
                <a:ea typeface="Verdana" charset="0"/>
                <a:cs typeface="Verdana" charset="0"/>
              </a:rPr>
              <a:t> 2010)</a:t>
            </a:r>
          </a:p>
          <a:p>
            <a:pPr algn="just" eaLnBrk="1" hangingPunct="1">
              <a:lnSpc>
                <a:spcPts val="3200"/>
              </a:lnSpc>
              <a:buFont typeface="Verdana" charset="0"/>
              <a:buChar char="-"/>
            </a:pPr>
            <a:r>
              <a:rPr lang="it-IT" altLang="it-IT" sz="2500" dirty="0">
                <a:latin typeface="Verdana" charset="0"/>
                <a:ea typeface="Verdana" charset="0"/>
                <a:cs typeface="Verdana" charset="0"/>
              </a:rPr>
              <a:t>Web society (la relazione diventa connessione Costantino 2015)</a:t>
            </a:r>
          </a:p>
          <a:p>
            <a:pPr algn="just" eaLnBrk="1" hangingPunct="1">
              <a:lnSpc>
                <a:spcPts val="3200"/>
              </a:lnSpc>
              <a:buFont typeface="Verdana" charset="0"/>
              <a:buChar char="-"/>
            </a:pPr>
            <a:r>
              <a:rPr lang="it-IT" altLang="it-IT" sz="2500" dirty="0">
                <a:latin typeface="Verdana" charset="0"/>
                <a:ea typeface="Verdana" charset="0"/>
                <a:cs typeface="Verdana" charset="0"/>
              </a:rPr>
              <a:t>Social Society (Strizzolo, 2019)</a:t>
            </a:r>
            <a:endParaRPr lang="it-IT" altLang="it-IT" sz="2500" dirty="0"/>
          </a:p>
        </p:txBody>
      </p:sp>
    </p:spTree>
    <p:extLst>
      <p:ext uri="{BB962C8B-B14F-4D97-AF65-F5344CB8AC3E}">
        <p14:creationId xmlns:p14="http://schemas.microsoft.com/office/powerpoint/2010/main" val="462297920"/>
      </p:ext>
    </p:extLst>
  </p:cSld>
  <p:clrMapOvr>
    <a:masterClrMapping/>
  </p:clrMapOvr>
  <mc:AlternateContent xmlns:mc="http://schemas.openxmlformats.org/markup-compatibility/2006" xmlns:p14="http://schemas.microsoft.com/office/powerpoint/2010/main">
    <mc:Choice Requires="p14">
      <p:transition spd="slow" p14:dur="2000" advTm="103"/>
    </mc:Choice>
    <mc:Fallback xmlns="">
      <p:transition spd="slow" advTm="103"/>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lstStyle/>
          <a:p>
            <a:pPr eaLnBrk="1" hangingPunct="1"/>
            <a:r>
              <a:rPr lang="it-IT" sz="3200" dirty="0">
                <a:solidFill>
                  <a:srgbClr val="002060"/>
                </a:solidFill>
                <a:latin typeface="Verdana" pitchFamily="34" charset="0"/>
                <a:ea typeface="+mn-ea"/>
                <a:cs typeface="Arial" charset="0"/>
              </a:rPr>
              <a:t>Comunicazione:</a:t>
            </a:r>
            <a:br>
              <a:rPr lang="it-IT" sz="3200" dirty="0">
                <a:solidFill>
                  <a:srgbClr val="002060"/>
                </a:solidFill>
                <a:latin typeface="Verdana" pitchFamily="34" charset="0"/>
                <a:ea typeface="+mn-ea"/>
                <a:cs typeface="Arial" charset="0"/>
              </a:rPr>
            </a:br>
            <a:r>
              <a:rPr lang="it-IT" sz="3200" dirty="0">
                <a:solidFill>
                  <a:srgbClr val="002060"/>
                </a:solidFill>
                <a:latin typeface="Verdana" pitchFamily="34" charset="0"/>
                <a:ea typeface="+mn-ea"/>
                <a:cs typeface="Arial" charset="0"/>
              </a:rPr>
              <a:t>8 concetti base</a:t>
            </a:r>
          </a:p>
        </p:txBody>
      </p:sp>
      <p:sp>
        <p:nvSpPr>
          <p:cNvPr id="3" name="Segnaposto contenuto 2"/>
          <p:cNvSpPr>
            <a:spLocks noGrp="1"/>
          </p:cNvSpPr>
          <p:nvPr>
            <p:ph idx="1"/>
          </p:nvPr>
        </p:nvSpPr>
        <p:spPr>
          <a:xfrm>
            <a:off x="457200" y="1844824"/>
            <a:ext cx="8229600" cy="4525963"/>
          </a:xfrm>
        </p:spPr>
        <p:txBody>
          <a:bodyPr rtlCol="0">
            <a:normAutofit fontScale="92500" lnSpcReduction="10000"/>
          </a:bodyPr>
          <a:lstStyle/>
          <a:p>
            <a:pPr marL="0" indent="0" algn="just" eaLnBrk="1" fontAlgn="auto" hangingPunct="1">
              <a:lnSpc>
                <a:spcPct val="160000"/>
              </a:lnSpc>
              <a:spcAft>
                <a:spcPts val="0"/>
              </a:spcAft>
              <a:buNone/>
              <a:defRPr/>
            </a:pPr>
            <a:r>
              <a:rPr lang="it-IT" sz="3300" i="1" dirty="0">
                <a:latin typeface="Verdana" pitchFamily="34" charset="0"/>
                <a:ea typeface="Verdana" pitchFamily="34" charset="0"/>
                <a:cs typeface="Verdana" pitchFamily="34" charset="0"/>
              </a:rPr>
              <a:t>Comunicazione come trasferimento di risorse e influenza (</a:t>
            </a:r>
            <a:r>
              <a:rPr lang="it-IT" sz="3300" dirty="0">
                <a:latin typeface="Verdana" pitchFamily="34" charset="0"/>
                <a:ea typeface="Verdana" pitchFamily="34" charset="0"/>
                <a:cs typeface="Verdana" pitchFamily="34" charset="0"/>
              </a:rPr>
              <a:t>approccio comportamentista) allo stimolo informativo A conseguirebbe nel destinatario il comportamento B</a:t>
            </a:r>
          </a:p>
          <a:p>
            <a:pPr marL="0" indent="0" algn="just" eaLnBrk="1" fontAlgn="auto" hangingPunct="1">
              <a:lnSpc>
                <a:spcPct val="160000"/>
              </a:lnSpc>
              <a:spcAft>
                <a:spcPts val="0"/>
              </a:spcAft>
              <a:buNone/>
              <a:defRPr/>
            </a:pPr>
            <a:r>
              <a:rPr lang="it-IT" sz="3300" dirty="0">
                <a:latin typeface="Verdana" pitchFamily="34" charset="0"/>
                <a:ea typeface="Verdana" pitchFamily="34" charset="0"/>
                <a:cs typeface="Verdana" pitchFamily="34" charset="0"/>
                <a:sym typeface="Wingdings" pitchFamily="2" charset="2"/>
              </a:rPr>
              <a:t> FORME DI POTERE</a:t>
            </a:r>
            <a:endParaRPr lang="it-IT" sz="3300" dirty="0">
              <a:latin typeface="Verdana" pitchFamily="34" charset="0"/>
              <a:ea typeface="Verdana" pitchFamily="34" charset="0"/>
              <a:cs typeface="Verdana" pitchFamily="34" charset="0"/>
            </a:endParaRPr>
          </a:p>
          <a:p>
            <a:pPr marL="514350" indent="-514350" eaLnBrk="1" fontAlgn="auto" hangingPunct="1">
              <a:spcAft>
                <a:spcPts val="0"/>
              </a:spcAft>
              <a:buFont typeface="+mj-lt"/>
              <a:buAutoNum type="arabicPeriod"/>
              <a:defRPr/>
            </a:pPr>
            <a:endParaRPr lang="it-IT" dirty="0">
              <a:latin typeface="Verdana" pitchFamily="34" charset="0"/>
              <a:ea typeface="Verdana" pitchFamily="34" charset="0"/>
              <a:cs typeface="Verdana" pitchFamily="34" charset="0"/>
            </a:endParaRPr>
          </a:p>
          <a:p>
            <a:pPr eaLnBrk="1" fontAlgn="auto" hangingPunct="1">
              <a:spcAft>
                <a:spcPts val="0"/>
              </a:spcAft>
              <a:buFont typeface="Arial" pitchFamily="34" charset="0"/>
              <a:buChar char="•"/>
              <a:defRPr/>
            </a:pPr>
            <a:endParaRPr lang="it-IT" dirty="0"/>
          </a:p>
        </p:txBody>
      </p:sp>
      <p:sp>
        <p:nvSpPr>
          <p:cNvPr id="4" name="Rettangolo 3">
            <a:extLst>
              <a:ext uri="{FF2B5EF4-FFF2-40B4-BE49-F238E27FC236}">
                <a16:creationId xmlns:a16="http://schemas.microsoft.com/office/drawing/2014/main" id="{6496A0CC-6ADE-154E-9ABD-B55E1BE9A25A}"/>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2°</a:t>
            </a:r>
            <a:endParaRPr lang="it-IT" sz="3200" dirty="0"/>
          </a:p>
        </p:txBody>
      </p:sp>
    </p:spTree>
    <p:extLst>
      <p:ext uri="{BB962C8B-B14F-4D97-AF65-F5344CB8AC3E}">
        <p14:creationId xmlns:p14="http://schemas.microsoft.com/office/powerpoint/2010/main" val="3910844074"/>
      </p:ext>
    </p:extLst>
  </p:cSld>
  <p:clrMapOvr>
    <a:masterClrMapping/>
  </p:clrMapOvr>
  <mc:AlternateContent xmlns:mc="http://schemas.openxmlformats.org/markup-compatibility/2006" xmlns:p14="http://schemas.microsoft.com/office/powerpoint/2010/main">
    <mc:Choice Requires="p14">
      <p:transition spd="slow" p14:dur="2000" advTm="985"/>
    </mc:Choice>
    <mc:Fallback xmlns="">
      <p:transition spd="slow" advTm="985"/>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eaLnBrk="1" hangingPunct="1"/>
            <a:r>
              <a:rPr lang="it-IT" sz="3200" dirty="0">
                <a:solidFill>
                  <a:srgbClr val="002060"/>
                </a:solidFill>
                <a:latin typeface="Verdana" pitchFamily="34" charset="0"/>
                <a:ea typeface="+mn-ea"/>
                <a:cs typeface="Arial" charset="0"/>
              </a:rPr>
              <a:t>Comunicazione:</a:t>
            </a:r>
            <a:br>
              <a:rPr lang="it-IT" sz="3200" dirty="0">
                <a:solidFill>
                  <a:srgbClr val="002060"/>
                </a:solidFill>
                <a:latin typeface="Verdana" pitchFamily="34" charset="0"/>
                <a:ea typeface="+mn-ea"/>
                <a:cs typeface="Arial" charset="0"/>
              </a:rPr>
            </a:br>
            <a:r>
              <a:rPr lang="it-IT" sz="3200" dirty="0">
                <a:solidFill>
                  <a:srgbClr val="002060"/>
                </a:solidFill>
                <a:latin typeface="Verdana" pitchFamily="34" charset="0"/>
                <a:ea typeface="+mn-ea"/>
                <a:cs typeface="Arial" charset="0"/>
              </a:rPr>
              <a:t>8 concetti base</a:t>
            </a:r>
          </a:p>
        </p:txBody>
      </p:sp>
      <p:sp>
        <p:nvSpPr>
          <p:cNvPr id="3" name="Segnaposto contenuto 2"/>
          <p:cNvSpPr>
            <a:spLocks noGrp="1"/>
          </p:cNvSpPr>
          <p:nvPr>
            <p:ph idx="1"/>
          </p:nvPr>
        </p:nvSpPr>
        <p:spPr>
          <a:xfrm>
            <a:off x="457200" y="1417638"/>
            <a:ext cx="8229600" cy="4525963"/>
          </a:xfrm>
        </p:spPr>
        <p:txBody>
          <a:bodyPr/>
          <a:lstStyle/>
          <a:p>
            <a:pPr marL="0" indent="0" algn="just" eaLnBrk="1" fontAlgn="auto" hangingPunct="1">
              <a:lnSpc>
                <a:spcPct val="150000"/>
              </a:lnSpc>
              <a:spcAft>
                <a:spcPts val="0"/>
              </a:spcAft>
              <a:buNone/>
              <a:defRPr/>
            </a:pPr>
            <a:r>
              <a:rPr lang="it-IT" sz="2000" i="1" dirty="0">
                <a:latin typeface="Verdana" pitchFamily="34" charset="0"/>
                <a:ea typeface="Verdana" pitchFamily="34" charset="0"/>
                <a:cs typeface="Verdana" pitchFamily="34" charset="0"/>
              </a:rPr>
              <a:t>Comunicazione come passaggio di informazione:</a:t>
            </a:r>
            <a:r>
              <a:rPr lang="it-IT" sz="2000" dirty="0">
                <a:latin typeface="Verdana" pitchFamily="34" charset="0"/>
                <a:ea typeface="Verdana" pitchFamily="34" charset="0"/>
                <a:cs typeface="Verdana" pitchFamily="34" charset="0"/>
              </a:rPr>
              <a:t> il valore dell’informazione è la riduzione dell’incertezza, l’obiettivo aumentare le informazioni possibili riducendo il rumore, la ridondanza e l’entropia. Come ogni passaggio da lavoro ad energia e, viceversa, implica una perdita di energia, così ogni trasformazione di dati in un messaggio e viceversa implica la perdita di informazioni. La </a:t>
            </a:r>
            <a:r>
              <a:rPr lang="it-IT" sz="2000" dirty="0" err="1">
                <a:latin typeface="Verdana" pitchFamily="34" charset="0"/>
                <a:ea typeface="Verdana" pitchFamily="34" charset="0"/>
                <a:cs typeface="Verdana" pitchFamily="34" charset="0"/>
              </a:rPr>
              <a:t>neghentropia</a:t>
            </a:r>
            <a:r>
              <a:rPr lang="it-IT" sz="2000" dirty="0">
                <a:latin typeface="Verdana" pitchFamily="34" charset="0"/>
                <a:ea typeface="Verdana" pitchFamily="34" charset="0"/>
                <a:cs typeface="Verdana" pitchFamily="34" charset="0"/>
              </a:rPr>
              <a:t> corrisponde al «valore legato alla progressiva perdita di disorganizzazione [nella composizione di un messaggio] a favore di un ordine sempre crescente» [Mazzoli 2003: 32; </a:t>
            </a:r>
            <a:r>
              <a:rPr lang="it-IT" sz="2000" dirty="0" err="1">
                <a:latin typeface="Verdana" pitchFamily="34" charset="0"/>
                <a:ea typeface="Verdana" pitchFamily="34" charset="0"/>
                <a:cs typeface="Verdana" pitchFamily="34" charset="0"/>
              </a:rPr>
              <a:t>Shannon</a:t>
            </a:r>
            <a:r>
              <a:rPr lang="it-IT" sz="2000" dirty="0">
                <a:latin typeface="Verdana" pitchFamily="34" charset="0"/>
                <a:ea typeface="Verdana" pitchFamily="34" charset="0"/>
                <a:cs typeface="Verdana" pitchFamily="34" charset="0"/>
              </a:rPr>
              <a:t>, </a:t>
            </a:r>
            <a:r>
              <a:rPr lang="it-IT" sz="2000" dirty="0" err="1">
                <a:latin typeface="Verdana" pitchFamily="34" charset="0"/>
                <a:ea typeface="Verdana" pitchFamily="34" charset="0"/>
                <a:cs typeface="Verdana" pitchFamily="34" charset="0"/>
              </a:rPr>
              <a:t>Weaver</a:t>
            </a:r>
            <a:r>
              <a:rPr lang="it-IT" sz="2000" dirty="0">
                <a:latin typeface="Verdana" pitchFamily="34" charset="0"/>
                <a:ea typeface="Verdana" pitchFamily="34" charset="0"/>
                <a:cs typeface="Verdana" pitchFamily="34" charset="0"/>
              </a:rPr>
              <a:t> 1983; Eco 1972]</a:t>
            </a:r>
          </a:p>
          <a:p>
            <a:pPr marL="514350" indent="-514350" eaLnBrk="1" fontAlgn="auto" hangingPunct="1">
              <a:spcAft>
                <a:spcPts val="0"/>
              </a:spcAft>
              <a:buFont typeface="+mj-lt"/>
              <a:buAutoNum type="arabicPeriod"/>
              <a:defRPr/>
            </a:pPr>
            <a:endParaRPr lang="it-IT" sz="2000" dirty="0">
              <a:latin typeface="Verdana" pitchFamily="34" charset="0"/>
              <a:ea typeface="Verdana" pitchFamily="34" charset="0"/>
              <a:cs typeface="Verdana" pitchFamily="34" charset="0"/>
            </a:endParaRPr>
          </a:p>
        </p:txBody>
      </p:sp>
      <p:sp>
        <p:nvSpPr>
          <p:cNvPr id="4" name="Rettangolo 3">
            <a:extLst>
              <a:ext uri="{FF2B5EF4-FFF2-40B4-BE49-F238E27FC236}">
                <a16:creationId xmlns:a16="http://schemas.microsoft.com/office/drawing/2014/main" id="{5A856333-894B-3B42-A64F-6B3B4718CAAC}"/>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3°</a:t>
            </a:r>
            <a:endParaRPr lang="it-IT" sz="3200" dirty="0"/>
          </a:p>
        </p:txBody>
      </p:sp>
    </p:spTree>
    <p:extLst>
      <p:ext uri="{BB962C8B-B14F-4D97-AF65-F5344CB8AC3E}">
        <p14:creationId xmlns:p14="http://schemas.microsoft.com/office/powerpoint/2010/main" val="701902990"/>
      </p:ext>
    </p:extLst>
  </p:cSld>
  <p:clrMapOvr>
    <a:masterClrMapping/>
  </p:clrMapOvr>
  <mc:AlternateContent xmlns:mc="http://schemas.openxmlformats.org/markup-compatibility/2006" xmlns:p14="http://schemas.microsoft.com/office/powerpoint/2010/main">
    <mc:Choice Requires="p14">
      <p:transition spd="slow" p14:dur="2000" advTm="149"/>
    </mc:Choice>
    <mc:Fallback xmlns="">
      <p:transition spd="slow" advTm="149"/>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62360A-B643-ED4F-BACD-AE672B95F35D}"/>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3° Tradotto in pratica</a:t>
            </a:r>
          </a:p>
        </p:txBody>
      </p:sp>
      <p:sp>
        <p:nvSpPr>
          <p:cNvPr id="3" name="Segnaposto contenuto 2">
            <a:extLst>
              <a:ext uri="{FF2B5EF4-FFF2-40B4-BE49-F238E27FC236}">
                <a16:creationId xmlns:a16="http://schemas.microsoft.com/office/drawing/2014/main" id="{C2EEEA9C-8CF2-5A46-8BCB-43AE28D2935E}"/>
              </a:ext>
            </a:extLst>
          </p:cNvPr>
          <p:cNvSpPr>
            <a:spLocks noGrp="1"/>
          </p:cNvSpPr>
          <p:nvPr>
            <p:ph idx="1"/>
          </p:nvPr>
        </p:nvSpPr>
        <p:spPr>
          <a:xfrm>
            <a:off x="457200" y="1435352"/>
            <a:ext cx="8363272" cy="4525963"/>
          </a:xfrm>
        </p:spPr>
        <p:txBody>
          <a:bodyPr/>
          <a:lstStyle/>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rPr>
              <a:t>Se vogliamo informare non dobbiamo confondere</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rPr>
              <a:t>Informazioni chiare</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rPr>
              <a:t>Ordinate</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rPr>
              <a:t>Coerenti (non contradditorie) e non opache </a:t>
            </a:r>
            <a:r>
              <a:rPr lang="it-IT" sz="2500" dirty="0">
                <a:latin typeface="Verdana" panose="020B0604030504040204" pitchFamily="34" charset="0"/>
                <a:ea typeface="Verdana" panose="020B0604030504040204" pitchFamily="34" charset="0"/>
                <a:cs typeface="Verdana" panose="020B0604030504040204" pitchFamily="34" charset="0"/>
                <a:sym typeface="Wingdings" pitchFamily="2" charset="2"/>
              </a:rPr>
              <a:t> FIDUCIA</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sym typeface="Wingdings" pitchFamily="2" charset="2"/>
              </a:rPr>
              <a:t>Ridurre il rumore</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sym typeface="Wingdings" pitchFamily="2" charset="2"/>
              </a:rPr>
              <a:t>Formalmente efficienti (non dispersione risorse)</a:t>
            </a:r>
            <a:endParaRPr lang="it-IT" sz="2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539259744"/>
      </p:ext>
    </p:extLst>
  </p:cSld>
  <p:clrMapOvr>
    <a:masterClrMapping/>
  </p:clrMapOvr>
  <mc:AlternateContent xmlns:mc="http://schemas.openxmlformats.org/markup-compatibility/2006" xmlns:p14="http://schemas.microsoft.com/office/powerpoint/2010/main">
    <mc:Choice Requires="p14">
      <p:transition spd="slow" p14:dur="2000" advTm="474"/>
    </mc:Choice>
    <mc:Fallback xmlns="">
      <p:transition spd="slow" advTm="474"/>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A9FC91-8113-8949-9333-FED0B110E9D6}"/>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La fiducia 1/2</a:t>
            </a:r>
          </a:p>
        </p:txBody>
      </p:sp>
      <p:sp>
        <p:nvSpPr>
          <p:cNvPr id="3" name="Segnaposto contenuto 2">
            <a:extLst>
              <a:ext uri="{FF2B5EF4-FFF2-40B4-BE49-F238E27FC236}">
                <a16:creationId xmlns:a16="http://schemas.microsoft.com/office/drawing/2014/main" id="{D855213A-6584-A74F-A9EA-59553AF38D20}"/>
              </a:ext>
            </a:extLst>
          </p:cNvPr>
          <p:cNvSpPr>
            <a:spLocks noGrp="1"/>
          </p:cNvSpPr>
          <p:nvPr>
            <p:ph idx="1"/>
          </p:nvPr>
        </p:nvSpPr>
        <p:spPr/>
        <p:txBody>
          <a:bodyPr/>
          <a:lstStyle/>
          <a:p>
            <a:pPr algn="just">
              <a:lnSpc>
                <a:spcPct val="150000"/>
              </a:lnSpc>
              <a:buFontTx/>
              <a:buChar char="-"/>
            </a:pPr>
            <a:r>
              <a:rPr lang="it-IT" sz="2800" dirty="0">
                <a:latin typeface="Verdana" panose="020B0604030504040204" pitchFamily="34" charset="0"/>
                <a:ea typeface="Verdana" panose="020B0604030504040204" pitchFamily="34" charset="0"/>
                <a:cs typeface="Verdana" panose="020B0604030504040204" pitchFamily="34" charset="0"/>
              </a:rPr>
              <a:t>Prerequisito della comunicazione</a:t>
            </a:r>
          </a:p>
          <a:p>
            <a:pPr algn="just">
              <a:lnSpc>
                <a:spcPct val="150000"/>
              </a:lnSpc>
              <a:buFontTx/>
              <a:buChar char="-"/>
            </a:pPr>
            <a:r>
              <a:rPr lang="it-IT" sz="2800" dirty="0">
                <a:latin typeface="Verdana" panose="020B0604030504040204" pitchFamily="34" charset="0"/>
                <a:ea typeface="Verdana" panose="020B0604030504040204" pitchFamily="34" charset="0"/>
                <a:cs typeface="Verdana" panose="020B0604030504040204" pitchFamily="34" charset="0"/>
              </a:rPr>
              <a:t>Potenzia e sostiene il livello di relazione</a:t>
            </a:r>
          </a:p>
          <a:p>
            <a:pPr algn="just">
              <a:lnSpc>
                <a:spcPct val="150000"/>
              </a:lnSpc>
              <a:buFontTx/>
              <a:buChar char="-"/>
            </a:pPr>
            <a:r>
              <a:rPr lang="it-IT" sz="2800" dirty="0">
                <a:latin typeface="Verdana" panose="020B0604030504040204" pitchFamily="34" charset="0"/>
                <a:ea typeface="Verdana" panose="020B0604030504040204" pitchFamily="34" charset="0"/>
                <a:cs typeface="Verdana" panose="020B0604030504040204" pitchFamily="34" charset="0"/>
              </a:rPr>
              <a:t>Sostiene l’intenzionalità positiva relazionale e risolvere il blocco comunicativo</a:t>
            </a:r>
          </a:p>
          <a:p>
            <a:pPr algn="just">
              <a:lnSpc>
                <a:spcPct val="150000"/>
              </a:lnSpc>
              <a:buFontTx/>
              <a:buChar char="-"/>
            </a:pPr>
            <a:r>
              <a:rPr lang="it-IT" sz="2800" dirty="0">
                <a:latin typeface="Verdana" panose="020B0604030504040204" pitchFamily="34" charset="0"/>
                <a:ea typeface="Verdana" panose="020B0604030504040204" pitchFamily="34" charset="0"/>
                <a:cs typeface="Verdana" panose="020B0604030504040204" pitchFamily="34" charset="0"/>
              </a:rPr>
              <a:t>Supporta inferenze positive (VS negative)</a:t>
            </a:r>
          </a:p>
          <a:p>
            <a:pPr marL="0" indent="0">
              <a:buNone/>
            </a:pPr>
            <a:endParaRPr lang="it-IT" dirty="0"/>
          </a:p>
        </p:txBody>
      </p:sp>
    </p:spTree>
    <p:extLst>
      <p:ext uri="{BB962C8B-B14F-4D97-AF65-F5344CB8AC3E}">
        <p14:creationId xmlns:p14="http://schemas.microsoft.com/office/powerpoint/2010/main" val="958649654"/>
      </p:ext>
    </p:extLst>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A9FC91-8113-8949-9333-FED0B110E9D6}"/>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La fiducia 2/2</a:t>
            </a:r>
          </a:p>
        </p:txBody>
      </p:sp>
      <p:sp>
        <p:nvSpPr>
          <p:cNvPr id="3" name="Segnaposto contenuto 2">
            <a:extLst>
              <a:ext uri="{FF2B5EF4-FFF2-40B4-BE49-F238E27FC236}">
                <a16:creationId xmlns:a16="http://schemas.microsoft.com/office/drawing/2014/main" id="{D855213A-6584-A74F-A9EA-59553AF38D20}"/>
              </a:ext>
            </a:extLst>
          </p:cNvPr>
          <p:cNvSpPr>
            <a:spLocks noGrp="1"/>
          </p:cNvSpPr>
          <p:nvPr>
            <p:ph idx="1"/>
          </p:nvPr>
        </p:nvSpPr>
        <p:spPr/>
        <p:txBody>
          <a:bodyPr/>
          <a:lstStyle/>
          <a:p>
            <a:pPr algn="just">
              <a:lnSpc>
                <a:spcPct val="150000"/>
              </a:lnSpc>
              <a:buFontTx/>
              <a:buChar char="-"/>
            </a:pPr>
            <a:r>
              <a:rPr lang="it-IT" sz="2600" dirty="0">
                <a:latin typeface="Verdana" panose="020B0604030504040204" pitchFamily="34" charset="0"/>
                <a:ea typeface="Verdana" panose="020B0604030504040204" pitchFamily="34" charset="0"/>
                <a:cs typeface="Verdana" panose="020B0604030504040204" pitchFamily="34" charset="0"/>
              </a:rPr>
              <a:t>Rende possibile fare promesse</a:t>
            </a:r>
          </a:p>
          <a:p>
            <a:pPr algn="just">
              <a:lnSpc>
                <a:spcPct val="150000"/>
              </a:lnSpc>
              <a:buFontTx/>
              <a:buChar char="-"/>
            </a:pPr>
            <a:r>
              <a:rPr lang="it-IT" sz="2600" dirty="0">
                <a:latin typeface="Verdana" panose="020B0604030504040204" pitchFamily="34" charset="0"/>
                <a:ea typeface="Verdana" panose="020B0604030504040204" pitchFamily="34" charset="0"/>
                <a:cs typeface="Verdana" panose="020B0604030504040204" pitchFamily="34" charset="0"/>
              </a:rPr>
              <a:t>Dal punto di vista cognitivo, si colloca in una zona intermedia tra completa conoscenza e completa ignoranza: “Chi sa completamente non ha bisogno di fidarsi, chi non sa affatto non può ragionevolmente fidarsi” (Simmel, 1908)</a:t>
            </a:r>
          </a:p>
          <a:p>
            <a:pPr algn="just">
              <a:lnSpc>
                <a:spcPct val="150000"/>
              </a:lnSpc>
              <a:buFontTx/>
              <a:buChar char="-"/>
            </a:pPr>
            <a:endParaRPr lang="it-IT" sz="2000"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370172303"/>
      </p:ext>
    </p:extLst>
  </p:cSld>
  <p:clrMapOvr>
    <a:masterClrMapping/>
  </p:clrMapOvr>
  <mc:AlternateContent xmlns:mc="http://schemas.openxmlformats.org/markup-compatibility/2006" xmlns:p14="http://schemas.microsoft.com/office/powerpoint/2010/main">
    <mc:Choice Requires="p14">
      <p:transition spd="slow" p14:dur="2000" advTm="616"/>
    </mc:Choice>
    <mc:Fallback xmlns="">
      <p:transition spd="slow" advTm="616"/>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1873A859-894B-3593-A3F3-BE7DC5485C2C}"/>
              </a:ext>
            </a:extLst>
          </p:cNvPr>
          <p:cNvSpPr>
            <a:spLocks noGrp="1"/>
          </p:cNvSpPr>
          <p:nvPr>
            <p:ph type="title"/>
          </p:nvPr>
        </p:nvSpPr>
        <p:spPr>
          <a:xfrm>
            <a:off x="429369" y="238539"/>
            <a:ext cx="8263890" cy="1434415"/>
          </a:xfrm>
        </p:spPr>
        <p:txBody>
          <a:bodyPr anchor="b">
            <a:normAutofit/>
          </a:bodyPr>
          <a:lstStyle/>
          <a:p>
            <a:pPr>
              <a:lnSpc>
                <a:spcPct val="90000"/>
              </a:lnSpc>
            </a:pPr>
            <a:r>
              <a:rPr lang="it-IT" sz="4700" dirty="0">
                <a:latin typeface="Verdana" pitchFamily="34" charset="0"/>
                <a:ea typeface="+mn-ea"/>
                <a:cs typeface="Arial" charset="0"/>
              </a:rPr>
              <a:t>Stat rosa pristina nomine,</a:t>
            </a:r>
            <a:br>
              <a:rPr lang="it-IT" sz="4700" dirty="0">
                <a:latin typeface="Verdana" pitchFamily="34" charset="0"/>
                <a:ea typeface="+mn-ea"/>
                <a:cs typeface="Arial" charset="0"/>
              </a:rPr>
            </a:br>
            <a:r>
              <a:rPr lang="it-IT" sz="4700" dirty="0">
                <a:latin typeface="Verdana" pitchFamily="34" charset="0"/>
                <a:ea typeface="+mn-ea"/>
                <a:cs typeface="Arial" charset="0"/>
              </a:rPr>
              <a:t>nomina nuda </a:t>
            </a:r>
            <a:r>
              <a:rPr lang="it-IT" sz="4700" dirty="0" err="1">
                <a:latin typeface="Verdana" pitchFamily="34" charset="0"/>
                <a:ea typeface="+mn-ea"/>
                <a:cs typeface="Arial" charset="0"/>
              </a:rPr>
              <a:t>tenemus</a:t>
            </a:r>
            <a:endParaRPr lang="en-GB" sz="4700" dirty="0">
              <a:latin typeface="Verdana" pitchFamily="34" charset="0"/>
              <a:ea typeface="+mn-ea"/>
              <a:cs typeface="Arial" charset="0"/>
            </a:endParaRPr>
          </a:p>
        </p:txBody>
      </p:sp>
      <p:sp>
        <p:nvSpPr>
          <p:cNvPr id="205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 name="connsiteX0" fmla="*/ 0 w 8229600"/>
              <a:gd name="connsiteY0" fmla="*/ 0 h 18288"/>
              <a:gd name="connsiteX1" fmla="*/ 521208 w 8229600"/>
              <a:gd name="connsiteY1" fmla="*/ 0 h 18288"/>
              <a:gd name="connsiteX2" fmla="*/ 960120 w 8229600"/>
              <a:gd name="connsiteY2" fmla="*/ 0 h 18288"/>
              <a:gd name="connsiteX3" fmla="*/ 1481328 w 8229600"/>
              <a:gd name="connsiteY3" fmla="*/ 0 h 18288"/>
              <a:gd name="connsiteX4" fmla="*/ 2167128 w 8229600"/>
              <a:gd name="connsiteY4" fmla="*/ 0 h 18288"/>
              <a:gd name="connsiteX5" fmla="*/ 2935224 w 8229600"/>
              <a:gd name="connsiteY5" fmla="*/ 0 h 18288"/>
              <a:gd name="connsiteX6" fmla="*/ 3785616 w 8229600"/>
              <a:gd name="connsiteY6" fmla="*/ 0 h 18288"/>
              <a:gd name="connsiteX7" fmla="*/ 4636008 w 8229600"/>
              <a:gd name="connsiteY7" fmla="*/ 0 h 18288"/>
              <a:gd name="connsiteX8" fmla="*/ 5239512 w 8229600"/>
              <a:gd name="connsiteY8" fmla="*/ 0 h 18288"/>
              <a:gd name="connsiteX9" fmla="*/ 6007608 w 8229600"/>
              <a:gd name="connsiteY9" fmla="*/ 0 h 18288"/>
              <a:gd name="connsiteX10" fmla="*/ 6693408 w 8229600"/>
              <a:gd name="connsiteY10" fmla="*/ 0 h 18288"/>
              <a:gd name="connsiteX11" fmla="*/ 7296912 w 8229600"/>
              <a:gd name="connsiteY11" fmla="*/ 0 h 18288"/>
              <a:gd name="connsiteX12" fmla="*/ 8229600 w 8229600"/>
              <a:gd name="connsiteY12" fmla="*/ 0 h 18288"/>
              <a:gd name="connsiteX13" fmla="*/ 8229600 w 8229600"/>
              <a:gd name="connsiteY13" fmla="*/ 18288 h 18288"/>
              <a:gd name="connsiteX14" fmla="*/ 7626096 w 8229600"/>
              <a:gd name="connsiteY14" fmla="*/ 18288 h 18288"/>
              <a:gd name="connsiteX15" fmla="*/ 7022592 w 8229600"/>
              <a:gd name="connsiteY15" fmla="*/ 18288 h 18288"/>
              <a:gd name="connsiteX16" fmla="*/ 6172200 w 8229600"/>
              <a:gd name="connsiteY16" fmla="*/ 18288 h 18288"/>
              <a:gd name="connsiteX17" fmla="*/ 5650992 w 8229600"/>
              <a:gd name="connsiteY17" fmla="*/ 18288 h 18288"/>
              <a:gd name="connsiteX18" fmla="*/ 4882896 w 8229600"/>
              <a:gd name="connsiteY18" fmla="*/ 18288 h 18288"/>
              <a:gd name="connsiteX19" fmla="*/ 4443984 w 8229600"/>
              <a:gd name="connsiteY19" fmla="*/ 18288 h 18288"/>
              <a:gd name="connsiteX20" fmla="*/ 3758184 w 8229600"/>
              <a:gd name="connsiteY20" fmla="*/ 18288 h 18288"/>
              <a:gd name="connsiteX21" fmla="*/ 3236976 w 8229600"/>
              <a:gd name="connsiteY21" fmla="*/ 18288 h 18288"/>
              <a:gd name="connsiteX22" fmla="*/ 2386584 w 8229600"/>
              <a:gd name="connsiteY22" fmla="*/ 18288 h 18288"/>
              <a:gd name="connsiteX23" fmla="*/ 1947672 w 8229600"/>
              <a:gd name="connsiteY23" fmla="*/ 18288 h 18288"/>
              <a:gd name="connsiteX24" fmla="*/ 1261872 w 8229600"/>
              <a:gd name="connsiteY24" fmla="*/ 18288 h 18288"/>
              <a:gd name="connsiteX25" fmla="*/ 822960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15278" y="6969"/>
                  <a:pt x="340572" y="21894"/>
                  <a:pt x="521208" y="0"/>
                </a:cubicBezTo>
                <a:cubicBezTo>
                  <a:pt x="745939" y="29643"/>
                  <a:pt x="1127486" y="-40512"/>
                  <a:pt x="1371600" y="0"/>
                </a:cubicBezTo>
                <a:cubicBezTo>
                  <a:pt x="1567490" y="28416"/>
                  <a:pt x="1945702" y="13075"/>
                  <a:pt x="2221992" y="0"/>
                </a:cubicBezTo>
                <a:cubicBezTo>
                  <a:pt x="2446218" y="-17340"/>
                  <a:pt x="2853686" y="-7924"/>
                  <a:pt x="3072384" y="0"/>
                </a:cubicBezTo>
                <a:cubicBezTo>
                  <a:pt x="3286960" y="20656"/>
                  <a:pt x="3324417" y="20174"/>
                  <a:pt x="3511296" y="0"/>
                </a:cubicBezTo>
                <a:cubicBezTo>
                  <a:pt x="3710690" y="-39182"/>
                  <a:pt x="3945457" y="-64074"/>
                  <a:pt x="4114800" y="0"/>
                </a:cubicBezTo>
                <a:cubicBezTo>
                  <a:pt x="4336079" y="28138"/>
                  <a:pt x="4420759" y="12117"/>
                  <a:pt x="4553712" y="0"/>
                </a:cubicBezTo>
                <a:cubicBezTo>
                  <a:pt x="4688252" y="-2224"/>
                  <a:pt x="5047430" y="19664"/>
                  <a:pt x="5239512" y="0"/>
                </a:cubicBezTo>
                <a:cubicBezTo>
                  <a:pt x="5424392" y="-49610"/>
                  <a:pt x="5708717" y="13540"/>
                  <a:pt x="5843016" y="0"/>
                </a:cubicBezTo>
                <a:cubicBezTo>
                  <a:pt x="6005788" y="32949"/>
                  <a:pt x="6198255" y="37080"/>
                  <a:pt x="6611112" y="0"/>
                </a:cubicBezTo>
                <a:cubicBezTo>
                  <a:pt x="6954152" y="635"/>
                  <a:pt x="7244390" y="18057"/>
                  <a:pt x="7461504" y="0"/>
                </a:cubicBezTo>
                <a:cubicBezTo>
                  <a:pt x="7693790" y="9882"/>
                  <a:pt x="7984486" y="17646"/>
                  <a:pt x="8229600" y="0"/>
                </a:cubicBezTo>
                <a:cubicBezTo>
                  <a:pt x="8228428" y="6016"/>
                  <a:pt x="8229853" y="9684"/>
                  <a:pt x="8229600" y="18288"/>
                </a:cubicBezTo>
                <a:cubicBezTo>
                  <a:pt x="7945777" y="19945"/>
                  <a:pt x="7812308" y="-8511"/>
                  <a:pt x="7461504" y="18288"/>
                </a:cubicBezTo>
                <a:cubicBezTo>
                  <a:pt x="7129391" y="53185"/>
                  <a:pt x="7087333" y="41906"/>
                  <a:pt x="6940296" y="18288"/>
                </a:cubicBezTo>
                <a:cubicBezTo>
                  <a:pt x="6810862" y="-23020"/>
                  <a:pt x="6701312" y="19361"/>
                  <a:pt x="6419088" y="18288"/>
                </a:cubicBezTo>
                <a:cubicBezTo>
                  <a:pt x="6152777" y="18855"/>
                  <a:pt x="5868611" y="48802"/>
                  <a:pt x="5650992" y="18288"/>
                </a:cubicBezTo>
                <a:cubicBezTo>
                  <a:pt x="5439747" y="15250"/>
                  <a:pt x="5334901" y="-1044"/>
                  <a:pt x="5129784" y="18288"/>
                </a:cubicBezTo>
                <a:cubicBezTo>
                  <a:pt x="4955906" y="40458"/>
                  <a:pt x="4793216" y="33888"/>
                  <a:pt x="4690872" y="18288"/>
                </a:cubicBezTo>
                <a:cubicBezTo>
                  <a:pt x="4552374" y="31087"/>
                  <a:pt x="4318742" y="6248"/>
                  <a:pt x="4087368" y="18288"/>
                </a:cubicBezTo>
                <a:cubicBezTo>
                  <a:pt x="3849418" y="32625"/>
                  <a:pt x="3751577" y="29688"/>
                  <a:pt x="3401568" y="18288"/>
                </a:cubicBezTo>
                <a:cubicBezTo>
                  <a:pt x="3067953" y="20409"/>
                  <a:pt x="3012425" y="26879"/>
                  <a:pt x="2798064" y="18288"/>
                </a:cubicBezTo>
                <a:cubicBezTo>
                  <a:pt x="2565154" y="16520"/>
                  <a:pt x="2426719" y="-31794"/>
                  <a:pt x="2276856" y="18288"/>
                </a:cubicBezTo>
                <a:cubicBezTo>
                  <a:pt x="2090980" y="4382"/>
                  <a:pt x="1702030" y="-8180"/>
                  <a:pt x="1426464" y="18288"/>
                </a:cubicBezTo>
                <a:cubicBezTo>
                  <a:pt x="1104481" y="69643"/>
                  <a:pt x="985013" y="-7690"/>
                  <a:pt x="740664" y="18288"/>
                </a:cubicBezTo>
                <a:cubicBezTo>
                  <a:pt x="507391" y="41643"/>
                  <a:pt x="191740" y="-11654"/>
                  <a:pt x="0" y="18288"/>
                </a:cubicBezTo>
                <a:cubicBezTo>
                  <a:pt x="714" y="9707"/>
                  <a:pt x="1025" y="3120"/>
                  <a:pt x="0" y="0"/>
                </a:cubicBezTo>
                <a:close/>
              </a:path>
              <a:path w="8229600" h="18288" stroke="0" extrusionOk="0">
                <a:moveTo>
                  <a:pt x="0" y="0"/>
                </a:moveTo>
                <a:cubicBezTo>
                  <a:pt x="270709" y="-27213"/>
                  <a:pt x="397128" y="23656"/>
                  <a:pt x="521208" y="0"/>
                </a:cubicBezTo>
                <a:cubicBezTo>
                  <a:pt x="631319" y="-5947"/>
                  <a:pt x="842157" y="28261"/>
                  <a:pt x="960120" y="0"/>
                </a:cubicBezTo>
                <a:cubicBezTo>
                  <a:pt x="1077930" y="6549"/>
                  <a:pt x="1318669" y="-15893"/>
                  <a:pt x="1481328" y="0"/>
                </a:cubicBezTo>
                <a:cubicBezTo>
                  <a:pt x="1659104" y="-21090"/>
                  <a:pt x="1870243" y="69945"/>
                  <a:pt x="2167128" y="0"/>
                </a:cubicBezTo>
                <a:cubicBezTo>
                  <a:pt x="2460684" y="-5519"/>
                  <a:pt x="2753885" y="-62993"/>
                  <a:pt x="2935224" y="0"/>
                </a:cubicBezTo>
                <a:cubicBezTo>
                  <a:pt x="3115119" y="56580"/>
                  <a:pt x="3535280" y="40687"/>
                  <a:pt x="3785616" y="0"/>
                </a:cubicBezTo>
                <a:cubicBezTo>
                  <a:pt x="4057881" y="25645"/>
                  <a:pt x="4308335" y="-2666"/>
                  <a:pt x="4636008" y="0"/>
                </a:cubicBezTo>
                <a:cubicBezTo>
                  <a:pt x="4987152" y="19805"/>
                  <a:pt x="5025979" y="14149"/>
                  <a:pt x="5239512" y="0"/>
                </a:cubicBezTo>
                <a:cubicBezTo>
                  <a:pt x="5437586" y="211"/>
                  <a:pt x="5752721" y="5618"/>
                  <a:pt x="6007608" y="0"/>
                </a:cubicBezTo>
                <a:cubicBezTo>
                  <a:pt x="6280137" y="-5132"/>
                  <a:pt x="6386079" y="-21510"/>
                  <a:pt x="6693408" y="0"/>
                </a:cubicBezTo>
                <a:cubicBezTo>
                  <a:pt x="6986580" y="4991"/>
                  <a:pt x="7015252" y="-18088"/>
                  <a:pt x="7296912" y="0"/>
                </a:cubicBezTo>
                <a:cubicBezTo>
                  <a:pt x="7569796" y="10390"/>
                  <a:pt x="7895472" y="71473"/>
                  <a:pt x="8229600" y="0"/>
                </a:cubicBezTo>
                <a:cubicBezTo>
                  <a:pt x="8230227" y="7450"/>
                  <a:pt x="8228885" y="11999"/>
                  <a:pt x="8229600" y="18288"/>
                </a:cubicBezTo>
                <a:cubicBezTo>
                  <a:pt x="8094333" y="-5252"/>
                  <a:pt x="7850928" y="37448"/>
                  <a:pt x="7626096" y="18288"/>
                </a:cubicBezTo>
                <a:cubicBezTo>
                  <a:pt x="7448378" y="-569"/>
                  <a:pt x="7315174" y="-1844"/>
                  <a:pt x="7022592" y="18288"/>
                </a:cubicBezTo>
                <a:cubicBezTo>
                  <a:pt x="6686163" y="50499"/>
                  <a:pt x="6352629" y="23510"/>
                  <a:pt x="6172200" y="18288"/>
                </a:cubicBezTo>
                <a:cubicBezTo>
                  <a:pt x="6015590" y="42345"/>
                  <a:pt x="5770309" y="21278"/>
                  <a:pt x="5650992" y="18288"/>
                </a:cubicBezTo>
                <a:cubicBezTo>
                  <a:pt x="5483975" y="12092"/>
                  <a:pt x="5165324" y="68948"/>
                  <a:pt x="4882896" y="18288"/>
                </a:cubicBezTo>
                <a:cubicBezTo>
                  <a:pt x="4568934" y="7053"/>
                  <a:pt x="4556334" y="27676"/>
                  <a:pt x="4443984" y="18288"/>
                </a:cubicBezTo>
                <a:cubicBezTo>
                  <a:pt x="4320775" y="10576"/>
                  <a:pt x="4034988" y="-3490"/>
                  <a:pt x="3758184" y="18288"/>
                </a:cubicBezTo>
                <a:cubicBezTo>
                  <a:pt x="3445155" y="-998"/>
                  <a:pt x="3367892" y="13824"/>
                  <a:pt x="3236976" y="18288"/>
                </a:cubicBezTo>
                <a:cubicBezTo>
                  <a:pt x="3093796" y="26408"/>
                  <a:pt x="2635824" y="24132"/>
                  <a:pt x="2386584" y="18288"/>
                </a:cubicBezTo>
                <a:cubicBezTo>
                  <a:pt x="2139815" y="-3297"/>
                  <a:pt x="2105958" y="25945"/>
                  <a:pt x="1947672" y="18288"/>
                </a:cubicBezTo>
                <a:cubicBezTo>
                  <a:pt x="1801011" y="-19911"/>
                  <a:pt x="1533636" y="14646"/>
                  <a:pt x="1261872" y="18288"/>
                </a:cubicBezTo>
                <a:cubicBezTo>
                  <a:pt x="989528" y="32227"/>
                  <a:pt x="1025848" y="14685"/>
                  <a:pt x="822960" y="18288"/>
                </a:cubicBezTo>
                <a:cubicBezTo>
                  <a:pt x="653456" y="20956"/>
                  <a:pt x="304027" y="8001"/>
                  <a:pt x="0" y="18288"/>
                </a:cubicBezTo>
                <a:cubicBezTo>
                  <a:pt x="-27" y="11611"/>
                  <a:pt x="-1713" y="5475"/>
                  <a:pt x="0" y="0"/>
                </a:cubicBezTo>
                <a:close/>
              </a:path>
              <a:path w="8229600" h="18288" fill="none" stroke="0" extrusionOk="0">
                <a:moveTo>
                  <a:pt x="0" y="0"/>
                </a:moveTo>
                <a:cubicBezTo>
                  <a:pt x="205130" y="6064"/>
                  <a:pt x="324007" y="6684"/>
                  <a:pt x="521208" y="0"/>
                </a:cubicBezTo>
                <a:cubicBezTo>
                  <a:pt x="695888" y="-14632"/>
                  <a:pt x="1101879" y="6017"/>
                  <a:pt x="1371600" y="0"/>
                </a:cubicBezTo>
                <a:cubicBezTo>
                  <a:pt x="1622968" y="4691"/>
                  <a:pt x="1936552" y="-7433"/>
                  <a:pt x="2221992" y="0"/>
                </a:cubicBezTo>
                <a:cubicBezTo>
                  <a:pt x="2498663" y="51226"/>
                  <a:pt x="2885875" y="-8757"/>
                  <a:pt x="3072384" y="0"/>
                </a:cubicBezTo>
                <a:cubicBezTo>
                  <a:pt x="3288944" y="24235"/>
                  <a:pt x="3331110" y="5443"/>
                  <a:pt x="3511296" y="0"/>
                </a:cubicBezTo>
                <a:cubicBezTo>
                  <a:pt x="3687973" y="-19690"/>
                  <a:pt x="3901025" y="-20092"/>
                  <a:pt x="4114800" y="0"/>
                </a:cubicBezTo>
                <a:cubicBezTo>
                  <a:pt x="4336102" y="32988"/>
                  <a:pt x="4416982" y="-5831"/>
                  <a:pt x="4553712" y="0"/>
                </a:cubicBezTo>
                <a:cubicBezTo>
                  <a:pt x="4674310" y="-5056"/>
                  <a:pt x="5080160" y="-12181"/>
                  <a:pt x="5239512" y="0"/>
                </a:cubicBezTo>
                <a:cubicBezTo>
                  <a:pt x="5419031" y="-38513"/>
                  <a:pt x="5691629" y="2226"/>
                  <a:pt x="5843016" y="0"/>
                </a:cubicBezTo>
                <a:cubicBezTo>
                  <a:pt x="5978317" y="-40553"/>
                  <a:pt x="6314754" y="9782"/>
                  <a:pt x="6611112" y="0"/>
                </a:cubicBezTo>
                <a:cubicBezTo>
                  <a:pt x="6973004" y="-17646"/>
                  <a:pt x="7175490" y="18489"/>
                  <a:pt x="7461504" y="0"/>
                </a:cubicBezTo>
                <a:cubicBezTo>
                  <a:pt x="7746737" y="-34159"/>
                  <a:pt x="7962178" y="39853"/>
                  <a:pt x="8229600" y="0"/>
                </a:cubicBezTo>
                <a:cubicBezTo>
                  <a:pt x="8228796" y="5852"/>
                  <a:pt x="8229698" y="10429"/>
                  <a:pt x="8229600" y="18288"/>
                </a:cubicBezTo>
                <a:cubicBezTo>
                  <a:pt x="7944174" y="-29104"/>
                  <a:pt x="7795646" y="-34405"/>
                  <a:pt x="7461504" y="18288"/>
                </a:cubicBezTo>
                <a:cubicBezTo>
                  <a:pt x="7129776" y="51087"/>
                  <a:pt x="7082769" y="31446"/>
                  <a:pt x="6940296" y="18288"/>
                </a:cubicBezTo>
                <a:cubicBezTo>
                  <a:pt x="6799665" y="-15875"/>
                  <a:pt x="6652769" y="31783"/>
                  <a:pt x="6419088" y="18288"/>
                </a:cubicBezTo>
                <a:cubicBezTo>
                  <a:pt x="6143970" y="52275"/>
                  <a:pt x="5863165" y="-16531"/>
                  <a:pt x="5650992" y="18288"/>
                </a:cubicBezTo>
                <a:cubicBezTo>
                  <a:pt x="5419172" y="40606"/>
                  <a:pt x="5309448" y="-405"/>
                  <a:pt x="5129784" y="18288"/>
                </a:cubicBezTo>
                <a:cubicBezTo>
                  <a:pt x="4947928" y="26023"/>
                  <a:pt x="4795021" y="5860"/>
                  <a:pt x="4690872" y="18288"/>
                </a:cubicBezTo>
                <a:cubicBezTo>
                  <a:pt x="4564358" y="-9579"/>
                  <a:pt x="4295485" y="-25280"/>
                  <a:pt x="4087368" y="18288"/>
                </a:cubicBezTo>
                <a:cubicBezTo>
                  <a:pt x="3871704" y="40406"/>
                  <a:pt x="3732927" y="-10898"/>
                  <a:pt x="3401568" y="18288"/>
                </a:cubicBezTo>
                <a:cubicBezTo>
                  <a:pt x="3075889" y="19660"/>
                  <a:pt x="3025898" y="44400"/>
                  <a:pt x="2798064" y="18288"/>
                </a:cubicBezTo>
                <a:cubicBezTo>
                  <a:pt x="2581856" y="-20869"/>
                  <a:pt x="2428311" y="-4900"/>
                  <a:pt x="2276856" y="18288"/>
                </a:cubicBezTo>
                <a:cubicBezTo>
                  <a:pt x="2098246" y="53283"/>
                  <a:pt x="1737531" y="55959"/>
                  <a:pt x="1426464" y="18288"/>
                </a:cubicBezTo>
                <a:cubicBezTo>
                  <a:pt x="1104708" y="26489"/>
                  <a:pt x="1006595" y="15928"/>
                  <a:pt x="740664" y="18288"/>
                </a:cubicBezTo>
                <a:cubicBezTo>
                  <a:pt x="480378" y="33084"/>
                  <a:pt x="202592" y="-12357"/>
                  <a:pt x="0" y="18288"/>
                </a:cubicBezTo>
                <a:cubicBezTo>
                  <a:pt x="888" y="9601"/>
                  <a:pt x="860" y="4150"/>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F3CE7B50-5797-930E-2CF0-0FD6DF338731}"/>
              </a:ext>
            </a:extLst>
          </p:cNvPr>
          <p:cNvSpPr>
            <a:spLocks noGrp="1"/>
          </p:cNvSpPr>
          <p:nvPr>
            <p:ph idx="1"/>
          </p:nvPr>
        </p:nvSpPr>
        <p:spPr>
          <a:xfrm>
            <a:off x="429369" y="2071316"/>
            <a:ext cx="5035164" cy="4119172"/>
          </a:xfrm>
        </p:spPr>
        <p:txBody>
          <a:bodyPr anchor="t">
            <a:normAutofit/>
          </a:bodyPr>
          <a:lstStyle/>
          <a:p>
            <a:pPr marL="0" indent="0">
              <a:lnSpc>
                <a:spcPct val="90000"/>
              </a:lnSpc>
              <a:spcBef>
                <a:spcPts val="0"/>
              </a:spcBef>
              <a:spcAft>
                <a:spcPts val="600"/>
              </a:spcAft>
              <a:buNone/>
            </a:pPr>
            <a:r>
              <a:rPr lang="it-IT" sz="1900" dirty="0">
                <a:effectLst/>
                <a:latin typeface="Verdana" panose="020B0604030504040204" pitchFamily="34" charset="0"/>
                <a:ea typeface="Verdana" panose="020B0604030504040204" pitchFamily="34" charset="0"/>
                <a:cs typeface="Times New Roman" panose="02020603050405020304" pitchFamily="18" charset="0"/>
              </a:rPr>
              <a:t>Raymond Williams, </a:t>
            </a:r>
            <a:r>
              <a:rPr lang="it-IT" sz="1900" i="1" dirty="0">
                <a:effectLst/>
                <a:latin typeface="Verdana" panose="020B0604030504040204" pitchFamily="34" charset="0"/>
                <a:ea typeface="Verdana" panose="020B0604030504040204" pitchFamily="34" charset="0"/>
                <a:cs typeface="Simoncini Garamond Std"/>
              </a:rPr>
              <a:t>Comunicazione (</a:t>
            </a:r>
            <a:r>
              <a:rPr lang="it-IT" sz="1900" dirty="0">
                <a:effectLst/>
                <a:latin typeface="Verdana" panose="020B0604030504040204" pitchFamily="34" charset="0"/>
                <a:ea typeface="Verdana" panose="020B0604030504040204" pitchFamily="34" charset="0"/>
                <a:cs typeface="Simoncini Garamond Std"/>
              </a:rPr>
              <a:t>1976):</a:t>
            </a:r>
          </a:p>
          <a:p>
            <a:pPr marL="0" indent="0">
              <a:lnSpc>
                <a:spcPct val="90000"/>
              </a:lnSpc>
              <a:spcBef>
                <a:spcPts val="0"/>
              </a:spcBef>
              <a:spcAft>
                <a:spcPts val="600"/>
              </a:spcAft>
              <a:buNone/>
            </a:pPr>
            <a:r>
              <a:rPr lang="it-IT" sz="1900" dirty="0">
                <a:effectLst/>
                <a:latin typeface="Verdana" panose="020B0604030504040204" pitchFamily="34" charset="0"/>
                <a:ea typeface="Verdana" panose="020B0604030504040204" pitchFamily="34" charset="0"/>
                <a:cs typeface="Simoncini Garamond Std"/>
              </a:rPr>
              <a:t>l’</a:t>
            </a:r>
            <a:r>
              <a:rPr lang="it-IT" sz="1900" i="1" dirty="0">
                <a:effectLst/>
                <a:latin typeface="Verdana" panose="020B0604030504040204" pitchFamily="34" charset="0"/>
                <a:ea typeface="Verdana" panose="020B0604030504040204" pitchFamily="34" charset="0"/>
                <a:cs typeface="Simoncini Garamond Std"/>
              </a:rPr>
              <a:t>atto </a:t>
            </a:r>
            <a:r>
              <a:rPr lang="it-IT" sz="1900" dirty="0">
                <a:effectLst/>
                <a:latin typeface="Verdana" panose="020B0604030504040204" pitchFamily="34" charset="0"/>
                <a:ea typeface="Verdana" panose="020B0604030504040204" pitchFamily="34" charset="0"/>
                <a:cs typeface="Simoncini Garamond Std"/>
              </a:rPr>
              <a:t>del comunicare (mettere in comune o trasmettere), il </a:t>
            </a:r>
            <a:r>
              <a:rPr lang="it-IT" sz="1900" i="1" dirty="0">
                <a:effectLst/>
                <a:latin typeface="Verdana" panose="020B0604030504040204" pitchFamily="34" charset="0"/>
                <a:ea typeface="Verdana" panose="020B0604030504040204" pitchFamily="34" charset="0"/>
                <a:cs typeface="Simoncini Garamond Std"/>
              </a:rPr>
              <a:t>contenuto </a:t>
            </a:r>
            <a:r>
              <a:rPr lang="it-IT" sz="1900" dirty="0">
                <a:effectLst/>
                <a:latin typeface="Verdana" panose="020B0604030504040204" pitchFamily="34" charset="0"/>
                <a:ea typeface="Verdana" panose="020B0604030504040204" pitchFamily="34" charset="0"/>
                <a:cs typeface="Simoncini Garamond Std"/>
              </a:rPr>
              <a:t>che viene messo in comune o trasmesso, poi, più di recente, i cosiddetti «mezzi di comunicazione, intesi come mezzi di trasporto di merci e persone»</a:t>
            </a:r>
          </a:p>
          <a:p>
            <a:pPr marL="0" indent="0">
              <a:lnSpc>
                <a:spcPct val="90000"/>
              </a:lnSpc>
              <a:spcBef>
                <a:spcPts val="0"/>
              </a:spcBef>
              <a:spcAft>
                <a:spcPts val="600"/>
              </a:spcAft>
              <a:buNone/>
            </a:pPr>
            <a:r>
              <a:rPr lang="it-IT" sz="1900" dirty="0">
                <a:latin typeface="Verdana" panose="020B0604030504040204" pitchFamily="34" charset="0"/>
                <a:ea typeface="Verdana" panose="020B0604030504040204" pitchFamily="34" charset="0"/>
                <a:cs typeface="Simoncini Garamond Std"/>
              </a:rPr>
              <a:t>…</a:t>
            </a:r>
          </a:p>
          <a:p>
            <a:pPr marL="0" indent="0">
              <a:lnSpc>
                <a:spcPct val="90000"/>
              </a:lnSpc>
              <a:spcBef>
                <a:spcPts val="0"/>
              </a:spcBef>
              <a:spcAft>
                <a:spcPts val="600"/>
              </a:spcAft>
              <a:buNone/>
            </a:pPr>
            <a:r>
              <a:rPr lang="it-IT" sz="1900" dirty="0">
                <a:effectLst/>
                <a:latin typeface="Verdana" panose="020B0604030504040204" pitchFamily="34" charset="0"/>
                <a:ea typeface="Verdana" panose="020B0604030504040204" pitchFamily="34" charset="0"/>
                <a:cs typeface="Simoncini Garamond Std"/>
              </a:rPr>
              <a:t>«infrastrutture e organizzazioni che si occupano di confezionare e condivi­dere messaggi (media)»</a:t>
            </a:r>
          </a:p>
        </p:txBody>
      </p:sp>
      <p:pic>
        <p:nvPicPr>
          <p:cNvPr id="2050" name="Picture 2" descr="Immagine che contiene edificio, esterni, persona, copricapo&#10;&#10;Descrizione generata automaticamente">
            <a:extLst>
              <a:ext uri="{FF2B5EF4-FFF2-40B4-BE49-F238E27FC236}">
                <a16:creationId xmlns:a16="http://schemas.microsoft.com/office/drawing/2014/main" id="{78EE7E76-945D-CE7D-8B4C-E338067905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8035" r="27049" b="1"/>
          <a:stretch/>
        </p:blipFill>
        <p:spPr bwMode="auto">
          <a:xfrm>
            <a:off x="5756743" y="2093976"/>
            <a:ext cx="2955798"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8916434"/>
      </p:ext>
    </p:extLst>
  </p:cSld>
  <p:clrMapOvr>
    <a:masterClrMapping/>
  </p:clrMapOvr>
  <mc:AlternateContent xmlns:mc="http://schemas.openxmlformats.org/markup-compatibility/2006" xmlns:p14="http://schemas.microsoft.com/office/powerpoint/2010/main">
    <mc:Choice Requires="p14">
      <p:transition spd="slow" p14:dur="2000" advTm="123909"/>
    </mc:Choice>
    <mc:Fallback xmlns="">
      <p:transition spd="slow" advTm="123909"/>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D52757-7F11-AD46-AE08-C4BA820E4ECB}"/>
              </a:ext>
            </a:extLst>
          </p:cNvPr>
          <p:cNvSpPr>
            <a:spLocks noGrp="1"/>
          </p:cNvSpPr>
          <p:nvPr>
            <p:ph type="title"/>
          </p:nvPr>
        </p:nvSpPr>
        <p:spPr/>
        <p:txBody>
          <a:bodyPr/>
          <a:lstStyle/>
          <a:p>
            <a:r>
              <a:rPr lang="it-IT" sz="3200" dirty="0">
                <a:solidFill>
                  <a:srgbClr val="002060"/>
                </a:solidFill>
                <a:latin typeface="Verdana" pitchFamily="34" charset="0"/>
                <a:cs typeface="Arial" charset="0"/>
              </a:rPr>
              <a:t>Ridurre il rumore</a:t>
            </a:r>
          </a:p>
        </p:txBody>
      </p:sp>
      <p:sp>
        <p:nvSpPr>
          <p:cNvPr id="3" name="Segnaposto contenuto 2">
            <a:extLst>
              <a:ext uri="{FF2B5EF4-FFF2-40B4-BE49-F238E27FC236}">
                <a16:creationId xmlns:a16="http://schemas.microsoft.com/office/drawing/2014/main" id="{EA1D8B14-C989-B54B-95C0-13D79BCDFE43}"/>
              </a:ext>
            </a:extLst>
          </p:cNvPr>
          <p:cNvSpPr>
            <a:spLocks noGrp="1"/>
          </p:cNvSpPr>
          <p:nvPr>
            <p:ph idx="1"/>
          </p:nvPr>
        </p:nvSpPr>
        <p:spPr/>
        <p:txBody>
          <a:bodyPr/>
          <a:lstStyle/>
          <a:p>
            <a:pPr lvl="0" algn="just">
              <a:lnSpc>
                <a:spcPct val="150000"/>
              </a:lnSpc>
              <a:spcBef>
                <a:spcPts val="2400"/>
              </a:spcBef>
              <a:spcAft>
                <a:spcPts val="0"/>
              </a:spcAft>
              <a:buFontTx/>
              <a:buChar char="-"/>
            </a:pPr>
            <a:r>
              <a:rPr lang="it-IT" sz="2600" kern="150" dirty="0">
                <a:latin typeface="Verdana" panose="020B0604030504040204" pitchFamily="34" charset="0"/>
                <a:ea typeface="Verdana" panose="020B0604030504040204" pitchFamily="34" charset="0"/>
                <a:cs typeface="Verdana" panose="020B0604030504040204" pitchFamily="34" charset="0"/>
              </a:rPr>
              <a:t>Stato di coscienza integra</a:t>
            </a:r>
          </a:p>
          <a:p>
            <a:pPr lvl="0" algn="just">
              <a:lnSpc>
                <a:spcPct val="150000"/>
              </a:lnSpc>
              <a:spcBef>
                <a:spcPts val="2400"/>
              </a:spcBef>
              <a:spcAft>
                <a:spcPts val="0"/>
              </a:spcAft>
              <a:buFontTx/>
              <a:buChar char="-"/>
            </a:pPr>
            <a:r>
              <a:rPr lang="it-IT" sz="2600" kern="150" dirty="0">
                <a:latin typeface="Verdana" panose="020B0604030504040204" pitchFamily="34" charset="0"/>
                <a:ea typeface="Verdana" panose="020B0604030504040204" pitchFamily="34" charset="0"/>
                <a:cs typeface="Verdana" panose="020B0604030504040204" pitchFamily="34" charset="0"/>
              </a:rPr>
              <a:t>Lucidità</a:t>
            </a:r>
          </a:p>
          <a:p>
            <a:pPr lvl="0" algn="just">
              <a:lnSpc>
                <a:spcPct val="150000"/>
              </a:lnSpc>
              <a:spcBef>
                <a:spcPts val="2400"/>
              </a:spcBef>
              <a:spcAft>
                <a:spcPts val="0"/>
              </a:spcAft>
              <a:buFontTx/>
              <a:buChar char="-"/>
            </a:pPr>
            <a:r>
              <a:rPr lang="it-IT" sz="2600" kern="150" dirty="0">
                <a:latin typeface="Verdana" panose="020B0604030504040204" pitchFamily="34" charset="0"/>
                <a:ea typeface="Verdana" panose="020B0604030504040204" pitchFamily="34" charset="0"/>
                <a:cs typeface="Verdana" panose="020B0604030504040204" pitchFamily="34" charset="0"/>
              </a:rPr>
              <a:t>In grado di mantenere una capacità associativa</a:t>
            </a:r>
          </a:p>
          <a:p>
            <a:pPr lvl="0" algn="just">
              <a:lnSpc>
                <a:spcPct val="150000"/>
              </a:lnSpc>
              <a:spcBef>
                <a:spcPts val="2400"/>
              </a:spcBef>
              <a:spcAft>
                <a:spcPts val="0"/>
              </a:spcAft>
              <a:buFontTx/>
              <a:buChar char="-"/>
            </a:pPr>
            <a:r>
              <a:rPr lang="it-IT" sz="2600" kern="150" dirty="0">
                <a:latin typeface="Verdana" panose="020B0604030504040204" pitchFamily="34" charset="0"/>
                <a:ea typeface="Verdana" panose="020B0604030504040204" pitchFamily="34" charset="0"/>
                <a:cs typeface="Verdana" panose="020B0604030504040204" pitchFamily="34" charset="0"/>
              </a:rPr>
              <a:t>Relativa serenità: trasmettere che non si vuole arrivare frettolosamente a un giudizio</a:t>
            </a:r>
          </a:p>
        </p:txBody>
      </p:sp>
    </p:spTree>
    <p:extLst>
      <p:ext uri="{BB962C8B-B14F-4D97-AF65-F5344CB8AC3E}">
        <p14:creationId xmlns:p14="http://schemas.microsoft.com/office/powerpoint/2010/main" val="1884163228"/>
      </p:ext>
    </p:extLst>
  </p:cSld>
  <p:clrMapOvr>
    <a:masterClrMapping/>
  </p:clrMapOvr>
  <mc:AlternateContent xmlns:mc="http://schemas.openxmlformats.org/markup-compatibility/2006" xmlns:p14="http://schemas.microsoft.com/office/powerpoint/2010/main">
    <mc:Choice Requires="p14">
      <p:transition spd="slow" p14:dur="2000" advTm="103"/>
    </mc:Choice>
    <mc:Fallback xmlns="">
      <p:transition spd="slow" advTm="103"/>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Comunicazione:</a:t>
            </a:r>
            <a:b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br>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8 concetti base</a:t>
            </a:r>
          </a:p>
        </p:txBody>
      </p:sp>
      <p:sp>
        <p:nvSpPr>
          <p:cNvPr id="3" name="Segnaposto contenuto 2"/>
          <p:cNvSpPr>
            <a:spLocks noGrp="1"/>
          </p:cNvSpPr>
          <p:nvPr>
            <p:ph idx="1"/>
          </p:nvPr>
        </p:nvSpPr>
        <p:spPr/>
        <p:txBody>
          <a:bodyPr/>
          <a:lstStyle/>
          <a:p>
            <a:pPr marL="0" indent="0" algn="just">
              <a:lnSpc>
                <a:spcPct val="150000"/>
              </a:lnSpc>
              <a:buNone/>
            </a:pPr>
            <a:r>
              <a:rPr lang="it-IT" sz="2800" i="1" dirty="0">
                <a:latin typeface="Verdana" pitchFamily="34" charset="0"/>
                <a:ea typeface="Verdana" pitchFamily="34" charset="0"/>
                <a:cs typeface="Verdana" pitchFamily="34" charset="0"/>
              </a:rPr>
              <a:t>Comunicazione come condivisione:</a:t>
            </a:r>
            <a:r>
              <a:rPr lang="it-IT" sz="2800" dirty="0">
                <a:latin typeface="Verdana" pitchFamily="34" charset="0"/>
                <a:ea typeface="Verdana" pitchFamily="34" charset="0"/>
                <a:cs typeface="Verdana" pitchFamily="34" charset="0"/>
              </a:rPr>
              <a:t> atto sociale e reciproco di partecipazione. L’«accordo intersoggettivo determina un sistema organico e coerente nel quale le persone producono la loro percezione della realtà sociale</a:t>
            </a:r>
          </a:p>
          <a:p>
            <a:pPr marL="0" indent="0" algn="just">
              <a:lnSpc>
                <a:spcPct val="150000"/>
              </a:lnSpc>
              <a:buNone/>
            </a:pPr>
            <a:r>
              <a:rPr lang="it-IT" sz="2800" dirty="0">
                <a:solidFill>
                  <a:srgbClr val="FF0000"/>
                </a:solidFill>
                <a:latin typeface="Verdana" pitchFamily="34" charset="0"/>
                <a:ea typeface="Verdana" pitchFamily="34" charset="0"/>
                <a:cs typeface="Verdana" pitchFamily="34" charset="0"/>
                <a:sym typeface="Wingdings" pitchFamily="2" charset="2"/>
              </a:rPr>
              <a:t> </a:t>
            </a:r>
            <a:r>
              <a:rPr lang="it-IT" sz="2800" dirty="0">
                <a:solidFill>
                  <a:srgbClr val="FF0000"/>
                </a:solidFill>
                <a:latin typeface="Verdana" pitchFamily="34" charset="0"/>
                <a:ea typeface="Verdana" pitchFamily="34" charset="0"/>
                <a:cs typeface="Verdana" pitchFamily="34" charset="0"/>
              </a:rPr>
              <a:t>La realtà come costruzione sociale</a:t>
            </a:r>
          </a:p>
          <a:p>
            <a:pPr marL="0" indent="0" algn="just">
              <a:lnSpc>
                <a:spcPct val="150000"/>
              </a:lnSpc>
              <a:buNone/>
            </a:pPr>
            <a:endParaRPr lang="it-IT" dirty="0"/>
          </a:p>
        </p:txBody>
      </p:sp>
      <p:sp>
        <p:nvSpPr>
          <p:cNvPr id="4" name="Rettangolo 3">
            <a:extLst>
              <a:ext uri="{FF2B5EF4-FFF2-40B4-BE49-F238E27FC236}">
                <a16:creationId xmlns:a16="http://schemas.microsoft.com/office/drawing/2014/main" id="{476980B7-F2D5-1A48-8A7F-00CD495CB194}"/>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4°</a:t>
            </a:r>
            <a:endParaRPr lang="it-IT" sz="3200" dirty="0"/>
          </a:p>
        </p:txBody>
      </p:sp>
    </p:spTree>
    <p:extLst>
      <p:ext uri="{BB962C8B-B14F-4D97-AF65-F5344CB8AC3E}">
        <p14:creationId xmlns:p14="http://schemas.microsoft.com/office/powerpoint/2010/main" val="158146477"/>
      </p:ext>
    </p:extLst>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it-IT" sz="3200" dirty="0">
                <a:solidFill>
                  <a:srgbClr val="002060"/>
                </a:solidFill>
                <a:latin typeface="Verdana" pitchFamily="34" charset="0"/>
                <a:cs typeface="Arial" charset="0"/>
              </a:rPr>
              <a:t>Comunicazione:</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8 concetti base</a:t>
            </a:r>
          </a:p>
        </p:txBody>
      </p:sp>
      <p:sp>
        <p:nvSpPr>
          <p:cNvPr id="3" name="Segnaposto contenuto 2"/>
          <p:cNvSpPr>
            <a:spLocks noGrp="1"/>
          </p:cNvSpPr>
          <p:nvPr>
            <p:ph idx="1"/>
          </p:nvPr>
        </p:nvSpPr>
        <p:spPr/>
        <p:txBody>
          <a:bodyPr rtlCol="0">
            <a:normAutofit lnSpcReduction="10000"/>
          </a:bodyPr>
          <a:lstStyle/>
          <a:p>
            <a:pPr marL="0" indent="0" algn="just" eaLnBrk="1" fontAlgn="auto" hangingPunct="1">
              <a:lnSpc>
                <a:spcPct val="150000"/>
              </a:lnSpc>
              <a:spcAft>
                <a:spcPts val="0"/>
              </a:spcAft>
              <a:buNone/>
              <a:defRPr/>
            </a:pPr>
            <a:r>
              <a:rPr lang="it-IT" sz="2400" i="1" dirty="0">
                <a:latin typeface="Verdana" pitchFamily="34" charset="0"/>
                <a:ea typeface="Verdana" pitchFamily="34" charset="0"/>
                <a:cs typeface="Verdana" pitchFamily="34" charset="0"/>
              </a:rPr>
              <a:t>Comunicazione come inferenza: </a:t>
            </a:r>
            <a:r>
              <a:rPr lang="it-IT" sz="2400" dirty="0">
                <a:latin typeface="Verdana" pitchFamily="34" charset="0"/>
                <a:ea typeface="Verdana" pitchFamily="34" charset="0"/>
                <a:cs typeface="Verdana" pitchFamily="34" charset="0"/>
              </a:rPr>
              <a:t>il significato complessivo del testo è una deduzione che deriva dalla composizione di tutte le sue parti (ciascuna fondante un’ipotesi di lettura)</a:t>
            </a:r>
          </a:p>
          <a:p>
            <a:pPr marL="0" indent="0" algn="just" eaLnBrk="1" fontAlgn="auto" hangingPunct="1">
              <a:lnSpc>
                <a:spcPct val="150000"/>
              </a:lnSpc>
              <a:spcAft>
                <a:spcPts val="0"/>
              </a:spcAft>
              <a:buNone/>
              <a:defRPr/>
            </a:pPr>
            <a:endParaRPr lang="it-IT" sz="2400" i="1" dirty="0">
              <a:latin typeface="Verdana" pitchFamily="34" charset="0"/>
              <a:ea typeface="Verdana" pitchFamily="34" charset="0"/>
              <a:cs typeface="Verdana" pitchFamily="34" charset="0"/>
            </a:endParaRPr>
          </a:p>
          <a:p>
            <a:pPr marL="0" indent="0" algn="just" eaLnBrk="1" fontAlgn="auto" hangingPunct="1">
              <a:lnSpc>
                <a:spcPct val="150000"/>
              </a:lnSpc>
              <a:spcAft>
                <a:spcPts val="0"/>
              </a:spcAft>
              <a:buNone/>
              <a:defRPr/>
            </a:pPr>
            <a:r>
              <a:rPr lang="it-IT" sz="2400" dirty="0">
                <a:latin typeface="Verdana" pitchFamily="34" charset="0"/>
                <a:ea typeface="Verdana" pitchFamily="34" charset="0"/>
                <a:cs typeface="Verdana" pitchFamily="34" charset="0"/>
              </a:rPr>
              <a:t>Noi (come persone e come organizzazione) siamo la nostra reputazione (comportamenti-storia-percezione)</a:t>
            </a:r>
            <a:endParaRPr lang="it-IT" dirty="0"/>
          </a:p>
        </p:txBody>
      </p:sp>
      <p:sp>
        <p:nvSpPr>
          <p:cNvPr id="4" name="Rettangolo 3">
            <a:extLst>
              <a:ext uri="{FF2B5EF4-FFF2-40B4-BE49-F238E27FC236}">
                <a16:creationId xmlns:a16="http://schemas.microsoft.com/office/drawing/2014/main" id="{74518281-C4F3-1B43-B76D-9B0433401858}"/>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5°</a:t>
            </a:r>
            <a:endParaRPr lang="it-IT" sz="3200" dirty="0"/>
          </a:p>
        </p:txBody>
      </p:sp>
    </p:spTree>
  </p:cSld>
  <p:clrMapOvr>
    <a:masterClrMapping/>
  </p:clrMapOvr>
  <mc:AlternateContent xmlns:mc="http://schemas.openxmlformats.org/markup-compatibility/2006" xmlns:p14="http://schemas.microsoft.com/office/powerpoint/2010/main">
    <mc:Choice Requires="p14">
      <p:transition spd="slow" p14:dur="2000" advTm="846"/>
    </mc:Choice>
    <mc:Fallback xmlns="">
      <p:transition spd="slow" advTm="846"/>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it-IT" sz="3200" dirty="0">
                <a:solidFill>
                  <a:srgbClr val="002060"/>
                </a:solidFill>
                <a:latin typeface="Verdana" pitchFamily="34" charset="0"/>
                <a:cs typeface="Arial" charset="0"/>
              </a:rPr>
              <a:t>Comunicazione:</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8 concetti base</a:t>
            </a:r>
          </a:p>
        </p:txBody>
      </p:sp>
      <p:sp>
        <p:nvSpPr>
          <p:cNvPr id="3" name="Segnaposto contenuto 2"/>
          <p:cNvSpPr>
            <a:spLocks noGrp="1"/>
          </p:cNvSpPr>
          <p:nvPr>
            <p:ph idx="1"/>
          </p:nvPr>
        </p:nvSpPr>
        <p:spPr/>
        <p:txBody>
          <a:bodyPr rtlCol="0">
            <a:normAutofit/>
          </a:bodyPr>
          <a:lstStyle/>
          <a:p>
            <a:pPr marL="0" indent="0" algn="just" eaLnBrk="1" fontAlgn="auto" hangingPunct="1">
              <a:lnSpc>
                <a:spcPct val="150000"/>
              </a:lnSpc>
              <a:spcAft>
                <a:spcPts val="0"/>
              </a:spcAft>
              <a:buNone/>
              <a:defRPr/>
            </a:pPr>
            <a:r>
              <a:rPr lang="it-IT" sz="2800" i="1" dirty="0">
                <a:latin typeface="Verdana" pitchFamily="34" charset="0"/>
                <a:ea typeface="Verdana" pitchFamily="34" charset="0"/>
                <a:cs typeface="Verdana" pitchFamily="34" charset="0"/>
              </a:rPr>
              <a:t>Comunicazione come scambio: </a:t>
            </a:r>
            <a:r>
              <a:rPr lang="it-IT" sz="2800" dirty="0">
                <a:latin typeface="Verdana" pitchFamily="34" charset="0"/>
                <a:ea typeface="Verdana" pitchFamily="34" charset="0"/>
                <a:cs typeface="Verdana" pitchFamily="34" charset="0"/>
              </a:rPr>
              <a:t>la comunicazione è basata su una relazione che presuppone la disposizione allo scambio reciproco</a:t>
            </a:r>
          </a:p>
          <a:p>
            <a:pPr marL="0" indent="0" algn="just" eaLnBrk="1" fontAlgn="auto" hangingPunct="1">
              <a:lnSpc>
                <a:spcPct val="150000"/>
              </a:lnSpc>
              <a:spcAft>
                <a:spcPts val="0"/>
              </a:spcAft>
              <a:buNone/>
              <a:defRPr/>
            </a:pPr>
            <a:endParaRPr lang="it-IT" sz="2800" dirty="0">
              <a:latin typeface="Verdana" pitchFamily="34" charset="0"/>
              <a:ea typeface="Verdana" pitchFamily="34" charset="0"/>
              <a:cs typeface="Verdana" pitchFamily="34" charset="0"/>
            </a:endParaRPr>
          </a:p>
          <a:p>
            <a:pPr marL="0" indent="0" algn="just" eaLnBrk="1" fontAlgn="auto" hangingPunct="1">
              <a:lnSpc>
                <a:spcPct val="150000"/>
              </a:lnSpc>
              <a:spcAft>
                <a:spcPts val="0"/>
              </a:spcAft>
              <a:buNone/>
              <a:defRPr/>
            </a:pPr>
            <a:r>
              <a:rPr lang="it-IT" sz="2800" dirty="0">
                <a:latin typeface="Verdana" pitchFamily="34" charset="0"/>
                <a:ea typeface="Verdana" pitchFamily="34" charset="0"/>
                <a:cs typeface="Verdana" pitchFamily="34" charset="0"/>
              </a:rPr>
              <a:t>Dallo scambio –&gt; Relazione</a:t>
            </a:r>
          </a:p>
          <a:p>
            <a:pPr marL="514350" indent="-514350" eaLnBrk="1" fontAlgn="auto" hangingPunct="1">
              <a:spcAft>
                <a:spcPts val="0"/>
              </a:spcAft>
              <a:buFont typeface="+mj-lt"/>
              <a:buAutoNum type="arabicPeriod" startAt="5"/>
              <a:defRPr/>
            </a:pPr>
            <a:endParaRPr lang="it-IT" sz="2100" i="1" dirty="0">
              <a:latin typeface="Verdana" pitchFamily="34" charset="0"/>
              <a:ea typeface="Verdana" pitchFamily="34" charset="0"/>
              <a:cs typeface="Verdana" pitchFamily="34" charset="0"/>
            </a:endParaRPr>
          </a:p>
          <a:p>
            <a:pPr eaLnBrk="1" fontAlgn="auto" hangingPunct="1">
              <a:spcAft>
                <a:spcPts val="0"/>
              </a:spcAft>
              <a:buFont typeface="Arial" pitchFamily="34" charset="0"/>
              <a:buChar char="•"/>
              <a:defRPr/>
            </a:pPr>
            <a:endParaRPr lang="it-IT" dirty="0"/>
          </a:p>
        </p:txBody>
      </p:sp>
      <p:sp>
        <p:nvSpPr>
          <p:cNvPr id="4" name="Rettangolo 3">
            <a:extLst>
              <a:ext uri="{FF2B5EF4-FFF2-40B4-BE49-F238E27FC236}">
                <a16:creationId xmlns:a16="http://schemas.microsoft.com/office/drawing/2014/main" id="{546E5F30-6FDD-2B4E-9453-92965A7566D7}"/>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6°</a:t>
            </a:r>
            <a:endParaRPr lang="it-IT" sz="3200" dirty="0"/>
          </a:p>
        </p:txBody>
      </p:sp>
    </p:spTree>
    <p:extLst>
      <p:ext uri="{BB962C8B-B14F-4D97-AF65-F5344CB8AC3E}">
        <p14:creationId xmlns:p14="http://schemas.microsoft.com/office/powerpoint/2010/main" val="491110562"/>
      </p:ext>
    </p:extLst>
  </p:cSld>
  <p:clrMapOvr>
    <a:masterClrMapping/>
  </p:clrMapOvr>
  <mc:AlternateContent xmlns:mc="http://schemas.openxmlformats.org/markup-compatibility/2006" xmlns:p14="http://schemas.microsoft.com/office/powerpoint/2010/main">
    <mc:Choice Requires="p14">
      <p:transition spd="slow" p14:dur="2000" advTm="474"/>
    </mc:Choice>
    <mc:Fallback xmlns="">
      <p:transition spd="slow" advTm="474"/>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8EC367-F72E-7148-A570-150279B066DD}"/>
              </a:ext>
            </a:extLst>
          </p:cNvPr>
          <p:cNvSpPr>
            <a:spLocks noGrp="1"/>
          </p:cNvSpPr>
          <p:nvPr>
            <p:ph type="title"/>
          </p:nvPr>
        </p:nvSpPr>
        <p:spPr/>
        <p:txBody>
          <a:bodyPr/>
          <a:lstStyle/>
          <a:p>
            <a:r>
              <a:rPr lang="it-IT" sz="3200" dirty="0">
                <a:solidFill>
                  <a:srgbClr val="002060"/>
                </a:solidFill>
                <a:latin typeface="Verdana" pitchFamily="34" charset="0"/>
                <a:cs typeface="Arial" charset="0"/>
              </a:rPr>
              <a:t>Dimensioni relazione</a:t>
            </a:r>
          </a:p>
        </p:txBody>
      </p:sp>
      <p:sp>
        <p:nvSpPr>
          <p:cNvPr id="3" name="Segnaposto contenuto 2">
            <a:extLst>
              <a:ext uri="{FF2B5EF4-FFF2-40B4-BE49-F238E27FC236}">
                <a16:creationId xmlns:a16="http://schemas.microsoft.com/office/drawing/2014/main" id="{305C37B4-1FBB-1F49-8ED0-2FC05757D1E5}"/>
              </a:ext>
            </a:extLst>
          </p:cNvPr>
          <p:cNvSpPr>
            <a:spLocks noGrp="1"/>
          </p:cNvSpPr>
          <p:nvPr>
            <p:ph idx="1"/>
          </p:nvPr>
        </p:nvSpPr>
        <p:spPr>
          <a:xfrm>
            <a:off x="457200" y="1268760"/>
            <a:ext cx="8229600" cy="4708525"/>
          </a:xfrm>
        </p:spPr>
        <p:txBody>
          <a:bodyPr/>
          <a:lstStyle/>
          <a:p>
            <a:pPr marL="0" indent="0" algn="just" eaLnBrk="1" fontAlgn="auto" hangingPunct="1">
              <a:lnSpc>
                <a:spcPts val="3200"/>
              </a:lnSpc>
              <a:spcBef>
                <a:spcPts val="0"/>
              </a:spcBef>
              <a:spcAft>
                <a:spcPts val="0"/>
              </a:spcAft>
              <a:buNone/>
              <a:defRPr/>
            </a:pPr>
            <a:r>
              <a:rPr lang="it-IT" sz="2000" dirty="0">
                <a:effectLst/>
                <a:latin typeface="Verdana" panose="020B0604030504040204" pitchFamily="34" charset="0"/>
                <a:ea typeface="Verdana" panose="020B0604030504040204" pitchFamily="34" charset="0"/>
                <a:cs typeface="Times New Roman" panose="02020603050405020304" pitchFamily="18" charset="0"/>
              </a:rPr>
              <a:t>«Un soggetto della comunicazione è … tale perché il suo agire comunicativo è intenzionale e relazionale» Pag. 31 Boccia Artieri, Colombo, Gili</a:t>
            </a:r>
            <a:endParaRPr lang="it-IT" sz="2000" dirty="0">
              <a:latin typeface="Verdana" pitchFamily="34" charset="0"/>
              <a:ea typeface="Verdana" pitchFamily="34" charset="0"/>
              <a:cs typeface="Verdana" pitchFamily="34" charset="0"/>
            </a:endParaRPr>
          </a:p>
          <a:p>
            <a:pPr marL="0" lvl="0" indent="0" algn="just" eaLnBrk="1" fontAlgn="auto" hangingPunct="1">
              <a:lnSpc>
                <a:spcPts val="3200"/>
              </a:lnSpc>
              <a:spcBef>
                <a:spcPts val="0"/>
              </a:spcBef>
              <a:spcAft>
                <a:spcPts val="0"/>
              </a:spcAft>
              <a:buNone/>
              <a:defRPr/>
            </a:pPr>
            <a:r>
              <a:rPr lang="it-IT" sz="2000" dirty="0">
                <a:latin typeface="Verdana" pitchFamily="34" charset="0"/>
                <a:ea typeface="Verdana" pitchFamily="34" charset="0"/>
                <a:cs typeface="Verdana" pitchFamily="34" charset="0"/>
              </a:rPr>
              <a:t>1. Reciprocità: Molte relazioni implicano una transazione, la differenza o meno dell’equivalente del valore scambiato in entrambe le direzioni corrisponde al grado di reciprocità o non reciprocità della relazione</a:t>
            </a:r>
          </a:p>
          <a:p>
            <a:pPr marL="0" lvl="0" indent="0" algn="just" eaLnBrk="1" fontAlgn="auto" hangingPunct="1">
              <a:lnSpc>
                <a:spcPts val="3200"/>
              </a:lnSpc>
              <a:spcBef>
                <a:spcPts val="0"/>
              </a:spcBef>
              <a:spcAft>
                <a:spcPts val="0"/>
              </a:spcAft>
              <a:buNone/>
              <a:defRPr/>
            </a:pPr>
            <a:r>
              <a:rPr lang="it-IT" sz="2000" dirty="0">
                <a:latin typeface="Verdana" pitchFamily="34" charset="0"/>
                <a:ea typeface="Verdana" pitchFamily="34" charset="0"/>
                <a:cs typeface="Verdana" pitchFamily="34" charset="0"/>
              </a:rPr>
              <a:t>2. Durata: Le relazioni che rimangono costantemente attive si possono considerare durature, mentre quelle che sussistono in un paio di occasioni si possono classificare come altamente transitorie</a:t>
            </a:r>
          </a:p>
          <a:p>
            <a:pPr marL="0" lvl="0" indent="0" algn="just" eaLnBrk="1" fontAlgn="auto" hangingPunct="1">
              <a:lnSpc>
                <a:spcPts val="3200"/>
              </a:lnSpc>
              <a:spcBef>
                <a:spcPts val="0"/>
              </a:spcBef>
              <a:spcAft>
                <a:spcPts val="0"/>
              </a:spcAft>
              <a:buNone/>
              <a:defRPr/>
            </a:pPr>
            <a:r>
              <a:rPr lang="it-IT" sz="2000" dirty="0">
                <a:latin typeface="Verdana" pitchFamily="34" charset="0"/>
                <a:ea typeface="Verdana" pitchFamily="34" charset="0"/>
                <a:cs typeface="Verdana" pitchFamily="34" charset="0"/>
              </a:rPr>
              <a:t>3. Intensità: La forza degli obblighi derivanti da una relazione corrisponde al grado di intensità della stessa</a:t>
            </a:r>
          </a:p>
          <a:p>
            <a:endParaRPr lang="it-IT" dirty="0"/>
          </a:p>
        </p:txBody>
      </p:sp>
    </p:spTree>
    <p:extLst>
      <p:ext uri="{BB962C8B-B14F-4D97-AF65-F5344CB8AC3E}">
        <p14:creationId xmlns:p14="http://schemas.microsoft.com/office/powerpoint/2010/main" val="2647414527"/>
      </p:ext>
    </p:extLst>
  </p:cSld>
  <p:clrMapOvr>
    <a:masterClrMapping/>
  </p:clrMapOvr>
  <mc:AlternateContent xmlns:mc="http://schemas.openxmlformats.org/markup-compatibility/2006" xmlns:p14="http://schemas.microsoft.com/office/powerpoint/2010/main">
    <mc:Choice Requires="p14">
      <p:transition spd="slow" p14:dur="2000" advTm="1217"/>
    </mc:Choice>
    <mc:Fallback xmlns="">
      <p:transition spd="slow" advTm="1217"/>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solidFill>
                  <a:srgbClr val="002060"/>
                </a:solidFill>
                <a:latin typeface="Verdana" pitchFamily="34" charset="0"/>
                <a:cs typeface="Arial" charset="0"/>
              </a:rPr>
              <a:t>Comunicazione:</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8 concetti base</a:t>
            </a:r>
          </a:p>
        </p:txBody>
      </p:sp>
      <p:sp>
        <p:nvSpPr>
          <p:cNvPr id="3" name="Segnaposto contenuto 2"/>
          <p:cNvSpPr>
            <a:spLocks noGrp="1"/>
          </p:cNvSpPr>
          <p:nvPr>
            <p:ph idx="1"/>
          </p:nvPr>
        </p:nvSpPr>
        <p:spPr>
          <a:xfrm>
            <a:off x="457200" y="1628800"/>
            <a:ext cx="8229600" cy="4525963"/>
          </a:xfrm>
        </p:spPr>
        <p:txBody>
          <a:bodyPr/>
          <a:lstStyle/>
          <a:p>
            <a:pPr marL="0" indent="0" algn="just" eaLnBrk="1" fontAlgn="auto" hangingPunct="1">
              <a:lnSpc>
                <a:spcPct val="150000"/>
              </a:lnSpc>
              <a:spcAft>
                <a:spcPts val="0"/>
              </a:spcAft>
              <a:buNone/>
              <a:defRPr/>
            </a:pPr>
            <a:r>
              <a:rPr lang="it-IT" sz="2800" i="1" dirty="0">
                <a:latin typeface="Verdana" panose="020B0604030504040204" pitchFamily="34" charset="0"/>
                <a:ea typeface="Verdana" panose="020B0604030504040204" pitchFamily="34" charset="0"/>
                <a:cs typeface="Verdana" panose="020B0604030504040204" pitchFamily="34" charset="0"/>
              </a:rPr>
              <a:t>Comunicazione come relazione sociale: </a:t>
            </a:r>
            <a:r>
              <a:rPr lang="it-IT" sz="2800" dirty="0">
                <a:latin typeface="Verdana" panose="020B0604030504040204" pitchFamily="34" charset="0"/>
                <a:ea typeface="Verdana" panose="020B0604030504040204" pitchFamily="34" charset="0"/>
                <a:cs typeface="Verdana" panose="020B0604030504040204" pitchFamily="34" charset="0"/>
              </a:rPr>
              <a:t>caso rilevante per la sociologia della tipologia precedente: «la formazione di un’unità sociale […] è realizzata a partire da individui singoli, mediante l’uso di un linguaggio o di segni» [ibidem: 22]</a:t>
            </a:r>
          </a:p>
          <a:p>
            <a:pPr marL="0" indent="0">
              <a:buNone/>
            </a:pPr>
            <a:r>
              <a:rPr lang="it-IT" sz="2800" dirty="0">
                <a:latin typeface="Verdana" panose="020B0604030504040204" pitchFamily="34" charset="0"/>
                <a:ea typeface="Verdana" panose="020B0604030504040204" pitchFamily="34" charset="0"/>
                <a:cs typeface="Verdana" panose="020B0604030504040204" pitchFamily="34" charset="0"/>
              </a:rPr>
              <a:t>- Relazione </a:t>
            </a:r>
            <a:r>
              <a:rPr lang="it-IT" sz="2800" dirty="0">
                <a:latin typeface="Verdana" panose="020B0604030504040204" pitchFamily="34" charset="0"/>
                <a:ea typeface="Verdana" panose="020B0604030504040204" pitchFamily="34" charset="0"/>
                <a:cs typeface="Verdana" panose="020B0604030504040204" pitchFamily="34" charset="0"/>
                <a:sym typeface="Wingdings" pitchFamily="2" charset="2"/>
              </a:rPr>
              <a:t> Comunità (Social Network)</a:t>
            </a:r>
            <a:endParaRPr lang="it-IT" sz="2800" dirty="0">
              <a:latin typeface="Verdana" panose="020B0604030504040204" pitchFamily="34" charset="0"/>
              <a:ea typeface="Verdana" panose="020B0604030504040204" pitchFamily="34" charset="0"/>
              <a:cs typeface="Verdana" panose="020B0604030504040204" pitchFamily="34" charset="0"/>
            </a:endParaRPr>
          </a:p>
        </p:txBody>
      </p:sp>
      <p:sp>
        <p:nvSpPr>
          <p:cNvPr id="4" name="Rettangolo 3">
            <a:extLst>
              <a:ext uri="{FF2B5EF4-FFF2-40B4-BE49-F238E27FC236}">
                <a16:creationId xmlns:a16="http://schemas.microsoft.com/office/drawing/2014/main" id="{F68AA9D8-8923-4843-80A4-0D4E9B3C06F7}"/>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7°</a:t>
            </a:r>
            <a:endParaRPr lang="it-IT" sz="3200" dirty="0"/>
          </a:p>
        </p:txBody>
      </p:sp>
    </p:spTree>
    <p:extLst>
      <p:ext uri="{BB962C8B-B14F-4D97-AF65-F5344CB8AC3E}">
        <p14:creationId xmlns:p14="http://schemas.microsoft.com/office/powerpoint/2010/main" val="845839248"/>
      </p:ext>
    </p:extLst>
  </p:cSld>
  <p:clrMapOvr>
    <a:masterClrMapping/>
  </p:clrMapOvr>
  <mc:AlternateContent xmlns:mc="http://schemas.openxmlformats.org/markup-compatibility/2006" xmlns:p14="http://schemas.microsoft.com/office/powerpoint/2010/main">
    <mc:Choice Requires="p14">
      <p:transition spd="slow" p14:dur="2000" advTm="706"/>
    </mc:Choice>
    <mc:Fallback xmlns="">
      <p:transition spd="slow" advTm="706"/>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771D7-0651-294A-94A7-1941A53BAAEE}"/>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Relazioni</a:t>
            </a:r>
          </a:p>
        </p:txBody>
      </p:sp>
      <p:sp>
        <p:nvSpPr>
          <p:cNvPr id="3" name="Segnaposto contenuto 2">
            <a:extLst>
              <a:ext uri="{FF2B5EF4-FFF2-40B4-BE49-F238E27FC236}">
                <a16:creationId xmlns:a16="http://schemas.microsoft.com/office/drawing/2014/main" id="{D88E9945-9A90-9547-B182-7698046F3E25}"/>
              </a:ext>
            </a:extLst>
          </p:cNvPr>
          <p:cNvSpPr>
            <a:spLocks noGrp="1"/>
          </p:cNvSpPr>
          <p:nvPr>
            <p:ph idx="1"/>
          </p:nvPr>
        </p:nvSpPr>
        <p:spPr/>
        <p:txBody>
          <a:bodyPr/>
          <a:lstStyle/>
          <a:p>
            <a:pPr marL="0" indent="0" algn="just">
              <a:lnSpc>
                <a:spcPct val="150000"/>
              </a:lnSpc>
              <a:buNone/>
            </a:pPr>
            <a:r>
              <a:rPr lang="it-IT" sz="2800" dirty="0">
                <a:latin typeface="Verdana" panose="020B0604030504040204" pitchFamily="34" charset="0"/>
                <a:ea typeface="Verdana" panose="020B0604030504040204" pitchFamily="34" charset="0"/>
                <a:cs typeface="Verdana" panose="020B0604030504040204" pitchFamily="34" charset="0"/>
              </a:rPr>
              <a:t>Le relazioni contribuiscono all’integrazione della comunità (gruppo, classe, associazione, organizzazione) svincolate da strutture territoriali, da economie formali o da istituzioni politiche.</a:t>
            </a:r>
          </a:p>
          <a:p>
            <a:pPr marL="0" indent="0" algn="just">
              <a:lnSpc>
                <a:spcPct val="150000"/>
              </a:lnSpc>
              <a:buNone/>
            </a:pPr>
            <a:r>
              <a:rPr lang="it-IT" sz="2800" dirty="0">
                <a:latin typeface="Verdana" panose="020B0604030504040204" pitchFamily="34" charset="0"/>
                <a:ea typeface="Verdana" panose="020B0604030504040204" pitchFamily="34" charset="0"/>
                <a:cs typeface="Verdana" panose="020B0604030504040204" pitchFamily="34" charset="0"/>
              </a:rPr>
              <a:t>Studio da paese di pescatori-agricoltori in Norvegia [</a:t>
            </a:r>
            <a:r>
              <a:rPr lang="it-IT" sz="2800" dirty="0" err="1">
                <a:latin typeface="Verdana" pitchFamily="34" charset="0"/>
                <a:ea typeface="Verdana" pitchFamily="34" charset="0"/>
                <a:cs typeface="Verdana" pitchFamily="34" charset="0"/>
              </a:rPr>
              <a:t>Barnes</a:t>
            </a:r>
            <a:r>
              <a:rPr lang="it-IT" sz="2800" dirty="0">
                <a:latin typeface="Verdana" pitchFamily="34" charset="0"/>
                <a:ea typeface="Verdana" pitchFamily="34" charset="0"/>
                <a:cs typeface="Verdana" pitchFamily="34" charset="0"/>
              </a:rPr>
              <a:t>, 1954]</a:t>
            </a:r>
          </a:p>
          <a:p>
            <a:pPr>
              <a:buFontTx/>
              <a:buChar char="-"/>
            </a:pPr>
            <a:endParaRPr lang="it-IT" dirty="0"/>
          </a:p>
        </p:txBody>
      </p:sp>
    </p:spTree>
    <p:extLst>
      <p:ext uri="{BB962C8B-B14F-4D97-AF65-F5344CB8AC3E}">
        <p14:creationId xmlns:p14="http://schemas.microsoft.com/office/powerpoint/2010/main" val="4023457727"/>
      </p:ext>
    </p:extLst>
  </p:cSld>
  <p:clrMapOvr>
    <a:masterClrMapping/>
  </p:clrMapOvr>
  <mc:AlternateContent xmlns:mc="http://schemas.openxmlformats.org/markup-compatibility/2006" xmlns:p14="http://schemas.microsoft.com/office/powerpoint/2010/main">
    <mc:Choice Requires="p14">
      <p:transition spd="slow" p14:dur="2000" advTm="381"/>
    </mc:Choice>
    <mc:Fallback xmlns="">
      <p:transition spd="slow" advTm="381"/>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solidFill>
                  <a:srgbClr val="002060"/>
                </a:solidFill>
                <a:latin typeface="Verdana" pitchFamily="34" charset="0"/>
                <a:cs typeface="Arial" charset="0"/>
              </a:rPr>
              <a:t>Comunicazione:</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8 concetti base</a:t>
            </a:r>
            <a:endParaRPr lang="it-IT" sz="3200" dirty="0"/>
          </a:p>
        </p:txBody>
      </p:sp>
      <p:sp>
        <p:nvSpPr>
          <p:cNvPr id="3" name="Segnaposto contenuto 2"/>
          <p:cNvSpPr>
            <a:spLocks noGrp="1"/>
          </p:cNvSpPr>
          <p:nvPr>
            <p:ph idx="1"/>
          </p:nvPr>
        </p:nvSpPr>
        <p:spPr>
          <a:xfrm>
            <a:off x="457200" y="1772816"/>
            <a:ext cx="8229600" cy="4525963"/>
          </a:xfrm>
        </p:spPr>
        <p:txBody>
          <a:bodyPr/>
          <a:lstStyle/>
          <a:p>
            <a:pPr marL="0" indent="0" algn="just">
              <a:lnSpc>
                <a:spcPct val="150000"/>
              </a:lnSpc>
              <a:buNone/>
            </a:pPr>
            <a:r>
              <a:rPr lang="it-IT" sz="2400" i="1" dirty="0">
                <a:latin typeface="Verdana" pitchFamily="34" charset="0"/>
                <a:ea typeface="Verdana" pitchFamily="34" charset="0"/>
                <a:cs typeface="Verdana" pitchFamily="34" charset="0"/>
              </a:rPr>
              <a:t>Comunicazione come interpretazione: </a:t>
            </a:r>
            <a:r>
              <a:rPr lang="it-IT" sz="2400" dirty="0">
                <a:latin typeface="Verdana" pitchFamily="34" charset="0"/>
                <a:ea typeface="Verdana" pitchFamily="34" charset="0"/>
                <a:cs typeface="Verdana" pitchFamily="34" charset="0"/>
              </a:rPr>
              <a:t>l’interpretazione del testo è data da una rete di relazioni strutturali contestuali, che si riferiscono sia ad elementi interni (come per l’inferenza) che esterni, come la precomprensione del testo, scommessa culturale che il lettore fa sulla base di suoi presupposti socialmente e storicamente (interpretazione ermeneutica) collocati.</a:t>
            </a:r>
          </a:p>
          <a:p>
            <a:endParaRPr lang="it-IT" dirty="0"/>
          </a:p>
        </p:txBody>
      </p:sp>
      <p:sp>
        <p:nvSpPr>
          <p:cNvPr id="4" name="Rettangolo 3">
            <a:extLst>
              <a:ext uri="{FF2B5EF4-FFF2-40B4-BE49-F238E27FC236}">
                <a16:creationId xmlns:a16="http://schemas.microsoft.com/office/drawing/2014/main" id="{09373999-752E-4940-AF78-58D3D242F11B}"/>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8°</a:t>
            </a:r>
            <a:endParaRPr lang="it-IT" sz="3200" dirty="0"/>
          </a:p>
        </p:txBody>
      </p:sp>
    </p:spTree>
    <p:extLst>
      <p:ext uri="{BB962C8B-B14F-4D97-AF65-F5344CB8AC3E}">
        <p14:creationId xmlns:p14="http://schemas.microsoft.com/office/powerpoint/2010/main" val="1111960882"/>
      </p:ext>
    </p:extLst>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AEE67C-ACFB-044E-870A-32725021B25C}"/>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8° Tradotto in pratica</a:t>
            </a:r>
            <a:endParaRPr lang="it-IT" sz="3200" dirty="0"/>
          </a:p>
        </p:txBody>
      </p:sp>
      <p:sp>
        <p:nvSpPr>
          <p:cNvPr id="3" name="Segnaposto contenuto 2">
            <a:extLst>
              <a:ext uri="{FF2B5EF4-FFF2-40B4-BE49-F238E27FC236}">
                <a16:creationId xmlns:a16="http://schemas.microsoft.com/office/drawing/2014/main" id="{695DDCEC-D6A8-064E-B6D2-4206E4BAD082}"/>
              </a:ext>
            </a:extLst>
          </p:cNvPr>
          <p:cNvSpPr>
            <a:spLocks noGrp="1"/>
          </p:cNvSpPr>
          <p:nvPr>
            <p:ph idx="1"/>
          </p:nvPr>
        </p:nvSpPr>
        <p:spPr/>
        <p:txBody>
          <a:bodyPr/>
          <a:lstStyle/>
          <a:p>
            <a:pPr marL="0" indent="0" algn="just">
              <a:lnSpc>
                <a:spcPct val="150000"/>
              </a:lnSpc>
              <a:buNone/>
            </a:pPr>
            <a:r>
              <a:rPr lang="it-IT" sz="3600" dirty="0">
                <a:latin typeface="Verdana" panose="020B0604030504040204" pitchFamily="34" charset="0"/>
                <a:ea typeface="Verdana" panose="020B0604030504040204" pitchFamily="34" charset="0"/>
                <a:cs typeface="Verdana" panose="020B0604030504040204" pitchFamily="34" charset="0"/>
              </a:rPr>
              <a:t>Noi (come persone e come organizzazione) siamo la nostra reputazione (comportamenti-storia-percezione) e questa dipende anche dal contesto</a:t>
            </a:r>
          </a:p>
          <a:p>
            <a:pPr marL="0" indent="0">
              <a:buNone/>
            </a:pPr>
            <a:endParaRPr lang="it-IT" dirty="0"/>
          </a:p>
        </p:txBody>
      </p:sp>
    </p:spTree>
    <p:extLst>
      <p:ext uri="{BB962C8B-B14F-4D97-AF65-F5344CB8AC3E}">
        <p14:creationId xmlns:p14="http://schemas.microsoft.com/office/powerpoint/2010/main" val="2128303460"/>
      </p:ext>
    </p:extLst>
  </p:cSld>
  <p:clrMapOvr>
    <a:masterClrMapping/>
  </p:clrMapOvr>
  <mc:AlternateContent xmlns:mc="http://schemas.openxmlformats.org/markup-compatibility/2006" xmlns:p14="http://schemas.microsoft.com/office/powerpoint/2010/main">
    <mc:Choice Requires="p14">
      <p:transition spd="slow" p14:dur="2000" advTm="660"/>
    </mc:Choice>
    <mc:Fallback xmlns="">
      <p:transition spd="slow" advTm="66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F49E3B-862F-2330-4BDD-7B253FE36DA1}"/>
              </a:ext>
            </a:extLst>
          </p:cNvPr>
          <p:cNvSpPr>
            <a:spLocks noGrp="1"/>
          </p:cNvSpPr>
          <p:nvPr>
            <p:ph type="title"/>
          </p:nvPr>
        </p:nvSpPr>
        <p:spPr/>
        <p:txBody>
          <a:bodyPr/>
          <a:lstStyle/>
          <a:p>
            <a:r>
              <a:rPr lang="it-IT" sz="3200" dirty="0">
                <a:latin typeface="Verdana" panose="020B0604030504040204" pitchFamily="34" charset="0"/>
                <a:ea typeface="Verdana" panose="020B0604030504040204" pitchFamily="34" charset="0"/>
              </a:rPr>
              <a:t>Errori nella comunicazione</a:t>
            </a:r>
            <a:br>
              <a:rPr lang="it-IT" sz="3200" dirty="0">
                <a:latin typeface="Verdana" panose="020B0604030504040204" pitchFamily="34" charset="0"/>
                <a:ea typeface="Verdana" panose="020B0604030504040204" pitchFamily="34" charset="0"/>
              </a:rPr>
            </a:br>
            <a:r>
              <a:rPr lang="it-IT" sz="3200" dirty="0">
                <a:latin typeface="Verdana" panose="020B0604030504040204" pitchFamily="34" charset="0"/>
                <a:ea typeface="Verdana" panose="020B0604030504040204" pitchFamily="34" charset="0"/>
              </a:rPr>
              <a:t>possono uccidere</a:t>
            </a:r>
            <a:endParaRPr lang="en-GB" sz="3200" dirty="0">
              <a:latin typeface="Verdana" panose="020B0604030504040204" pitchFamily="34" charset="0"/>
              <a:ea typeface="Verdana" panose="020B0604030504040204" pitchFamily="34" charset="0"/>
            </a:endParaRPr>
          </a:p>
        </p:txBody>
      </p:sp>
      <p:sp>
        <p:nvSpPr>
          <p:cNvPr id="3" name="Segnaposto contenuto 2">
            <a:extLst>
              <a:ext uri="{FF2B5EF4-FFF2-40B4-BE49-F238E27FC236}">
                <a16:creationId xmlns:a16="http://schemas.microsoft.com/office/drawing/2014/main" id="{1F655A8B-3F9A-9B27-3D51-07EF2893AF49}"/>
              </a:ext>
            </a:extLst>
          </p:cNvPr>
          <p:cNvSpPr>
            <a:spLocks noGrp="1"/>
          </p:cNvSpPr>
          <p:nvPr>
            <p:ph idx="1"/>
          </p:nvPr>
        </p:nvSpPr>
        <p:spPr/>
        <p:txBody>
          <a:bodyPr/>
          <a:lstStyle/>
          <a:p>
            <a:pPr marL="0" indent="0" algn="just">
              <a:lnSpc>
                <a:spcPts val="3200"/>
              </a:lnSpc>
              <a:spcBef>
                <a:spcPts val="0"/>
              </a:spcBef>
              <a:buNone/>
            </a:pPr>
            <a:r>
              <a:rPr lang="it-IT" sz="2000" dirty="0">
                <a:latin typeface="Verdana" panose="020B0604030504040204" pitchFamily="34" charset="0"/>
                <a:ea typeface="Verdana" panose="020B0604030504040204" pitchFamily="34" charset="0"/>
              </a:rPr>
              <a:t>Esempio di </a:t>
            </a:r>
            <a:r>
              <a:rPr lang="it-IT" sz="2000" dirty="0" err="1">
                <a:latin typeface="Verdana" panose="020B0604030504040204" pitchFamily="34" charset="0"/>
                <a:ea typeface="Verdana" panose="020B0604030504040204" pitchFamily="34" charset="0"/>
              </a:rPr>
              <a:t>Rigopiano</a:t>
            </a:r>
            <a:r>
              <a:rPr lang="it-IT" sz="2000" dirty="0">
                <a:latin typeface="Verdana" panose="020B0604030504040204" pitchFamily="34" charset="0"/>
                <a:ea typeface="Verdana" panose="020B0604030504040204" pitchFamily="34" charset="0"/>
              </a:rPr>
              <a:t> (non è l’unico):</a:t>
            </a:r>
          </a:p>
          <a:p>
            <a:pPr algn="just">
              <a:lnSpc>
                <a:spcPts val="3200"/>
              </a:lnSpc>
              <a:spcBef>
                <a:spcPts val="0"/>
              </a:spcBef>
              <a:buFontTx/>
              <a:buChar char="-"/>
            </a:pPr>
            <a:r>
              <a:rPr lang="it-IT" sz="2000" kern="100" dirty="0">
                <a:effectLst/>
                <a:latin typeface="Verdana" panose="020B0604030504040204" pitchFamily="34" charset="0"/>
                <a:ea typeface="Verdana" panose="020B0604030504040204" pitchFamily="34" charset="0"/>
                <a:cs typeface="Times New Roman" panose="02020603050405020304" pitchFamily="18" charset="0"/>
              </a:rPr>
              <a:t>Sottovalutazione delle richieste di aiuto → gli allarmi preventivi sono stati ignorati</a:t>
            </a:r>
          </a:p>
          <a:p>
            <a:pPr algn="just">
              <a:lnSpc>
                <a:spcPts val="3200"/>
              </a:lnSpc>
              <a:spcBef>
                <a:spcPts val="0"/>
              </a:spcBef>
              <a:buFontTx/>
              <a:buChar char="-"/>
            </a:pPr>
            <a:r>
              <a:rPr lang="it-IT" sz="2000" kern="100" dirty="0">
                <a:effectLst/>
                <a:latin typeface="Verdana" panose="020B0604030504040204" pitchFamily="34" charset="0"/>
                <a:ea typeface="Verdana" panose="020B0604030504040204" pitchFamily="34" charset="0"/>
                <a:cs typeface="Times New Roman" panose="02020603050405020304" pitchFamily="18" charset="0"/>
              </a:rPr>
              <a:t>Scetticismo nell’accettare l’emergenza → il primo allarme non è stato preso sul serio</a:t>
            </a:r>
          </a:p>
          <a:p>
            <a:pPr algn="just">
              <a:lnSpc>
                <a:spcPts val="3200"/>
              </a:lnSpc>
              <a:spcBef>
                <a:spcPts val="0"/>
              </a:spcBef>
              <a:buFontTx/>
              <a:buChar char="-"/>
            </a:pPr>
            <a:r>
              <a:rPr lang="it-IT" sz="2000" kern="100" dirty="0">
                <a:effectLst/>
                <a:latin typeface="Verdana" panose="020B0604030504040204" pitchFamily="34" charset="0"/>
                <a:ea typeface="Verdana" panose="020B0604030504040204" pitchFamily="34" charset="0"/>
                <a:cs typeface="Times New Roman" panose="02020603050405020304" pitchFamily="18" charset="0"/>
              </a:rPr>
              <a:t>Ritardi nella risposta → i soccorsi sono arrivati con ore di ritardo</a:t>
            </a:r>
          </a:p>
          <a:p>
            <a:pPr algn="just">
              <a:lnSpc>
                <a:spcPts val="3200"/>
              </a:lnSpc>
              <a:spcBef>
                <a:spcPts val="0"/>
              </a:spcBef>
              <a:buFontTx/>
              <a:buChar char="-"/>
            </a:pPr>
            <a:r>
              <a:rPr lang="it-IT" sz="2000" kern="100" dirty="0">
                <a:effectLst/>
                <a:latin typeface="Verdana" panose="020B0604030504040204" pitchFamily="34" charset="0"/>
                <a:ea typeface="Verdana" panose="020B0604030504040204" pitchFamily="34" charset="0"/>
                <a:cs typeface="Times New Roman" panose="02020603050405020304" pitchFamily="18" charset="0"/>
              </a:rPr>
              <a:t>Mancata coordinazione tra le autorità → enti diversi hanno gestito male l’emergenza</a:t>
            </a:r>
          </a:p>
          <a:p>
            <a:pPr algn="just">
              <a:lnSpc>
                <a:spcPts val="3200"/>
              </a:lnSpc>
              <a:spcBef>
                <a:spcPts val="0"/>
              </a:spcBef>
              <a:buFontTx/>
              <a:buChar char="-"/>
            </a:pPr>
            <a:r>
              <a:rPr lang="it-IT" sz="2000" kern="100" dirty="0">
                <a:effectLst/>
                <a:latin typeface="Verdana" panose="020B0604030504040204" pitchFamily="34" charset="0"/>
                <a:ea typeface="Verdana" panose="020B0604030504040204" pitchFamily="34" charset="0"/>
                <a:cs typeface="Times New Roman" panose="02020603050405020304" pitchFamily="18" charset="0"/>
              </a:rPr>
              <a:t>Comunicazione frammentaria con il pubblico → le informazioni alle famiglie e ai media sono state incomplete e contraddittorie</a:t>
            </a:r>
            <a:endParaRPr lang="en-GB" sz="2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254149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asellaDiTesto 3"/>
          <p:cNvSpPr txBox="1">
            <a:spLocks noChangeArrowheads="1"/>
          </p:cNvSpPr>
          <p:nvPr/>
        </p:nvSpPr>
        <p:spPr bwMode="auto">
          <a:xfrm>
            <a:off x="4874464" y="-1026261"/>
            <a:ext cx="3784065" cy="2052522"/>
          </a:xfrm>
          <a:prstGeom prst="rect">
            <a:avLst/>
          </a:prstGeom>
        </p:spPr>
        <p:txBody>
          <a:bodyPr vert="horz" lIns="91440" tIns="45720" rIns="91440" bIns="45720" rtlCol="0" anchor="b">
            <a:normAutofit/>
          </a:bodyPr>
          <a:lstStyle/>
          <a:p>
            <a:pPr>
              <a:lnSpc>
                <a:spcPct val="90000"/>
              </a:lnSpc>
              <a:spcAft>
                <a:spcPts val="600"/>
              </a:spcAft>
            </a:pPr>
            <a:r>
              <a:rPr lang="en-US" sz="3200" dirty="0" err="1">
                <a:latin typeface="Verdana" panose="020B0604030504040204" pitchFamily="34" charset="0"/>
                <a:ea typeface="Verdana" panose="020B0604030504040204" pitchFamily="34" charset="0"/>
                <a:cs typeface="+mj-cs"/>
              </a:rPr>
              <a:t>Comunicazione</a:t>
            </a:r>
            <a:endParaRPr lang="en-US" sz="3200" dirty="0">
              <a:latin typeface="Verdana" panose="020B0604030504040204" pitchFamily="34" charset="0"/>
              <a:ea typeface="Verdana" panose="020B0604030504040204" pitchFamily="34" charset="0"/>
              <a:cs typeface="+mj-cs"/>
            </a:endParaRPr>
          </a:p>
        </p:txBody>
      </p:sp>
      <p:pic>
        <p:nvPicPr>
          <p:cNvPr id="2" name="Picture 2" descr="comunicazione">
            <a:extLst>
              <a:ext uri="{FF2B5EF4-FFF2-40B4-BE49-F238E27FC236}">
                <a16:creationId xmlns:a16="http://schemas.microsoft.com/office/drawing/2014/main" id="{ED96BC90-C35C-8650-6B25-E98D5C302B9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105" r="19269" b="-1"/>
          <a:stretch>
            <a:fillRect/>
          </a:stretch>
        </p:blipFill>
        <p:spPr bwMode="auto">
          <a:xfrm>
            <a:off x="379063" y="554151"/>
            <a:ext cx="4306642" cy="5742189"/>
          </a:xfrm>
          <a:custGeom>
            <a:avLst/>
            <a:gdLst/>
            <a:ahLst/>
            <a:cxnLst/>
            <a:rect l="l" t="t" r="r" b="b"/>
            <a:pathLst>
              <a:path w="1838528" h="1838528">
                <a:moveTo>
                  <a:pt x="919264" y="0"/>
                </a:moveTo>
                <a:cubicBezTo>
                  <a:pt x="1426959" y="0"/>
                  <a:pt x="1838528" y="411569"/>
                  <a:pt x="1838528" y="919264"/>
                </a:cubicBezTo>
                <a:cubicBezTo>
                  <a:pt x="1838528" y="1426959"/>
                  <a:pt x="1426959" y="1838528"/>
                  <a:pt x="919264" y="1838528"/>
                </a:cubicBezTo>
                <a:cubicBezTo>
                  <a:pt x="411569" y="1838528"/>
                  <a:pt x="0" y="1426959"/>
                  <a:pt x="0" y="919264"/>
                </a:cubicBezTo>
                <a:cubicBezTo>
                  <a:pt x="0" y="411569"/>
                  <a:pt x="411569" y="0"/>
                  <a:pt x="919264" y="0"/>
                </a:cubicBezTo>
                <a:close/>
              </a:path>
            </a:pathLst>
          </a:custGeom>
          <a:noFill/>
          <a:extLst>
            <a:ext uri="{909E8E84-426E-40DD-AFC4-6F175D3DCCD1}">
              <a14:hiddenFill xmlns:a14="http://schemas.microsoft.com/office/drawing/2010/main">
                <a:solidFill>
                  <a:srgbClr val="FFFFFF"/>
                </a:solidFill>
              </a14:hiddenFill>
            </a:ext>
          </a:extLst>
        </p:spPr>
      </p:pic>
      <p:sp>
        <p:nvSpPr>
          <p:cNvPr id="3074" name="CasellaDiTesto 2"/>
          <p:cNvSpPr txBox="1">
            <a:spLocks noChangeArrowheads="1"/>
          </p:cNvSpPr>
          <p:nvPr/>
        </p:nvSpPr>
        <p:spPr bwMode="auto">
          <a:xfrm>
            <a:off x="4767485" y="1124744"/>
            <a:ext cx="3898532" cy="4341994"/>
          </a:xfrm>
          <a:prstGeom prst="rect">
            <a:avLst/>
          </a:prstGeom>
        </p:spPr>
        <p:txBody>
          <a:bodyPr vert="horz" lIns="91440" tIns="45720" rIns="91440" bIns="45720" rtlCol="0" anchor="t">
            <a:noAutofit/>
          </a:bodyPr>
          <a:lstStyle/>
          <a:p>
            <a:pPr>
              <a:lnSpc>
                <a:spcPct val="90000"/>
              </a:lnSpc>
              <a:spcAft>
                <a:spcPts val="600"/>
              </a:spcAft>
            </a:pPr>
            <a:r>
              <a:rPr lang="en-US" sz="2200" dirty="0" err="1">
                <a:solidFill>
                  <a:schemeClr val="tx1">
                    <a:alpha val="80000"/>
                  </a:schemeClr>
                </a:solidFill>
                <a:latin typeface="Verdana" panose="020B0604030504040204" pitchFamily="34" charset="0"/>
                <a:ea typeface="Verdana" panose="020B0604030504040204" pitchFamily="34" charset="0"/>
                <a:cs typeface="+mn-cs"/>
              </a:rPr>
              <a:t>Emittente</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che</a:t>
            </a:r>
            <a:r>
              <a:rPr lang="en-US" sz="2200" dirty="0">
                <a:solidFill>
                  <a:schemeClr val="tx1">
                    <a:alpha val="80000"/>
                  </a:schemeClr>
                </a:solidFill>
                <a:latin typeface="Verdana" panose="020B0604030504040204" pitchFamily="34" charset="0"/>
                <a:ea typeface="Verdana" panose="020B0604030504040204" pitchFamily="34" charset="0"/>
                <a:cs typeface="+mn-cs"/>
              </a:rPr>
              <a:t>,</a:t>
            </a:r>
          </a:p>
          <a:p>
            <a:pPr marL="342900" indent="-342900">
              <a:lnSpc>
                <a:spcPct val="90000"/>
              </a:lnSpc>
              <a:spcAft>
                <a:spcPts val="600"/>
              </a:spcAft>
              <a:buFontTx/>
              <a:buChar char="-"/>
            </a:pPr>
            <a:r>
              <a:rPr lang="en-US" sz="2200" dirty="0">
                <a:solidFill>
                  <a:schemeClr val="tx1">
                    <a:alpha val="80000"/>
                  </a:schemeClr>
                </a:solidFill>
                <a:latin typeface="Verdana" panose="020B0604030504040204" pitchFamily="34" charset="0"/>
                <a:ea typeface="Verdana" panose="020B0604030504040204" pitchFamily="34" charset="0"/>
                <a:cs typeface="+mn-cs"/>
              </a:rPr>
              <a:t>con </a:t>
            </a:r>
            <a:r>
              <a:rPr lang="en-US" sz="2200" dirty="0" err="1">
                <a:solidFill>
                  <a:schemeClr val="tx1">
                    <a:alpha val="80000"/>
                  </a:schemeClr>
                </a:solidFill>
                <a:latin typeface="Verdana" panose="020B0604030504040204" pitchFamily="34" charset="0"/>
                <a:ea typeface="Verdana" panose="020B0604030504040204" pitchFamily="34" charset="0"/>
                <a:cs typeface="+mn-cs"/>
              </a:rPr>
              <a:t>intenzionalità</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relazionale</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interattiva</a:t>
            </a:r>
            <a:r>
              <a:rPr lang="en-US" sz="2200" dirty="0">
                <a:solidFill>
                  <a:schemeClr val="tx1">
                    <a:alpha val="80000"/>
                  </a:schemeClr>
                </a:solidFill>
                <a:latin typeface="Verdana" panose="020B0604030504040204" pitchFamily="34" charset="0"/>
                <a:ea typeface="Verdana" panose="020B0604030504040204" pitchFamily="34" charset="0"/>
                <a:cs typeface="+mn-cs"/>
              </a:rPr>
              <a:t>,</a:t>
            </a:r>
          </a:p>
          <a:p>
            <a:pPr marL="342900" indent="-342900">
              <a:lnSpc>
                <a:spcPct val="90000"/>
              </a:lnSpc>
              <a:spcAft>
                <a:spcPts val="600"/>
              </a:spcAft>
              <a:buFontTx/>
              <a:buChar char="-"/>
            </a:pPr>
            <a:r>
              <a:rPr lang="en-US" sz="2200" dirty="0" err="1">
                <a:solidFill>
                  <a:schemeClr val="tx1">
                    <a:alpha val="80000"/>
                  </a:schemeClr>
                </a:solidFill>
                <a:latin typeface="Verdana" panose="020B0604030504040204" pitchFamily="34" charset="0"/>
                <a:ea typeface="Verdana" panose="020B0604030504040204" pitchFamily="34" charset="0"/>
                <a:cs typeface="+mn-cs"/>
              </a:rPr>
              <a:t>attraverso</a:t>
            </a:r>
            <a:r>
              <a:rPr lang="en-US" sz="2200" dirty="0">
                <a:solidFill>
                  <a:schemeClr val="tx1">
                    <a:alpha val="80000"/>
                  </a:schemeClr>
                </a:solidFill>
                <a:latin typeface="Verdana" panose="020B0604030504040204" pitchFamily="34" charset="0"/>
                <a:ea typeface="Verdana" panose="020B0604030504040204" pitchFamily="34" charset="0"/>
                <a:cs typeface="+mn-cs"/>
              </a:rPr>
              <a:t> un </a:t>
            </a:r>
            <a:r>
              <a:rPr lang="en-US" sz="2200" dirty="0" err="1">
                <a:solidFill>
                  <a:schemeClr val="tx1">
                    <a:alpha val="80000"/>
                  </a:schemeClr>
                </a:solidFill>
                <a:latin typeface="Verdana" panose="020B0604030504040204" pitchFamily="34" charset="0"/>
                <a:ea typeface="Verdana" panose="020B0604030504040204" pitchFamily="34" charset="0"/>
                <a:cs typeface="+mn-cs"/>
              </a:rPr>
              <a:t>canale</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trasmette</a:t>
            </a:r>
            <a:endParaRPr lang="en-US" sz="2200" dirty="0">
              <a:solidFill>
                <a:schemeClr val="tx1">
                  <a:alpha val="80000"/>
                </a:schemeClr>
              </a:solidFill>
              <a:latin typeface="Verdana" panose="020B0604030504040204" pitchFamily="34" charset="0"/>
              <a:ea typeface="Verdana" panose="020B0604030504040204" pitchFamily="34" charset="0"/>
              <a:cs typeface="+mn-cs"/>
            </a:endParaRPr>
          </a:p>
          <a:p>
            <a:pPr marL="342900" indent="-342900">
              <a:lnSpc>
                <a:spcPct val="90000"/>
              </a:lnSpc>
              <a:spcAft>
                <a:spcPts val="600"/>
              </a:spcAft>
              <a:buFontTx/>
              <a:buChar char="-"/>
            </a:pPr>
            <a:r>
              <a:rPr lang="en-US" sz="2200" dirty="0" err="1">
                <a:solidFill>
                  <a:schemeClr val="tx1">
                    <a:alpha val="80000"/>
                  </a:schemeClr>
                </a:solidFill>
                <a:latin typeface="Verdana" panose="020B0604030504040204" pitchFamily="34" charset="0"/>
                <a:ea typeface="Verdana" panose="020B0604030504040204" pitchFamily="34" charset="0"/>
                <a:cs typeface="+mn-cs"/>
              </a:rPr>
              <a:t>informazione</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che</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conserva</a:t>
            </a:r>
            <a:r>
              <a:rPr lang="en-US" sz="2200" dirty="0">
                <a:solidFill>
                  <a:schemeClr val="tx1">
                    <a:alpha val="80000"/>
                  </a:schemeClr>
                </a:solidFill>
                <a:latin typeface="Verdana" panose="020B0604030504040204" pitchFamily="34" charset="0"/>
                <a:ea typeface="Verdana" panose="020B0604030504040204" pitchFamily="34" charset="0"/>
                <a:cs typeface="+mn-cs"/>
              </a:rPr>
              <a:t> o </a:t>
            </a:r>
            <a:r>
              <a:rPr lang="en-US" sz="2200" dirty="0" err="1">
                <a:solidFill>
                  <a:schemeClr val="tx1">
                    <a:alpha val="80000"/>
                  </a:schemeClr>
                </a:solidFill>
                <a:latin typeface="Verdana" panose="020B0604030504040204" pitchFamily="34" charset="0"/>
                <a:ea typeface="Verdana" panose="020B0604030504040204" pitchFamily="34" charset="0"/>
                <a:cs typeface="+mn-cs"/>
              </a:rPr>
              <a:t>perde</a:t>
            </a:r>
            <a:r>
              <a:rPr lang="en-US" sz="2200" dirty="0">
                <a:solidFill>
                  <a:schemeClr val="tx1">
                    <a:alpha val="80000"/>
                  </a:schemeClr>
                </a:solidFill>
                <a:latin typeface="Verdana" panose="020B0604030504040204" pitchFamily="34" charset="0"/>
                <a:ea typeface="Verdana" panose="020B0604030504040204" pitchFamily="34" charset="0"/>
                <a:cs typeface="+mn-cs"/>
              </a:rPr>
              <a:t>, verso</a:t>
            </a:r>
          </a:p>
          <a:p>
            <a:pPr marL="342900" indent="-342900">
              <a:lnSpc>
                <a:spcPct val="90000"/>
              </a:lnSpc>
              <a:spcAft>
                <a:spcPts val="600"/>
              </a:spcAft>
              <a:buFontTx/>
              <a:buChar char="-"/>
            </a:pPr>
            <a:r>
              <a:rPr lang="en-US" sz="2200" dirty="0">
                <a:solidFill>
                  <a:schemeClr val="tx1">
                    <a:alpha val="80000"/>
                  </a:schemeClr>
                </a:solidFill>
                <a:latin typeface="Verdana" panose="020B0604030504040204" pitchFamily="34" charset="0"/>
                <a:ea typeface="Verdana" panose="020B0604030504040204" pitchFamily="34" charset="0"/>
                <a:cs typeface="+mn-cs"/>
              </a:rPr>
              <a:t>un </a:t>
            </a:r>
            <a:r>
              <a:rPr lang="en-US" sz="2200" dirty="0" err="1">
                <a:solidFill>
                  <a:schemeClr val="tx1">
                    <a:alpha val="80000"/>
                  </a:schemeClr>
                </a:solidFill>
                <a:latin typeface="Verdana" panose="020B0604030504040204" pitchFamily="34" charset="0"/>
                <a:ea typeface="Verdana" panose="020B0604030504040204" pitchFamily="34" charset="0"/>
                <a:cs typeface="+mn-cs"/>
              </a:rPr>
              <a:t>ricevente</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che</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può</a:t>
            </a:r>
            <a:r>
              <a:rPr lang="en-US" sz="2200" dirty="0">
                <a:solidFill>
                  <a:schemeClr val="tx1">
                    <a:alpha val="80000"/>
                  </a:schemeClr>
                </a:solidFill>
                <a:latin typeface="Verdana" panose="020B0604030504040204" pitchFamily="34" charset="0"/>
                <a:ea typeface="Verdana" panose="020B0604030504040204" pitchFamily="34" charset="0"/>
                <a:cs typeface="+mn-cs"/>
              </a:rPr>
              <a:t> o </a:t>
            </a:r>
            <a:r>
              <a:rPr lang="en-US" sz="2200" dirty="0" err="1">
                <a:solidFill>
                  <a:schemeClr val="tx1">
                    <a:alpha val="80000"/>
                  </a:schemeClr>
                </a:solidFill>
                <a:latin typeface="Verdana" panose="020B0604030504040204" pitchFamily="34" charset="0"/>
                <a:ea typeface="Verdana" panose="020B0604030504040204" pitchFamily="34" charset="0"/>
                <a:cs typeface="+mn-cs"/>
              </a:rPr>
              <a:t>meno</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recepire</a:t>
            </a:r>
            <a:r>
              <a:rPr lang="en-US" sz="2200" dirty="0">
                <a:solidFill>
                  <a:schemeClr val="tx1">
                    <a:alpha val="80000"/>
                  </a:schemeClr>
                </a:solidFill>
                <a:latin typeface="Verdana" panose="020B0604030504040204" pitchFamily="34" charset="0"/>
                <a:ea typeface="Verdana" panose="020B0604030504040204" pitchFamily="34" charset="0"/>
                <a:cs typeface="+mn-cs"/>
              </a:rPr>
              <a:t> tale </a:t>
            </a:r>
            <a:r>
              <a:rPr lang="en-US" sz="2200" dirty="0" err="1">
                <a:solidFill>
                  <a:schemeClr val="tx1">
                    <a:alpha val="80000"/>
                  </a:schemeClr>
                </a:solidFill>
                <a:latin typeface="Verdana" panose="020B0604030504040204" pitchFamily="34" charset="0"/>
                <a:ea typeface="Verdana" panose="020B0604030504040204" pitchFamily="34" charset="0"/>
                <a:cs typeface="+mn-cs"/>
              </a:rPr>
              <a:t>messaggio</a:t>
            </a:r>
            <a:r>
              <a:rPr lang="en-US" sz="2200" dirty="0">
                <a:solidFill>
                  <a:schemeClr val="tx1">
                    <a:alpha val="80000"/>
                  </a:schemeClr>
                </a:solidFill>
                <a:latin typeface="Verdana" panose="020B0604030504040204" pitchFamily="34" charset="0"/>
                <a:ea typeface="Verdana" panose="020B0604030504040204" pitchFamily="34" charset="0"/>
                <a:cs typeface="+mn-cs"/>
              </a:rPr>
              <a:t> e, </a:t>
            </a:r>
            <a:r>
              <a:rPr lang="en-US" sz="2200" dirty="0" err="1">
                <a:solidFill>
                  <a:schemeClr val="tx1">
                    <a:alpha val="80000"/>
                  </a:schemeClr>
                </a:solidFill>
                <a:latin typeface="Verdana" panose="020B0604030504040204" pitchFamily="34" charset="0"/>
                <a:ea typeface="Verdana" panose="020B0604030504040204" pitchFamily="34" charset="0"/>
                <a:cs typeface="+mn-cs"/>
              </a:rPr>
              <a:t>comunque</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elaborarlo</a:t>
            </a:r>
            <a:r>
              <a:rPr lang="en-US" sz="2200" dirty="0">
                <a:solidFill>
                  <a:schemeClr val="tx1">
                    <a:alpha val="80000"/>
                  </a:schemeClr>
                </a:solidFill>
                <a:latin typeface="Verdana" panose="020B0604030504040204" pitchFamily="34" charset="0"/>
                <a:ea typeface="Verdana" panose="020B0604030504040204" pitchFamily="34" charset="0"/>
                <a:cs typeface="+mn-cs"/>
              </a:rPr>
              <a:t> in </a:t>
            </a:r>
            <a:r>
              <a:rPr lang="en-US" sz="2200" dirty="0" err="1">
                <a:solidFill>
                  <a:schemeClr val="tx1">
                    <a:alpha val="80000"/>
                  </a:schemeClr>
                </a:solidFill>
                <a:latin typeface="Verdana" panose="020B0604030504040204" pitchFamily="34" charset="0"/>
                <a:ea typeface="Verdana" panose="020B0604030504040204" pitchFamily="34" charset="0"/>
                <a:cs typeface="+mn-cs"/>
              </a:rPr>
              <a:t>qualsiasi</a:t>
            </a:r>
            <a:r>
              <a:rPr lang="en-US" sz="2200" dirty="0">
                <a:solidFill>
                  <a:schemeClr val="tx1">
                    <a:alpha val="80000"/>
                  </a:schemeClr>
                </a:solidFill>
                <a:latin typeface="Verdana" panose="020B0604030504040204" pitchFamily="34" charset="0"/>
                <a:ea typeface="Verdana" panose="020B0604030504040204" pitchFamily="34" charset="0"/>
                <a:cs typeface="+mn-cs"/>
              </a:rPr>
              <a:t> modo </a:t>
            </a:r>
            <a:r>
              <a:rPr lang="en-US" sz="2200" dirty="0" err="1">
                <a:solidFill>
                  <a:schemeClr val="tx1">
                    <a:alpha val="80000"/>
                  </a:schemeClr>
                </a:solidFill>
                <a:latin typeface="Verdana" panose="020B0604030504040204" pitchFamily="34" charset="0"/>
                <a:ea typeface="Verdana" panose="020B0604030504040204" pitchFamily="34" charset="0"/>
                <a:cs typeface="+mn-cs"/>
              </a:rPr>
              <a:t>creda</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meglio</a:t>
            </a:r>
            <a:r>
              <a:rPr lang="en-US" sz="2200" dirty="0">
                <a:solidFill>
                  <a:schemeClr val="tx1">
                    <a:alpha val="80000"/>
                  </a:schemeClr>
                </a:solidFill>
                <a:latin typeface="Verdana" panose="020B0604030504040204" pitchFamily="34" charset="0"/>
                <a:ea typeface="Verdana" panose="020B0604030504040204" pitchFamily="34" charset="0"/>
                <a:cs typeface="+mn-cs"/>
              </a:rPr>
              <a:t>, </a:t>
            </a:r>
            <a:r>
              <a:rPr lang="en-US" sz="2200" dirty="0" err="1">
                <a:solidFill>
                  <a:schemeClr val="tx1">
                    <a:alpha val="80000"/>
                  </a:schemeClr>
                </a:solidFill>
                <a:latin typeface="Verdana" panose="020B0604030504040204" pitchFamily="34" charset="0"/>
                <a:ea typeface="Verdana" panose="020B0604030504040204" pitchFamily="34" charset="0"/>
                <a:cs typeface="+mn-cs"/>
              </a:rPr>
              <a:t>all’interno</a:t>
            </a:r>
            <a:r>
              <a:rPr lang="en-US" sz="2200" dirty="0">
                <a:solidFill>
                  <a:schemeClr val="tx1">
                    <a:alpha val="80000"/>
                  </a:schemeClr>
                </a:solidFill>
                <a:latin typeface="Verdana" panose="020B0604030504040204" pitchFamily="34" charset="0"/>
                <a:ea typeface="Verdana" panose="020B0604030504040204" pitchFamily="34" charset="0"/>
                <a:cs typeface="+mn-cs"/>
              </a:rPr>
              <a:t> di</a:t>
            </a:r>
          </a:p>
          <a:p>
            <a:pPr marL="342900" indent="-342900">
              <a:lnSpc>
                <a:spcPct val="90000"/>
              </a:lnSpc>
              <a:spcAft>
                <a:spcPts val="600"/>
              </a:spcAft>
              <a:buFontTx/>
              <a:buChar char="-"/>
            </a:pPr>
            <a:r>
              <a:rPr lang="en-US" sz="2200" dirty="0">
                <a:solidFill>
                  <a:schemeClr val="tx1">
                    <a:alpha val="80000"/>
                  </a:schemeClr>
                </a:solidFill>
                <a:latin typeface="Verdana" panose="020B0604030504040204" pitchFamily="34" charset="0"/>
                <a:ea typeface="Verdana" panose="020B0604030504040204" pitchFamily="34" charset="0"/>
                <a:cs typeface="+mn-cs"/>
              </a:rPr>
              <a:t>un contest</a:t>
            </a:r>
          </a:p>
          <a:p>
            <a:pPr marL="342900" indent="-342900">
              <a:lnSpc>
                <a:spcPct val="90000"/>
              </a:lnSpc>
              <a:spcAft>
                <a:spcPts val="600"/>
              </a:spcAft>
              <a:buFontTx/>
              <a:buChar char="-"/>
            </a:pPr>
            <a:r>
              <a:rPr lang="en-US" sz="2200" dirty="0">
                <a:solidFill>
                  <a:schemeClr val="tx1">
                    <a:alpha val="80000"/>
                  </a:schemeClr>
                </a:solidFill>
                <a:latin typeface="Verdana" panose="020B0604030504040204" pitchFamily="34" charset="0"/>
                <a:ea typeface="Verdana" panose="020B0604030504040204" pitchFamily="34" charset="0"/>
                <a:cs typeface="+mn-cs"/>
              </a:rPr>
              <a:t>+ azione (</a:t>
            </a:r>
            <a:r>
              <a:rPr lang="en-US" sz="2200" dirty="0" err="1">
                <a:solidFill>
                  <a:schemeClr val="tx1">
                    <a:alpha val="80000"/>
                  </a:schemeClr>
                </a:solidFill>
                <a:latin typeface="Verdana" panose="020B0604030504040204" pitchFamily="34" charset="0"/>
                <a:ea typeface="Verdana" panose="020B0604030504040204" pitchFamily="34" charset="0"/>
                <a:cs typeface="+mn-cs"/>
              </a:rPr>
              <a:t>risposta</a:t>
            </a:r>
            <a:r>
              <a:rPr lang="en-US" sz="2200" dirty="0">
                <a:solidFill>
                  <a:schemeClr val="tx1">
                    <a:alpha val="80000"/>
                  </a:schemeClr>
                </a:solidFill>
                <a:latin typeface="Verdana" panose="020B0604030504040204" pitchFamily="34" charset="0"/>
                <a:ea typeface="Verdana" panose="020B0604030504040204" pitchFamily="34" charset="0"/>
                <a:cs typeface="+mn-cs"/>
              </a:rPr>
              <a:t>)</a:t>
            </a:r>
          </a:p>
        </p:txBody>
      </p:sp>
    </p:spTree>
  </p:cSld>
  <p:clrMapOvr>
    <a:masterClrMapping/>
  </p:clrMapOvr>
  <mc:AlternateContent xmlns:mc="http://schemas.openxmlformats.org/markup-compatibility/2006" xmlns:p14="http://schemas.microsoft.com/office/powerpoint/2010/main">
    <mc:Choice Requires="p14">
      <p:transition spd="slow" p14:dur="2000" advTm="277148"/>
    </mc:Choice>
    <mc:Fallback xmlns="">
      <p:transition spd="slow" advTm="27714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asellaDiTesto 1"/>
          <p:cNvSpPr txBox="1">
            <a:spLocks noChangeArrowheads="1"/>
          </p:cNvSpPr>
          <p:nvPr/>
        </p:nvSpPr>
        <p:spPr bwMode="auto">
          <a:xfrm>
            <a:off x="791369" y="1556792"/>
            <a:ext cx="7561262" cy="5447645"/>
          </a:xfrm>
          <a:prstGeom prst="rect">
            <a:avLst/>
          </a:prstGeom>
          <a:noFill/>
          <a:ln w="9525">
            <a:noFill/>
            <a:miter lim="800000"/>
            <a:headEnd/>
            <a:tailEnd/>
          </a:ln>
        </p:spPr>
        <p:txBody>
          <a:bodyPr>
            <a:spAutoFit/>
          </a:bodyPr>
          <a:lstStyle/>
          <a:p>
            <a:pPr algn="just">
              <a:lnSpc>
                <a:spcPct val="150000"/>
              </a:lnSpc>
            </a:pPr>
            <a:r>
              <a:rPr lang="it-IT" sz="2600" dirty="0">
                <a:latin typeface="Verdana" panose="020B0604030504040204" pitchFamily="34" charset="0"/>
                <a:ea typeface="Verdana" panose="020B0604030504040204" pitchFamily="34" charset="0"/>
                <a:cs typeface="Verdana" panose="020B0604030504040204" pitchFamily="34" charset="0"/>
              </a:rPr>
              <a:t>Emergono così elementi costitutivi la comunicazione che specifichiamo:</a:t>
            </a:r>
          </a:p>
          <a:p>
            <a:pPr marL="342900" indent="-342900" algn="just">
              <a:lnSpc>
                <a:spcPct val="150000"/>
              </a:lnSpc>
              <a:buFontTx/>
              <a:buChar char="-"/>
            </a:pPr>
            <a:r>
              <a:rPr lang="it-IT" sz="2600" i="1" dirty="0">
                <a:latin typeface="Verdana" panose="020B0604030504040204" pitchFamily="34" charset="0"/>
                <a:ea typeface="Verdana" panose="020B0604030504040204" pitchFamily="34" charset="0"/>
                <a:cs typeface="Verdana" panose="020B0604030504040204" pitchFamily="34" charset="0"/>
              </a:rPr>
              <a:t>Canale</a:t>
            </a:r>
            <a:r>
              <a:rPr lang="it-IT" sz="2600" dirty="0">
                <a:latin typeface="Verdana" panose="020B0604030504040204" pitchFamily="34" charset="0"/>
                <a:ea typeface="Verdana" panose="020B0604030504040204" pitchFamily="34" charset="0"/>
                <a:cs typeface="Verdana" panose="020B0604030504040204" pitchFamily="34" charset="0"/>
              </a:rPr>
              <a:t> Il mezzo fisico attraverso cui passa il messaggio</a:t>
            </a:r>
          </a:p>
          <a:p>
            <a:pPr marL="342900" indent="-342900" algn="just">
              <a:lnSpc>
                <a:spcPct val="150000"/>
              </a:lnSpc>
              <a:buFontTx/>
              <a:buChar char="-"/>
            </a:pPr>
            <a:r>
              <a:rPr lang="it-IT" sz="2600" i="1" dirty="0">
                <a:latin typeface="Verdana" panose="020B0604030504040204" pitchFamily="34" charset="0"/>
                <a:ea typeface="Verdana" panose="020B0604030504040204" pitchFamily="34" charset="0"/>
                <a:cs typeface="Verdana" panose="020B0604030504040204" pitchFamily="34" charset="0"/>
              </a:rPr>
              <a:t>Messaggio</a:t>
            </a:r>
            <a:r>
              <a:rPr lang="it-IT" sz="2600" dirty="0">
                <a:latin typeface="Verdana" panose="020B0604030504040204" pitchFamily="34" charset="0"/>
                <a:ea typeface="Verdana" panose="020B0604030504040204" pitchFamily="34" charset="0"/>
                <a:cs typeface="Verdana" panose="020B0604030504040204" pitchFamily="34" charset="0"/>
              </a:rPr>
              <a:t> L’oggetto trasmesso nella comunicazione, composto da un contenuto [le informazioni] e da un contenitore [la forma]</a:t>
            </a:r>
          </a:p>
          <a:p>
            <a:endParaRPr lang="it-IT" dirty="0">
              <a:latin typeface="Calibri" pitchFamily="34" charset="0"/>
            </a:endParaRPr>
          </a:p>
          <a:p>
            <a:endParaRPr lang="it-IT" dirty="0">
              <a:latin typeface="Calibri" pitchFamily="34" charset="0"/>
            </a:endParaRPr>
          </a:p>
        </p:txBody>
      </p:sp>
      <p:sp>
        <p:nvSpPr>
          <p:cNvPr id="3" name="CasellaDiTesto 3"/>
          <p:cNvSpPr txBox="1">
            <a:spLocks noChangeArrowheads="1"/>
          </p:cNvSpPr>
          <p:nvPr/>
        </p:nvSpPr>
        <p:spPr bwMode="auto">
          <a:xfrm>
            <a:off x="165576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Elementi costituivi 1/2</a:t>
            </a:r>
          </a:p>
        </p:txBody>
      </p:sp>
    </p:spTree>
  </p:cSld>
  <p:clrMapOvr>
    <a:masterClrMapping/>
  </p:clrMapOvr>
  <mc:AlternateContent xmlns:mc="http://schemas.openxmlformats.org/markup-compatibility/2006" xmlns:p14="http://schemas.microsoft.com/office/powerpoint/2010/main">
    <mc:Choice Requires="p14">
      <p:transition spd="slow" p14:dur="2000" advTm="60561"/>
    </mc:Choice>
    <mc:Fallback xmlns="">
      <p:transition spd="slow" advTm="6056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asellaDiTesto 1"/>
          <p:cNvSpPr txBox="1">
            <a:spLocks noChangeArrowheads="1"/>
          </p:cNvSpPr>
          <p:nvPr/>
        </p:nvSpPr>
        <p:spPr bwMode="auto">
          <a:xfrm>
            <a:off x="791369" y="1556792"/>
            <a:ext cx="7561262" cy="5447645"/>
          </a:xfrm>
          <a:prstGeom prst="rect">
            <a:avLst/>
          </a:prstGeom>
          <a:noFill/>
          <a:ln w="9525">
            <a:noFill/>
            <a:miter lim="800000"/>
            <a:headEnd/>
            <a:tailEnd/>
          </a:ln>
        </p:spPr>
        <p:txBody>
          <a:bodyPr>
            <a:spAutoFit/>
          </a:bodyPr>
          <a:lstStyle/>
          <a:p>
            <a:pPr marL="342900" indent="-342900" algn="just">
              <a:lnSpc>
                <a:spcPct val="150000"/>
              </a:lnSpc>
              <a:buFontTx/>
              <a:buChar char="-"/>
            </a:pPr>
            <a:r>
              <a:rPr lang="it-IT" sz="2600" i="1" dirty="0">
                <a:latin typeface="Verdana" panose="020B0604030504040204" pitchFamily="34" charset="0"/>
                <a:ea typeface="Verdana" panose="020B0604030504040204" pitchFamily="34" charset="0"/>
                <a:cs typeface="Verdana" panose="020B0604030504040204" pitchFamily="34" charset="0"/>
              </a:rPr>
              <a:t>Codice</a:t>
            </a:r>
            <a:r>
              <a:rPr lang="it-IT" sz="2600" dirty="0">
                <a:latin typeface="Verdana" panose="020B0604030504040204" pitchFamily="34" charset="0"/>
                <a:ea typeface="Verdana" panose="020B0604030504040204" pitchFamily="34" charset="0"/>
                <a:cs typeface="Verdana" panose="020B0604030504040204" pitchFamily="34" charset="0"/>
              </a:rPr>
              <a:t> Sistema per l’organizzazione dei segni </a:t>
            </a:r>
            <a:r>
              <a:rPr lang="it-IT" sz="2600" dirty="0">
                <a:latin typeface="Verdana" panose="020B0604030504040204" pitchFamily="34" charset="0"/>
                <a:ea typeface="Verdana" panose="020B0604030504040204" pitchFamily="34" charset="0"/>
                <a:cs typeface="Verdana" panose="020B0604030504040204" pitchFamily="34" charset="0"/>
                <a:sym typeface="Wingdings" pitchFamily="2" charset="2"/>
              </a:rPr>
              <a:t> codifica dell’informazione</a:t>
            </a:r>
            <a:endParaRPr lang="it-IT" sz="2600" dirty="0">
              <a:latin typeface="Verdana" panose="020B0604030504040204" pitchFamily="34" charset="0"/>
              <a:ea typeface="Verdana" panose="020B0604030504040204" pitchFamily="34" charset="0"/>
              <a:cs typeface="Verdana" panose="020B0604030504040204" pitchFamily="34" charset="0"/>
            </a:endParaRPr>
          </a:p>
          <a:p>
            <a:pPr marL="342900" indent="-342900" algn="just">
              <a:lnSpc>
                <a:spcPct val="150000"/>
              </a:lnSpc>
              <a:buFontTx/>
              <a:buChar char="-"/>
            </a:pPr>
            <a:r>
              <a:rPr lang="it-IT" sz="2600" i="1" dirty="0">
                <a:latin typeface="Verdana" panose="020B0604030504040204" pitchFamily="34" charset="0"/>
                <a:ea typeface="Verdana" panose="020B0604030504040204" pitchFamily="34" charset="0"/>
                <a:cs typeface="Verdana" panose="020B0604030504040204" pitchFamily="34" charset="0"/>
              </a:rPr>
              <a:t>Contesto</a:t>
            </a:r>
            <a:r>
              <a:rPr lang="it-IT" sz="2600" dirty="0">
                <a:latin typeface="Verdana" panose="020B0604030504040204" pitchFamily="34" charset="0"/>
                <a:ea typeface="Verdana" panose="020B0604030504040204" pitchFamily="34" charset="0"/>
                <a:cs typeface="Verdana" panose="020B0604030504040204" pitchFamily="34" charset="0"/>
              </a:rPr>
              <a:t> Cornice fisica o psicologica all’interno della quale si svolge la comunicazione, determina quali codici linguistici e comportamentali attivare</a:t>
            </a:r>
          </a:p>
          <a:p>
            <a:pPr marL="342900" indent="-342900" algn="just">
              <a:lnSpc>
                <a:spcPct val="150000"/>
              </a:lnSpc>
              <a:buFontTx/>
              <a:buChar char="-"/>
            </a:pPr>
            <a:r>
              <a:rPr lang="it-IT" sz="2600" dirty="0">
                <a:latin typeface="Verdana" panose="020B0604030504040204" pitchFamily="34" charset="0"/>
                <a:ea typeface="Verdana" panose="020B0604030504040204" pitchFamily="34" charset="0"/>
                <a:cs typeface="Verdana" panose="020B0604030504040204" pitchFamily="34" charset="0"/>
              </a:rPr>
              <a:t>Prive di contesto, le parole e le azioni prive di senso</a:t>
            </a:r>
          </a:p>
          <a:p>
            <a:endParaRPr lang="it-IT" dirty="0">
              <a:latin typeface="Calibri" pitchFamily="34" charset="0"/>
            </a:endParaRPr>
          </a:p>
          <a:p>
            <a:endParaRPr lang="it-IT" dirty="0">
              <a:latin typeface="Calibri" pitchFamily="34" charset="0"/>
            </a:endParaRPr>
          </a:p>
        </p:txBody>
      </p:sp>
      <p:sp>
        <p:nvSpPr>
          <p:cNvPr id="3" name="CasellaDiTesto 3"/>
          <p:cNvSpPr txBox="1">
            <a:spLocks noChangeArrowheads="1"/>
          </p:cNvSpPr>
          <p:nvPr/>
        </p:nvSpPr>
        <p:spPr bwMode="auto">
          <a:xfrm>
            <a:off x="165576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Elementi costituivi 2/2</a:t>
            </a:r>
          </a:p>
        </p:txBody>
      </p:sp>
    </p:spTree>
    <p:extLst>
      <p:ext uri="{BB962C8B-B14F-4D97-AF65-F5344CB8AC3E}">
        <p14:creationId xmlns:p14="http://schemas.microsoft.com/office/powerpoint/2010/main" val="2339971099"/>
      </p:ext>
    </p:extLst>
  </p:cSld>
  <p:clrMapOvr>
    <a:masterClrMapping/>
  </p:clrMapOvr>
  <mc:AlternateContent xmlns:mc="http://schemas.openxmlformats.org/markup-compatibility/2006" xmlns:p14="http://schemas.microsoft.com/office/powerpoint/2010/main">
    <mc:Choice Requires="p14">
      <p:transition spd="slow" p14:dur="2000" advTm="186721"/>
    </mc:Choice>
    <mc:Fallback xmlns="">
      <p:transition spd="slow" advTm="18672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8313" y="765175"/>
            <a:ext cx="8207375" cy="5759450"/>
          </a:xfrm>
          <a:prstGeom prst="rect">
            <a:avLst/>
          </a:prstGeom>
          <a:solidFill>
            <a:srgbClr val="FFFF99"/>
          </a:solidFill>
          <a:ln w="38100">
            <a:solidFill>
              <a:schemeClr val="accent6">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dirty="0"/>
          </a:p>
        </p:txBody>
      </p:sp>
      <p:sp>
        <p:nvSpPr>
          <p:cNvPr id="3" name="Titolo 1"/>
          <p:cNvSpPr txBox="1">
            <a:spLocks/>
          </p:cNvSpPr>
          <p:nvPr/>
        </p:nvSpPr>
        <p:spPr>
          <a:xfrm>
            <a:off x="468313" y="188913"/>
            <a:ext cx="8229600" cy="1143000"/>
          </a:xfrm>
          <a:prstGeom prst="rect">
            <a:avLst/>
          </a:prstGeom>
        </p:spPr>
        <p:txBody>
          <a:bodyPr/>
          <a:lstStyle/>
          <a:p>
            <a:pPr algn="ctr">
              <a:defRPr/>
            </a:pPr>
            <a:r>
              <a:rPr lang="it-IT" sz="3200" dirty="0">
                <a:solidFill>
                  <a:srgbClr val="002060"/>
                </a:solidFill>
                <a:latin typeface="Verdana" pitchFamily="34" charset="0"/>
              </a:rPr>
              <a:t>Schema comunicazione</a:t>
            </a:r>
          </a:p>
        </p:txBody>
      </p:sp>
      <p:sp>
        <p:nvSpPr>
          <p:cNvPr id="5124" name="Rettangolo 3"/>
          <p:cNvSpPr>
            <a:spLocks noChangeArrowheads="1"/>
          </p:cNvSpPr>
          <p:nvPr/>
        </p:nvSpPr>
        <p:spPr bwMode="auto">
          <a:xfrm>
            <a:off x="423073" y="1917619"/>
            <a:ext cx="1795684" cy="430887"/>
          </a:xfrm>
          <a:prstGeom prst="rect">
            <a:avLst/>
          </a:prstGeom>
          <a:noFill/>
          <a:ln w="9525">
            <a:noFill/>
            <a:miter lim="800000"/>
            <a:headEnd/>
            <a:tailEnd/>
          </a:ln>
        </p:spPr>
        <p:txBody>
          <a:bodyPr wrap="non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EMITTENTE</a:t>
            </a:r>
          </a:p>
        </p:txBody>
      </p:sp>
      <p:sp>
        <p:nvSpPr>
          <p:cNvPr id="5125" name="Rettangolo 4"/>
          <p:cNvSpPr>
            <a:spLocks noChangeArrowheads="1"/>
          </p:cNvSpPr>
          <p:nvPr/>
        </p:nvSpPr>
        <p:spPr bwMode="auto">
          <a:xfrm>
            <a:off x="6396441" y="1721433"/>
            <a:ext cx="1806905" cy="430887"/>
          </a:xfrm>
          <a:prstGeom prst="rect">
            <a:avLst/>
          </a:prstGeom>
          <a:noFill/>
          <a:ln w="9525">
            <a:noFill/>
            <a:miter lim="800000"/>
            <a:headEnd/>
            <a:tailEnd/>
          </a:ln>
        </p:spPr>
        <p:txBody>
          <a:bodyPr wrap="non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RICEVENTE</a:t>
            </a:r>
          </a:p>
        </p:txBody>
      </p:sp>
      <p:sp>
        <p:nvSpPr>
          <p:cNvPr id="7" name="Freccia a destra 6"/>
          <p:cNvSpPr/>
          <p:nvPr/>
        </p:nvSpPr>
        <p:spPr>
          <a:xfrm>
            <a:off x="2195513" y="1125538"/>
            <a:ext cx="4537075" cy="2303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5127" name="Rettangolo 6"/>
          <p:cNvSpPr>
            <a:spLocks noChangeArrowheads="1"/>
          </p:cNvSpPr>
          <p:nvPr/>
        </p:nvSpPr>
        <p:spPr bwMode="auto">
          <a:xfrm>
            <a:off x="2135414" y="1349996"/>
            <a:ext cx="1210588" cy="400110"/>
          </a:xfrm>
          <a:prstGeom prst="rect">
            <a:avLst/>
          </a:prstGeom>
          <a:noFill/>
          <a:ln w="9525">
            <a:noFill/>
            <a:miter lim="800000"/>
            <a:headEnd/>
            <a:tailEnd/>
          </a:ln>
        </p:spPr>
        <p:txBody>
          <a:bodyPr wrap="none">
            <a:spAutoFit/>
          </a:bodyPr>
          <a:lstStyle/>
          <a:p>
            <a:r>
              <a:rPr lang="it-IT" sz="2000" dirty="0">
                <a:latin typeface="Verdana" panose="020B0604030504040204" pitchFamily="34" charset="0"/>
                <a:ea typeface="Verdana" panose="020B0604030504040204" pitchFamily="34" charset="0"/>
                <a:cs typeface="Verdana" panose="020B0604030504040204" pitchFamily="34" charset="0"/>
              </a:rPr>
              <a:t>CANALE</a:t>
            </a:r>
          </a:p>
        </p:txBody>
      </p:sp>
      <p:sp>
        <p:nvSpPr>
          <p:cNvPr id="9" name="Rettangolo arrotondato 8"/>
          <p:cNvSpPr/>
          <p:nvPr/>
        </p:nvSpPr>
        <p:spPr>
          <a:xfrm>
            <a:off x="2898775" y="1893888"/>
            <a:ext cx="2376488" cy="85725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dirty="0"/>
          </a:p>
        </p:txBody>
      </p:sp>
      <p:sp>
        <p:nvSpPr>
          <p:cNvPr id="5129" name="Rettangolo 9"/>
          <p:cNvSpPr>
            <a:spLocks noChangeArrowheads="1"/>
          </p:cNvSpPr>
          <p:nvPr/>
        </p:nvSpPr>
        <p:spPr bwMode="auto">
          <a:xfrm>
            <a:off x="1308424" y="3064609"/>
            <a:ext cx="1611339" cy="430887"/>
          </a:xfrm>
          <a:prstGeom prst="rect">
            <a:avLst/>
          </a:prstGeom>
          <a:noFill/>
          <a:ln w="9525">
            <a:noFill/>
            <a:miter lim="800000"/>
            <a:headEnd/>
            <a:tailEnd/>
          </a:ln>
        </p:spPr>
        <p:txBody>
          <a:bodyPr wrap="non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CODIFICA</a:t>
            </a:r>
          </a:p>
        </p:txBody>
      </p:sp>
      <p:sp>
        <p:nvSpPr>
          <p:cNvPr id="5130" name="Rettangolo 10"/>
          <p:cNvSpPr>
            <a:spLocks noChangeArrowheads="1"/>
          </p:cNvSpPr>
          <p:nvPr/>
        </p:nvSpPr>
        <p:spPr bwMode="auto">
          <a:xfrm>
            <a:off x="6066745" y="3118200"/>
            <a:ext cx="2007281" cy="430887"/>
          </a:xfrm>
          <a:prstGeom prst="rect">
            <a:avLst/>
          </a:prstGeom>
          <a:noFill/>
          <a:ln w="9525">
            <a:noFill/>
            <a:miter lim="800000"/>
            <a:headEnd/>
            <a:tailEnd/>
          </a:ln>
        </p:spPr>
        <p:txBody>
          <a:bodyPr wrap="non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DECODIFICA</a:t>
            </a:r>
          </a:p>
        </p:txBody>
      </p:sp>
      <p:sp>
        <p:nvSpPr>
          <p:cNvPr id="12" name="Rettangolo 11"/>
          <p:cNvSpPr/>
          <p:nvPr/>
        </p:nvSpPr>
        <p:spPr>
          <a:xfrm>
            <a:off x="3220117" y="1588405"/>
            <a:ext cx="2193925" cy="400110"/>
          </a:xfrm>
          <a:prstGeom prst="rect">
            <a:avLst/>
          </a:prstGeom>
        </p:spPr>
        <p:txBody>
          <a:bodyPr wrap="square">
            <a:spAutoFit/>
          </a:bodyPr>
          <a:lstStyle/>
          <a:p>
            <a:pPr fontAlgn="auto">
              <a:spcBef>
                <a:spcPts val="0"/>
              </a:spcBef>
              <a:spcAft>
                <a:spcPts val="0"/>
              </a:spcAft>
              <a:defRPr/>
            </a:pPr>
            <a:r>
              <a:rPr lang="it-IT" sz="2000" cap="all" dirty="0">
                <a:solidFill>
                  <a:schemeClr val="bg1"/>
                </a:solidFill>
                <a:latin typeface="Verdana" panose="020B0604030504040204" pitchFamily="34" charset="0"/>
                <a:ea typeface="Verdana" panose="020B0604030504040204" pitchFamily="34" charset="0"/>
                <a:cs typeface="Verdana" panose="020B0604030504040204" pitchFamily="34" charset="0"/>
              </a:rPr>
              <a:t>messaggio</a:t>
            </a:r>
          </a:p>
        </p:txBody>
      </p:sp>
      <p:sp>
        <p:nvSpPr>
          <p:cNvPr id="5132" name="CasellaDiTesto 12"/>
          <p:cNvSpPr txBox="1">
            <a:spLocks noChangeArrowheads="1"/>
          </p:cNvSpPr>
          <p:nvPr/>
        </p:nvSpPr>
        <p:spPr bwMode="auto">
          <a:xfrm>
            <a:off x="3862550" y="2203510"/>
            <a:ext cx="2376488" cy="553998"/>
          </a:xfrm>
          <a:prstGeom prst="rect">
            <a:avLst/>
          </a:prstGeom>
          <a:noFill/>
          <a:ln w="9525">
            <a:noFill/>
            <a:miter lim="800000"/>
            <a:headEnd/>
            <a:tailEnd/>
          </a:ln>
        </p:spPr>
        <p:txBody>
          <a:bodyPr>
            <a:spAutoFit/>
          </a:bodyPr>
          <a:lstStyle/>
          <a:p>
            <a:r>
              <a:rPr lang="it-IT" sz="1600" dirty="0">
                <a:latin typeface="Verdana" panose="020B0604030504040204" pitchFamily="34" charset="0"/>
                <a:ea typeface="Verdana" panose="020B0604030504040204" pitchFamily="34" charset="0"/>
                <a:cs typeface="Verdana" panose="020B0604030504040204" pitchFamily="34" charset="0"/>
              </a:rPr>
              <a:t>CONTENUTO </a:t>
            </a:r>
          </a:p>
          <a:p>
            <a:r>
              <a:rPr lang="it-IT" sz="1100" dirty="0">
                <a:latin typeface="Verdana" panose="020B0604030504040204" pitchFamily="34" charset="0"/>
                <a:ea typeface="Verdana" panose="020B0604030504040204" pitchFamily="34" charset="0"/>
                <a:cs typeface="Verdana" panose="020B0604030504040204" pitchFamily="34" charset="0"/>
              </a:rPr>
              <a:t>(</a:t>
            </a:r>
            <a:r>
              <a:rPr lang="it-IT" sz="1200" dirty="0">
                <a:latin typeface="Verdana" panose="020B0604030504040204" pitchFamily="34" charset="0"/>
                <a:ea typeface="Verdana" panose="020B0604030504040204" pitchFamily="34" charset="0"/>
                <a:cs typeface="Verdana" panose="020B0604030504040204" pitchFamily="34" charset="0"/>
              </a:rPr>
              <a:t>INFORMAZIONE</a:t>
            </a:r>
            <a:r>
              <a:rPr lang="it-IT" sz="1400" dirty="0">
                <a:latin typeface="Verdana" panose="020B0604030504040204" pitchFamily="34" charset="0"/>
                <a:ea typeface="Verdana" panose="020B0604030504040204" pitchFamily="34" charset="0"/>
                <a:cs typeface="Verdana" panose="020B0604030504040204" pitchFamily="34" charset="0"/>
              </a:rPr>
              <a:t>)</a:t>
            </a:r>
          </a:p>
        </p:txBody>
      </p:sp>
      <p:sp>
        <p:nvSpPr>
          <p:cNvPr id="5133" name="Rettangolo 13"/>
          <p:cNvSpPr>
            <a:spLocks noChangeArrowheads="1"/>
          </p:cNvSpPr>
          <p:nvPr/>
        </p:nvSpPr>
        <p:spPr bwMode="auto">
          <a:xfrm>
            <a:off x="2925194" y="1893888"/>
            <a:ext cx="1103187" cy="400110"/>
          </a:xfrm>
          <a:prstGeom prst="rect">
            <a:avLst/>
          </a:prstGeom>
          <a:noFill/>
          <a:ln w="9525">
            <a:noFill/>
            <a:miter lim="800000"/>
            <a:headEnd/>
            <a:tailEnd/>
          </a:ln>
        </p:spPr>
        <p:txBody>
          <a:bodyPr wrap="none">
            <a:spAutoFit/>
          </a:bodyPr>
          <a:lstStyle/>
          <a:p>
            <a:r>
              <a:rPr lang="it-IT" sz="2000" dirty="0">
                <a:latin typeface="Verdana" panose="020B0604030504040204" pitchFamily="34" charset="0"/>
                <a:ea typeface="Verdana" panose="020B0604030504040204" pitchFamily="34" charset="0"/>
                <a:cs typeface="Verdana" panose="020B0604030504040204" pitchFamily="34" charset="0"/>
              </a:rPr>
              <a:t>FORMA</a:t>
            </a:r>
          </a:p>
        </p:txBody>
      </p:sp>
      <p:cxnSp>
        <p:nvCxnSpPr>
          <p:cNvPr id="15" name="Connettore 1 14"/>
          <p:cNvCxnSpPr/>
          <p:nvPr/>
        </p:nvCxnSpPr>
        <p:spPr>
          <a:xfrm rot="16200000" flipH="1">
            <a:off x="7042944" y="2299494"/>
            <a:ext cx="2232025" cy="26987"/>
          </a:xfrm>
          <a:prstGeom prst="line">
            <a:avLst/>
          </a:prstGeom>
          <a:ln>
            <a:prstDash val="dash"/>
          </a:ln>
        </p:spPr>
        <p:style>
          <a:lnRef idx="3">
            <a:schemeClr val="accent6"/>
          </a:lnRef>
          <a:fillRef idx="0">
            <a:schemeClr val="accent6"/>
          </a:fillRef>
          <a:effectRef idx="2">
            <a:schemeClr val="accent6"/>
          </a:effectRef>
          <a:fontRef idx="minor">
            <a:schemeClr val="tx1"/>
          </a:fontRef>
        </p:style>
      </p:cxnSp>
      <p:sp>
        <p:nvSpPr>
          <p:cNvPr id="16" name="CasellaDiTesto 15"/>
          <p:cNvSpPr txBox="1"/>
          <p:nvPr/>
        </p:nvSpPr>
        <p:spPr>
          <a:xfrm>
            <a:off x="8196431" y="931974"/>
            <a:ext cx="523220" cy="2563522"/>
          </a:xfrm>
          <a:prstGeom prst="rect">
            <a:avLst/>
          </a:prstGeom>
          <a:noFill/>
        </p:spPr>
        <p:txBody>
          <a:bodyPr vert="vert270" wrap="square">
            <a:spAutoFit/>
          </a:bodyPr>
          <a:lstStyle/>
          <a:p>
            <a:pPr fontAlgn="auto">
              <a:spcBef>
                <a:spcPts val="0"/>
              </a:spcBef>
              <a:spcAft>
                <a:spcPts val="0"/>
              </a:spcAft>
              <a:defRPr/>
            </a:pPr>
            <a:r>
              <a:rPr lang="it-IT" sz="2200" dirty="0">
                <a:solidFill>
                  <a:srgbClr val="FFC000"/>
                </a:solidFill>
                <a:latin typeface="Verdana" panose="020B0604030504040204" pitchFamily="34" charset="0"/>
                <a:ea typeface="Verdana" panose="020B0604030504040204" pitchFamily="34" charset="0"/>
                <a:cs typeface="Verdana" panose="020B0604030504040204" pitchFamily="34" charset="0"/>
              </a:rPr>
              <a:t>INFORMAZIONE</a:t>
            </a:r>
          </a:p>
        </p:txBody>
      </p:sp>
      <p:sp>
        <p:nvSpPr>
          <p:cNvPr id="17" name="Freccia a destra 16"/>
          <p:cNvSpPr/>
          <p:nvPr/>
        </p:nvSpPr>
        <p:spPr>
          <a:xfrm rot="10800000">
            <a:off x="2124075" y="3500438"/>
            <a:ext cx="4392613" cy="1008062"/>
          </a:xfrm>
          <a:prstGeom prst="rightArrow">
            <a:avLst/>
          </a:prstGeom>
          <a:solidFill>
            <a:srgbClr val="92D050">
              <a:alpha val="6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5137" name="CasellaDiTesto 17"/>
          <p:cNvSpPr txBox="1">
            <a:spLocks noChangeArrowheads="1"/>
          </p:cNvSpPr>
          <p:nvPr/>
        </p:nvSpPr>
        <p:spPr bwMode="auto">
          <a:xfrm>
            <a:off x="3412205" y="3820260"/>
            <a:ext cx="1809747" cy="430887"/>
          </a:xfrm>
          <a:prstGeom prst="rect">
            <a:avLst/>
          </a:prstGeom>
          <a:noFill/>
          <a:ln w="9525">
            <a:noFill/>
            <a:miter lim="800000"/>
            <a:headEnd/>
            <a:tailEnd/>
          </a:ln>
        </p:spPr>
        <p:txBody>
          <a:bodyPr wrap="squar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RISPOSTA</a:t>
            </a:r>
          </a:p>
        </p:txBody>
      </p:sp>
      <p:cxnSp>
        <p:nvCxnSpPr>
          <p:cNvPr id="19" name="Connettore 1 18"/>
          <p:cNvCxnSpPr/>
          <p:nvPr/>
        </p:nvCxnSpPr>
        <p:spPr>
          <a:xfrm rot="5400000">
            <a:off x="6696818" y="4976589"/>
            <a:ext cx="2951162" cy="0"/>
          </a:xfrm>
          <a:prstGeom prst="line">
            <a:avLst/>
          </a:prstGeom>
          <a:ln>
            <a:solidFill>
              <a:srgbClr val="FF0000"/>
            </a:solidFill>
            <a:prstDash val="dash"/>
          </a:ln>
        </p:spPr>
        <p:style>
          <a:lnRef idx="3">
            <a:schemeClr val="accent6"/>
          </a:lnRef>
          <a:fillRef idx="0">
            <a:schemeClr val="accent6"/>
          </a:fillRef>
          <a:effectRef idx="2">
            <a:schemeClr val="accent6"/>
          </a:effectRef>
          <a:fontRef idx="minor">
            <a:schemeClr val="tx1"/>
          </a:fontRef>
        </p:style>
      </p:cxnSp>
      <p:sp>
        <p:nvSpPr>
          <p:cNvPr id="20" name="CasellaDiTesto 19"/>
          <p:cNvSpPr txBox="1"/>
          <p:nvPr/>
        </p:nvSpPr>
        <p:spPr>
          <a:xfrm>
            <a:off x="8148964" y="3654252"/>
            <a:ext cx="523220" cy="2727075"/>
          </a:xfrm>
          <a:prstGeom prst="rect">
            <a:avLst/>
          </a:prstGeom>
          <a:noFill/>
        </p:spPr>
        <p:txBody>
          <a:bodyPr vert="vert270" wrap="square">
            <a:spAutoFit/>
          </a:bodyPr>
          <a:lstStyle/>
          <a:p>
            <a:pPr fontAlgn="auto">
              <a:spcBef>
                <a:spcPts val="0"/>
              </a:spcBef>
              <a:spcAft>
                <a:spcPts val="0"/>
              </a:spcAft>
              <a:defRPr/>
            </a:pPr>
            <a:r>
              <a:rPr lang="it-IT" sz="2200" dirty="0">
                <a:solidFill>
                  <a:srgbClr val="FF0000"/>
                </a:solidFill>
                <a:latin typeface="Verdana" panose="020B0604030504040204" pitchFamily="34" charset="0"/>
                <a:ea typeface="Verdana" panose="020B0604030504040204" pitchFamily="34" charset="0"/>
                <a:cs typeface="Verdana" panose="020B0604030504040204" pitchFamily="34" charset="0"/>
              </a:rPr>
              <a:t>COMUNICAZIONE</a:t>
            </a:r>
          </a:p>
        </p:txBody>
      </p:sp>
      <p:sp>
        <p:nvSpPr>
          <p:cNvPr id="21" name="Rettangolo 20"/>
          <p:cNvSpPr/>
          <p:nvPr/>
        </p:nvSpPr>
        <p:spPr>
          <a:xfrm>
            <a:off x="2703083" y="4555956"/>
            <a:ext cx="1653017" cy="492443"/>
          </a:xfrm>
          <a:prstGeom prst="rect">
            <a:avLst/>
          </a:prstGeom>
        </p:spPr>
        <p:txBody>
          <a:bodyPr wrap="none">
            <a:spAutoFit/>
          </a:bodyPr>
          <a:lstStyle/>
          <a:p>
            <a:pPr fontAlgn="auto">
              <a:spcBef>
                <a:spcPts val="0"/>
              </a:spcBef>
              <a:spcAft>
                <a:spcPts val="0"/>
              </a:spcAft>
              <a:buFont typeface="Arial" pitchFamily="34" charset="0"/>
              <a:buNone/>
              <a:defRPr/>
            </a:pPr>
            <a:r>
              <a:rPr lang="it-IT" sz="2600" dirty="0">
                <a:latin typeface="Verdana" panose="020B0604030504040204" pitchFamily="34" charset="0"/>
                <a:ea typeface="Verdana" panose="020B0604030504040204" pitchFamily="34" charset="0"/>
                <a:cs typeface="Verdana" panose="020B0604030504040204" pitchFamily="34" charset="0"/>
              </a:rPr>
              <a:t>+ azione</a:t>
            </a:r>
          </a:p>
        </p:txBody>
      </p:sp>
      <p:sp>
        <p:nvSpPr>
          <p:cNvPr id="22" name="Rettangolo 21"/>
          <p:cNvSpPr/>
          <p:nvPr/>
        </p:nvSpPr>
        <p:spPr>
          <a:xfrm>
            <a:off x="2707365" y="5023373"/>
            <a:ext cx="3670172" cy="492443"/>
          </a:xfrm>
          <a:prstGeom prst="rect">
            <a:avLst/>
          </a:prstGeom>
        </p:spPr>
        <p:txBody>
          <a:bodyPr wrap="none">
            <a:spAutoFit/>
          </a:bodyPr>
          <a:lstStyle/>
          <a:p>
            <a:pPr fontAlgn="auto">
              <a:spcBef>
                <a:spcPts val="0"/>
              </a:spcBef>
              <a:spcAft>
                <a:spcPts val="0"/>
              </a:spcAft>
              <a:defRPr/>
            </a:pPr>
            <a:r>
              <a:rPr lang="it-IT" sz="2600" dirty="0">
                <a:latin typeface="Verdana" panose="020B0604030504040204" pitchFamily="34" charset="0"/>
                <a:ea typeface="Verdana" panose="020B0604030504040204" pitchFamily="34" charset="0"/>
                <a:cs typeface="Verdana" panose="020B0604030504040204" pitchFamily="34" charset="0"/>
              </a:rPr>
              <a:t>+ interazione sociale</a:t>
            </a:r>
          </a:p>
        </p:txBody>
      </p:sp>
      <p:sp>
        <p:nvSpPr>
          <p:cNvPr id="5142" name="Rettangolo 22"/>
          <p:cNvSpPr>
            <a:spLocks noChangeArrowheads="1"/>
          </p:cNvSpPr>
          <p:nvPr/>
        </p:nvSpPr>
        <p:spPr bwMode="auto">
          <a:xfrm>
            <a:off x="503107" y="6065430"/>
            <a:ext cx="2034403" cy="492443"/>
          </a:xfrm>
          <a:prstGeom prst="rect">
            <a:avLst/>
          </a:prstGeom>
          <a:noFill/>
          <a:ln w="9525">
            <a:noFill/>
            <a:miter lim="800000"/>
            <a:headEnd/>
            <a:tailEnd/>
          </a:ln>
        </p:spPr>
        <p:txBody>
          <a:bodyPr wrap="none">
            <a:spAutoFit/>
          </a:bodyPr>
          <a:lstStyle/>
          <a:p>
            <a:r>
              <a:rPr lang="it-IT" sz="2600" dirty="0">
                <a:latin typeface="Verdana" panose="020B0604030504040204" pitchFamily="34" charset="0"/>
                <a:ea typeface="Verdana" panose="020B0604030504040204" pitchFamily="34" charset="0"/>
                <a:cs typeface="Verdana" panose="020B0604030504040204" pitchFamily="34" charset="0"/>
              </a:rPr>
              <a:t>CONTESTO</a:t>
            </a:r>
          </a:p>
        </p:txBody>
      </p:sp>
      <p:cxnSp>
        <p:nvCxnSpPr>
          <p:cNvPr id="27" name="Connettore 1 26"/>
          <p:cNvCxnSpPr/>
          <p:nvPr/>
        </p:nvCxnSpPr>
        <p:spPr>
          <a:xfrm rot="16200000" flipH="1">
            <a:off x="1582738" y="2646364"/>
            <a:ext cx="936625"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Connettore 1 44"/>
          <p:cNvCxnSpPr/>
          <p:nvPr/>
        </p:nvCxnSpPr>
        <p:spPr>
          <a:xfrm rot="16200000" flipH="1">
            <a:off x="6335712" y="2673351"/>
            <a:ext cx="936625"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7" name="Connettore 1 46"/>
          <p:cNvCxnSpPr/>
          <p:nvPr/>
        </p:nvCxnSpPr>
        <p:spPr>
          <a:xfrm rot="5400000" flipH="1" flipV="1">
            <a:off x="3492500" y="1903413"/>
            <a:ext cx="863600" cy="8636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Rettangolo 3">
            <a:extLst>
              <a:ext uri="{FF2B5EF4-FFF2-40B4-BE49-F238E27FC236}">
                <a16:creationId xmlns:a16="http://schemas.microsoft.com/office/drawing/2014/main" id="{1DF77B85-43E0-D4E3-4F4C-43868F12DE41}"/>
              </a:ext>
            </a:extLst>
          </p:cNvPr>
          <p:cNvSpPr/>
          <p:nvPr/>
        </p:nvSpPr>
        <p:spPr>
          <a:xfrm>
            <a:off x="2726269" y="5603725"/>
            <a:ext cx="2601994" cy="492443"/>
          </a:xfrm>
          <a:prstGeom prst="rect">
            <a:avLst/>
          </a:prstGeom>
        </p:spPr>
        <p:txBody>
          <a:bodyPr wrap="none">
            <a:spAutoFit/>
          </a:bodyPr>
          <a:lstStyle/>
          <a:p>
            <a:pPr fontAlgn="auto">
              <a:spcBef>
                <a:spcPts val="0"/>
              </a:spcBef>
              <a:spcAft>
                <a:spcPts val="0"/>
              </a:spcAft>
              <a:defRPr/>
            </a:pPr>
            <a:r>
              <a:rPr lang="it-IT" sz="2600">
                <a:latin typeface="Verdana" panose="020B0604030504040204" pitchFamily="34" charset="0"/>
                <a:ea typeface="Verdana" panose="020B0604030504040204" pitchFamily="34" charset="0"/>
                <a:cs typeface="Verdana" panose="020B0604030504040204" pitchFamily="34" charset="0"/>
              </a:rPr>
              <a:t>+ relazionalità</a:t>
            </a:r>
            <a:endParaRPr lang="it-IT" sz="26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208246"/>
    </mc:Choice>
    <mc:Fallback xmlns="">
      <p:transition spd="slow" advTm="20824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
          <p:cNvPicPr>
            <a:picLocks noChangeAspect="1" noChangeArrowheads="1"/>
          </p:cNvPicPr>
          <p:nvPr/>
        </p:nvPicPr>
        <p:blipFill>
          <a:blip r:embed="rId2" cstate="print"/>
          <a:srcRect/>
          <a:stretch>
            <a:fillRect/>
          </a:stretch>
        </p:blipFill>
        <p:spPr bwMode="auto">
          <a:xfrm>
            <a:off x="1979712" y="1420786"/>
            <a:ext cx="4998679" cy="2193298"/>
          </a:xfrm>
          <a:prstGeom prst="rect">
            <a:avLst/>
          </a:prstGeom>
          <a:noFill/>
          <a:ln w="9525">
            <a:noFill/>
            <a:miter lim="800000"/>
            <a:headEnd/>
            <a:tailEnd/>
          </a:ln>
        </p:spPr>
      </p:pic>
      <p:sp>
        <p:nvSpPr>
          <p:cNvPr id="6147" name="CasellaDiTesto 3"/>
          <p:cNvSpPr txBox="1">
            <a:spLocks noChangeArrowheads="1"/>
          </p:cNvSpPr>
          <p:nvPr/>
        </p:nvSpPr>
        <p:spPr bwMode="auto">
          <a:xfrm>
            <a:off x="971600" y="4149080"/>
            <a:ext cx="7848600" cy="2862322"/>
          </a:xfrm>
          <a:prstGeom prst="rect">
            <a:avLst/>
          </a:prstGeom>
          <a:noFill/>
          <a:ln w="9525">
            <a:noFill/>
            <a:miter lim="800000"/>
            <a:headEnd/>
            <a:tailEnd/>
          </a:ln>
        </p:spPr>
        <p:txBody>
          <a:bodyPr>
            <a:spAutoFit/>
          </a:bodyPr>
          <a:lstStyle/>
          <a:p>
            <a:r>
              <a:rPr lang="it-IT" sz="2600" dirty="0">
                <a:latin typeface="Verdana" panose="020B0604030504040204" pitchFamily="34" charset="0"/>
                <a:ea typeface="Verdana" panose="020B0604030504040204" pitchFamily="34" charset="0"/>
                <a:cs typeface="Verdana" panose="020B0604030504040204" pitchFamily="34" charset="0"/>
              </a:rPr>
              <a:t>   FORMA </a:t>
            </a:r>
            <a:r>
              <a:rPr lang="it-IT" sz="2600" dirty="0">
                <a:latin typeface="Verdana" panose="020B0604030504040204" pitchFamily="34" charset="0"/>
                <a:ea typeface="Verdana" panose="020B0604030504040204" pitchFamily="34" charset="0"/>
                <a:cs typeface="Verdana" panose="020B0604030504040204" pitchFamily="34" charset="0"/>
                <a:sym typeface="Wingdings" pitchFamily="2" charset="2"/>
              </a:rPr>
              <a:t> EMOZIONI</a:t>
            </a:r>
          </a:p>
          <a:p>
            <a:endParaRPr lang="it-IT" sz="2400" dirty="0">
              <a:latin typeface="Verdana" panose="020B0604030504040204" pitchFamily="34" charset="0"/>
              <a:ea typeface="Verdana" panose="020B0604030504040204" pitchFamily="34" charset="0"/>
              <a:cs typeface="Verdana" panose="020B0604030504040204" pitchFamily="34" charset="0"/>
              <a:sym typeface="Wingdings" pitchFamily="2" charset="2"/>
            </a:endParaRPr>
          </a:p>
          <a:p>
            <a:r>
              <a:rPr lang="it-IT" sz="2400" dirty="0">
                <a:latin typeface="Verdana" panose="020B0604030504040204" pitchFamily="34" charset="0"/>
                <a:ea typeface="Verdana" panose="020B0604030504040204" pitchFamily="34" charset="0"/>
                <a:cs typeface="Verdana" panose="020B0604030504040204" pitchFamily="34" charset="0"/>
                <a:sym typeface="Wingdings" pitchFamily="2" charset="2"/>
              </a:rPr>
              <a:t>					    </a:t>
            </a:r>
            <a:r>
              <a:rPr lang="it-IT" sz="2600" dirty="0">
                <a:latin typeface="Verdana" panose="020B0604030504040204" pitchFamily="34" charset="0"/>
                <a:ea typeface="Verdana" panose="020B0604030504040204" pitchFamily="34" charset="0"/>
                <a:cs typeface="Verdana" panose="020B0604030504040204" pitchFamily="34" charset="0"/>
                <a:sym typeface="Wingdings" pitchFamily="2" charset="2"/>
              </a:rPr>
              <a:t>AZIONE</a:t>
            </a:r>
          </a:p>
          <a:p>
            <a:endParaRPr lang="it-IT" sz="2400" dirty="0">
              <a:latin typeface="Verdana" panose="020B0604030504040204" pitchFamily="34" charset="0"/>
              <a:ea typeface="Verdana" panose="020B0604030504040204" pitchFamily="34" charset="0"/>
              <a:cs typeface="Verdana" panose="020B0604030504040204" pitchFamily="34" charset="0"/>
              <a:sym typeface="Wingdings" pitchFamily="2" charset="2"/>
            </a:endParaRPr>
          </a:p>
          <a:p>
            <a:r>
              <a:rPr lang="it-IT" sz="2600" dirty="0">
                <a:latin typeface="Verdana" panose="020B0604030504040204" pitchFamily="34" charset="0"/>
                <a:ea typeface="Verdana" panose="020B0604030504040204" pitchFamily="34" charset="0"/>
                <a:cs typeface="Verdana" panose="020B0604030504040204" pitchFamily="34" charset="0"/>
                <a:sym typeface="Wingdings" pitchFamily="2" charset="2"/>
              </a:rPr>
              <a:t>CONTENUTO  RAGIONE</a:t>
            </a:r>
          </a:p>
          <a:p>
            <a:endParaRPr lang="it-IT" dirty="0">
              <a:latin typeface="Calibri" pitchFamily="34" charset="0"/>
              <a:sym typeface="Wingdings" pitchFamily="2" charset="2"/>
            </a:endParaRPr>
          </a:p>
          <a:p>
            <a:endParaRPr lang="it-IT" dirty="0">
              <a:latin typeface="Calibri" pitchFamily="34" charset="0"/>
              <a:sym typeface="Wingdings" pitchFamily="2" charset="2"/>
            </a:endParaRPr>
          </a:p>
          <a:p>
            <a:endParaRPr lang="it-IT" dirty="0">
              <a:latin typeface="Calibri" pitchFamily="34" charset="0"/>
            </a:endParaRPr>
          </a:p>
        </p:txBody>
      </p:sp>
      <p:cxnSp>
        <p:nvCxnSpPr>
          <p:cNvPr id="12" name="Connettore 2 11"/>
          <p:cNvCxnSpPr/>
          <p:nvPr/>
        </p:nvCxnSpPr>
        <p:spPr>
          <a:xfrm flipV="1">
            <a:off x="5004048" y="5184347"/>
            <a:ext cx="1008063" cy="50482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Connettore 2 12"/>
          <p:cNvCxnSpPr/>
          <p:nvPr/>
        </p:nvCxnSpPr>
        <p:spPr>
          <a:xfrm>
            <a:off x="5076056" y="4396939"/>
            <a:ext cx="1079500" cy="50482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6" name="CasellaDiTesto 3"/>
          <p:cNvSpPr txBox="1">
            <a:spLocks noChangeArrowheads="1"/>
          </p:cNvSpPr>
          <p:nvPr/>
        </p:nvSpPr>
        <p:spPr bwMode="auto">
          <a:xfrm>
            <a:off x="165576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Forma / Contenuto</a:t>
            </a:r>
          </a:p>
        </p:txBody>
      </p:sp>
    </p:spTree>
  </p:cSld>
  <p:clrMapOvr>
    <a:masterClrMapping/>
  </p:clrMapOvr>
  <mc:AlternateContent xmlns:mc="http://schemas.openxmlformats.org/markup-compatibility/2006" xmlns:p14="http://schemas.microsoft.com/office/powerpoint/2010/main">
    <mc:Choice Requires="p14">
      <p:transition spd="slow" p14:dur="2000" advTm="2059"/>
    </mc:Choice>
    <mc:Fallback xmlns="">
      <p:transition spd="slow" advTm="2059"/>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a:stretch>
            <a:fillRect/>
          </a:stretch>
        </p:blipFill>
        <p:spPr bwMode="auto">
          <a:xfrm>
            <a:off x="1187624" y="1412776"/>
            <a:ext cx="6940190" cy="4536504"/>
          </a:xfrm>
          <a:prstGeom prst="rect">
            <a:avLst/>
          </a:prstGeom>
          <a:noFill/>
          <a:ln w="9525">
            <a:noFill/>
            <a:miter lim="800000"/>
            <a:headEnd/>
            <a:tailEnd/>
          </a:ln>
        </p:spPr>
      </p:pic>
      <p:sp>
        <p:nvSpPr>
          <p:cNvPr id="3" name="CasellaDiTesto 3"/>
          <p:cNvSpPr txBox="1">
            <a:spLocks noChangeArrowheads="1"/>
          </p:cNvSpPr>
          <p:nvPr/>
        </p:nvSpPr>
        <p:spPr bwMode="auto">
          <a:xfrm>
            <a:off x="191735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Ragione vs Emozione</a:t>
            </a:r>
          </a:p>
        </p:txBody>
      </p:sp>
    </p:spTree>
  </p:cSld>
  <p:clrMapOvr>
    <a:masterClrMapping/>
  </p:clrMapOvr>
  <mc:AlternateContent xmlns:mc="http://schemas.openxmlformats.org/markup-compatibility/2006" xmlns:p14="http://schemas.microsoft.com/office/powerpoint/2010/main">
    <mc:Choice Requires="p14">
      <p:transition spd="slow" p14:dur="2000" advTm="2447"/>
    </mc:Choice>
    <mc:Fallback xmlns="">
      <p:transition spd="slow" advTm="2447"/>
    </mc:Fallback>
  </mc:AlternateContent>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266197E6C6865A49AC0B87229B5674DD" ma:contentTypeVersion="7" ma:contentTypeDescription="Creare un nuovo documento." ma:contentTypeScope="" ma:versionID="5baaa43a06cfb387b1a9a8a471c04eb0">
  <xsd:schema xmlns:xsd="http://www.w3.org/2001/XMLSchema" xmlns:xs="http://www.w3.org/2001/XMLSchema" xmlns:p="http://schemas.microsoft.com/office/2006/metadata/properties" xmlns:ns2="82af3b81-bae1-46bf-9e8c-b1cd931c91a3" targetNamespace="http://schemas.microsoft.com/office/2006/metadata/properties" ma:root="true" ma:fieldsID="a3c3314b88e6adbdc4354c214396f54e" ns2:_="">
    <xsd:import namespace="82af3b81-bae1-46bf-9e8c-b1cd931c91a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af3b81-bae1-46bf-9e8c-b1cd931c91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2A9888-D1F6-40E3-BE04-29A4E5AEF2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af3b81-bae1-46bf-9e8c-b1cd931c91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B8B9C0-52F5-48AD-A9DF-DE7B4DA06777}">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CE0D92F-8CAB-47C3-99E2-BAAE9EE831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1845</TotalTime>
  <Words>1238</Words>
  <Application>Microsoft Office PowerPoint</Application>
  <PresentationFormat>Presentazione su schermo (4:3)</PresentationFormat>
  <Paragraphs>157</Paragraphs>
  <Slides>28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28</vt:i4>
      </vt:variant>
    </vt:vector>
  </HeadingPairs>
  <TitlesOfParts>
    <vt:vector size="32" baseType="lpstr">
      <vt:lpstr>Arial</vt:lpstr>
      <vt:lpstr>Calibri</vt:lpstr>
      <vt:lpstr>Verdana</vt:lpstr>
      <vt:lpstr>Tema di Office</vt:lpstr>
      <vt:lpstr>ELEMENTI DI COMUNICAZIONE</vt:lpstr>
      <vt:lpstr>Stat rosa pristina nomine, nomina nuda tenemus</vt:lpstr>
      <vt:lpstr>Errori nella comunicazione possono uccidere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Comunicazione: 8 concetti base</vt:lpstr>
      <vt:lpstr>Connessione come Interpenetrazione - Interdipendenza globale</vt:lpstr>
      <vt:lpstr>Es. Torchio a caratteri mobili</vt:lpstr>
      <vt:lpstr>I nuovi media</vt:lpstr>
      <vt:lpstr>Comunicazione: 8 concetti base</vt:lpstr>
      <vt:lpstr>Comunicazione: 8 concetti base</vt:lpstr>
      <vt:lpstr>3° Tradotto in pratica</vt:lpstr>
      <vt:lpstr>La fiducia 1/2</vt:lpstr>
      <vt:lpstr>La fiducia 2/2</vt:lpstr>
      <vt:lpstr>Ridurre il rumore</vt:lpstr>
      <vt:lpstr>Comunicazione: 8 concetti base</vt:lpstr>
      <vt:lpstr>Comunicazione: 8 concetti base</vt:lpstr>
      <vt:lpstr>Comunicazione: 8 concetti base</vt:lpstr>
      <vt:lpstr>Dimensioni relazione</vt:lpstr>
      <vt:lpstr>Comunicazione: 8 concetti base</vt:lpstr>
      <vt:lpstr>Relazioni</vt:lpstr>
      <vt:lpstr>Comunicazione: 8 concetti base</vt:lpstr>
      <vt:lpstr>8° Tradotto in pratica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DEFINIZIONI DI COMUNICAZIONE</dc:title>
  <dc:creator>Nicola</dc:creator>
  <cp:lastModifiedBy>nicola strizzolo</cp:lastModifiedBy>
  <cp:revision>185</cp:revision>
  <dcterms:created xsi:type="dcterms:W3CDTF">2011-03-04T06:24:27Z</dcterms:created>
  <dcterms:modified xsi:type="dcterms:W3CDTF">2025-10-21T09:23:05Z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0x010100266197E6C6865A49AC0B87229B5674DD</vt:lpwstr>
  </property>
</Properties>
</file>