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5" r:id="rId34"/>
    <p:sldId id="296" r:id="rId35"/>
    <p:sldId id="29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380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08801" y="1421891"/>
            <a:ext cx="5974715" cy="2055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6939" y="1693163"/>
            <a:ext cx="4898390" cy="3966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9E0500-6CF6-B506-8BEC-7D225954F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912264B-766B-0923-CB65-77AC91D59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682F77-DFA1-1220-5DA5-D679A42FB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848CD-0D42-49A9-B7F8-CDC86A946770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8A9D6B-5B67-5F08-CBDC-539E887E1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32B5BC-8B91-8B14-FA01-3693F5985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8E36-8F87-4A5B-94F4-FADCA3E568B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576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98626" y="745236"/>
            <a:ext cx="9794747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39" y="1569211"/>
            <a:ext cx="10358120" cy="4747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lsole24ore.com/art/motori/2016-04-18/ducati-tappe-fondamentali-storia--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01065">
              <a:lnSpc>
                <a:spcPct val="151400"/>
              </a:lnSpc>
              <a:spcBef>
                <a:spcPts val="95"/>
              </a:spcBef>
            </a:pPr>
            <a:r>
              <a:rPr sz="4400" dirty="0">
                <a:solidFill>
                  <a:srgbClr val="000000"/>
                </a:solidFill>
              </a:rPr>
              <a:t>La</a:t>
            </a:r>
            <a:r>
              <a:rPr sz="4400" spc="-10" dirty="0">
                <a:solidFill>
                  <a:srgbClr val="000000"/>
                </a:solidFill>
              </a:rPr>
              <a:t> reputazione </a:t>
            </a:r>
            <a:r>
              <a:rPr sz="4400" dirty="0">
                <a:solidFill>
                  <a:srgbClr val="000000"/>
                </a:solidFill>
              </a:rPr>
              <a:t>verso</a:t>
            </a:r>
            <a:r>
              <a:rPr sz="4400" spc="-45" dirty="0">
                <a:solidFill>
                  <a:srgbClr val="000000"/>
                </a:solidFill>
              </a:rPr>
              <a:t> </a:t>
            </a:r>
            <a:r>
              <a:rPr sz="4400" dirty="0">
                <a:solidFill>
                  <a:srgbClr val="000000"/>
                </a:solidFill>
              </a:rPr>
              <a:t>la</a:t>
            </a:r>
            <a:r>
              <a:rPr sz="4400" spc="-50" dirty="0">
                <a:solidFill>
                  <a:srgbClr val="000000"/>
                </a:solidFill>
              </a:rPr>
              <a:t> </a:t>
            </a:r>
            <a:r>
              <a:rPr sz="4400" spc="-10" dirty="0">
                <a:solidFill>
                  <a:srgbClr val="000000"/>
                </a:solidFill>
              </a:rPr>
              <a:t>convergenza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4343400" y="4453635"/>
            <a:ext cx="35045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Verdana"/>
                <a:cs typeface="Verdana"/>
              </a:rPr>
              <a:t>Il</a:t>
            </a:r>
            <a:r>
              <a:rPr sz="4000" spc="-55" dirty="0">
                <a:latin typeface="Verdana"/>
                <a:cs typeface="Verdana"/>
              </a:rPr>
              <a:t> </a:t>
            </a:r>
            <a:r>
              <a:rPr sz="4000" dirty="0">
                <a:latin typeface="Verdana"/>
                <a:cs typeface="Verdana"/>
              </a:rPr>
              <a:t>caso</a:t>
            </a:r>
            <a:r>
              <a:rPr sz="4000" spc="-60" dirty="0">
                <a:latin typeface="Verdana"/>
                <a:cs typeface="Verdana"/>
              </a:rPr>
              <a:t> </a:t>
            </a:r>
            <a:r>
              <a:rPr sz="4000" spc="-10" dirty="0">
                <a:latin typeface="Verdana"/>
                <a:cs typeface="Verdana"/>
              </a:rPr>
              <a:t>Ducati</a:t>
            </a:r>
            <a:endParaRPr sz="4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17464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738619"/>
              <a:ext cx="5000625" cy="5401310"/>
            </a:xfrm>
            <a:custGeom>
              <a:avLst/>
              <a:gdLst/>
              <a:ahLst/>
              <a:cxnLst/>
              <a:rect l="l" t="t" r="r" b="b"/>
              <a:pathLst>
                <a:path w="5000625" h="5401310">
                  <a:moveTo>
                    <a:pt x="2299956" y="0"/>
                  </a:moveTo>
                  <a:lnTo>
                    <a:pt x="2248285" y="484"/>
                  </a:lnTo>
                  <a:lnTo>
                    <a:pt x="2196849" y="1932"/>
                  </a:lnTo>
                  <a:lnTo>
                    <a:pt x="2145658" y="4334"/>
                  </a:lnTo>
                  <a:lnTo>
                    <a:pt x="2094720" y="7682"/>
                  </a:lnTo>
                  <a:lnTo>
                    <a:pt x="2044043" y="11967"/>
                  </a:lnTo>
                  <a:lnTo>
                    <a:pt x="1993636" y="17181"/>
                  </a:lnTo>
                  <a:lnTo>
                    <a:pt x="1943508" y="23315"/>
                  </a:lnTo>
                  <a:lnTo>
                    <a:pt x="1893667" y="30361"/>
                  </a:lnTo>
                  <a:lnTo>
                    <a:pt x="1844122" y="38309"/>
                  </a:lnTo>
                  <a:lnTo>
                    <a:pt x="1794882" y="47152"/>
                  </a:lnTo>
                  <a:lnTo>
                    <a:pt x="1745955" y="56880"/>
                  </a:lnTo>
                  <a:lnTo>
                    <a:pt x="1697349" y="67485"/>
                  </a:lnTo>
                  <a:lnTo>
                    <a:pt x="1649075" y="78958"/>
                  </a:lnTo>
                  <a:lnTo>
                    <a:pt x="1601139" y="91291"/>
                  </a:lnTo>
                  <a:lnTo>
                    <a:pt x="1553550" y="104475"/>
                  </a:lnTo>
                  <a:lnTo>
                    <a:pt x="1506318" y="118502"/>
                  </a:lnTo>
                  <a:lnTo>
                    <a:pt x="1459451" y="133363"/>
                  </a:lnTo>
                  <a:lnTo>
                    <a:pt x="1412958" y="149048"/>
                  </a:lnTo>
                  <a:lnTo>
                    <a:pt x="1366846" y="165551"/>
                  </a:lnTo>
                  <a:lnTo>
                    <a:pt x="1321126" y="182861"/>
                  </a:lnTo>
                  <a:lnTo>
                    <a:pt x="1275804" y="200971"/>
                  </a:lnTo>
                  <a:lnTo>
                    <a:pt x="1230891" y="219871"/>
                  </a:lnTo>
                  <a:lnTo>
                    <a:pt x="1186394" y="239554"/>
                  </a:lnTo>
                  <a:lnTo>
                    <a:pt x="1142323" y="260010"/>
                  </a:lnTo>
                  <a:lnTo>
                    <a:pt x="1098685" y="281231"/>
                  </a:lnTo>
                  <a:lnTo>
                    <a:pt x="1055490" y="303208"/>
                  </a:lnTo>
                  <a:lnTo>
                    <a:pt x="1012746" y="325933"/>
                  </a:lnTo>
                  <a:lnTo>
                    <a:pt x="970462" y="349397"/>
                  </a:lnTo>
                  <a:lnTo>
                    <a:pt x="928646" y="373591"/>
                  </a:lnTo>
                  <a:lnTo>
                    <a:pt x="887307" y="398507"/>
                  </a:lnTo>
                  <a:lnTo>
                    <a:pt x="846454" y="424137"/>
                  </a:lnTo>
                  <a:lnTo>
                    <a:pt x="806095" y="450470"/>
                  </a:lnTo>
                  <a:lnTo>
                    <a:pt x="766238" y="477500"/>
                  </a:lnTo>
                  <a:lnTo>
                    <a:pt x="726893" y="505217"/>
                  </a:lnTo>
                  <a:lnTo>
                    <a:pt x="688069" y="533613"/>
                  </a:lnTo>
                  <a:lnTo>
                    <a:pt x="649772" y="562679"/>
                  </a:lnTo>
                  <a:lnTo>
                    <a:pt x="612014" y="592406"/>
                  </a:lnTo>
                  <a:lnTo>
                    <a:pt x="574801" y="622786"/>
                  </a:lnTo>
                  <a:lnTo>
                    <a:pt x="538142" y="653810"/>
                  </a:lnTo>
                  <a:lnTo>
                    <a:pt x="502047" y="685470"/>
                  </a:lnTo>
                  <a:lnTo>
                    <a:pt x="466524" y="717757"/>
                  </a:lnTo>
                  <a:lnTo>
                    <a:pt x="431581" y="750662"/>
                  </a:lnTo>
                  <a:lnTo>
                    <a:pt x="397227" y="784177"/>
                  </a:lnTo>
                  <a:lnTo>
                    <a:pt x="363470" y="818292"/>
                  </a:lnTo>
                  <a:lnTo>
                    <a:pt x="330320" y="853001"/>
                  </a:lnTo>
                  <a:lnTo>
                    <a:pt x="297785" y="888293"/>
                  </a:lnTo>
                  <a:lnTo>
                    <a:pt x="265874" y="924161"/>
                  </a:lnTo>
                  <a:lnTo>
                    <a:pt x="234594" y="960595"/>
                  </a:lnTo>
                  <a:lnTo>
                    <a:pt x="203955" y="997587"/>
                  </a:lnTo>
                  <a:lnTo>
                    <a:pt x="173966" y="1035128"/>
                  </a:lnTo>
                  <a:lnTo>
                    <a:pt x="144635" y="1073211"/>
                  </a:lnTo>
                  <a:lnTo>
                    <a:pt x="115970" y="1111825"/>
                  </a:lnTo>
                  <a:lnTo>
                    <a:pt x="87980" y="1150963"/>
                  </a:lnTo>
                  <a:lnTo>
                    <a:pt x="60674" y="1190616"/>
                  </a:lnTo>
                  <a:lnTo>
                    <a:pt x="0" y="1290490"/>
                  </a:lnTo>
                  <a:lnTo>
                    <a:pt x="0" y="4110471"/>
                  </a:lnTo>
                  <a:lnTo>
                    <a:pt x="60674" y="4210345"/>
                  </a:lnTo>
                  <a:lnTo>
                    <a:pt x="87980" y="4249998"/>
                  </a:lnTo>
                  <a:lnTo>
                    <a:pt x="115970" y="4289136"/>
                  </a:lnTo>
                  <a:lnTo>
                    <a:pt x="144635" y="4327750"/>
                  </a:lnTo>
                  <a:lnTo>
                    <a:pt x="173966" y="4365833"/>
                  </a:lnTo>
                  <a:lnTo>
                    <a:pt x="203955" y="4403374"/>
                  </a:lnTo>
                  <a:lnTo>
                    <a:pt x="234594" y="4440366"/>
                  </a:lnTo>
                  <a:lnTo>
                    <a:pt x="265874" y="4476800"/>
                  </a:lnTo>
                  <a:lnTo>
                    <a:pt x="297785" y="4512668"/>
                  </a:lnTo>
                  <a:lnTo>
                    <a:pt x="330320" y="4547960"/>
                  </a:lnTo>
                  <a:lnTo>
                    <a:pt x="363470" y="4582668"/>
                  </a:lnTo>
                  <a:lnTo>
                    <a:pt x="397227" y="4616784"/>
                  </a:lnTo>
                  <a:lnTo>
                    <a:pt x="431581" y="4650299"/>
                  </a:lnTo>
                  <a:lnTo>
                    <a:pt x="466524" y="4683204"/>
                  </a:lnTo>
                  <a:lnTo>
                    <a:pt x="502047" y="4715491"/>
                  </a:lnTo>
                  <a:lnTo>
                    <a:pt x="538142" y="4747151"/>
                  </a:lnTo>
                  <a:lnTo>
                    <a:pt x="574801" y="4778175"/>
                  </a:lnTo>
                  <a:lnTo>
                    <a:pt x="612014" y="4808555"/>
                  </a:lnTo>
                  <a:lnTo>
                    <a:pt x="649772" y="4838282"/>
                  </a:lnTo>
                  <a:lnTo>
                    <a:pt x="688069" y="4867348"/>
                  </a:lnTo>
                  <a:lnTo>
                    <a:pt x="726893" y="4895744"/>
                  </a:lnTo>
                  <a:lnTo>
                    <a:pt x="766238" y="4923461"/>
                  </a:lnTo>
                  <a:lnTo>
                    <a:pt x="806095" y="4950490"/>
                  </a:lnTo>
                  <a:lnTo>
                    <a:pt x="846454" y="4976824"/>
                  </a:lnTo>
                  <a:lnTo>
                    <a:pt x="887307" y="5002453"/>
                  </a:lnTo>
                  <a:lnTo>
                    <a:pt x="928646" y="5027369"/>
                  </a:lnTo>
                  <a:lnTo>
                    <a:pt x="970462" y="5051564"/>
                  </a:lnTo>
                  <a:lnTo>
                    <a:pt x="1012746" y="5075028"/>
                  </a:lnTo>
                  <a:lnTo>
                    <a:pt x="1055490" y="5097752"/>
                  </a:lnTo>
                  <a:lnTo>
                    <a:pt x="1098685" y="5119730"/>
                  </a:lnTo>
                  <a:lnTo>
                    <a:pt x="1142323" y="5140951"/>
                  </a:lnTo>
                  <a:lnTo>
                    <a:pt x="1186394" y="5161407"/>
                  </a:lnTo>
                  <a:lnTo>
                    <a:pt x="1230891" y="5181089"/>
                  </a:lnTo>
                  <a:lnTo>
                    <a:pt x="1275804" y="5199990"/>
                  </a:lnTo>
                  <a:lnTo>
                    <a:pt x="1321126" y="5218099"/>
                  </a:lnTo>
                  <a:lnTo>
                    <a:pt x="1366846" y="5235410"/>
                  </a:lnTo>
                  <a:lnTo>
                    <a:pt x="1412958" y="5251912"/>
                  </a:lnTo>
                  <a:lnTo>
                    <a:pt x="1459451" y="5267598"/>
                  </a:lnTo>
                  <a:lnTo>
                    <a:pt x="1506318" y="5282458"/>
                  </a:lnTo>
                  <a:lnTo>
                    <a:pt x="1553550" y="5296485"/>
                  </a:lnTo>
                  <a:lnTo>
                    <a:pt x="1601139" y="5309669"/>
                  </a:lnTo>
                  <a:lnTo>
                    <a:pt x="1649075" y="5322002"/>
                  </a:lnTo>
                  <a:lnTo>
                    <a:pt x="1697349" y="5333476"/>
                  </a:lnTo>
                  <a:lnTo>
                    <a:pt x="1745955" y="5344081"/>
                  </a:lnTo>
                  <a:lnTo>
                    <a:pt x="1794882" y="5353809"/>
                  </a:lnTo>
                  <a:lnTo>
                    <a:pt x="1844122" y="5362651"/>
                  </a:lnTo>
                  <a:lnTo>
                    <a:pt x="1893667" y="5370600"/>
                  </a:lnTo>
                  <a:lnTo>
                    <a:pt x="1943508" y="5377645"/>
                  </a:lnTo>
                  <a:lnTo>
                    <a:pt x="1993636" y="5383779"/>
                  </a:lnTo>
                  <a:lnTo>
                    <a:pt x="2044043" y="5388993"/>
                  </a:lnTo>
                  <a:lnTo>
                    <a:pt x="2094720" y="5393279"/>
                  </a:lnTo>
                  <a:lnTo>
                    <a:pt x="2145658" y="5396627"/>
                  </a:lnTo>
                  <a:lnTo>
                    <a:pt x="2196849" y="5399029"/>
                  </a:lnTo>
                  <a:lnTo>
                    <a:pt x="2248285" y="5400477"/>
                  </a:lnTo>
                  <a:lnTo>
                    <a:pt x="2299956" y="5400961"/>
                  </a:lnTo>
                  <a:lnTo>
                    <a:pt x="2348488" y="5400534"/>
                  </a:lnTo>
                  <a:lnTo>
                    <a:pt x="2396813" y="5399256"/>
                  </a:lnTo>
                  <a:lnTo>
                    <a:pt x="2444924" y="5397136"/>
                  </a:lnTo>
                  <a:lnTo>
                    <a:pt x="2492813" y="5394181"/>
                  </a:lnTo>
                  <a:lnTo>
                    <a:pt x="2540473" y="5390396"/>
                  </a:lnTo>
                  <a:lnTo>
                    <a:pt x="2587897" y="5385791"/>
                  </a:lnTo>
                  <a:lnTo>
                    <a:pt x="2635079" y="5380371"/>
                  </a:lnTo>
                  <a:lnTo>
                    <a:pt x="2682010" y="5374144"/>
                  </a:lnTo>
                  <a:lnTo>
                    <a:pt x="2728684" y="5367117"/>
                  </a:lnTo>
                  <a:lnTo>
                    <a:pt x="2775094" y="5359297"/>
                  </a:lnTo>
                  <a:lnTo>
                    <a:pt x="2821231" y="5350692"/>
                  </a:lnTo>
                  <a:lnTo>
                    <a:pt x="2867091" y="5341308"/>
                  </a:lnTo>
                  <a:lnTo>
                    <a:pt x="2912664" y="5331153"/>
                  </a:lnTo>
                  <a:lnTo>
                    <a:pt x="2957944" y="5320233"/>
                  </a:lnTo>
                  <a:lnTo>
                    <a:pt x="3002925" y="5308556"/>
                  </a:lnTo>
                  <a:lnTo>
                    <a:pt x="3047598" y="5296130"/>
                  </a:lnTo>
                  <a:lnTo>
                    <a:pt x="3091956" y="5282960"/>
                  </a:lnTo>
                  <a:lnTo>
                    <a:pt x="3135993" y="5269055"/>
                  </a:lnTo>
                  <a:lnTo>
                    <a:pt x="3179701" y="5254421"/>
                  </a:lnTo>
                  <a:lnTo>
                    <a:pt x="3223074" y="5239066"/>
                  </a:lnTo>
                  <a:lnTo>
                    <a:pt x="3266103" y="5222997"/>
                  </a:lnTo>
                  <a:lnTo>
                    <a:pt x="3308782" y="5206220"/>
                  </a:lnTo>
                  <a:lnTo>
                    <a:pt x="3351104" y="5188744"/>
                  </a:lnTo>
                  <a:lnTo>
                    <a:pt x="3393062" y="5170574"/>
                  </a:lnTo>
                  <a:lnTo>
                    <a:pt x="3434648" y="5151719"/>
                  </a:lnTo>
                  <a:lnTo>
                    <a:pt x="3475855" y="5132186"/>
                  </a:lnTo>
                  <a:lnTo>
                    <a:pt x="3516677" y="5111981"/>
                  </a:lnTo>
                  <a:lnTo>
                    <a:pt x="3557106" y="5091111"/>
                  </a:lnTo>
                  <a:lnTo>
                    <a:pt x="3597134" y="5069585"/>
                  </a:lnTo>
                  <a:lnTo>
                    <a:pt x="3636755" y="5047408"/>
                  </a:lnTo>
                  <a:lnTo>
                    <a:pt x="3675962" y="5024589"/>
                  </a:lnTo>
                  <a:lnTo>
                    <a:pt x="3714748" y="5001133"/>
                  </a:lnTo>
                  <a:lnTo>
                    <a:pt x="3753104" y="4977050"/>
                  </a:lnTo>
                  <a:lnTo>
                    <a:pt x="3791025" y="4952345"/>
                  </a:lnTo>
                  <a:lnTo>
                    <a:pt x="3828503" y="4927025"/>
                  </a:lnTo>
                  <a:lnTo>
                    <a:pt x="3865531" y="4901098"/>
                  </a:lnTo>
                  <a:lnTo>
                    <a:pt x="3902102" y="4874572"/>
                  </a:lnTo>
                  <a:lnTo>
                    <a:pt x="3938208" y="4847452"/>
                  </a:lnTo>
                  <a:lnTo>
                    <a:pt x="3973843" y="4819747"/>
                  </a:lnTo>
                  <a:lnTo>
                    <a:pt x="4008999" y="4791463"/>
                  </a:lnTo>
                  <a:lnTo>
                    <a:pt x="4043669" y="4762607"/>
                  </a:lnTo>
                  <a:lnTo>
                    <a:pt x="4077847" y="4733188"/>
                  </a:lnTo>
                  <a:lnTo>
                    <a:pt x="4111524" y="4703211"/>
                  </a:lnTo>
                  <a:lnTo>
                    <a:pt x="4144694" y="4672684"/>
                  </a:lnTo>
                  <a:lnTo>
                    <a:pt x="4177350" y="4641614"/>
                  </a:lnTo>
                  <a:lnTo>
                    <a:pt x="4209484" y="4610008"/>
                  </a:lnTo>
                  <a:lnTo>
                    <a:pt x="4241090" y="4577874"/>
                  </a:lnTo>
                  <a:lnTo>
                    <a:pt x="4272160" y="4545218"/>
                  </a:lnTo>
                  <a:lnTo>
                    <a:pt x="4302687" y="4512048"/>
                  </a:lnTo>
                  <a:lnTo>
                    <a:pt x="4332664" y="4478371"/>
                  </a:lnTo>
                  <a:lnTo>
                    <a:pt x="4362083" y="4444193"/>
                  </a:lnTo>
                  <a:lnTo>
                    <a:pt x="4390939" y="4409523"/>
                  </a:lnTo>
                  <a:lnTo>
                    <a:pt x="4419223" y="4374367"/>
                  </a:lnTo>
                  <a:lnTo>
                    <a:pt x="4446928" y="4338732"/>
                  </a:lnTo>
                  <a:lnTo>
                    <a:pt x="4474048" y="4302626"/>
                  </a:lnTo>
                  <a:lnTo>
                    <a:pt x="4500575" y="4266055"/>
                  </a:lnTo>
                  <a:lnTo>
                    <a:pt x="4526501" y="4229028"/>
                  </a:lnTo>
                  <a:lnTo>
                    <a:pt x="4551821" y="4191550"/>
                  </a:lnTo>
                  <a:lnTo>
                    <a:pt x="4576526" y="4153629"/>
                  </a:lnTo>
                  <a:lnTo>
                    <a:pt x="4600610" y="4115272"/>
                  </a:lnTo>
                  <a:lnTo>
                    <a:pt x="4624065" y="4076487"/>
                  </a:lnTo>
                  <a:lnTo>
                    <a:pt x="4646884" y="4037280"/>
                  </a:lnTo>
                  <a:lnTo>
                    <a:pt x="4669061" y="3997659"/>
                  </a:lnTo>
                  <a:lnTo>
                    <a:pt x="4690588" y="3957630"/>
                  </a:lnTo>
                  <a:lnTo>
                    <a:pt x="4711457" y="3917202"/>
                  </a:lnTo>
                  <a:lnTo>
                    <a:pt x="4731662" y="3876380"/>
                  </a:lnTo>
                  <a:lnTo>
                    <a:pt x="4751196" y="3835173"/>
                  </a:lnTo>
                  <a:lnTo>
                    <a:pt x="4770051" y="3793587"/>
                  </a:lnTo>
                  <a:lnTo>
                    <a:pt x="4788220" y="3751629"/>
                  </a:lnTo>
                  <a:lnTo>
                    <a:pt x="4805697" y="3709307"/>
                  </a:lnTo>
                  <a:lnTo>
                    <a:pt x="4822473" y="3666628"/>
                  </a:lnTo>
                  <a:lnTo>
                    <a:pt x="4838543" y="3623598"/>
                  </a:lnTo>
                  <a:lnTo>
                    <a:pt x="4853898" y="3580226"/>
                  </a:lnTo>
                  <a:lnTo>
                    <a:pt x="4868532" y="3536518"/>
                  </a:lnTo>
                  <a:lnTo>
                    <a:pt x="4882437" y="3492481"/>
                  </a:lnTo>
                  <a:lnTo>
                    <a:pt x="4895606" y="3448122"/>
                  </a:lnTo>
                  <a:lnTo>
                    <a:pt x="4908033" y="3403449"/>
                  </a:lnTo>
                  <a:lnTo>
                    <a:pt x="4919710" y="3358469"/>
                  </a:lnTo>
                  <a:lnTo>
                    <a:pt x="4930629" y="3313189"/>
                  </a:lnTo>
                  <a:lnTo>
                    <a:pt x="4940785" y="3267616"/>
                  </a:lnTo>
                  <a:lnTo>
                    <a:pt x="4950169" y="3221756"/>
                  </a:lnTo>
                  <a:lnTo>
                    <a:pt x="4958774" y="3175618"/>
                  </a:lnTo>
                  <a:lnTo>
                    <a:pt x="4966594" y="3129209"/>
                  </a:lnTo>
                  <a:lnTo>
                    <a:pt x="4973621" y="3082535"/>
                  </a:lnTo>
                  <a:lnTo>
                    <a:pt x="4979848" y="3035604"/>
                  </a:lnTo>
                  <a:lnTo>
                    <a:pt x="4985267" y="2988422"/>
                  </a:lnTo>
                  <a:lnTo>
                    <a:pt x="4989873" y="2940998"/>
                  </a:lnTo>
                  <a:lnTo>
                    <a:pt x="4993657" y="2893338"/>
                  </a:lnTo>
                  <a:lnTo>
                    <a:pt x="4996613" y="2845449"/>
                  </a:lnTo>
                  <a:lnTo>
                    <a:pt x="4998733" y="2797338"/>
                  </a:lnTo>
                  <a:lnTo>
                    <a:pt x="5000010" y="2749013"/>
                  </a:lnTo>
                  <a:lnTo>
                    <a:pt x="5000438" y="2700481"/>
                  </a:lnTo>
                  <a:lnTo>
                    <a:pt x="5000010" y="2651948"/>
                  </a:lnTo>
                  <a:lnTo>
                    <a:pt x="4998733" y="2603623"/>
                  </a:lnTo>
                  <a:lnTo>
                    <a:pt x="4996613" y="2555512"/>
                  </a:lnTo>
                  <a:lnTo>
                    <a:pt x="4993657" y="2507623"/>
                  </a:lnTo>
                  <a:lnTo>
                    <a:pt x="4989873" y="2459963"/>
                  </a:lnTo>
                  <a:lnTo>
                    <a:pt x="4985267" y="2412538"/>
                  </a:lnTo>
                  <a:lnTo>
                    <a:pt x="4979848" y="2365357"/>
                  </a:lnTo>
                  <a:lnTo>
                    <a:pt x="4973621" y="2318426"/>
                  </a:lnTo>
                  <a:lnTo>
                    <a:pt x="4966594" y="2271752"/>
                  </a:lnTo>
                  <a:lnTo>
                    <a:pt x="4958774" y="2225342"/>
                  </a:lnTo>
                  <a:lnTo>
                    <a:pt x="4950169" y="2179204"/>
                  </a:lnTo>
                  <a:lnTo>
                    <a:pt x="4940785" y="2133345"/>
                  </a:lnTo>
                  <a:lnTo>
                    <a:pt x="4930629" y="2087772"/>
                  </a:lnTo>
                  <a:lnTo>
                    <a:pt x="4919710" y="2042491"/>
                  </a:lnTo>
                  <a:lnTo>
                    <a:pt x="4908033" y="1997511"/>
                  </a:lnTo>
                  <a:lnTo>
                    <a:pt x="4895606" y="1952838"/>
                  </a:lnTo>
                  <a:lnTo>
                    <a:pt x="4882437" y="1908480"/>
                  </a:lnTo>
                  <a:lnTo>
                    <a:pt x="4868532" y="1864443"/>
                  </a:lnTo>
                  <a:lnTo>
                    <a:pt x="4853898" y="1820734"/>
                  </a:lnTo>
                  <a:lnTo>
                    <a:pt x="4838543" y="1777362"/>
                  </a:lnTo>
                  <a:lnTo>
                    <a:pt x="4822473" y="1734333"/>
                  </a:lnTo>
                  <a:lnTo>
                    <a:pt x="4805697" y="1691653"/>
                  </a:lnTo>
                  <a:lnTo>
                    <a:pt x="4788220" y="1649331"/>
                  </a:lnTo>
                  <a:lnTo>
                    <a:pt x="4770051" y="1607374"/>
                  </a:lnTo>
                  <a:lnTo>
                    <a:pt x="4751196" y="1565788"/>
                  </a:lnTo>
                  <a:lnTo>
                    <a:pt x="4731662" y="1524580"/>
                  </a:lnTo>
                  <a:lnTo>
                    <a:pt x="4711457" y="1483759"/>
                  </a:lnTo>
                  <a:lnTo>
                    <a:pt x="4690588" y="1443330"/>
                  </a:lnTo>
                  <a:lnTo>
                    <a:pt x="4669061" y="1403302"/>
                  </a:lnTo>
                  <a:lnTo>
                    <a:pt x="4646884" y="1363680"/>
                  </a:lnTo>
                  <a:lnTo>
                    <a:pt x="4624065" y="1324473"/>
                  </a:lnTo>
                  <a:lnTo>
                    <a:pt x="4600610" y="1285688"/>
                  </a:lnTo>
                  <a:lnTo>
                    <a:pt x="4576526" y="1247331"/>
                  </a:lnTo>
                  <a:lnTo>
                    <a:pt x="4551821" y="1209411"/>
                  </a:lnTo>
                  <a:lnTo>
                    <a:pt x="4526501" y="1171933"/>
                  </a:lnTo>
                  <a:lnTo>
                    <a:pt x="4500575" y="1134905"/>
                  </a:lnTo>
                  <a:lnTo>
                    <a:pt x="4474048" y="1098334"/>
                  </a:lnTo>
                  <a:lnTo>
                    <a:pt x="4446928" y="1062228"/>
                  </a:lnTo>
                  <a:lnTo>
                    <a:pt x="4419223" y="1026593"/>
                  </a:lnTo>
                  <a:lnTo>
                    <a:pt x="4390939" y="991437"/>
                  </a:lnTo>
                  <a:lnTo>
                    <a:pt x="4362083" y="956767"/>
                  </a:lnTo>
                  <a:lnTo>
                    <a:pt x="4332664" y="922589"/>
                  </a:lnTo>
                  <a:lnTo>
                    <a:pt x="4302687" y="888912"/>
                  </a:lnTo>
                  <a:lnTo>
                    <a:pt x="4272160" y="855742"/>
                  </a:lnTo>
                  <a:lnTo>
                    <a:pt x="4241090" y="823086"/>
                  </a:lnTo>
                  <a:lnTo>
                    <a:pt x="4209484" y="790952"/>
                  </a:lnTo>
                  <a:lnTo>
                    <a:pt x="4177350" y="759346"/>
                  </a:lnTo>
                  <a:lnTo>
                    <a:pt x="4144694" y="728276"/>
                  </a:lnTo>
                  <a:lnTo>
                    <a:pt x="4111524" y="697750"/>
                  </a:lnTo>
                  <a:lnTo>
                    <a:pt x="4077847" y="667773"/>
                  </a:lnTo>
                  <a:lnTo>
                    <a:pt x="4043669" y="638353"/>
                  </a:lnTo>
                  <a:lnTo>
                    <a:pt x="4008999" y="609497"/>
                  </a:lnTo>
                  <a:lnTo>
                    <a:pt x="3973843" y="581214"/>
                  </a:lnTo>
                  <a:lnTo>
                    <a:pt x="3938208" y="553508"/>
                  </a:lnTo>
                  <a:lnTo>
                    <a:pt x="3902102" y="526389"/>
                  </a:lnTo>
                  <a:lnTo>
                    <a:pt x="3865531" y="499862"/>
                  </a:lnTo>
                  <a:lnTo>
                    <a:pt x="3828503" y="473935"/>
                  </a:lnTo>
                  <a:lnTo>
                    <a:pt x="3791025" y="448616"/>
                  </a:lnTo>
                  <a:lnTo>
                    <a:pt x="3753104" y="423911"/>
                  </a:lnTo>
                  <a:lnTo>
                    <a:pt x="3714748" y="399827"/>
                  </a:lnTo>
                  <a:lnTo>
                    <a:pt x="3675962" y="376372"/>
                  </a:lnTo>
                  <a:lnTo>
                    <a:pt x="3636755" y="353552"/>
                  </a:lnTo>
                  <a:lnTo>
                    <a:pt x="3597134" y="331376"/>
                  </a:lnTo>
                  <a:lnTo>
                    <a:pt x="3557106" y="309849"/>
                  </a:lnTo>
                  <a:lnTo>
                    <a:pt x="3516677" y="288980"/>
                  </a:lnTo>
                  <a:lnTo>
                    <a:pt x="3475855" y="268775"/>
                  </a:lnTo>
                  <a:lnTo>
                    <a:pt x="3434648" y="249241"/>
                  </a:lnTo>
                  <a:lnTo>
                    <a:pt x="3393062" y="230386"/>
                  </a:lnTo>
                  <a:lnTo>
                    <a:pt x="3351104" y="212217"/>
                  </a:lnTo>
                  <a:lnTo>
                    <a:pt x="3308782" y="194740"/>
                  </a:lnTo>
                  <a:lnTo>
                    <a:pt x="3266103" y="177964"/>
                  </a:lnTo>
                  <a:lnTo>
                    <a:pt x="3223074" y="161894"/>
                  </a:lnTo>
                  <a:lnTo>
                    <a:pt x="3179701" y="146539"/>
                  </a:lnTo>
                  <a:lnTo>
                    <a:pt x="3135993" y="131905"/>
                  </a:lnTo>
                  <a:lnTo>
                    <a:pt x="3091956" y="118000"/>
                  </a:lnTo>
                  <a:lnTo>
                    <a:pt x="3047598" y="104831"/>
                  </a:lnTo>
                  <a:lnTo>
                    <a:pt x="3002925" y="92404"/>
                  </a:lnTo>
                  <a:lnTo>
                    <a:pt x="2957944" y="80727"/>
                  </a:lnTo>
                  <a:lnTo>
                    <a:pt x="2912664" y="69808"/>
                  </a:lnTo>
                  <a:lnTo>
                    <a:pt x="2867091" y="59652"/>
                  </a:lnTo>
                  <a:lnTo>
                    <a:pt x="2821231" y="50269"/>
                  </a:lnTo>
                  <a:lnTo>
                    <a:pt x="2775094" y="41663"/>
                  </a:lnTo>
                  <a:lnTo>
                    <a:pt x="2728684" y="33843"/>
                  </a:lnTo>
                  <a:lnTo>
                    <a:pt x="2682010" y="26817"/>
                  </a:lnTo>
                  <a:lnTo>
                    <a:pt x="2635079" y="20590"/>
                  </a:lnTo>
                  <a:lnTo>
                    <a:pt x="2587897" y="15170"/>
                  </a:lnTo>
                  <a:lnTo>
                    <a:pt x="2540473" y="10564"/>
                  </a:lnTo>
                  <a:lnTo>
                    <a:pt x="2492813" y="6780"/>
                  </a:lnTo>
                  <a:lnTo>
                    <a:pt x="2444924" y="3824"/>
                  </a:lnTo>
                  <a:lnTo>
                    <a:pt x="2396813" y="1704"/>
                  </a:lnTo>
                  <a:lnTo>
                    <a:pt x="2348488" y="427"/>
                  </a:lnTo>
                  <a:lnTo>
                    <a:pt x="22999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05255"/>
              <a:ext cx="4840224" cy="50688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40070">
              <a:lnSpc>
                <a:spcPct val="100000"/>
              </a:lnSpc>
              <a:spcBef>
                <a:spcPts val="100"/>
              </a:spcBef>
            </a:pPr>
            <a:r>
              <a:rPr dirty="0"/>
              <a:t>Mezzanotte</a:t>
            </a:r>
            <a:r>
              <a:rPr spc="-155" dirty="0"/>
              <a:t> </a:t>
            </a:r>
            <a:r>
              <a:rPr spc="-20" dirty="0"/>
              <a:t>2000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55140" y="1833372"/>
            <a:ext cx="3533775" cy="81534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59690" marR="5080" indent="-46990">
              <a:lnSpc>
                <a:spcPts val="3100"/>
              </a:lnSpc>
              <a:spcBef>
                <a:spcPts val="215"/>
              </a:spcBef>
              <a:tabLst>
                <a:tab pos="1489710" algn="l"/>
                <a:tab pos="3138805" algn="l"/>
              </a:tabLst>
            </a:pP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prima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	</a:t>
            </a: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motocicletta esclusivamente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	</a:t>
            </a:r>
            <a:r>
              <a:rPr sz="2600" spc="-25" dirty="0">
                <a:solidFill>
                  <a:srgbClr val="767171"/>
                </a:solidFill>
                <a:latin typeface="Verdana"/>
                <a:cs typeface="Verdana"/>
              </a:rPr>
              <a:t>su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93740" y="1833372"/>
            <a:ext cx="1607820" cy="1208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110"/>
              </a:lnSpc>
              <a:spcBef>
                <a:spcPts val="100"/>
              </a:spcBef>
            </a:pP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-</a:t>
            </a:r>
            <a:r>
              <a:rPr sz="2600" spc="-295" dirty="0">
                <a:solidFill>
                  <a:srgbClr val="767171"/>
                </a:solidFill>
                <a:latin typeface="Verdana"/>
                <a:cs typeface="Verdana"/>
              </a:rPr>
              <a:t> </a:t>
            </a: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Mh900e</a:t>
            </a:r>
            <a:endParaRPr sz="2600">
              <a:latin typeface="Verdana"/>
              <a:cs typeface="Verdana"/>
            </a:endParaRPr>
          </a:p>
          <a:p>
            <a:pPr marL="241300" marR="5080">
              <a:lnSpc>
                <a:spcPts val="3100"/>
              </a:lnSpc>
              <a:spcBef>
                <a:spcPts val="100"/>
              </a:spcBef>
            </a:pP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venduta Internet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93740" y="3662172"/>
            <a:ext cx="5594985" cy="82740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41300" marR="5080" indent="-228600">
              <a:lnSpc>
                <a:spcPct val="102299"/>
              </a:lnSpc>
              <a:spcBef>
                <a:spcPts val="25"/>
              </a:spcBef>
              <a:tabLst>
                <a:tab pos="1164590" algn="l"/>
                <a:tab pos="3152775" algn="l"/>
                <a:tab pos="3936365" algn="l"/>
              </a:tabLst>
            </a:pP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-</a:t>
            </a:r>
            <a:r>
              <a:rPr sz="2600" spc="-295" dirty="0">
                <a:solidFill>
                  <a:srgbClr val="767171"/>
                </a:solidFill>
                <a:latin typeface="Verdana"/>
                <a:cs typeface="Verdana"/>
              </a:rPr>
              <a:t> </a:t>
            </a:r>
            <a:r>
              <a:rPr sz="2600" spc="-25" dirty="0">
                <a:solidFill>
                  <a:srgbClr val="767171"/>
                </a:solidFill>
                <a:latin typeface="Verdana"/>
                <a:cs typeface="Verdana"/>
              </a:rPr>
              <a:t>Già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	</a:t>
            </a: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prenotate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	</a:t>
            </a:r>
            <a:r>
              <a:rPr sz="2600" spc="-25" dirty="0">
                <a:solidFill>
                  <a:srgbClr val="767171"/>
                </a:solidFill>
                <a:latin typeface="Verdana"/>
                <a:cs typeface="Verdana"/>
              </a:rPr>
              <a:t>da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	</a:t>
            </a: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settimane 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prima</a:t>
            </a:r>
            <a:r>
              <a:rPr sz="2600" spc="-40" dirty="0">
                <a:solidFill>
                  <a:srgbClr val="767171"/>
                </a:solidFill>
                <a:latin typeface="Verdana"/>
                <a:cs typeface="Verdana"/>
              </a:rPr>
              <a:t> 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del</a:t>
            </a:r>
            <a:r>
              <a:rPr sz="2600" spc="-40" dirty="0">
                <a:solidFill>
                  <a:srgbClr val="767171"/>
                </a:solidFill>
                <a:latin typeface="Verdana"/>
                <a:cs typeface="Verdana"/>
              </a:rPr>
              <a:t> </a:t>
            </a:r>
            <a:r>
              <a:rPr sz="2600" spc="-20" dirty="0">
                <a:solidFill>
                  <a:srgbClr val="767171"/>
                </a:solidFill>
                <a:latin typeface="Verdana"/>
                <a:cs typeface="Verdana"/>
              </a:rPr>
              <a:t>2000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93740" y="5109972"/>
            <a:ext cx="399034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86510" algn="l"/>
                <a:tab pos="2926080" algn="l"/>
              </a:tabLst>
            </a:pP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-</a:t>
            </a:r>
            <a:r>
              <a:rPr sz="2600" spc="-295" dirty="0">
                <a:solidFill>
                  <a:srgbClr val="767171"/>
                </a:solidFill>
                <a:latin typeface="Verdana"/>
                <a:cs typeface="Verdana"/>
              </a:rPr>
              <a:t> </a:t>
            </a:r>
            <a:r>
              <a:rPr sz="2600" spc="-50" dirty="0">
                <a:solidFill>
                  <a:srgbClr val="767171"/>
                </a:solidFill>
                <a:latin typeface="Verdana"/>
                <a:cs typeface="Verdana"/>
              </a:rPr>
              <a:t>A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	</a:t>
            </a: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venti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	</a:t>
            </a: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minuti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22340" y="5109972"/>
            <a:ext cx="5366385" cy="81534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indent="4556125">
              <a:lnSpc>
                <a:spcPts val="3100"/>
              </a:lnSpc>
              <a:spcBef>
                <a:spcPts val="215"/>
              </a:spcBef>
              <a:tabLst>
                <a:tab pos="2557145" algn="l"/>
                <a:tab pos="4393565" algn="l"/>
              </a:tabLst>
            </a:pP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dalla mezzanotte,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	</a:t>
            </a: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vendute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	</a:t>
            </a: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1.000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22340" y="5896355"/>
            <a:ext cx="356171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(prezzo</a:t>
            </a:r>
            <a:r>
              <a:rPr sz="2600" spc="-55" dirty="0">
                <a:solidFill>
                  <a:srgbClr val="767171"/>
                </a:solidFill>
                <a:latin typeface="Verdana"/>
                <a:cs typeface="Verdana"/>
              </a:rPr>
              <a:t> 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15.000</a:t>
            </a:r>
            <a:r>
              <a:rPr sz="2600" spc="-50" dirty="0">
                <a:solidFill>
                  <a:srgbClr val="767171"/>
                </a:solidFill>
                <a:latin typeface="Verdana"/>
                <a:cs typeface="Verdana"/>
              </a:rPr>
              <a:t> </a:t>
            </a: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euro)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49499"/>
            <a:ext cx="12192000" cy="55590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667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Dalla</a:t>
            </a:r>
            <a:r>
              <a:rPr spc="-4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percezione</a:t>
            </a:r>
            <a:r>
              <a:rPr spc="-4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al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posizionamento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0979" y="1552880"/>
            <a:ext cx="7041341" cy="506545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22275" y="123444"/>
            <a:ext cx="3183255" cy="180848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lnSpc>
                <a:spcPct val="88500"/>
              </a:lnSpc>
              <a:spcBef>
                <a:spcPts val="540"/>
              </a:spcBef>
            </a:pPr>
            <a:r>
              <a:rPr dirty="0"/>
              <a:t>Smontiamo</a:t>
            </a:r>
            <a:r>
              <a:rPr spc="-65" dirty="0"/>
              <a:t> </a:t>
            </a:r>
            <a:r>
              <a:rPr spc="-25" dirty="0"/>
              <a:t>lo </a:t>
            </a:r>
            <a:r>
              <a:rPr spc="-10" dirty="0"/>
              <a:t>strumento: </a:t>
            </a:r>
            <a:r>
              <a:rPr dirty="0">
                <a:solidFill>
                  <a:srgbClr val="D9D9D9"/>
                </a:solidFill>
              </a:rPr>
              <a:t>come</a:t>
            </a:r>
            <a:r>
              <a:rPr spc="-30" dirty="0">
                <a:solidFill>
                  <a:srgbClr val="D9D9D9"/>
                </a:solidFill>
              </a:rPr>
              <a:t> </a:t>
            </a:r>
            <a:r>
              <a:rPr spc="-10" dirty="0">
                <a:solidFill>
                  <a:srgbClr val="D9D9D9"/>
                </a:solidFill>
              </a:rPr>
              <a:t>possiamo ricostruirlo?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6172835" cy="6858000"/>
            <a:chOff x="0" y="0"/>
            <a:chExt cx="6172835" cy="6858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6172835" cy="6858000"/>
            </a:xfrm>
            <a:custGeom>
              <a:avLst/>
              <a:gdLst/>
              <a:ahLst/>
              <a:cxnLst/>
              <a:rect l="l" t="t" r="r" b="b"/>
              <a:pathLst>
                <a:path w="6172835" h="6858000">
                  <a:moveTo>
                    <a:pt x="610370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2764858" y="6857999"/>
                  </a:lnTo>
                  <a:lnTo>
                    <a:pt x="2896679" y="6782204"/>
                  </a:lnTo>
                  <a:lnTo>
                    <a:pt x="2937503" y="6757202"/>
                  </a:lnTo>
                  <a:lnTo>
                    <a:pt x="2978137" y="6731921"/>
                  </a:lnTo>
                  <a:lnTo>
                    <a:pt x="3018580" y="6706364"/>
                  </a:lnTo>
                  <a:lnTo>
                    <a:pt x="3058830" y="6680530"/>
                  </a:lnTo>
                  <a:lnTo>
                    <a:pt x="3098887" y="6654423"/>
                  </a:lnTo>
                  <a:lnTo>
                    <a:pt x="3138748" y="6628042"/>
                  </a:lnTo>
                  <a:lnTo>
                    <a:pt x="3178412" y="6601390"/>
                  </a:lnTo>
                  <a:lnTo>
                    <a:pt x="3217878" y="6574467"/>
                  </a:lnTo>
                  <a:lnTo>
                    <a:pt x="3257145" y="6547276"/>
                  </a:lnTo>
                  <a:lnTo>
                    <a:pt x="3296211" y="6519816"/>
                  </a:lnTo>
                  <a:lnTo>
                    <a:pt x="3335076" y="6492091"/>
                  </a:lnTo>
                  <a:lnTo>
                    <a:pt x="3373737" y="6464100"/>
                  </a:lnTo>
                  <a:lnTo>
                    <a:pt x="3412193" y="6435846"/>
                  </a:lnTo>
                  <a:lnTo>
                    <a:pt x="3450444" y="6407329"/>
                  </a:lnTo>
                  <a:lnTo>
                    <a:pt x="3488487" y="6378551"/>
                  </a:lnTo>
                  <a:lnTo>
                    <a:pt x="3526322" y="6349514"/>
                  </a:lnTo>
                  <a:lnTo>
                    <a:pt x="3563947" y="6320218"/>
                  </a:lnTo>
                  <a:lnTo>
                    <a:pt x="3601361" y="6290665"/>
                  </a:lnTo>
                  <a:lnTo>
                    <a:pt x="3638562" y="6260856"/>
                  </a:lnTo>
                  <a:lnTo>
                    <a:pt x="3675549" y="6230793"/>
                  </a:lnTo>
                  <a:lnTo>
                    <a:pt x="3712321" y="6200477"/>
                  </a:lnTo>
                  <a:lnTo>
                    <a:pt x="3748877" y="6169909"/>
                  </a:lnTo>
                  <a:lnTo>
                    <a:pt x="3785214" y="6139091"/>
                  </a:lnTo>
                  <a:lnTo>
                    <a:pt x="3821333" y="6108023"/>
                  </a:lnTo>
                  <a:lnTo>
                    <a:pt x="3857231" y="6076708"/>
                  </a:lnTo>
                  <a:lnTo>
                    <a:pt x="3892907" y="6045146"/>
                  </a:lnTo>
                  <a:lnTo>
                    <a:pt x="3928360" y="6013339"/>
                  </a:lnTo>
                  <a:lnTo>
                    <a:pt x="3963588" y="5981289"/>
                  </a:lnTo>
                  <a:lnTo>
                    <a:pt x="3998591" y="5948995"/>
                  </a:lnTo>
                  <a:lnTo>
                    <a:pt x="4033366" y="5916461"/>
                  </a:lnTo>
                  <a:lnTo>
                    <a:pt x="4067913" y="5883687"/>
                  </a:lnTo>
                  <a:lnTo>
                    <a:pt x="4102231" y="5850674"/>
                  </a:lnTo>
                  <a:lnTo>
                    <a:pt x="4136317" y="5817424"/>
                  </a:lnTo>
                  <a:lnTo>
                    <a:pt x="4170170" y="5783939"/>
                  </a:lnTo>
                  <a:lnTo>
                    <a:pt x="4203790" y="5750218"/>
                  </a:lnTo>
                  <a:lnTo>
                    <a:pt x="4237175" y="5716265"/>
                  </a:lnTo>
                  <a:lnTo>
                    <a:pt x="4270323" y="5682080"/>
                  </a:lnTo>
                  <a:lnTo>
                    <a:pt x="4303234" y="5647664"/>
                  </a:lnTo>
                  <a:lnTo>
                    <a:pt x="4335906" y="5613019"/>
                  </a:lnTo>
                  <a:lnTo>
                    <a:pt x="4368337" y="5578146"/>
                  </a:lnTo>
                  <a:lnTo>
                    <a:pt x="4400526" y="5543046"/>
                  </a:lnTo>
                  <a:lnTo>
                    <a:pt x="4432473" y="5507721"/>
                  </a:lnTo>
                  <a:lnTo>
                    <a:pt x="4464175" y="5472172"/>
                  </a:lnTo>
                  <a:lnTo>
                    <a:pt x="4495631" y="5436401"/>
                  </a:lnTo>
                  <a:lnTo>
                    <a:pt x="4526840" y="5400408"/>
                  </a:lnTo>
                  <a:lnTo>
                    <a:pt x="4557801" y="5364196"/>
                  </a:lnTo>
                  <a:lnTo>
                    <a:pt x="4588512" y="5327765"/>
                  </a:lnTo>
                  <a:lnTo>
                    <a:pt x="4618973" y="5291116"/>
                  </a:lnTo>
                  <a:lnTo>
                    <a:pt x="4649180" y="5254252"/>
                  </a:lnTo>
                  <a:lnTo>
                    <a:pt x="4679135" y="5217173"/>
                  </a:lnTo>
                  <a:lnTo>
                    <a:pt x="4708834" y="5179881"/>
                  </a:lnTo>
                  <a:lnTo>
                    <a:pt x="4738277" y="5142376"/>
                  </a:lnTo>
                  <a:lnTo>
                    <a:pt x="4767462" y="5104661"/>
                  </a:lnTo>
                  <a:lnTo>
                    <a:pt x="4796388" y="5066737"/>
                  </a:lnTo>
                  <a:lnTo>
                    <a:pt x="4825054" y="5028605"/>
                  </a:lnTo>
                  <a:lnTo>
                    <a:pt x="4853459" y="4990266"/>
                  </a:lnTo>
                  <a:lnTo>
                    <a:pt x="4881600" y="4951721"/>
                  </a:lnTo>
                  <a:lnTo>
                    <a:pt x="4909478" y="4912973"/>
                  </a:lnTo>
                  <a:lnTo>
                    <a:pt x="4937089" y="4874022"/>
                  </a:lnTo>
                  <a:lnTo>
                    <a:pt x="4964434" y="4834869"/>
                  </a:lnTo>
                  <a:lnTo>
                    <a:pt x="4991510" y="4795517"/>
                  </a:lnTo>
                  <a:lnTo>
                    <a:pt x="5018317" y="4755965"/>
                  </a:lnTo>
                  <a:lnTo>
                    <a:pt x="5044853" y="4716217"/>
                  </a:lnTo>
                  <a:lnTo>
                    <a:pt x="5071117" y="4676272"/>
                  </a:lnTo>
                  <a:lnTo>
                    <a:pt x="5097107" y="4636132"/>
                  </a:lnTo>
                  <a:lnTo>
                    <a:pt x="5122823" y="4595799"/>
                  </a:lnTo>
                  <a:lnTo>
                    <a:pt x="5148262" y="4555274"/>
                  </a:lnTo>
                  <a:lnTo>
                    <a:pt x="5173423" y="4514559"/>
                  </a:lnTo>
                  <a:lnTo>
                    <a:pt x="5198306" y="4473653"/>
                  </a:lnTo>
                  <a:lnTo>
                    <a:pt x="5222909" y="4432560"/>
                  </a:lnTo>
                  <a:lnTo>
                    <a:pt x="5247230" y="4391280"/>
                  </a:lnTo>
                  <a:lnTo>
                    <a:pt x="5271268" y="4349814"/>
                  </a:lnTo>
                  <a:lnTo>
                    <a:pt x="5295022" y="4308165"/>
                  </a:lnTo>
                  <a:lnTo>
                    <a:pt x="5318491" y="4266332"/>
                  </a:lnTo>
                  <a:lnTo>
                    <a:pt x="5341672" y="4224318"/>
                  </a:lnTo>
                  <a:lnTo>
                    <a:pt x="5364566" y="4182124"/>
                  </a:lnTo>
                  <a:lnTo>
                    <a:pt x="5387170" y="4139751"/>
                  </a:lnTo>
                  <a:lnTo>
                    <a:pt x="5409484" y="4097200"/>
                  </a:lnTo>
                  <a:lnTo>
                    <a:pt x="5431505" y="4054474"/>
                  </a:lnTo>
                  <a:lnTo>
                    <a:pt x="5453233" y="4011572"/>
                  </a:lnTo>
                  <a:lnTo>
                    <a:pt x="5474666" y="3968497"/>
                  </a:lnTo>
                  <a:lnTo>
                    <a:pt x="5495803" y="3925250"/>
                  </a:lnTo>
                  <a:lnTo>
                    <a:pt x="5516642" y="3881831"/>
                  </a:lnTo>
                  <a:lnTo>
                    <a:pt x="5537183" y="3838244"/>
                  </a:lnTo>
                  <a:lnTo>
                    <a:pt x="5557424" y="3794488"/>
                  </a:lnTo>
                  <a:lnTo>
                    <a:pt x="5577363" y="3750565"/>
                  </a:lnTo>
                  <a:lnTo>
                    <a:pt x="5597000" y="3706476"/>
                  </a:lnTo>
                  <a:lnTo>
                    <a:pt x="5616332" y="3662224"/>
                  </a:lnTo>
                  <a:lnTo>
                    <a:pt x="5635360" y="3617808"/>
                  </a:lnTo>
                  <a:lnTo>
                    <a:pt x="5654080" y="3573231"/>
                  </a:lnTo>
                  <a:lnTo>
                    <a:pt x="5672493" y="3528493"/>
                  </a:lnTo>
                  <a:lnTo>
                    <a:pt x="5690596" y="3483597"/>
                  </a:lnTo>
                  <a:lnTo>
                    <a:pt x="5708388" y="3438543"/>
                  </a:lnTo>
                  <a:lnTo>
                    <a:pt x="5725869" y="3393332"/>
                  </a:lnTo>
                  <a:lnTo>
                    <a:pt x="5743036" y="3347967"/>
                  </a:lnTo>
                  <a:lnTo>
                    <a:pt x="5759888" y="3302448"/>
                  </a:lnTo>
                  <a:lnTo>
                    <a:pt x="5776425" y="3256777"/>
                  </a:lnTo>
                  <a:lnTo>
                    <a:pt x="5792644" y="3210955"/>
                  </a:lnTo>
                  <a:lnTo>
                    <a:pt x="5808544" y="3164983"/>
                  </a:lnTo>
                  <a:lnTo>
                    <a:pt x="5824125" y="3118862"/>
                  </a:lnTo>
                  <a:lnTo>
                    <a:pt x="5839384" y="3072595"/>
                  </a:lnTo>
                  <a:lnTo>
                    <a:pt x="5854321" y="3026182"/>
                  </a:lnTo>
                  <a:lnTo>
                    <a:pt x="5868934" y="2979625"/>
                  </a:lnTo>
                  <a:lnTo>
                    <a:pt x="5883221" y="2932924"/>
                  </a:lnTo>
                  <a:lnTo>
                    <a:pt x="5897182" y="2886082"/>
                  </a:lnTo>
                  <a:lnTo>
                    <a:pt x="5910815" y="2839100"/>
                  </a:lnTo>
                  <a:lnTo>
                    <a:pt x="5924119" y="2791978"/>
                  </a:lnTo>
                  <a:lnTo>
                    <a:pt x="5937092" y="2744719"/>
                  </a:lnTo>
                  <a:lnTo>
                    <a:pt x="5949733" y="2697323"/>
                  </a:lnTo>
                  <a:lnTo>
                    <a:pt x="5962041" y="2649793"/>
                  </a:lnTo>
                  <a:lnTo>
                    <a:pt x="5974015" y="2602128"/>
                  </a:lnTo>
                  <a:lnTo>
                    <a:pt x="5985652" y="2554331"/>
                  </a:lnTo>
                  <a:lnTo>
                    <a:pt x="5996953" y="2506403"/>
                  </a:lnTo>
                  <a:lnTo>
                    <a:pt x="6007915" y="2458346"/>
                  </a:lnTo>
                  <a:lnTo>
                    <a:pt x="6018537" y="2410159"/>
                  </a:lnTo>
                  <a:lnTo>
                    <a:pt x="6028818" y="2361846"/>
                  </a:lnTo>
                  <a:lnTo>
                    <a:pt x="6038756" y="2313407"/>
                  </a:lnTo>
                  <a:lnTo>
                    <a:pt x="6048351" y="2264843"/>
                  </a:lnTo>
                  <a:lnTo>
                    <a:pt x="6057600" y="2216157"/>
                  </a:lnTo>
                  <a:lnTo>
                    <a:pt x="6066503" y="2167348"/>
                  </a:lnTo>
                  <a:lnTo>
                    <a:pt x="6075058" y="2118419"/>
                  </a:lnTo>
                  <a:lnTo>
                    <a:pt x="6083264" y="2069371"/>
                  </a:lnTo>
                  <a:lnTo>
                    <a:pt x="6091119" y="2020205"/>
                  </a:lnTo>
                  <a:lnTo>
                    <a:pt x="6098623" y="1970922"/>
                  </a:lnTo>
                  <a:lnTo>
                    <a:pt x="6105774" y="1921524"/>
                  </a:lnTo>
                  <a:lnTo>
                    <a:pt x="6112570" y="1872013"/>
                  </a:lnTo>
                  <a:lnTo>
                    <a:pt x="6119010" y="1822389"/>
                  </a:lnTo>
                  <a:lnTo>
                    <a:pt x="6125094" y="1772653"/>
                  </a:lnTo>
                  <a:lnTo>
                    <a:pt x="6130819" y="1722808"/>
                  </a:lnTo>
                  <a:lnTo>
                    <a:pt x="6136184" y="1672854"/>
                  </a:lnTo>
                  <a:lnTo>
                    <a:pt x="6141188" y="1622793"/>
                  </a:lnTo>
                  <a:lnTo>
                    <a:pt x="6145830" y="1572626"/>
                  </a:lnTo>
                  <a:lnTo>
                    <a:pt x="6150108" y="1522355"/>
                  </a:lnTo>
                  <a:lnTo>
                    <a:pt x="6154021" y="1471980"/>
                  </a:lnTo>
                  <a:lnTo>
                    <a:pt x="6157567" y="1421503"/>
                  </a:lnTo>
                  <a:lnTo>
                    <a:pt x="6160746" y="1370926"/>
                  </a:lnTo>
                  <a:lnTo>
                    <a:pt x="6163556" y="1320249"/>
                  </a:lnTo>
                  <a:lnTo>
                    <a:pt x="6165996" y="1269475"/>
                  </a:lnTo>
                  <a:lnTo>
                    <a:pt x="6168063" y="1218604"/>
                  </a:lnTo>
                  <a:lnTo>
                    <a:pt x="6169758" y="1167637"/>
                  </a:lnTo>
                  <a:lnTo>
                    <a:pt x="6171079" y="1116577"/>
                  </a:lnTo>
                  <a:lnTo>
                    <a:pt x="6172024" y="1065424"/>
                  </a:lnTo>
                  <a:lnTo>
                    <a:pt x="6172592" y="1014179"/>
                  </a:lnTo>
                  <a:lnTo>
                    <a:pt x="6172781" y="962845"/>
                  </a:lnTo>
                  <a:lnTo>
                    <a:pt x="6172599" y="912557"/>
                  </a:lnTo>
                  <a:lnTo>
                    <a:pt x="6172054" y="862356"/>
                  </a:lnTo>
                  <a:lnTo>
                    <a:pt x="6171147" y="812242"/>
                  </a:lnTo>
                  <a:lnTo>
                    <a:pt x="6169880" y="762217"/>
                  </a:lnTo>
                  <a:lnTo>
                    <a:pt x="6168253" y="712282"/>
                  </a:lnTo>
                  <a:lnTo>
                    <a:pt x="6166269" y="662439"/>
                  </a:lnTo>
                  <a:lnTo>
                    <a:pt x="6163927" y="612688"/>
                  </a:lnTo>
                  <a:lnTo>
                    <a:pt x="6161230" y="563031"/>
                  </a:lnTo>
                  <a:lnTo>
                    <a:pt x="6158178" y="513468"/>
                  </a:lnTo>
                  <a:lnTo>
                    <a:pt x="6154774" y="464003"/>
                  </a:lnTo>
                  <a:lnTo>
                    <a:pt x="6151018" y="414634"/>
                  </a:lnTo>
                  <a:lnTo>
                    <a:pt x="6146911" y="365365"/>
                  </a:lnTo>
                  <a:lnTo>
                    <a:pt x="6142455" y="316196"/>
                  </a:lnTo>
                  <a:lnTo>
                    <a:pt x="6137650" y="267127"/>
                  </a:lnTo>
                  <a:lnTo>
                    <a:pt x="6103706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6024245" cy="6858000"/>
            </a:xfrm>
            <a:custGeom>
              <a:avLst/>
              <a:gdLst/>
              <a:ahLst/>
              <a:cxnLst/>
              <a:rect l="l" t="t" r="r" b="b"/>
              <a:pathLst>
                <a:path w="6024245" h="6858000">
                  <a:moveTo>
                    <a:pt x="5953780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2436986" y="6857999"/>
                  </a:lnTo>
                  <a:lnTo>
                    <a:pt x="2549933" y="6800151"/>
                  </a:lnTo>
                  <a:lnTo>
                    <a:pt x="2592074" y="6777061"/>
                  </a:lnTo>
                  <a:lnTo>
                    <a:pt x="2634028" y="6753676"/>
                  </a:lnTo>
                  <a:lnTo>
                    <a:pt x="2675795" y="6729996"/>
                  </a:lnTo>
                  <a:lnTo>
                    <a:pt x="2717373" y="6706024"/>
                  </a:lnTo>
                  <a:lnTo>
                    <a:pt x="2758761" y="6681762"/>
                  </a:lnTo>
                  <a:lnTo>
                    <a:pt x="2799958" y="6657209"/>
                  </a:lnTo>
                  <a:lnTo>
                    <a:pt x="2840961" y="6632368"/>
                  </a:lnTo>
                  <a:lnTo>
                    <a:pt x="2881771" y="6607241"/>
                  </a:lnTo>
                  <a:lnTo>
                    <a:pt x="2922384" y="6581828"/>
                  </a:lnTo>
                  <a:lnTo>
                    <a:pt x="2962801" y="6556131"/>
                  </a:lnTo>
                  <a:lnTo>
                    <a:pt x="3003019" y="6530151"/>
                  </a:lnTo>
                  <a:lnTo>
                    <a:pt x="3043037" y="6503890"/>
                  </a:lnTo>
                  <a:lnTo>
                    <a:pt x="3082854" y="6477349"/>
                  </a:lnTo>
                  <a:lnTo>
                    <a:pt x="3122468" y="6450530"/>
                  </a:lnTo>
                  <a:lnTo>
                    <a:pt x="3161878" y="6423433"/>
                  </a:lnTo>
                  <a:lnTo>
                    <a:pt x="3201082" y="6396061"/>
                  </a:lnTo>
                  <a:lnTo>
                    <a:pt x="3240080" y="6368415"/>
                  </a:lnTo>
                  <a:lnTo>
                    <a:pt x="3278869" y="6340496"/>
                  </a:lnTo>
                  <a:lnTo>
                    <a:pt x="3317448" y="6312305"/>
                  </a:lnTo>
                  <a:lnTo>
                    <a:pt x="3355817" y="6283844"/>
                  </a:lnTo>
                  <a:lnTo>
                    <a:pt x="3393973" y="6255115"/>
                  </a:lnTo>
                  <a:lnTo>
                    <a:pt x="3431915" y="6226118"/>
                  </a:lnTo>
                  <a:lnTo>
                    <a:pt x="3469642" y="6196856"/>
                  </a:lnTo>
                  <a:lnTo>
                    <a:pt x="3507152" y="6167329"/>
                  </a:lnTo>
                  <a:lnTo>
                    <a:pt x="3544444" y="6137538"/>
                  </a:lnTo>
                  <a:lnTo>
                    <a:pt x="3581516" y="6107487"/>
                  </a:lnTo>
                  <a:lnTo>
                    <a:pt x="3618368" y="6077175"/>
                  </a:lnTo>
                  <a:lnTo>
                    <a:pt x="3654997" y="6046604"/>
                  </a:lnTo>
                  <a:lnTo>
                    <a:pt x="3691403" y="6015775"/>
                  </a:lnTo>
                  <a:lnTo>
                    <a:pt x="3727584" y="5984690"/>
                  </a:lnTo>
                  <a:lnTo>
                    <a:pt x="3763538" y="5953351"/>
                  </a:lnTo>
                  <a:lnTo>
                    <a:pt x="3799264" y="5921759"/>
                  </a:lnTo>
                  <a:lnTo>
                    <a:pt x="3834761" y="5889914"/>
                  </a:lnTo>
                  <a:lnTo>
                    <a:pt x="3870027" y="5857819"/>
                  </a:lnTo>
                  <a:lnTo>
                    <a:pt x="3905062" y="5825475"/>
                  </a:lnTo>
                  <a:lnTo>
                    <a:pt x="3939862" y="5792883"/>
                  </a:lnTo>
                  <a:lnTo>
                    <a:pt x="3974428" y="5760045"/>
                  </a:lnTo>
                  <a:lnTo>
                    <a:pt x="4008758" y="5726962"/>
                  </a:lnTo>
                  <a:lnTo>
                    <a:pt x="4042850" y="5693636"/>
                  </a:lnTo>
                  <a:lnTo>
                    <a:pt x="4076703" y="5660067"/>
                  </a:lnTo>
                  <a:lnTo>
                    <a:pt x="4110315" y="5626258"/>
                  </a:lnTo>
                  <a:lnTo>
                    <a:pt x="4143686" y="5592209"/>
                  </a:lnTo>
                  <a:lnTo>
                    <a:pt x="4176813" y="5557923"/>
                  </a:lnTo>
                  <a:lnTo>
                    <a:pt x="4209696" y="5523400"/>
                  </a:lnTo>
                  <a:lnTo>
                    <a:pt x="4242333" y="5488641"/>
                  </a:lnTo>
                  <a:lnTo>
                    <a:pt x="4274722" y="5453649"/>
                  </a:lnTo>
                  <a:lnTo>
                    <a:pt x="4306862" y="5418425"/>
                  </a:lnTo>
                  <a:lnTo>
                    <a:pt x="4338753" y="5382970"/>
                  </a:lnTo>
                  <a:lnTo>
                    <a:pt x="4370391" y="5347285"/>
                  </a:lnTo>
                  <a:lnTo>
                    <a:pt x="4401776" y="5311373"/>
                  </a:lnTo>
                  <a:lnTo>
                    <a:pt x="4432907" y="5275233"/>
                  </a:lnTo>
                  <a:lnTo>
                    <a:pt x="4463783" y="5238868"/>
                  </a:lnTo>
                  <a:lnTo>
                    <a:pt x="4494401" y="5202279"/>
                  </a:lnTo>
                  <a:lnTo>
                    <a:pt x="4524760" y="5165468"/>
                  </a:lnTo>
                  <a:lnTo>
                    <a:pt x="4554859" y="5128436"/>
                  </a:lnTo>
                  <a:lnTo>
                    <a:pt x="4584697" y="5091183"/>
                  </a:lnTo>
                  <a:lnTo>
                    <a:pt x="4614272" y="5053713"/>
                  </a:lnTo>
                  <a:lnTo>
                    <a:pt x="4643583" y="5016025"/>
                  </a:lnTo>
                  <a:lnTo>
                    <a:pt x="4672628" y="4978122"/>
                  </a:lnTo>
                  <a:lnTo>
                    <a:pt x="4701406" y="4940005"/>
                  </a:lnTo>
                  <a:lnTo>
                    <a:pt x="4729916" y="4901675"/>
                  </a:lnTo>
                  <a:lnTo>
                    <a:pt x="4758156" y="4863134"/>
                  </a:lnTo>
                  <a:lnTo>
                    <a:pt x="4786124" y="4824383"/>
                  </a:lnTo>
                  <a:lnTo>
                    <a:pt x="4813820" y="4785423"/>
                  </a:lnTo>
                  <a:lnTo>
                    <a:pt x="4841242" y="4746256"/>
                  </a:lnTo>
                  <a:lnTo>
                    <a:pt x="4868389" y="4706883"/>
                  </a:lnTo>
                  <a:lnTo>
                    <a:pt x="4895259" y="4667306"/>
                  </a:lnTo>
                  <a:lnTo>
                    <a:pt x="4921850" y="4627526"/>
                  </a:lnTo>
                  <a:lnTo>
                    <a:pt x="4948162" y="4587544"/>
                  </a:lnTo>
                  <a:lnTo>
                    <a:pt x="4974193" y="4547363"/>
                  </a:lnTo>
                  <a:lnTo>
                    <a:pt x="4999942" y="4506982"/>
                  </a:lnTo>
                  <a:lnTo>
                    <a:pt x="5025407" y="4466404"/>
                  </a:lnTo>
                  <a:lnTo>
                    <a:pt x="5050586" y="4425631"/>
                  </a:lnTo>
                  <a:lnTo>
                    <a:pt x="5075479" y="4384662"/>
                  </a:lnTo>
                  <a:lnTo>
                    <a:pt x="5100084" y="4343500"/>
                  </a:lnTo>
                  <a:lnTo>
                    <a:pt x="5124400" y="4302147"/>
                  </a:lnTo>
                  <a:lnTo>
                    <a:pt x="5148425" y="4260603"/>
                  </a:lnTo>
                  <a:lnTo>
                    <a:pt x="5172157" y="4218871"/>
                  </a:lnTo>
                  <a:lnTo>
                    <a:pt x="5195596" y="4176950"/>
                  </a:lnTo>
                  <a:lnTo>
                    <a:pt x="5218740" y="4134844"/>
                  </a:lnTo>
                  <a:lnTo>
                    <a:pt x="5241588" y="4092553"/>
                  </a:lnTo>
                  <a:lnTo>
                    <a:pt x="5264138" y="4050078"/>
                  </a:lnTo>
                  <a:lnTo>
                    <a:pt x="5286389" y="4007421"/>
                  </a:lnTo>
                  <a:lnTo>
                    <a:pt x="5308339" y="3964584"/>
                  </a:lnTo>
                  <a:lnTo>
                    <a:pt x="5329987" y="3921568"/>
                  </a:lnTo>
                  <a:lnTo>
                    <a:pt x="5351332" y="3878373"/>
                  </a:lnTo>
                  <a:lnTo>
                    <a:pt x="5372372" y="3835003"/>
                  </a:lnTo>
                  <a:lnTo>
                    <a:pt x="5393105" y="3791457"/>
                  </a:lnTo>
                  <a:lnTo>
                    <a:pt x="5413532" y="3747738"/>
                  </a:lnTo>
                  <a:lnTo>
                    <a:pt x="5433649" y="3703847"/>
                  </a:lnTo>
                  <a:lnTo>
                    <a:pt x="5453456" y="3659784"/>
                  </a:lnTo>
                  <a:lnTo>
                    <a:pt x="5472951" y="3615553"/>
                  </a:lnTo>
                  <a:lnTo>
                    <a:pt x="5492133" y="3571153"/>
                  </a:lnTo>
                  <a:lnTo>
                    <a:pt x="5511000" y="3526587"/>
                  </a:lnTo>
                  <a:lnTo>
                    <a:pt x="5529552" y="3481855"/>
                  </a:lnTo>
                  <a:lnTo>
                    <a:pt x="5547786" y="3436960"/>
                  </a:lnTo>
                  <a:lnTo>
                    <a:pt x="5565701" y="3391903"/>
                  </a:lnTo>
                  <a:lnTo>
                    <a:pt x="5583296" y="3346684"/>
                  </a:lnTo>
                  <a:lnTo>
                    <a:pt x="5600570" y="3301306"/>
                  </a:lnTo>
                  <a:lnTo>
                    <a:pt x="5617521" y="3255769"/>
                  </a:lnTo>
                  <a:lnTo>
                    <a:pt x="5634147" y="3210076"/>
                  </a:lnTo>
                  <a:lnTo>
                    <a:pt x="5650448" y="3164227"/>
                  </a:lnTo>
                  <a:lnTo>
                    <a:pt x="5666421" y="3118224"/>
                  </a:lnTo>
                  <a:lnTo>
                    <a:pt x="5682066" y="3072069"/>
                  </a:lnTo>
                  <a:lnTo>
                    <a:pt x="5697381" y="3025762"/>
                  </a:lnTo>
                  <a:lnTo>
                    <a:pt x="5712365" y="2979306"/>
                  </a:lnTo>
                  <a:lnTo>
                    <a:pt x="5727015" y="2932701"/>
                  </a:lnTo>
                  <a:lnTo>
                    <a:pt x="5741332" y="2885949"/>
                  </a:lnTo>
                  <a:lnTo>
                    <a:pt x="5755313" y="2839051"/>
                  </a:lnTo>
                  <a:lnTo>
                    <a:pt x="5768958" y="2792010"/>
                  </a:lnTo>
                  <a:lnTo>
                    <a:pt x="5782264" y="2744825"/>
                  </a:lnTo>
                  <a:lnTo>
                    <a:pt x="5795230" y="2697499"/>
                  </a:lnTo>
                  <a:lnTo>
                    <a:pt x="5807855" y="2650033"/>
                  </a:lnTo>
                  <a:lnTo>
                    <a:pt x="5820137" y="2602428"/>
                  </a:lnTo>
                  <a:lnTo>
                    <a:pt x="5832076" y="2554686"/>
                  </a:lnTo>
                  <a:lnTo>
                    <a:pt x="5843669" y="2506808"/>
                  </a:lnTo>
                  <a:lnTo>
                    <a:pt x="5854916" y="2458796"/>
                  </a:lnTo>
                  <a:lnTo>
                    <a:pt x="5865814" y="2410651"/>
                  </a:lnTo>
                  <a:lnTo>
                    <a:pt x="5876363" y="2362374"/>
                  </a:lnTo>
                  <a:lnTo>
                    <a:pt x="5886561" y="2313966"/>
                  </a:lnTo>
                  <a:lnTo>
                    <a:pt x="5896407" y="2265430"/>
                  </a:lnTo>
                  <a:lnTo>
                    <a:pt x="5905899" y="2216767"/>
                  </a:lnTo>
                  <a:lnTo>
                    <a:pt x="5915036" y="2167977"/>
                  </a:lnTo>
                  <a:lnTo>
                    <a:pt x="5923816" y="2119063"/>
                  </a:lnTo>
                  <a:lnTo>
                    <a:pt x="5932239" y="2070025"/>
                  </a:lnTo>
                  <a:lnTo>
                    <a:pt x="5940302" y="2020866"/>
                  </a:lnTo>
                  <a:lnTo>
                    <a:pt x="5948004" y="1971586"/>
                  </a:lnTo>
                  <a:lnTo>
                    <a:pt x="5955345" y="1922187"/>
                  </a:lnTo>
                  <a:lnTo>
                    <a:pt x="5962322" y="1872670"/>
                  </a:lnTo>
                  <a:lnTo>
                    <a:pt x="5968934" y="1823038"/>
                  </a:lnTo>
                  <a:lnTo>
                    <a:pt x="5975179" y="1773290"/>
                  </a:lnTo>
                  <a:lnTo>
                    <a:pt x="5981057" y="1723429"/>
                  </a:lnTo>
                  <a:lnTo>
                    <a:pt x="5986566" y="1673455"/>
                  </a:lnTo>
                  <a:lnTo>
                    <a:pt x="5991705" y="1623371"/>
                  </a:lnTo>
                  <a:lnTo>
                    <a:pt x="5996471" y="1573178"/>
                  </a:lnTo>
                  <a:lnTo>
                    <a:pt x="6000864" y="1522877"/>
                  </a:lnTo>
                  <a:lnTo>
                    <a:pt x="6004883" y="1472469"/>
                  </a:lnTo>
                  <a:lnTo>
                    <a:pt x="6008525" y="1421956"/>
                  </a:lnTo>
                  <a:lnTo>
                    <a:pt x="6011790" y="1371340"/>
                  </a:lnTo>
                  <a:lnTo>
                    <a:pt x="6014676" y="1320621"/>
                  </a:lnTo>
                  <a:lnTo>
                    <a:pt x="6017182" y="1269802"/>
                  </a:lnTo>
                  <a:lnTo>
                    <a:pt x="6019306" y="1218883"/>
                  </a:lnTo>
                  <a:lnTo>
                    <a:pt x="6021047" y="1167865"/>
                  </a:lnTo>
                  <a:lnTo>
                    <a:pt x="6022404" y="1116752"/>
                  </a:lnTo>
                  <a:lnTo>
                    <a:pt x="6023375" y="1065542"/>
                  </a:lnTo>
                  <a:lnTo>
                    <a:pt x="6023958" y="1014239"/>
                  </a:lnTo>
                  <a:lnTo>
                    <a:pt x="6024153" y="962844"/>
                  </a:lnTo>
                  <a:lnTo>
                    <a:pt x="6023947" y="910012"/>
                  </a:lnTo>
                  <a:lnTo>
                    <a:pt x="6023331" y="857277"/>
                  </a:lnTo>
                  <a:lnTo>
                    <a:pt x="6022305" y="804642"/>
                  </a:lnTo>
                  <a:lnTo>
                    <a:pt x="6020872" y="752108"/>
                  </a:lnTo>
                  <a:lnTo>
                    <a:pt x="6019032" y="699677"/>
                  </a:lnTo>
                  <a:lnTo>
                    <a:pt x="6016788" y="647349"/>
                  </a:lnTo>
                  <a:lnTo>
                    <a:pt x="6014141" y="595127"/>
                  </a:lnTo>
                  <a:lnTo>
                    <a:pt x="6011093" y="543011"/>
                  </a:lnTo>
                  <a:lnTo>
                    <a:pt x="6007644" y="491004"/>
                  </a:lnTo>
                  <a:lnTo>
                    <a:pt x="6003797" y="439107"/>
                  </a:lnTo>
                  <a:lnTo>
                    <a:pt x="5999553" y="387322"/>
                  </a:lnTo>
                  <a:lnTo>
                    <a:pt x="5994913" y="335649"/>
                  </a:lnTo>
                  <a:lnTo>
                    <a:pt x="5989880" y="284091"/>
                  </a:lnTo>
                  <a:lnTo>
                    <a:pt x="595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202" y="1679281"/>
              <a:ext cx="4364630" cy="315344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174740" y="1961388"/>
            <a:ext cx="5769610" cy="4199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Performance,</a:t>
            </a:r>
            <a:r>
              <a:rPr sz="2000" spc="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Comfort,</a:t>
            </a:r>
            <a:r>
              <a:rPr sz="2000" spc="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Funzionalità,</a:t>
            </a:r>
            <a:r>
              <a:rPr sz="2000" spc="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Stile</a:t>
            </a:r>
            <a:r>
              <a:rPr sz="2000" spc="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di </a:t>
            </a:r>
            <a:r>
              <a:rPr sz="2000" spc="-20" dirty="0">
                <a:solidFill>
                  <a:srgbClr val="FFFFFF"/>
                </a:solidFill>
                <a:latin typeface="Verdana"/>
                <a:cs typeface="Verdana"/>
              </a:rPr>
              <a:t>vita</a:t>
            </a:r>
            <a:endParaRPr sz="2000">
              <a:latin typeface="Verdana"/>
              <a:cs typeface="Verdana"/>
            </a:endParaRPr>
          </a:p>
          <a:p>
            <a:pPr marL="12700" marR="5715" algn="just">
              <a:lnSpc>
                <a:spcPts val="2110"/>
              </a:lnSpc>
              <a:spcBef>
                <a:spcPts val="95"/>
              </a:spcBef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Sono</a:t>
            </a:r>
            <a:r>
              <a:rPr sz="1800" spc="26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dimensioni</a:t>
            </a:r>
            <a:r>
              <a:rPr sz="1800" spc="26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(proprietà</a:t>
            </a:r>
            <a:r>
              <a:rPr sz="1800" spc="26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27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cui</a:t>
            </a:r>
            <a:r>
              <a:rPr sz="1800" spc="26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stati</a:t>
            </a:r>
            <a:r>
              <a:rPr sz="1800" spc="26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stati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variano</a:t>
            </a:r>
            <a:r>
              <a:rPr sz="1800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nella</a:t>
            </a:r>
            <a:r>
              <a:rPr sz="1800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percezione,</a:t>
            </a:r>
            <a:r>
              <a:rPr sz="1800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immaginario,</a:t>
            </a:r>
            <a:r>
              <a:rPr sz="1800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desideri</a:t>
            </a:r>
            <a:r>
              <a:rPr sz="1800" spc="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endParaRPr sz="1800">
              <a:latin typeface="Verdana"/>
              <a:cs typeface="Verdana"/>
            </a:endParaRPr>
          </a:p>
          <a:p>
            <a:pPr marL="12700" marR="5080" algn="just">
              <a:lnSpc>
                <a:spcPct val="99400"/>
              </a:lnSpc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bisogni),</a:t>
            </a:r>
            <a:r>
              <a:rPr sz="1800" spc="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possono</a:t>
            </a:r>
            <a:r>
              <a:rPr sz="1800" spc="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essere</a:t>
            </a:r>
            <a:r>
              <a:rPr sz="1800" spc="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(pensiamoci)</a:t>
            </a:r>
            <a:r>
              <a:rPr sz="1800" spc="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ricondotte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ad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ulteriori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indicatori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(velocità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max,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sicurezza, seduta…)?</a:t>
            </a:r>
            <a:endParaRPr sz="1800">
              <a:latin typeface="Verdana"/>
              <a:cs typeface="Verdana"/>
            </a:endParaRPr>
          </a:p>
          <a:p>
            <a:pPr marL="12700" marR="5715" algn="just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Possiamo</a:t>
            </a:r>
            <a:r>
              <a:rPr sz="1800" spc="5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fare</a:t>
            </a:r>
            <a:r>
              <a:rPr sz="1800" spc="6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interviste</a:t>
            </a:r>
            <a:r>
              <a:rPr sz="1800" spc="5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ad</a:t>
            </a:r>
            <a:r>
              <a:rPr sz="1800" spc="6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esperti</a:t>
            </a:r>
            <a:r>
              <a:rPr sz="1800" spc="6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(testimoni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privilegiati)</a:t>
            </a:r>
            <a:r>
              <a:rPr sz="1800" spc="4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come</a:t>
            </a:r>
            <a:r>
              <a:rPr sz="1800" spc="4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giornalisti</a:t>
            </a:r>
            <a:r>
              <a:rPr sz="1800" spc="4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che</a:t>
            </a:r>
            <a:r>
              <a:rPr sz="1800" spc="4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si</a:t>
            </a:r>
            <a:r>
              <a:rPr sz="1800" spc="4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occupano</a:t>
            </a:r>
            <a:r>
              <a:rPr sz="1800" spc="4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di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moto,</a:t>
            </a:r>
            <a:r>
              <a:rPr sz="18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collaudatori</a:t>
            </a:r>
            <a:r>
              <a:rPr sz="18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etc.?</a:t>
            </a:r>
            <a:endParaRPr sz="1800">
              <a:latin typeface="Verdana"/>
              <a:cs typeface="Verdana"/>
            </a:endParaRPr>
          </a:p>
          <a:p>
            <a:pPr marL="12700" marR="5715">
              <a:lnSpc>
                <a:spcPts val="2110"/>
              </a:lnSpc>
              <a:spcBef>
                <a:spcPts val="135"/>
              </a:spcBef>
              <a:tabLst>
                <a:tab pos="797560" algn="l"/>
                <a:tab pos="1256030" algn="l"/>
                <a:tab pos="2586990" algn="l"/>
                <a:tab pos="2931795" algn="l"/>
                <a:tab pos="3659504" algn="l"/>
                <a:tab pos="4225290" algn="l"/>
                <a:tab pos="5446395" algn="l"/>
              </a:tabLst>
            </a:pP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Focus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tra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possessori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di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moto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non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fidelizzati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(di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difficile</a:t>
            </a:r>
            <a:r>
              <a:rPr sz="18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estrazione,</a:t>
            </a:r>
            <a:r>
              <a:rPr sz="18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come?)</a:t>
            </a:r>
            <a:endParaRPr sz="1800">
              <a:latin typeface="Verdana"/>
              <a:cs typeface="Verdana"/>
            </a:endParaRPr>
          </a:p>
          <a:p>
            <a:pPr marL="12700" marR="5080">
              <a:lnSpc>
                <a:spcPts val="2110"/>
              </a:lnSpc>
              <a:spcBef>
                <a:spcPts val="75"/>
              </a:spcBef>
              <a:tabLst>
                <a:tab pos="1007744" algn="l"/>
                <a:tab pos="1504950" algn="l"/>
                <a:tab pos="2604135" algn="l"/>
                <a:tab pos="3032760" algn="l"/>
                <a:tab pos="3749040" algn="l"/>
                <a:tab pos="5405120" algn="l"/>
              </a:tabLst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Questionari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ad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un campione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di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pubblico (lettori</a:t>
            </a:r>
            <a:r>
              <a:rPr sz="18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di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riviste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di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settore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5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popolazione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più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ts val="2150"/>
              </a:lnSpc>
            </a:pP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generalista…)?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8864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Brand</a:t>
            </a:r>
            <a:r>
              <a:rPr spc="-13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community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934971"/>
            <a:ext cx="10357485" cy="41008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-"/>
              <a:tabLst>
                <a:tab pos="241300" algn="l"/>
              </a:tabLst>
            </a:pPr>
            <a:r>
              <a:rPr sz="2400" spc="-10" dirty="0">
                <a:solidFill>
                  <a:srgbClr val="FF0000"/>
                </a:solidFill>
                <a:latin typeface="Verdana"/>
                <a:cs typeface="Verdana"/>
              </a:rPr>
              <a:t>Sogni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2205"/>
              </a:spcBef>
              <a:buChar char="-"/>
              <a:tabLst>
                <a:tab pos="241300" algn="l"/>
              </a:tabLst>
            </a:pPr>
            <a:r>
              <a:rPr sz="2400" spc="-10" dirty="0">
                <a:solidFill>
                  <a:srgbClr val="FF0000"/>
                </a:solidFill>
                <a:latin typeface="Verdana"/>
                <a:cs typeface="Verdana"/>
              </a:rPr>
              <a:t>Storia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2140"/>
              </a:spcBef>
              <a:buChar char="-"/>
              <a:tabLst>
                <a:tab pos="241300" algn="l"/>
              </a:tabLst>
            </a:pP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Senso</a:t>
            </a:r>
            <a:r>
              <a:rPr sz="24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di</a:t>
            </a:r>
            <a:r>
              <a:rPr sz="24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appartenenza</a:t>
            </a:r>
            <a:r>
              <a:rPr sz="24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Verdana"/>
                <a:cs typeface="Verdana"/>
              </a:rPr>
              <a:t>Relazioni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2110"/>
              </a:spcBef>
              <a:buChar char="-"/>
              <a:tabLst>
                <a:tab pos="241300" algn="l"/>
              </a:tabLst>
            </a:pPr>
            <a:r>
              <a:rPr sz="2400" spc="-10" dirty="0">
                <a:solidFill>
                  <a:srgbClr val="FF0000"/>
                </a:solidFill>
                <a:latin typeface="Verdana"/>
                <a:cs typeface="Verdana"/>
              </a:rPr>
              <a:t>Esperienze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60"/>
              </a:spcBef>
            </a:pPr>
            <a:endParaRPr sz="2400">
              <a:latin typeface="Verdana"/>
              <a:cs typeface="Verdana"/>
            </a:endParaRPr>
          </a:p>
          <a:p>
            <a:pPr marL="12700" marR="5080">
              <a:lnSpc>
                <a:spcPct val="139200"/>
              </a:lnSpc>
              <a:tabLst>
                <a:tab pos="650875" algn="l"/>
                <a:tab pos="2582545" algn="l"/>
                <a:tab pos="3590925" algn="l"/>
                <a:tab pos="4643120" algn="l"/>
                <a:tab pos="5384800" algn="l"/>
                <a:tab pos="6552565" algn="l"/>
                <a:tab pos="7813040" algn="l"/>
                <a:tab pos="8397240" algn="l"/>
              </a:tabLst>
            </a:pPr>
            <a:r>
              <a:rPr sz="2400" spc="-25" dirty="0">
                <a:solidFill>
                  <a:srgbClr val="595959"/>
                </a:solidFill>
                <a:latin typeface="Verdana"/>
                <a:cs typeface="Verdana"/>
              </a:rPr>
              <a:t>La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	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percezione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	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della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	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forza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	</a:t>
            </a:r>
            <a:r>
              <a:rPr sz="2400" spc="-25" dirty="0">
                <a:solidFill>
                  <a:srgbClr val="595959"/>
                </a:solidFill>
                <a:latin typeface="Verdana"/>
                <a:cs typeface="Verdana"/>
              </a:rPr>
              <a:t>del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	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brand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	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Ducati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	</a:t>
            </a:r>
            <a:r>
              <a:rPr sz="2400" spc="-50" dirty="0">
                <a:solidFill>
                  <a:srgbClr val="595959"/>
                </a:solidFill>
                <a:latin typeface="Wingdings"/>
                <a:cs typeface="Wingdings"/>
              </a:rPr>
              <a:t></a:t>
            </a:r>
            <a:r>
              <a:rPr sz="2400" dirty="0">
                <a:solidFill>
                  <a:srgbClr val="595959"/>
                </a:solidFill>
                <a:latin typeface="Times New Roman"/>
                <a:cs typeface="Times New Roman"/>
              </a:rPr>
              <a:t>	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Reificazione: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fondazione</a:t>
            </a:r>
            <a:r>
              <a:rPr sz="2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Ducati.com</a:t>
            </a:r>
            <a:r>
              <a:rPr sz="2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(giugno</a:t>
            </a:r>
            <a:r>
              <a:rPr sz="2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2000</a:t>
            </a:r>
            <a:r>
              <a:rPr sz="2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sotto</a:t>
            </a:r>
            <a:r>
              <a:rPr sz="2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Ducati</a:t>
            </a:r>
            <a:r>
              <a:rPr sz="2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Motor</a:t>
            </a:r>
            <a:r>
              <a:rPr sz="2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Holding)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491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La</a:t>
            </a:r>
            <a:r>
              <a:rPr spc="-7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condivisione</a:t>
            </a:r>
            <a:r>
              <a:rPr spc="-6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di</a:t>
            </a:r>
            <a:r>
              <a:rPr spc="-7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valore</a:t>
            </a:r>
            <a:r>
              <a:rPr spc="-6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crea</a:t>
            </a:r>
            <a:r>
              <a:rPr spc="-7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valore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569211"/>
            <a:ext cx="10356850" cy="474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Rete</a:t>
            </a:r>
            <a:r>
              <a:rPr sz="2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di</a:t>
            </a:r>
            <a:r>
              <a:rPr sz="2400" spc="-3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relazioni</a:t>
            </a:r>
            <a:r>
              <a:rPr sz="2400" spc="-3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e</a:t>
            </a:r>
            <a:r>
              <a:rPr sz="2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delle</a:t>
            </a:r>
            <a:r>
              <a:rPr sz="2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attività</a:t>
            </a:r>
            <a:endParaRPr sz="2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20"/>
              </a:spcBef>
            </a:pP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generano:</a:t>
            </a:r>
            <a:endParaRPr sz="2400">
              <a:latin typeface="Verdana"/>
              <a:cs typeface="Verdana"/>
            </a:endParaRPr>
          </a:p>
          <a:p>
            <a:pPr marL="241300" indent="-228600" algn="just">
              <a:lnSpc>
                <a:spcPct val="100000"/>
              </a:lnSpc>
              <a:spcBef>
                <a:spcPts val="2400"/>
              </a:spcBef>
              <a:buChar char="-"/>
              <a:tabLst>
                <a:tab pos="241300" algn="l"/>
              </a:tabLst>
            </a:pP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valore</a:t>
            </a:r>
            <a:r>
              <a:rPr sz="2400" spc="-11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aggiunto</a:t>
            </a:r>
            <a:endParaRPr sz="2400">
              <a:latin typeface="Verdana"/>
              <a:cs typeface="Verdana"/>
            </a:endParaRPr>
          </a:p>
          <a:p>
            <a:pPr marL="241300" marR="5080" indent="-228600" algn="just">
              <a:lnSpc>
                <a:spcPct val="149200"/>
              </a:lnSpc>
              <a:spcBef>
                <a:spcPts val="1005"/>
              </a:spcBef>
              <a:buChar char="-"/>
              <a:tabLst>
                <a:tab pos="241300" algn="l"/>
              </a:tabLst>
            </a:pP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netto</a:t>
            </a:r>
            <a:r>
              <a:rPr sz="2400" spc="4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posizionamento</a:t>
            </a:r>
            <a:r>
              <a:rPr sz="2400" spc="459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di</a:t>
            </a:r>
            <a:r>
              <a:rPr sz="2400" spc="4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premium</a:t>
            </a:r>
            <a:r>
              <a:rPr sz="2400" spc="4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price</a:t>
            </a:r>
            <a:r>
              <a:rPr sz="2400" spc="4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(differenza</a:t>
            </a:r>
            <a:r>
              <a:rPr sz="2400" spc="4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massima</a:t>
            </a:r>
            <a:r>
              <a:rPr sz="2400" spc="4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595959"/>
                </a:solidFill>
                <a:latin typeface="Verdana"/>
                <a:cs typeface="Verdana"/>
              </a:rPr>
              <a:t>di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prezzo</a:t>
            </a:r>
            <a:r>
              <a:rPr sz="2400" spc="-4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possibile</a:t>
            </a:r>
            <a:r>
              <a:rPr sz="2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per</a:t>
            </a:r>
            <a:r>
              <a:rPr sz="2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differenziazione-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unicità</a:t>
            </a:r>
            <a:r>
              <a:rPr sz="2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prodotto)</a:t>
            </a:r>
            <a:endParaRPr sz="2400">
              <a:latin typeface="Verdana"/>
              <a:cs typeface="Verdana"/>
            </a:endParaRPr>
          </a:p>
          <a:p>
            <a:pPr marL="12700" marR="5080" algn="just">
              <a:lnSpc>
                <a:spcPct val="151300"/>
              </a:lnSpc>
              <a:spcBef>
                <a:spcPts val="944"/>
              </a:spcBef>
            </a:pP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Non</a:t>
            </a:r>
            <a:r>
              <a:rPr sz="2400" spc="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si</a:t>
            </a:r>
            <a:r>
              <a:rPr sz="2400" spc="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paga</a:t>
            </a:r>
            <a:r>
              <a:rPr sz="2400" spc="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solamente</a:t>
            </a:r>
            <a:r>
              <a:rPr sz="2400" spc="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per</a:t>
            </a:r>
            <a:r>
              <a:rPr sz="2400" spc="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entrare</a:t>
            </a:r>
            <a:r>
              <a:rPr sz="2400" spc="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in</a:t>
            </a:r>
            <a:r>
              <a:rPr sz="2400" spc="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relazione</a:t>
            </a:r>
            <a:r>
              <a:rPr sz="2400" spc="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significante</a:t>
            </a:r>
            <a:r>
              <a:rPr sz="2400" spc="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con</a:t>
            </a:r>
            <a:r>
              <a:rPr sz="2400" spc="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FF0000"/>
                </a:solidFill>
                <a:latin typeface="Verdana"/>
                <a:cs typeface="Verdana"/>
              </a:rPr>
              <a:t>un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prodotto</a:t>
            </a:r>
            <a:r>
              <a:rPr sz="2400" spc="7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ma</a:t>
            </a:r>
            <a:r>
              <a:rPr sz="2400" spc="7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con</a:t>
            </a:r>
            <a:r>
              <a:rPr sz="2400" spc="7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la</a:t>
            </a:r>
            <a:r>
              <a:rPr sz="2400" spc="7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comunità</a:t>
            </a:r>
            <a:r>
              <a:rPr sz="2400" spc="7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(anche</a:t>
            </a:r>
            <a:r>
              <a:rPr sz="2400" spc="7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in</a:t>
            </a:r>
            <a:r>
              <a:rPr sz="2400" spc="7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senso</a:t>
            </a:r>
            <a:r>
              <a:rPr sz="2400" spc="7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2400" spc="-10" dirty="0">
                <a:solidFill>
                  <a:srgbClr val="FF0000"/>
                </a:solidFill>
                <a:latin typeface="Verdana"/>
                <a:cs typeface="Verdana"/>
              </a:rPr>
              <a:t>antropologico)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generata</a:t>
            </a:r>
            <a:r>
              <a:rPr sz="24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intorno</a:t>
            </a:r>
            <a:r>
              <a:rPr sz="24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al</a:t>
            </a:r>
            <a:r>
              <a:rPr sz="24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Verdana"/>
                <a:cs typeface="Verdana"/>
              </a:rPr>
              <a:t>prodotto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3709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Creare</a:t>
            </a:r>
            <a:r>
              <a:rPr spc="-7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valore</a:t>
            </a:r>
            <a:r>
              <a:rPr spc="-7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dalla</a:t>
            </a:r>
            <a:r>
              <a:rPr spc="-7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passione</a:t>
            </a:r>
            <a:r>
              <a:rPr spc="-7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che</a:t>
            </a:r>
            <a:r>
              <a:rPr spc="-75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accomuna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22628"/>
            <a:ext cx="8903335" cy="432054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526415" indent="-513715">
              <a:lnSpc>
                <a:spcPct val="100000"/>
              </a:lnSpc>
              <a:spcBef>
                <a:spcPts val="865"/>
              </a:spcBef>
              <a:buAutoNum type="arabicPeriod"/>
              <a:tabLst>
                <a:tab pos="526415" algn="l"/>
              </a:tabLst>
            </a:pPr>
            <a:r>
              <a:rPr sz="2200" dirty="0">
                <a:latin typeface="Verdana"/>
                <a:cs typeface="Verdana"/>
              </a:rPr>
              <a:t>Analisi</a:t>
            </a:r>
            <a:r>
              <a:rPr sz="2200" spc="-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ambiente,</a:t>
            </a:r>
            <a:r>
              <a:rPr sz="2200" spc="-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contesto,</a:t>
            </a:r>
            <a:r>
              <a:rPr sz="2200" spc="-8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</a:t>
            </a:r>
            <a:endParaRPr sz="2200">
              <a:latin typeface="Verdana"/>
              <a:cs typeface="Verdana"/>
            </a:endParaRPr>
          </a:p>
          <a:p>
            <a:pPr marL="526415" indent="-513715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6415" algn="l"/>
              </a:tabLst>
            </a:pPr>
            <a:r>
              <a:rPr sz="2200" dirty="0">
                <a:latin typeface="Verdana"/>
                <a:cs typeface="Verdana"/>
              </a:rPr>
              <a:t>Individuazione</a:t>
            </a:r>
            <a:r>
              <a:rPr sz="2200" spc="-9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pubblici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(fan)</a:t>
            </a:r>
            <a:endParaRPr sz="2200">
              <a:latin typeface="Verdana"/>
              <a:cs typeface="Verdana"/>
            </a:endParaRPr>
          </a:p>
          <a:p>
            <a:pPr marL="526415" indent="-513715">
              <a:lnSpc>
                <a:spcPct val="100000"/>
              </a:lnSpc>
              <a:spcBef>
                <a:spcPts val="745"/>
              </a:spcBef>
              <a:buAutoNum type="arabicPeriod"/>
              <a:tabLst>
                <a:tab pos="526415" algn="l"/>
              </a:tabLst>
            </a:pPr>
            <a:r>
              <a:rPr sz="2200" dirty="0">
                <a:latin typeface="Verdana"/>
                <a:cs typeface="Verdana"/>
              </a:rPr>
              <a:t>Ascolto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dei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pubblici</a:t>
            </a:r>
            <a:endParaRPr sz="2200">
              <a:latin typeface="Verdana"/>
              <a:cs typeface="Verdana"/>
            </a:endParaRPr>
          </a:p>
          <a:p>
            <a:pPr marL="526415" indent="-513715">
              <a:lnSpc>
                <a:spcPct val="100000"/>
              </a:lnSpc>
              <a:spcBef>
                <a:spcPts val="670"/>
              </a:spcBef>
              <a:buAutoNum type="arabicPeriod"/>
              <a:tabLst>
                <a:tab pos="526415" algn="l"/>
              </a:tabLst>
            </a:pPr>
            <a:r>
              <a:rPr sz="2200" dirty="0">
                <a:latin typeface="Verdana"/>
                <a:cs typeface="Verdana"/>
              </a:rPr>
              <a:t>Definizione</a:t>
            </a:r>
            <a:r>
              <a:rPr sz="2200" spc="-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degli</a:t>
            </a:r>
            <a:r>
              <a:rPr sz="2200" spc="-8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obiettivi</a:t>
            </a:r>
            <a:endParaRPr sz="2200">
              <a:latin typeface="Verdana"/>
              <a:cs typeface="Verdana"/>
            </a:endParaRPr>
          </a:p>
          <a:p>
            <a:pPr marL="526415" indent="-513715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6415" algn="l"/>
              </a:tabLst>
            </a:pPr>
            <a:r>
              <a:rPr sz="2200" dirty="0">
                <a:latin typeface="Verdana"/>
                <a:cs typeface="Verdana"/>
              </a:rPr>
              <a:t>Definizione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dei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contenuti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dei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messaggi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chiave</a:t>
            </a:r>
            <a:endParaRPr sz="2200">
              <a:latin typeface="Verdana"/>
              <a:cs typeface="Verdana"/>
            </a:endParaRPr>
          </a:p>
          <a:p>
            <a:pPr marL="526415" indent="-513715">
              <a:lnSpc>
                <a:spcPct val="100000"/>
              </a:lnSpc>
              <a:spcBef>
                <a:spcPts val="740"/>
              </a:spcBef>
              <a:buAutoNum type="arabicPeriod"/>
              <a:tabLst>
                <a:tab pos="526415" algn="l"/>
              </a:tabLst>
            </a:pPr>
            <a:r>
              <a:rPr sz="2200" dirty="0">
                <a:latin typeface="Verdana"/>
                <a:cs typeface="Verdana"/>
              </a:rPr>
              <a:t>Definizione</a:t>
            </a:r>
            <a:r>
              <a:rPr sz="2200" spc="-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della</a:t>
            </a:r>
            <a:r>
              <a:rPr sz="2200" spc="-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strategia</a:t>
            </a:r>
            <a:r>
              <a:rPr sz="2200" spc="-8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CRM</a:t>
            </a:r>
            <a:endParaRPr sz="2200">
              <a:latin typeface="Verdana"/>
              <a:cs typeface="Verdana"/>
            </a:endParaRPr>
          </a:p>
          <a:p>
            <a:pPr marL="526415" indent="-513715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6415" algn="l"/>
              </a:tabLst>
            </a:pPr>
            <a:r>
              <a:rPr sz="2200" dirty="0">
                <a:latin typeface="Verdana"/>
                <a:cs typeface="Verdana"/>
              </a:rPr>
              <a:t>Scelta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degli</a:t>
            </a:r>
            <a:r>
              <a:rPr sz="2200" spc="-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strumenti</a:t>
            </a:r>
            <a:r>
              <a:rPr sz="2200" spc="-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di</a:t>
            </a:r>
            <a:r>
              <a:rPr sz="2200" spc="-4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comunicazione</a:t>
            </a:r>
            <a:endParaRPr sz="2200">
              <a:latin typeface="Verdana"/>
              <a:cs typeface="Verdana"/>
            </a:endParaRPr>
          </a:p>
          <a:p>
            <a:pPr marL="526415" indent="-513715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6415" algn="l"/>
              </a:tabLst>
            </a:pPr>
            <a:r>
              <a:rPr sz="2200" dirty="0">
                <a:latin typeface="Verdana"/>
                <a:cs typeface="Verdana"/>
              </a:rPr>
              <a:t>Pianificazione</a:t>
            </a:r>
            <a:r>
              <a:rPr sz="2200" spc="-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delle</a:t>
            </a:r>
            <a:r>
              <a:rPr sz="2200" spc="-8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azioni</a:t>
            </a:r>
            <a:endParaRPr sz="2200">
              <a:latin typeface="Verdana"/>
              <a:cs typeface="Verdana"/>
            </a:endParaRPr>
          </a:p>
          <a:p>
            <a:pPr marL="526415" indent="-513715">
              <a:lnSpc>
                <a:spcPct val="100000"/>
              </a:lnSpc>
              <a:spcBef>
                <a:spcPts val="645"/>
              </a:spcBef>
              <a:buAutoNum type="arabicPeriod"/>
              <a:tabLst>
                <a:tab pos="526415" algn="l"/>
              </a:tabLst>
            </a:pPr>
            <a:r>
              <a:rPr sz="2200" dirty="0">
                <a:latin typeface="Verdana"/>
                <a:cs typeface="Verdana"/>
              </a:rPr>
              <a:t>Gestione</a:t>
            </a:r>
            <a:r>
              <a:rPr sz="2200" spc="-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operativa</a:t>
            </a:r>
            <a:r>
              <a:rPr sz="2200" spc="-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per</a:t>
            </a:r>
            <a:r>
              <a:rPr sz="2200" spc="-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il</a:t>
            </a:r>
            <a:r>
              <a:rPr sz="2200" spc="-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trasferimento</a:t>
            </a:r>
            <a:r>
              <a:rPr sz="2200" spc="-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dei</a:t>
            </a:r>
            <a:r>
              <a:rPr sz="2200" spc="-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messaggi</a:t>
            </a:r>
            <a:r>
              <a:rPr sz="2200" spc="-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chiave</a:t>
            </a:r>
            <a:endParaRPr sz="2200">
              <a:latin typeface="Verdana"/>
              <a:cs typeface="Verdana"/>
            </a:endParaRPr>
          </a:p>
          <a:p>
            <a:pPr marL="624840" indent="-61214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624840" algn="l"/>
              </a:tabLst>
            </a:pPr>
            <a:r>
              <a:rPr sz="2200" dirty="0">
                <a:latin typeface="Verdana"/>
                <a:cs typeface="Verdana"/>
              </a:rPr>
              <a:t>Monitoraggio</a:t>
            </a:r>
            <a:r>
              <a:rPr sz="2200" spc="-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misurazione</a:t>
            </a:r>
            <a:r>
              <a:rPr sz="2200" spc="-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dei</a:t>
            </a:r>
            <a:r>
              <a:rPr sz="2200" spc="-8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risultati</a:t>
            </a:r>
            <a:endParaRPr sz="2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596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2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1:</a:t>
            </a:r>
            <a:r>
              <a:rPr spc="-13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opportunità/minacce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73951" y="1440591"/>
          <a:ext cx="10231120" cy="5045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15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5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578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Opportunità</a:t>
                      </a:r>
                      <a:endParaRPr sz="2400">
                        <a:latin typeface="Verdana"/>
                        <a:cs typeface="Verdana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Minacce</a:t>
                      </a:r>
                      <a:endParaRPr sz="2400">
                        <a:latin typeface="Verdana"/>
                        <a:cs typeface="Verdana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41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220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Mercato</a:t>
                      </a:r>
                      <a:r>
                        <a:rPr sz="2200" spc="-25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in</a:t>
                      </a:r>
                      <a:r>
                        <a:rPr sz="2200" spc="-25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crescita</a:t>
                      </a:r>
                      <a:endParaRPr sz="2200">
                        <a:latin typeface="Verdana"/>
                        <a:cs typeface="Verdana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22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Concorrenza</a:t>
                      </a:r>
                      <a:r>
                        <a:rPr sz="2200" spc="-8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agguerrita</a:t>
                      </a:r>
                      <a:endParaRPr sz="2200">
                        <a:latin typeface="Verdana"/>
                        <a:cs typeface="Verdana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220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Brand</a:t>
                      </a:r>
                      <a:r>
                        <a:rPr sz="2200" spc="-5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forte</a:t>
                      </a:r>
                      <a:r>
                        <a:rPr sz="2200" spc="-5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2200" spc="-55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conosciuto</a:t>
                      </a:r>
                      <a:endParaRPr sz="2200">
                        <a:latin typeface="Verdana"/>
                        <a:cs typeface="Verdana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22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Antagonisti</a:t>
                      </a:r>
                      <a:endParaRPr sz="2200">
                        <a:latin typeface="Verdana"/>
                        <a:cs typeface="Verdana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3540">
                <a:tc>
                  <a:txBody>
                    <a:bodyPr/>
                    <a:lstStyle/>
                    <a:p>
                      <a:pPr marL="90805" marR="543560">
                        <a:lnSpc>
                          <a:spcPts val="3890"/>
                        </a:lnSpc>
                        <a:spcBef>
                          <a:spcPts val="250"/>
                        </a:spcBef>
                      </a:pPr>
                      <a:r>
                        <a:rPr sz="220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Web</a:t>
                      </a:r>
                      <a:r>
                        <a:rPr sz="2200" spc="-85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(diffusione</a:t>
                      </a:r>
                      <a:r>
                        <a:rPr sz="2200" spc="-85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capillare</a:t>
                      </a:r>
                      <a:r>
                        <a:rPr sz="2200" spc="-85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2200" spc="-8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costi contenuti)</a:t>
                      </a:r>
                      <a:endParaRPr sz="22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508000">
                        <a:lnSpc>
                          <a:spcPts val="3890"/>
                        </a:lnSpc>
                        <a:spcBef>
                          <a:spcPts val="250"/>
                        </a:spcBef>
                      </a:pP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Accesso</a:t>
                      </a:r>
                      <a:r>
                        <a:rPr sz="2200" spc="-4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ai</a:t>
                      </a:r>
                      <a:r>
                        <a:rPr sz="2200" spc="-4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nuovi</a:t>
                      </a:r>
                      <a:r>
                        <a:rPr sz="2200" spc="-4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media</a:t>
                      </a:r>
                      <a:r>
                        <a:rPr sz="2200" spc="-3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per</a:t>
                      </a:r>
                      <a:r>
                        <a:rPr sz="2200" spc="-4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tutti </a:t>
                      </a:r>
                      <a:r>
                        <a:rPr sz="2200" spc="-2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Trasparenza</a:t>
                      </a:r>
                      <a:r>
                        <a:rPr sz="2200" spc="-10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verso</a:t>
                      </a:r>
                      <a:r>
                        <a:rPr sz="2200" spc="-10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competitor</a:t>
                      </a:r>
                      <a:endParaRPr sz="2200">
                        <a:latin typeface="Verdana"/>
                        <a:cs typeface="Verdana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Maggiore</a:t>
                      </a:r>
                      <a:r>
                        <a:rPr sz="2200" spc="-7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rischio</a:t>
                      </a:r>
                      <a:r>
                        <a:rPr sz="2200" spc="-6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imitazione</a:t>
                      </a:r>
                      <a:endParaRPr sz="2200">
                        <a:latin typeface="Verdana"/>
                        <a:cs typeface="Verdana"/>
                      </a:endParaRPr>
                    </a:p>
                    <a:p>
                      <a:pPr marL="90805" marR="692785">
                        <a:lnSpc>
                          <a:spcPct val="147300"/>
                        </a:lnSpc>
                        <a:spcBef>
                          <a:spcPts val="120"/>
                        </a:spcBef>
                      </a:pP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Esclusione</a:t>
                      </a:r>
                      <a:r>
                        <a:rPr sz="2200" spc="-6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pubblico</a:t>
                      </a:r>
                      <a:r>
                        <a:rPr sz="2200" spc="-6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per</a:t>
                      </a:r>
                      <a:r>
                        <a:rPr sz="2200" spc="-6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divario digitale</a:t>
                      </a:r>
                      <a:endParaRPr sz="22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935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1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2:</a:t>
            </a:r>
            <a:r>
              <a:rPr spc="-114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individuazione</a:t>
            </a:r>
            <a:r>
              <a:rPr spc="-11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pubblici</a:t>
            </a:r>
            <a:r>
              <a:rPr spc="-114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(fan)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395"/>
              </a:spcBef>
              <a:buChar char="-"/>
              <a:tabLst>
                <a:tab pos="240665" algn="l"/>
              </a:tabLst>
            </a:pPr>
            <a:r>
              <a:rPr spc="-10" dirty="0"/>
              <a:t>Motociclista</a:t>
            </a:r>
          </a:p>
          <a:p>
            <a:pPr marL="240665" indent="-227965">
              <a:lnSpc>
                <a:spcPct val="100000"/>
              </a:lnSpc>
              <a:spcBef>
                <a:spcPts val="1295"/>
              </a:spcBef>
              <a:buChar char="-"/>
              <a:tabLst>
                <a:tab pos="240665" algn="l"/>
              </a:tabLst>
            </a:pPr>
            <a:r>
              <a:rPr spc="-10" dirty="0"/>
              <a:t>Concessionario/dealer</a:t>
            </a:r>
          </a:p>
          <a:p>
            <a:pPr marL="240665" indent="-227965">
              <a:lnSpc>
                <a:spcPct val="100000"/>
              </a:lnSpc>
              <a:spcBef>
                <a:spcPts val="1270"/>
              </a:spcBef>
              <a:buChar char="-"/>
              <a:tabLst>
                <a:tab pos="240665" algn="l"/>
              </a:tabLst>
            </a:pPr>
            <a:r>
              <a:rPr dirty="0"/>
              <a:t>Presidente</a:t>
            </a:r>
            <a:r>
              <a:rPr spc="-95" dirty="0"/>
              <a:t> </a:t>
            </a:r>
            <a:r>
              <a:rPr dirty="0"/>
              <a:t>Cub</a:t>
            </a:r>
            <a:r>
              <a:rPr spc="-85" dirty="0"/>
              <a:t> </a:t>
            </a:r>
            <a:r>
              <a:rPr spc="-10" dirty="0"/>
              <a:t>Ducati</a:t>
            </a:r>
          </a:p>
          <a:p>
            <a:pPr marL="240665" indent="-227965">
              <a:lnSpc>
                <a:spcPct val="100000"/>
              </a:lnSpc>
              <a:spcBef>
                <a:spcPts val="1370"/>
              </a:spcBef>
              <a:buChar char="-"/>
              <a:tabLst>
                <a:tab pos="240665" algn="l"/>
              </a:tabLst>
            </a:pPr>
            <a:r>
              <a:rPr dirty="0"/>
              <a:t>Appassionato</a:t>
            </a:r>
            <a:r>
              <a:rPr spc="-80" dirty="0"/>
              <a:t> </a:t>
            </a:r>
            <a:r>
              <a:rPr dirty="0"/>
              <a:t>Ducati</a:t>
            </a:r>
            <a:r>
              <a:rPr spc="-80" dirty="0"/>
              <a:t> </a:t>
            </a:r>
            <a:r>
              <a:rPr spc="-10" dirty="0"/>
              <a:t>(moto)</a:t>
            </a:r>
          </a:p>
          <a:p>
            <a:pPr marL="240665" indent="-227965">
              <a:lnSpc>
                <a:spcPct val="100000"/>
              </a:lnSpc>
              <a:spcBef>
                <a:spcPts val="1295"/>
              </a:spcBef>
              <a:buChar char="-"/>
              <a:tabLst>
                <a:tab pos="240665" algn="l"/>
              </a:tabLst>
            </a:pPr>
            <a:r>
              <a:rPr dirty="0"/>
              <a:t>Interessato</a:t>
            </a:r>
            <a:r>
              <a:rPr spc="-95" dirty="0"/>
              <a:t> </a:t>
            </a:r>
            <a:r>
              <a:rPr dirty="0"/>
              <a:t>Ducati</a:t>
            </a:r>
            <a:r>
              <a:rPr spc="-90" dirty="0"/>
              <a:t> </a:t>
            </a:r>
            <a:r>
              <a:rPr spc="-10" dirty="0"/>
              <a:t>(altro)</a:t>
            </a:r>
          </a:p>
          <a:p>
            <a:pPr marL="240665" indent="-227965">
              <a:lnSpc>
                <a:spcPct val="100000"/>
              </a:lnSpc>
              <a:spcBef>
                <a:spcPts val="1275"/>
              </a:spcBef>
              <a:buChar char="-"/>
              <a:tabLst>
                <a:tab pos="240665" algn="l"/>
              </a:tabLst>
            </a:pPr>
            <a:r>
              <a:rPr dirty="0"/>
              <a:t>Appassionato</a:t>
            </a:r>
            <a:r>
              <a:rPr spc="-95" dirty="0"/>
              <a:t> </a:t>
            </a:r>
            <a:r>
              <a:rPr spc="-20" dirty="0"/>
              <a:t>corse</a:t>
            </a:r>
          </a:p>
          <a:p>
            <a:pPr marL="240665" indent="-227965">
              <a:lnSpc>
                <a:spcPct val="100000"/>
              </a:lnSpc>
              <a:spcBef>
                <a:spcPts val="1390"/>
              </a:spcBef>
              <a:buChar char="-"/>
              <a:tabLst>
                <a:tab pos="240665" algn="l"/>
              </a:tabLst>
            </a:pPr>
            <a:r>
              <a:rPr spc="-10" dirty="0"/>
              <a:t>Azionista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085840" y="1693163"/>
            <a:ext cx="4324350" cy="3966845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395"/>
              </a:spcBef>
              <a:buChar char="-"/>
              <a:tabLst>
                <a:tab pos="240665" algn="l"/>
              </a:tabLst>
            </a:pPr>
            <a:r>
              <a:rPr sz="2600" spc="-10" dirty="0">
                <a:latin typeface="Verdana"/>
                <a:cs typeface="Verdana"/>
              </a:rPr>
              <a:t>Dipendente</a:t>
            </a:r>
            <a:endParaRPr sz="26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1295"/>
              </a:spcBef>
              <a:buChar char="-"/>
              <a:tabLst>
                <a:tab pos="240665" algn="l"/>
              </a:tabLst>
            </a:pPr>
            <a:r>
              <a:rPr sz="2600" spc="-10" dirty="0">
                <a:latin typeface="Verdana"/>
                <a:cs typeface="Verdana"/>
              </a:rPr>
              <a:t>Pilota</a:t>
            </a:r>
            <a:endParaRPr sz="26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1270"/>
              </a:spcBef>
              <a:buChar char="-"/>
              <a:tabLst>
                <a:tab pos="240665" algn="l"/>
              </a:tabLst>
            </a:pPr>
            <a:r>
              <a:rPr sz="2600" spc="-10" dirty="0">
                <a:latin typeface="Verdana"/>
                <a:cs typeface="Verdana"/>
              </a:rPr>
              <a:t>Giornalista</a:t>
            </a:r>
            <a:endParaRPr sz="26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1370"/>
              </a:spcBef>
              <a:buChar char="-"/>
              <a:tabLst>
                <a:tab pos="240665" algn="l"/>
              </a:tabLst>
            </a:pPr>
            <a:r>
              <a:rPr sz="2600" spc="-10" dirty="0">
                <a:latin typeface="Verdana"/>
                <a:cs typeface="Verdana"/>
              </a:rPr>
              <a:t>Sponsor</a:t>
            </a:r>
            <a:endParaRPr sz="26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1295"/>
              </a:spcBef>
              <a:buChar char="-"/>
              <a:tabLst>
                <a:tab pos="240665" algn="l"/>
              </a:tabLst>
            </a:pPr>
            <a:r>
              <a:rPr sz="2600" spc="-25" dirty="0">
                <a:latin typeface="Verdana"/>
                <a:cs typeface="Verdana"/>
              </a:rPr>
              <a:t>Vip</a:t>
            </a:r>
            <a:endParaRPr sz="26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1275"/>
              </a:spcBef>
              <a:buChar char="-"/>
              <a:tabLst>
                <a:tab pos="240665" algn="l"/>
              </a:tabLst>
            </a:pPr>
            <a:r>
              <a:rPr sz="2600" dirty="0">
                <a:latin typeface="Verdana"/>
                <a:cs typeface="Verdana"/>
              </a:rPr>
              <a:t>Visitatore</a:t>
            </a:r>
            <a:r>
              <a:rPr sz="2600" spc="-85" dirty="0">
                <a:latin typeface="Verdana"/>
                <a:cs typeface="Verdana"/>
              </a:rPr>
              <a:t> </a:t>
            </a:r>
            <a:r>
              <a:rPr sz="2600" spc="-10" dirty="0">
                <a:latin typeface="Verdana"/>
                <a:cs typeface="Verdana"/>
              </a:rPr>
              <a:t>azienda</a:t>
            </a:r>
            <a:endParaRPr sz="26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1390"/>
              </a:spcBef>
              <a:buChar char="-"/>
              <a:tabLst>
                <a:tab pos="240665" algn="l"/>
              </a:tabLst>
            </a:pPr>
            <a:r>
              <a:rPr sz="2600" dirty="0">
                <a:latin typeface="Verdana"/>
                <a:cs typeface="Verdana"/>
              </a:rPr>
              <a:t>Studente</a:t>
            </a:r>
            <a:r>
              <a:rPr sz="2600" spc="-75" dirty="0">
                <a:latin typeface="Verdana"/>
                <a:cs typeface="Verdana"/>
              </a:rPr>
              <a:t> </a:t>
            </a:r>
            <a:r>
              <a:rPr sz="2600" dirty="0">
                <a:latin typeface="Verdana"/>
                <a:cs typeface="Verdana"/>
              </a:rPr>
              <a:t>settori</a:t>
            </a:r>
            <a:r>
              <a:rPr sz="2600" spc="-80" dirty="0">
                <a:latin typeface="Verdana"/>
                <a:cs typeface="Verdana"/>
              </a:rPr>
              <a:t> </a:t>
            </a:r>
            <a:r>
              <a:rPr sz="2600" spc="-10" dirty="0">
                <a:latin typeface="Verdana"/>
                <a:cs typeface="Verdana"/>
              </a:rPr>
              <a:t>azienda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63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3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2:</a:t>
            </a:r>
            <a:r>
              <a:rPr spc="-14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Profilatura</a:t>
            </a:r>
            <a:r>
              <a:rPr spc="-13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cliente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38252" rIns="0" bIns="0" rtlCol="0">
            <a:spAutoFit/>
          </a:bodyPr>
          <a:lstStyle/>
          <a:p>
            <a:pPr marL="12700" marR="6350">
              <a:lnSpc>
                <a:spcPct val="131700"/>
              </a:lnSpc>
              <a:spcBef>
                <a:spcPts val="100"/>
              </a:spcBef>
              <a:tabLst>
                <a:tab pos="1571625" algn="l"/>
                <a:tab pos="4081779" algn="l"/>
                <a:tab pos="5264785" algn="l"/>
                <a:tab pos="5934710" algn="l"/>
                <a:tab pos="7074534" algn="l"/>
                <a:tab pos="7538720" algn="l"/>
                <a:tab pos="9368790" algn="l"/>
              </a:tabLst>
            </a:pPr>
            <a:r>
              <a:rPr sz="2400" spc="-10" dirty="0"/>
              <a:t>Indagine</a:t>
            </a:r>
            <a:r>
              <a:rPr sz="2400" dirty="0"/>
              <a:t>	</a:t>
            </a:r>
            <a:r>
              <a:rPr sz="2400" spc="-10" dirty="0"/>
              <a:t>internazionale:</a:t>
            </a:r>
            <a:r>
              <a:rPr sz="2400" dirty="0"/>
              <a:t>	</a:t>
            </a:r>
            <a:r>
              <a:rPr sz="2400" spc="-10" dirty="0"/>
              <a:t>profilo</a:t>
            </a:r>
            <a:r>
              <a:rPr sz="2400" dirty="0"/>
              <a:t>	</a:t>
            </a:r>
            <a:r>
              <a:rPr sz="2400" spc="-25" dirty="0"/>
              <a:t>del</a:t>
            </a:r>
            <a:r>
              <a:rPr sz="2400" dirty="0"/>
              <a:t>	</a:t>
            </a:r>
            <a:r>
              <a:rPr sz="2400" spc="-10" dirty="0"/>
              <a:t>target</a:t>
            </a:r>
            <a:r>
              <a:rPr sz="2400" dirty="0"/>
              <a:t>	</a:t>
            </a:r>
            <a:r>
              <a:rPr sz="2400" spc="-50" dirty="0"/>
              <a:t>=</a:t>
            </a:r>
            <a:r>
              <a:rPr sz="2400" dirty="0"/>
              <a:t>	</a:t>
            </a:r>
            <a:r>
              <a:rPr sz="2400" spc="-10" dirty="0"/>
              <a:t>acquirente</a:t>
            </a:r>
            <a:r>
              <a:rPr sz="2400" dirty="0"/>
              <a:t>	</a:t>
            </a:r>
            <a:r>
              <a:rPr sz="2400" spc="-10" dirty="0"/>
              <a:t>Ducati idealtipico</a:t>
            </a:r>
            <a:endParaRPr sz="2400"/>
          </a:p>
          <a:p>
            <a:pPr marL="12700">
              <a:lnSpc>
                <a:spcPct val="100000"/>
              </a:lnSpc>
              <a:spcBef>
                <a:spcPts val="1820"/>
              </a:spcBef>
            </a:pPr>
            <a:r>
              <a:rPr sz="2400" dirty="0"/>
              <a:t>-</a:t>
            </a:r>
            <a:r>
              <a:rPr sz="2400" spc="-130" dirty="0"/>
              <a:t> </a:t>
            </a:r>
            <a:r>
              <a:rPr sz="2400" dirty="0"/>
              <a:t>Età</a:t>
            </a:r>
            <a:r>
              <a:rPr sz="2400" spc="10" dirty="0"/>
              <a:t> </a:t>
            </a:r>
            <a:r>
              <a:rPr sz="2400" spc="-10" dirty="0"/>
              <a:t>35-</a:t>
            </a:r>
            <a:r>
              <a:rPr sz="2400" spc="-35" dirty="0"/>
              <a:t>50</a:t>
            </a:r>
            <a:endParaRPr sz="2400"/>
          </a:p>
          <a:p>
            <a:pPr marL="241300" indent="-228600">
              <a:lnSpc>
                <a:spcPct val="100000"/>
              </a:lnSpc>
              <a:spcBef>
                <a:spcPts val="1825"/>
              </a:spcBef>
              <a:buChar char="-"/>
              <a:tabLst>
                <a:tab pos="241300" algn="l"/>
              </a:tabLst>
            </a:pPr>
            <a:r>
              <a:rPr sz="2400" dirty="0"/>
              <a:t>Disponibilità</a:t>
            </a:r>
            <a:r>
              <a:rPr sz="2400" spc="-130" dirty="0"/>
              <a:t> </a:t>
            </a:r>
            <a:r>
              <a:rPr sz="2400" spc="-50" dirty="0"/>
              <a:t>$</a:t>
            </a:r>
            <a:endParaRPr sz="2400"/>
          </a:p>
          <a:p>
            <a:pPr marL="241300" indent="-228600">
              <a:lnSpc>
                <a:spcPct val="100000"/>
              </a:lnSpc>
              <a:spcBef>
                <a:spcPts val="1920"/>
              </a:spcBef>
              <a:buChar char="-"/>
              <a:tabLst>
                <a:tab pos="241300" algn="l"/>
              </a:tabLst>
            </a:pPr>
            <a:r>
              <a:rPr sz="2400" dirty="0"/>
              <a:t>Utente</a:t>
            </a:r>
            <a:r>
              <a:rPr sz="2400" spc="-50" dirty="0"/>
              <a:t> </a:t>
            </a:r>
            <a:r>
              <a:rPr sz="2400" dirty="0"/>
              <a:t>esperto,</a:t>
            </a:r>
            <a:r>
              <a:rPr sz="2400" spc="-40" dirty="0"/>
              <a:t> </a:t>
            </a:r>
            <a:r>
              <a:rPr sz="2400" dirty="0"/>
              <a:t>ricerca</a:t>
            </a:r>
            <a:r>
              <a:rPr sz="2400" spc="-55" dirty="0"/>
              <a:t> </a:t>
            </a:r>
            <a:r>
              <a:rPr sz="2400" dirty="0"/>
              <a:t>moto</a:t>
            </a:r>
            <a:r>
              <a:rPr sz="2400" spc="-45" dirty="0"/>
              <a:t> </a:t>
            </a:r>
            <a:r>
              <a:rPr sz="2400" dirty="0"/>
              <a:t>alta</a:t>
            </a:r>
            <a:r>
              <a:rPr sz="2400" spc="-50" dirty="0"/>
              <a:t> </a:t>
            </a:r>
            <a:r>
              <a:rPr sz="2400" spc="-10" dirty="0"/>
              <a:t>cilindrata</a:t>
            </a:r>
            <a:endParaRPr sz="2400"/>
          </a:p>
          <a:p>
            <a:pPr marL="241300" indent="-228600">
              <a:lnSpc>
                <a:spcPct val="100000"/>
              </a:lnSpc>
              <a:spcBef>
                <a:spcPts val="1800"/>
              </a:spcBef>
              <a:buChar char="-"/>
              <a:tabLst>
                <a:tab pos="241300" algn="l"/>
              </a:tabLst>
            </a:pPr>
            <a:r>
              <a:rPr sz="2400" dirty="0"/>
              <a:t>Sensibile</a:t>
            </a:r>
            <a:r>
              <a:rPr sz="2400" spc="-50" dirty="0"/>
              <a:t> </a:t>
            </a:r>
            <a:r>
              <a:rPr sz="2400" dirty="0"/>
              <a:t>design</a:t>
            </a:r>
            <a:r>
              <a:rPr sz="2400" spc="-35" dirty="0"/>
              <a:t> </a:t>
            </a:r>
            <a:r>
              <a:rPr sz="2400" spc="-10" dirty="0"/>
              <a:t>italiano</a:t>
            </a:r>
            <a:endParaRPr sz="2400"/>
          </a:p>
          <a:p>
            <a:pPr marL="241300" marR="5080" indent="-228600">
              <a:lnSpc>
                <a:spcPct val="129200"/>
              </a:lnSpc>
              <a:spcBef>
                <a:spcPts val="1080"/>
              </a:spcBef>
              <a:buChar char="-"/>
              <a:tabLst>
                <a:tab pos="241300" algn="l"/>
                <a:tab pos="1639570" algn="l"/>
                <a:tab pos="3233420" algn="l"/>
                <a:tab pos="4399280" algn="l"/>
                <a:tab pos="4958080" algn="l"/>
                <a:tab pos="6734809" algn="l"/>
                <a:tab pos="7730490" algn="l"/>
                <a:tab pos="8195309" algn="l"/>
                <a:tab pos="9049385" algn="l"/>
              </a:tabLst>
            </a:pPr>
            <a:r>
              <a:rPr sz="2400" spc="-10" dirty="0"/>
              <a:t>Nessun</a:t>
            </a:r>
            <a:r>
              <a:rPr sz="2400" dirty="0"/>
              <a:t>	</a:t>
            </a:r>
            <a:r>
              <a:rPr sz="2400" spc="-10" dirty="0"/>
              <a:t>specifico</a:t>
            </a:r>
            <a:r>
              <a:rPr sz="2400" dirty="0"/>
              <a:t>	</a:t>
            </a:r>
            <a:r>
              <a:rPr sz="2400" spc="-10" dirty="0"/>
              <a:t>livello</a:t>
            </a:r>
            <a:r>
              <a:rPr sz="2400" dirty="0"/>
              <a:t>	</a:t>
            </a:r>
            <a:r>
              <a:rPr sz="2400" spc="-25" dirty="0"/>
              <a:t>di</a:t>
            </a:r>
            <a:r>
              <a:rPr sz="2400" dirty="0"/>
              <a:t>	</a:t>
            </a:r>
            <a:r>
              <a:rPr sz="2400" spc="-10" dirty="0"/>
              <a:t>istruzione</a:t>
            </a:r>
            <a:r>
              <a:rPr sz="2400" dirty="0"/>
              <a:t>	</a:t>
            </a:r>
            <a:r>
              <a:rPr sz="2400" spc="-20" dirty="0"/>
              <a:t>(non</a:t>
            </a:r>
            <a:r>
              <a:rPr sz="2400" dirty="0"/>
              <a:t>	</a:t>
            </a:r>
            <a:r>
              <a:rPr sz="2400" spc="-50" dirty="0"/>
              <a:t>è</a:t>
            </a:r>
            <a:r>
              <a:rPr sz="2400" dirty="0"/>
              <a:t>	</a:t>
            </a:r>
            <a:r>
              <a:rPr sz="2400" spc="-25" dirty="0"/>
              <a:t>una</a:t>
            </a:r>
            <a:r>
              <a:rPr sz="2400" dirty="0"/>
              <a:t>	</a:t>
            </a:r>
            <a:r>
              <a:rPr sz="2400" spc="-10" dirty="0"/>
              <a:t>variabile </a:t>
            </a:r>
            <a:r>
              <a:rPr sz="2400" dirty="0"/>
              <a:t>determinata,</a:t>
            </a:r>
            <a:r>
              <a:rPr sz="2400" spc="-85" dirty="0"/>
              <a:t> </a:t>
            </a:r>
            <a:r>
              <a:rPr sz="2400" dirty="0"/>
              <a:t>possiamo</a:t>
            </a:r>
            <a:r>
              <a:rPr sz="2400" spc="-75" dirty="0"/>
              <a:t> </a:t>
            </a:r>
            <a:r>
              <a:rPr sz="2400" dirty="0"/>
              <a:t>ritenerla</a:t>
            </a:r>
            <a:r>
              <a:rPr sz="2400" spc="-85" dirty="0"/>
              <a:t> </a:t>
            </a:r>
            <a:r>
              <a:rPr sz="2400" spc="-25" dirty="0"/>
              <a:t>K)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50323ED-F017-9073-45E1-3823BB6788C6}"/>
              </a:ext>
            </a:extLst>
          </p:cNvPr>
          <p:cNvSpPr txBox="1"/>
          <p:nvPr/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Pag. 57, Kelleher, </a:t>
            </a:r>
            <a:r>
              <a:rPr lang="en-US" sz="3200" kern="12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capitolo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:</a:t>
            </a:r>
          </a:p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Convergence and integrated communication</a:t>
            </a:r>
            <a:endParaRPr lang="en-US" sz="32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572492" y="1948069"/>
            <a:ext cx="7651365" cy="472095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marR="5080" algn="just" rtl="0">
              <a:lnSpc>
                <a:spcPts val="3000"/>
              </a:lnSpc>
            </a:pP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Jenkins</a:t>
            </a:r>
            <a:r>
              <a:rPr lang="en-US" sz="2200" kern="1200" spc="9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descrive</a:t>
            </a:r>
            <a:r>
              <a:rPr lang="en-US" sz="2200" kern="1200" spc="9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</a:t>
            </a:r>
            <a:r>
              <a:rPr lang="en-US" sz="2200" kern="1200" spc="9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convergenza</a:t>
            </a:r>
            <a:r>
              <a:rPr lang="en-US" sz="2200" kern="1200" spc="9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culturale</a:t>
            </a:r>
            <a:r>
              <a:rPr lang="en-US" sz="2200" kern="1200" spc="9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"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sia</a:t>
            </a:r>
            <a:r>
              <a:rPr lang="en-US" sz="2200" kern="1200" spc="9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[come]</a:t>
            </a:r>
            <a:r>
              <a:rPr lang="en-US" sz="2200" kern="1200" spc="9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un</a:t>
            </a:r>
            <a:r>
              <a:rPr lang="en-US" sz="2200" kern="1200" spc="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spc="-1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processo</a:t>
            </a:r>
            <a:r>
              <a:rPr lang="en-US" sz="2200" kern="1200" spc="-1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guidato</a:t>
            </a:r>
            <a:r>
              <a:rPr lang="en-US" sz="2200" kern="1200" spc="-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dall'azienda</a:t>
            </a:r>
            <a:r>
              <a:rPr lang="en-US" sz="2200" kern="1200" spc="-3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dall'alto</a:t>
            </a:r>
            <a:r>
              <a:rPr lang="en-US" sz="2200" kern="1200" spc="-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verso</a:t>
            </a:r>
            <a:r>
              <a:rPr lang="en-US" sz="2200" kern="1200" spc="-1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il</a:t>
            </a:r>
            <a:r>
              <a:rPr lang="en-US" sz="2200" kern="1200" spc="-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basso</a:t>
            </a:r>
            <a:r>
              <a:rPr lang="en-US" sz="2200" kern="1200" spc="-2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sia</a:t>
            </a:r>
            <a:r>
              <a:rPr lang="en-US" sz="2200" kern="1200" spc="-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un</a:t>
            </a:r>
            <a:r>
              <a:rPr lang="en-US" sz="2200" kern="1200" spc="-2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processo</a:t>
            </a:r>
            <a:r>
              <a:rPr lang="en-US" sz="2200" kern="1200" spc="-1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spc="-1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guidato</a:t>
            </a:r>
            <a:r>
              <a:rPr lang="en-US" sz="2200" kern="1200" spc="-1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dal</a:t>
            </a:r>
            <a:r>
              <a:rPr lang="en-US" sz="2200" kern="1200" spc="-4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consumatore</a:t>
            </a:r>
            <a:r>
              <a:rPr lang="en-US" sz="2200" kern="1200" spc="-4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dal</a:t>
            </a:r>
            <a:r>
              <a:rPr lang="en-US" sz="2200" kern="1200" spc="-3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basso».</a:t>
            </a:r>
            <a:r>
              <a:rPr lang="en-US" sz="2200" kern="1200" spc="-3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</a:t>
            </a:r>
            <a:r>
              <a:rPr lang="en-US" sz="2200" kern="1200" spc="-4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relatori</a:t>
            </a:r>
            <a:r>
              <a:rPr lang="en-US" sz="2200" kern="1200" spc="-3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pubblici</a:t>
            </a:r>
            <a:r>
              <a:rPr lang="en-US" sz="2200" kern="1200" spc="-3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lavorano</a:t>
            </a:r>
            <a:r>
              <a:rPr lang="en-US" sz="2200" kern="1200" spc="-3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</a:t>
            </a:r>
            <a:r>
              <a:rPr lang="en-US" sz="2200" kern="1200" spc="-4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punto</a:t>
            </a:r>
            <a:r>
              <a:rPr lang="en-US" sz="2200" kern="1200" spc="-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spc="-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incontro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</a:t>
            </a:r>
            <a:r>
              <a:rPr lang="en-US" sz="2200" kern="1200" spc="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devono</a:t>
            </a:r>
            <a:r>
              <a:rPr lang="en-US" sz="2200" kern="12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comprendere</a:t>
            </a:r>
            <a:r>
              <a:rPr lang="en-US" sz="2200" kern="1200" spc="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</a:t>
            </a:r>
            <a:r>
              <a:rPr lang="en-US" sz="2200" kern="12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comunicare</a:t>
            </a:r>
            <a:r>
              <a:rPr lang="en-US" sz="2200" kern="1200" spc="2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dal</a:t>
            </a:r>
            <a:r>
              <a:rPr lang="en-US" sz="2200" kern="12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punto</a:t>
            </a:r>
            <a:r>
              <a:rPr lang="en-US" sz="2200" kern="1200" spc="3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</a:t>
            </a:r>
            <a:r>
              <a:rPr lang="en-US" sz="2200" kern="12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vista</a:t>
            </a:r>
            <a:r>
              <a:rPr lang="en-US" sz="2200" kern="1200" spc="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spc="-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dei</a:t>
            </a:r>
            <a:r>
              <a:rPr lang="en-US" sz="2200" kern="1200" spc="-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valori</a:t>
            </a:r>
            <a:r>
              <a:rPr lang="en-US" sz="2200" kern="1200" spc="36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culturali</a:t>
            </a:r>
            <a:r>
              <a:rPr lang="en-US" sz="2200" kern="1200" spc="37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della</a:t>
            </a:r>
            <a:r>
              <a:rPr lang="en-US" sz="2200" kern="1200" spc="36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propria</a:t>
            </a:r>
            <a:r>
              <a:rPr lang="en-US" sz="2200" kern="1200" spc="36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organizzazione</a:t>
            </a:r>
            <a:r>
              <a:rPr lang="en-US" sz="2200" kern="1200" spc="36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</a:t>
            </a:r>
            <a:r>
              <a:rPr lang="en-US" sz="2200" kern="1200" spc="36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</a:t>
            </a:r>
            <a:r>
              <a:rPr lang="en-US" sz="2200" kern="1200" spc="37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spc="-1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contempo</a:t>
            </a:r>
            <a:r>
              <a:rPr lang="en-US" sz="2200" kern="1200" spc="-1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comprendere</a:t>
            </a:r>
            <a:r>
              <a:rPr lang="en-US" sz="2200" kern="1200" spc="-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</a:t>
            </a:r>
            <a:r>
              <a:rPr lang="en-US" sz="2200" kern="1200" spc="-4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interpretare</a:t>
            </a:r>
            <a:r>
              <a:rPr lang="en-US" sz="2200" kern="1200" spc="-4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le</a:t>
            </a:r>
            <a:r>
              <a:rPr lang="en-US" sz="2200" kern="1200" spc="-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culture</a:t>
            </a:r>
            <a:r>
              <a:rPr lang="en-US" sz="2200" kern="1200" spc="-4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del</a:t>
            </a:r>
            <a:r>
              <a:rPr lang="en-US" sz="2200" kern="1200" spc="-4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proprio</a:t>
            </a:r>
            <a:r>
              <a:rPr lang="en-US" sz="2200" kern="1200" spc="-4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pubblico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r>
              <a:rPr lang="en-US" sz="2200" kern="1200" spc="-4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spc="-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partecipazione</a:t>
            </a:r>
            <a:r>
              <a:rPr lang="en-US" sz="2200" kern="1200" spc="-1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attiva</a:t>
            </a:r>
            <a:r>
              <a:rPr lang="en-US" sz="2200" kern="1200" spc="-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</a:t>
            </a:r>
            <a:r>
              <a:rPr lang="en-US" sz="2200" kern="1200" spc="-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trasparente</a:t>
            </a:r>
            <a:r>
              <a:rPr lang="en-US" sz="2200" kern="1200" spc="-1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ai</a:t>
            </a:r>
            <a:r>
              <a:rPr lang="en-US" sz="2200" kern="1200" spc="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forum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pubblici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</a:t>
            </a:r>
            <a:r>
              <a:rPr lang="en-US" sz="2200" kern="1200" spc="-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spc="-1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coinvolgendo</a:t>
            </a:r>
            <a:r>
              <a:rPr lang="en-US" sz="2200" kern="1200" spc="-1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</a:t>
            </a:r>
            <a:r>
              <a:rPr lang="en-US" sz="2200" kern="1200" spc="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modo</a:t>
            </a:r>
            <a:r>
              <a:rPr lang="en-US" sz="2200" kern="1200" spc="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costruttivo</a:t>
            </a:r>
            <a:r>
              <a:rPr lang="en-US" sz="2200" kern="1200" spc="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</a:t>
            </a:r>
            <a:r>
              <a:rPr lang="en-US" sz="2200" kern="1200" spc="39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cultura</a:t>
            </a:r>
            <a:r>
              <a:rPr lang="en-US" sz="2200" kern="1200" spc="39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partecipativa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</a:t>
            </a:r>
            <a:r>
              <a:rPr lang="en-US" sz="2200" kern="1200" spc="39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è</a:t>
            </a:r>
            <a:r>
              <a:rPr lang="en-US" sz="2200" kern="1200" spc="39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una</a:t>
            </a:r>
            <a:r>
              <a:rPr lang="en-US" sz="2200" kern="1200" spc="39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lang="en-US" sz="2200" kern="1200" spc="-1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parte</a:t>
            </a:r>
            <a:r>
              <a:rPr lang="en-US" sz="2200" kern="1200" spc="-1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importante</a:t>
            </a:r>
            <a:r>
              <a:rPr lang="en-US" sz="2200" kern="1200" spc="7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della</a:t>
            </a:r>
            <a:r>
              <a:rPr lang="en-US" sz="2200" kern="1200" spc="7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gestione</a:t>
            </a:r>
            <a:r>
              <a:rPr lang="en-US" sz="2200" kern="1200" spc="7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delle</a:t>
            </a:r>
            <a:r>
              <a:rPr lang="en-US" sz="2200" kern="1200" spc="7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relazioni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</a:t>
            </a:r>
            <a:r>
              <a:rPr lang="en-US" sz="2200" kern="1200" spc="8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</a:t>
            </a:r>
            <a:r>
              <a:rPr lang="en-US" sz="2200" kern="1200" spc="8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particolare</a:t>
            </a:r>
            <a:r>
              <a:rPr lang="en-US" sz="2200" kern="1200" spc="7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</a:t>
            </a:r>
            <a:r>
              <a:rPr lang="en-US" sz="2200" kern="1200" spc="8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spc="-1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ambienti</a:t>
            </a:r>
            <a:r>
              <a:rPr lang="en-US" sz="2200" kern="1200" spc="-1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mediatici</a:t>
            </a:r>
            <a:r>
              <a:rPr lang="en-US" sz="2200" kern="1200" spc="-9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caratterizzati</a:t>
            </a:r>
            <a:r>
              <a:rPr lang="en-US" sz="2200" kern="1200" spc="-9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da</a:t>
            </a:r>
            <a:r>
              <a:rPr lang="en-US" sz="2200" kern="1200" spc="-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convergenza</a:t>
            </a:r>
            <a:r>
              <a:rPr lang="en-US" sz="2200" kern="1200" spc="-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200" kern="1200" spc="-1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culturale</a:t>
            </a:r>
            <a:r>
              <a:rPr lang="en-US" sz="2200" kern="1200" spc="-1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endParaRPr lang="en-US" sz="22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232B781-7F89-1466-5534-CF108084B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509" r="3" b="1111"/>
          <a:stretch>
            <a:fillRect/>
          </a:stretch>
        </p:blipFill>
        <p:spPr>
          <a:xfrm>
            <a:off x="8305800" y="2487246"/>
            <a:ext cx="3395649" cy="352958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296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3: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ascolto</a:t>
            </a:r>
            <a:r>
              <a:rPr spc="-9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dei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pubblici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8192" y="1321768"/>
            <a:ext cx="8472019" cy="54360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38348" y="2000239"/>
            <a:ext cx="572770" cy="4114800"/>
          </a:xfrm>
          <a:prstGeom prst="rect">
            <a:avLst/>
          </a:prstGeom>
          <a:ln w="9525">
            <a:solidFill>
              <a:srgbClr val="A5A5A5"/>
            </a:solidFill>
          </a:ln>
        </p:spPr>
        <p:txBody>
          <a:bodyPr vert="vert270" wrap="square" lIns="0" tIns="40640" rIns="0" bIns="0" rtlCol="0">
            <a:spAutoFit/>
          </a:bodyPr>
          <a:lstStyle/>
          <a:p>
            <a:pPr marL="177165">
              <a:lnSpc>
                <a:spcPct val="100000"/>
              </a:lnSpc>
              <a:spcBef>
                <a:spcPts val="320"/>
              </a:spcBef>
            </a:pP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Ducati</a:t>
            </a:r>
            <a:r>
              <a:rPr sz="2800" spc="-9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Motor</a:t>
            </a:r>
            <a:r>
              <a:rPr sz="2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Verdana"/>
                <a:cs typeface="Verdana"/>
              </a:rPr>
              <a:t>Holding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382149" y="1928802"/>
            <a:ext cx="615950" cy="4286885"/>
          </a:xfrm>
          <a:prstGeom prst="rect">
            <a:avLst/>
          </a:prstGeom>
          <a:ln w="9525">
            <a:solidFill>
              <a:srgbClr val="A5A5A5"/>
            </a:solidFill>
          </a:ln>
        </p:spPr>
        <p:txBody>
          <a:bodyPr vert="vert270" wrap="square" lIns="0" tIns="914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2800" spc="-25" dirty="0">
                <a:solidFill>
                  <a:srgbClr val="FF0000"/>
                </a:solidFill>
                <a:latin typeface="Verdana"/>
                <a:cs typeface="Verdana"/>
              </a:rPr>
              <a:t>Fan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24250" y="2143126"/>
            <a:ext cx="2000250" cy="462280"/>
          </a:xfrm>
          <a:prstGeom prst="rect">
            <a:avLst/>
          </a:prstGeom>
          <a:ln w="9525">
            <a:solidFill>
              <a:srgbClr val="A5A5A5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562610">
              <a:lnSpc>
                <a:spcPct val="100000"/>
              </a:lnSpc>
              <a:spcBef>
                <a:spcPts val="355"/>
              </a:spcBef>
            </a:pPr>
            <a:r>
              <a:rPr sz="2400" spc="-10" dirty="0">
                <a:latin typeface="Verdana"/>
                <a:cs typeface="Verdana"/>
              </a:rPr>
              <a:t>Filiale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67437" y="2143126"/>
            <a:ext cx="2500630" cy="462280"/>
          </a:xfrm>
          <a:prstGeom prst="rect">
            <a:avLst/>
          </a:prstGeom>
          <a:ln w="9525">
            <a:solidFill>
              <a:srgbClr val="A5A5A5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569595">
              <a:lnSpc>
                <a:spcPct val="100000"/>
              </a:lnSpc>
              <a:spcBef>
                <a:spcPts val="355"/>
              </a:spcBef>
            </a:pPr>
            <a:r>
              <a:rPr sz="2400" spc="-10" dirty="0">
                <a:latin typeface="Verdana"/>
                <a:cs typeface="Verdana"/>
              </a:rPr>
              <a:t>Concess.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81562" y="2928937"/>
            <a:ext cx="2000250" cy="462280"/>
          </a:xfrm>
          <a:prstGeom prst="rect">
            <a:avLst/>
          </a:prstGeom>
          <a:ln w="9525">
            <a:solidFill>
              <a:srgbClr val="A5A5A5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552450">
              <a:lnSpc>
                <a:spcPct val="100000"/>
              </a:lnSpc>
              <a:spcBef>
                <a:spcPts val="360"/>
              </a:spcBef>
            </a:pPr>
            <a:r>
              <a:rPr sz="2400" spc="-10" dirty="0">
                <a:latin typeface="Verdana"/>
                <a:cs typeface="Verdana"/>
              </a:rPr>
              <a:t>Media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81562" y="3643312"/>
            <a:ext cx="2000250" cy="462280"/>
          </a:xfrm>
          <a:prstGeom prst="rect">
            <a:avLst/>
          </a:prstGeom>
          <a:ln w="9525">
            <a:solidFill>
              <a:srgbClr val="A5A5A5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659130">
              <a:lnSpc>
                <a:spcPct val="100000"/>
              </a:lnSpc>
              <a:spcBef>
                <a:spcPts val="350"/>
              </a:spcBef>
            </a:pPr>
            <a:r>
              <a:rPr sz="2400" spc="-20" dirty="0">
                <a:latin typeface="Verdana"/>
                <a:cs typeface="Verdana"/>
              </a:rPr>
              <a:t>Club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81562" y="4500562"/>
            <a:ext cx="2000250" cy="462280"/>
          </a:xfrm>
          <a:prstGeom prst="rect">
            <a:avLst/>
          </a:prstGeom>
          <a:ln w="9525">
            <a:solidFill>
              <a:srgbClr val="A5A5A5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409575">
              <a:lnSpc>
                <a:spcPct val="100000"/>
              </a:lnSpc>
              <a:spcBef>
                <a:spcPts val="370"/>
              </a:spcBef>
            </a:pPr>
            <a:r>
              <a:rPr sz="2400" spc="-10" dirty="0">
                <a:latin typeface="Verdana"/>
                <a:cs typeface="Verdana"/>
              </a:rPr>
              <a:t>Stampa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10062" y="5286376"/>
            <a:ext cx="3643629" cy="462280"/>
          </a:xfrm>
          <a:prstGeom prst="rect">
            <a:avLst/>
          </a:prstGeom>
          <a:ln w="9525">
            <a:solidFill>
              <a:srgbClr val="A5A5A5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0"/>
              </a:spcBef>
            </a:pPr>
            <a:r>
              <a:rPr sz="2400" spc="-25" dirty="0">
                <a:latin typeface="Verdana"/>
                <a:cs typeface="Verdana"/>
              </a:rPr>
              <a:t>Community-</a:t>
            </a:r>
            <a:r>
              <a:rPr sz="2400" spc="-20" dirty="0">
                <a:latin typeface="Verdana"/>
                <a:cs typeface="Verdana"/>
              </a:rPr>
              <a:t>.com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52654" y="2309667"/>
            <a:ext cx="429259" cy="97155"/>
          </a:xfrm>
          <a:custGeom>
            <a:avLst/>
            <a:gdLst/>
            <a:ahLst/>
            <a:cxnLst/>
            <a:rect l="l" t="t" r="r" b="b"/>
            <a:pathLst>
              <a:path w="429260" h="97155">
                <a:moveTo>
                  <a:pt x="82674" y="0"/>
                </a:moveTo>
                <a:lnTo>
                  <a:pt x="0" y="47818"/>
                </a:lnTo>
                <a:lnTo>
                  <a:pt x="162" y="47818"/>
                </a:lnTo>
                <a:lnTo>
                  <a:pt x="82319" y="96151"/>
                </a:lnTo>
                <a:lnTo>
                  <a:pt x="84264" y="95647"/>
                </a:lnTo>
                <a:lnTo>
                  <a:pt x="86044" y="92624"/>
                </a:lnTo>
                <a:lnTo>
                  <a:pt x="85538" y="90679"/>
                </a:lnTo>
                <a:lnTo>
                  <a:pt x="18479" y="51227"/>
                </a:lnTo>
                <a:lnTo>
                  <a:pt x="6371" y="51227"/>
                </a:lnTo>
                <a:lnTo>
                  <a:pt x="6395" y="44877"/>
                </a:lnTo>
                <a:lnTo>
                  <a:pt x="17767" y="44877"/>
                </a:lnTo>
                <a:lnTo>
                  <a:pt x="85854" y="5497"/>
                </a:lnTo>
                <a:lnTo>
                  <a:pt x="86373" y="3554"/>
                </a:lnTo>
                <a:lnTo>
                  <a:pt x="84617" y="519"/>
                </a:lnTo>
                <a:lnTo>
                  <a:pt x="82674" y="0"/>
                </a:lnTo>
                <a:close/>
              </a:path>
              <a:path w="429260" h="97155">
                <a:moveTo>
                  <a:pt x="17767" y="44877"/>
                </a:moveTo>
                <a:lnTo>
                  <a:pt x="6395" y="44877"/>
                </a:lnTo>
                <a:lnTo>
                  <a:pt x="6371" y="51227"/>
                </a:lnTo>
                <a:lnTo>
                  <a:pt x="18479" y="51227"/>
                </a:lnTo>
                <a:lnTo>
                  <a:pt x="17316" y="50543"/>
                </a:lnTo>
                <a:lnTo>
                  <a:pt x="7972" y="50543"/>
                </a:lnTo>
                <a:lnTo>
                  <a:pt x="7992" y="45058"/>
                </a:lnTo>
                <a:lnTo>
                  <a:pt x="17455" y="45058"/>
                </a:lnTo>
                <a:lnTo>
                  <a:pt x="17767" y="44877"/>
                </a:lnTo>
                <a:close/>
              </a:path>
              <a:path w="429260" h="97155">
                <a:moveTo>
                  <a:pt x="31795" y="44877"/>
                </a:moveTo>
                <a:lnTo>
                  <a:pt x="17767" y="44877"/>
                </a:lnTo>
                <a:lnTo>
                  <a:pt x="12683" y="47818"/>
                </a:lnTo>
                <a:lnTo>
                  <a:pt x="18479" y="51227"/>
                </a:lnTo>
                <a:lnTo>
                  <a:pt x="31771" y="51227"/>
                </a:lnTo>
                <a:lnTo>
                  <a:pt x="31795" y="44877"/>
                </a:lnTo>
                <a:close/>
              </a:path>
              <a:path w="429260" h="97155">
                <a:moveTo>
                  <a:pt x="76244" y="44877"/>
                </a:moveTo>
                <a:lnTo>
                  <a:pt x="50845" y="44877"/>
                </a:lnTo>
                <a:lnTo>
                  <a:pt x="50821" y="51227"/>
                </a:lnTo>
                <a:lnTo>
                  <a:pt x="76222" y="51227"/>
                </a:lnTo>
                <a:lnTo>
                  <a:pt x="76244" y="44877"/>
                </a:lnTo>
                <a:close/>
              </a:path>
              <a:path w="429260" h="97155">
                <a:moveTo>
                  <a:pt x="7992" y="45058"/>
                </a:moveTo>
                <a:lnTo>
                  <a:pt x="7972" y="50543"/>
                </a:lnTo>
                <a:lnTo>
                  <a:pt x="12683" y="47818"/>
                </a:lnTo>
                <a:lnTo>
                  <a:pt x="7992" y="45058"/>
                </a:lnTo>
                <a:close/>
              </a:path>
              <a:path w="429260" h="97155">
                <a:moveTo>
                  <a:pt x="12683" y="47818"/>
                </a:moveTo>
                <a:lnTo>
                  <a:pt x="7972" y="50543"/>
                </a:lnTo>
                <a:lnTo>
                  <a:pt x="17316" y="50543"/>
                </a:lnTo>
                <a:lnTo>
                  <a:pt x="12683" y="47818"/>
                </a:lnTo>
                <a:close/>
              </a:path>
              <a:path w="429260" h="97155">
                <a:moveTo>
                  <a:pt x="17455" y="45058"/>
                </a:moveTo>
                <a:lnTo>
                  <a:pt x="7992" y="45058"/>
                </a:lnTo>
                <a:lnTo>
                  <a:pt x="12683" y="47818"/>
                </a:lnTo>
                <a:lnTo>
                  <a:pt x="17455" y="45058"/>
                </a:lnTo>
                <a:close/>
              </a:path>
              <a:path w="429260" h="97155">
                <a:moveTo>
                  <a:pt x="120694" y="45043"/>
                </a:moveTo>
                <a:lnTo>
                  <a:pt x="95294" y="45043"/>
                </a:lnTo>
                <a:lnTo>
                  <a:pt x="95271" y="51393"/>
                </a:lnTo>
                <a:lnTo>
                  <a:pt x="120672" y="51393"/>
                </a:lnTo>
                <a:lnTo>
                  <a:pt x="120694" y="45043"/>
                </a:lnTo>
                <a:close/>
              </a:path>
              <a:path w="429260" h="97155">
                <a:moveTo>
                  <a:pt x="165144" y="45206"/>
                </a:moveTo>
                <a:lnTo>
                  <a:pt x="139744" y="45206"/>
                </a:lnTo>
                <a:lnTo>
                  <a:pt x="139721" y="51556"/>
                </a:lnTo>
                <a:lnTo>
                  <a:pt x="165120" y="51556"/>
                </a:lnTo>
                <a:lnTo>
                  <a:pt x="165144" y="45206"/>
                </a:lnTo>
                <a:close/>
              </a:path>
              <a:path w="429260" h="97155">
                <a:moveTo>
                  <a:pt x="209594" y="45372"/>
                </a:moveTo>
                <a:lnTo>
                  <a:pt x="184194" y="45372"/>
                </a:lnTo>
                <a:lnTo>
                  <a:pt x="184170" y="51722"/>
                </a:lnTo>
                <a:lnTo>
                  <a:pt x="209570" y="51722"/>
                </a:lnTo>
                <a:lnTo>
                  <a:pt x="209594" y="45372"/>
                </a:lnTo>
                <a:close/>
              </a:path>
              <a:path w="429260" h="97155">
                <a:moveTo>
                  <a:pt x="254043" y="45535"/>
                </a:moveTo>
                <a:lnTo>
                  <a:pt x="228644" y="45535"/>
                </a:lnTo>
                <a:lnTo>
                  <a:pt x="228620" y="51885"/>
                </a:lnTo>
                <a:lnTo>
                  <a:pt x="254020" y="51885"/>
                </a:lnTo>
                <a:lnTo>
                  <a:pt x="254043" y="45535"/>
                </a:lnTo>
                <a:close/>
              </a:path>
              <a:path w="429260" h="97155">
                <a:moveTo>
                  <a:pt x="298493" y="45700"/>
                </a:moveTo>
                <a:lnTo>
                  <a:pt x="273093" y="45700"/>
                </a:lnTo>
                <a:lnTo>
                  <a:pt x="273070" y="52050"/>
                </a:lnTo>
                <a:lnTo>
                  <a:pt x="298470" y="52050"/>
                </a:lnTo>
                <a:lnTo>
                  <a:pt x="298493" y="45700"/>
                </a:lnTo>
                <a:close/>
              </a:path>
              <a:path w="429260" h="97155">
                <a:moveTo>
                  <a:pt x="420845" y="46586"/>
                </a:moveTo>
                <a:lnTo>
                  <a:pt x="342963" y="91631"/>
                </a:lnTo>
                <a:lnTo>
                  <a:pt x="342444" y="93573"/>
                </a:lnTo>
                <a:lnTo>
                  <a:pt x="344200" y="96610"/>
                </a:lnTo>
                <a:lnTo>
                  <a:pt x="346142" y="97128"/>
                </a:lnTo>
                <a:lnTo>
                  <a:pt x="423288" y="52509"/>
                </a:lnTo>
                <a:lnTo>
                  <a:pt x="421569" y="52509"/>
                </a:lnTo>
                <a:lnTo>
                  <a:pt x="416214" y="49358"/>
                </a:lnTo>
                <a:lnTo>
                  <a:pt x="420835" y="49358"/>
                </a:lnTo>
                <a:lnTo>
                  <a:pt x="420845" y="46586"/>
                </a:lnTo>
                <a:close/>
              </a:path>
              <a:path w="429260" h="97155">
                <a:moveTo>
                  <a:pt x="342942" y="46159"/>
                </a:moveTo>
                <a:lnTo>
                  <a:pt x="317542" y="46159"/>
                </a:lnTo>
                <a:lnTo>
                  <a:pt x="317519" y="52509"/>
                </a:lnTo>
                <a:lnTo>
                  <a:pt x="342918" y="52509"/>
                </a:lnTo>
                <a:lnTo>
                  <a:pt x="342942" y="46159"/>
                </a:lnTo>
                <a:close/>
              </a:path>
              <a:path w="429260" h="97155">
                <a:moveTo>
                  <a:pt x="387393" y="46159"/>
                </a:moveTo>
                <a:lnTo>
                  <a:pt x="361992" y="46159"/>
                </a:lnTo>
                <a:lnTo>
                  <a:pt x="361968" y="52509"/>
                </a:lnTo>
                <a:lnTo>
                  <a:pt x="387368" y="52509"/>
                </a:lnTo>
                <a:lnTo>
                  <a:pt x="387393" y="46159"/>
                </a:lnTo>
                <a:close/>
              </a:path>
              <a:path w="429260" h="97155">
                <a:moveTo>
                  <a:pt x="410776" y="46159"/>
                </a:moveTo>
                <a:lnTo>
                  <a:pt x="406443" y="46159"/>
                </a:lnTo>
                <a:lnTo>
                  <a:pt x="406419" y="52509"/>
                </a:lnTo>
                <a:lnTo>
                  <a:pt x="410604" y="52509"/>
                </a:lnTo>
                <a:lnTo>
                  <a:pt x="416052" y="49358"/>
                </a:lnTo>
                <a:lnTo>
                  <a:pt x="416214" y="49358"/>
                </a:lnTo>
                <a:lnTo>
                  <a:pt x="410776" y="46159"/>
                </a:lnTo>
                <a:close/>
              </a:path>
              <a:path w="429260" h="97155">
                <a:moveTo>
                  <a:pt x="420835" y="49358"/>
                </a:moveTo>
                <a:lnTo>
                  <a:pt x="416214" y="49358"/>
                </a:lnTo>
                <a:lnTo>
                  <a:pt x="421569" y="52509"/>
                </a:lnTo>
                <a:lnTo>
                  <a:pt x="420823" y="52509"/>
                </a:lnTo>
                <a:lnTo>
                  <a:pt x="420835" y="49358"/>
                </a:lnTo>
                <a:close/>
              </a:path>
              <a:path w="429260" h="97155">
                <a:moveTo>
                  <a:pt x="422445" y="46586"/>
                </a:moveTo>
                <a:lnTo>
                  <a:pt x="420845" y="46586"/>
                </a:lnTo>
                <a:lnTo>
                  <a:pt x="420823" y="52509"/>
                </a:lnTo>
                <a:lnTo>
                  <a:pt x="422424" y="52509"/>
                </a:lnTo>
                <a:lnTo>
                  <a:pt x="422445" y="46586"/>
                </a:lnTo>
                <a:close/>
              </a:path>
              <a:path w="429260" h="97155">
                <a:moveTo>
                  <a:pt x="423298" y="46159"/>
                </a:moveTo>
                <a:lnTo>
                  <a:pt x="422446" y="46159"/>
                </a:lnTo>
                <a:lnTo>
                  <a:pt x="422424" y="52509"/>
                </a:lnTo>
                <a:lnTo>
                  <a:pt x="423288" y="52509"/>
                </a:lnTo>
                <a:lnTo>
                  <a:pt x="428735" y="49358"/>
                </a:lnTo>
                <a:lnTo>
                  <a:pt x="423298" y="46159"/>
                </a:lnTo>
                <a:close/>
              </a:path>
              <a:path w="429260" h="97155">
                <a:moveTo>
                  <a:pt x="346498" y="977"/>
                </a:moveTo>
                <a:lnTo>
                  <a:pt x="344552" y="1482"/>
                </a:lnTo>
                <a:lnTo>
                  <a:pt x="342774" y="4504"/>
                </a:lnTo>
                <a:lnTo>
                  <a:pt x="343278" y="6450"/>
                </a:lnTo>
                <a:lnTo>
                  <a:pt x="416214" y="49358"/>
                </a:lnTo>
                <a:lnTo>
                  <a:pt x="416052" y="49358"/>
                </a:lnTo>
                <a:lnTo>
                  <a:pt x="420845" y="46586"/>
                </a:lnTo>
                <a:lnTo>
                  <a:pt x="422445" y="46586"/>
                </a:lnTo>
                <a:lnTo>
                  <a:pt x="422446" y="46159"/>
                </a:lnTo>
                <a:lnTo>
                  <a:pt x="423298" y="46159"/>
                </a:lnTo>
                <a:lnTo>
                  <a:pt x="346498" y="97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67279" y="2309667"/>
            <a:ext cx="429259" cy="97155"/>
          </a:xfrm>
          <a:custGeom>
            <a:avLst/>
            <a:gdLst/>
            <a:ahLst/>
            <a:cxnLst/>
            <a:rect l="l" t="t" r="r" b="b"/>
            <a:pathLst>
              <a:path w="429260" h="97155">
                <a:moveTo>
                  <a:pt x="82674" y="0"/>
                </a:moveTo>
                <a:lnTo>
                  <a:pt x="0" y="47818"/>
                </a:lnTo>
                <a:lnTo>
                  <a:pt x="162" y="47818"/>
                </a:lnTo>
                <a:lnTo>
                  <a:pt x="82319" y="96151"/>
                </a:lnTo>
                <a:lnTo>
                  <a:pt x="84264" y="95647"/>
                </a:lnTo>
                <a:lnTo>
                  <a:pt x="86044" y="92624"/>
                </a:lnTo>
                <a:lnTo>
                  <a:pt x="85538" y="90679"/>
                </a:lnTo>
                <a:lnTo>
                  <a:pt x="18479" y="51227"/>
                </a:lnTo>
                <a:lnTo>
                  <a:pt x="6371" y="51227"/>
                </a:lnTo>
                <a:lnTo>
                  <a:pt x="6395" y="44877"/>
                </a:lnTo>
                <a:lnTo>
                  <a:pt x="17767" y="44877"/>
                </a:lnTo>
                <a:lnTo>
                  <a:pt x="85854" y="5497"/>
                </a:lnTo>
                <a:lnTo>
                  <a:pt x="86373" y="3554"/>
                </a:lnTo>
                <a:lnTo>
                  <a:pt x="84617" y="519"/>
                </a:lnTo>
                <a:lnTo>
                  <a:pt x="82674" y="0"/>
                </a:lnTo>
                <a:close/>
              </a:path>
              <a:path w="429260" h="97155">
                <a:moveTo>
                  <a:pt x="17767" y="44877"/>
                </a:moveTo>
                <a:lnTo>
                  <a:pt x="6395" y="44877"/>
                </a:lnTo>
                <a:lnTo>
                  <a:pt x="6371" y="51227"/>
                </a:lnTo>
                <a:lnTo>
                  <a:pt x="18479" y="51227"/>
                </a:lnTo>
                <a:lnTo>
                  <a:pt x="17316" y="50543"/>
                </a:lnTo>
                <a:lnTo>
                  <a:pt x="7972" y="50543"/>
                </a:lnTo>
                <a:lnTo>
                  <a:pt x="7992" y="45058"/>
                </a:lnTo>
                <a:lnTo>
                  <a:pt x="17455" y="45058"/>
                </a:lnTo>
                <a:lnTo>
                  <a:pt x="17767" y="44877"/>
                </a:lnTo>
                <a:close/>
              </a:path>
              <a:path w="429260" h="97155">
                <a:moveTo>
                  <a:pt x="31795" y="44877"/>
                </a:moveTo>
                <a:lnTo>
                  <a:pt x="17767" y="44877"/>
                </a:lnTo>
                <a:lnTo>
                  <a:pt x="12683" y="47818"/>
                </a:lnTo>
                <a:lnTo>
                  <a:pt x="18479" y="51227"/>
                </a:lnTo>
                <a:lnTo>
                  <a:pt x="31771" y="51227"/>
                </a:lnTo>
                <a:lnTo>
                  <a:pt x="31795" y="44877"/>
                </a:lnTo>
                <a:close/>
              </a:path>
              <a:path w="429260" h="97155">
                <a:moveTo>
                  <a:pt x="76244" y="44877"/>
                </a:moveTo>
                <a:lnTo>
                  <a:pt x="50845" y="44877"/>
                </a:lnTo>
                <a:lnTo>
                  <a:pt x="50821" y="51227"/>
                </a:lnTo>
                <a:lnTo>
                  <a:pt x="76222" y="51227"/>
                </a:lnTo>
                <a:lnTo>
                  <a:pt x="76244" y="44877"/>
                </a:lnTo>
                <a:close/>
              </a:path>
              <a:path w="429260" h="97155">
                <a:moveTo>
                  <a:pt x="7992" y="45058"/>
                </a:moveTo>
                <a:lnTo>
                  <a:pt x="7972" y="50543"/>
                </a:lnTo>
                <a:lnTo>
                  <a:pt x="12683" y="47818"/>
                </a:lnTo>
                <a:lnTo>
                  <a:pt x="7992" y="45058"/>
                </a:lnTo>
                <a:close/>
              </a:path>
              <a:path w="429260" h="97155">
                <a:moveTo>
                  <a:pt x="12683" y="47818"/>
                </a:moveTo>
                <a:lnTo>
                  <a:pt x="7972" y="50543"/>
                </a:lnTo>
                <a:lnTo>
                  <a:pt x="17316" y="50543"/>
                </a:lnTo>
                <a:lnTo>
                  <a:pt x="12683" y="47818"/>
                </a:lnTo>
                <a:close/>
              </a:path>
              <a:path w="429260" h="97155">
                <a:moveTo>
                  <a:pt x="17455" y="45058"/>
                </a:moveTo>
                <a:lnTo>
                  <a:pt x="7992" y="45058"/>
                </a:lnTo>
                <a:lnTo>
                  <a:pt x="12683" y="47818"/>
                </a:lnTo>
                <a:lnTo>
                  <a:pt x="17455" y="45058"/>
                </a:lnTo>
                <a:close/>
              </a:path>
              <a:path w="429260" h="97155">
                <a:moveTo>
                  <a:pt x="120694" y="45043"/>
                </a:moveTo>
                <a:lnTo>
                  <a:pt x="95294" y="45043"/>
                </a:lnTo>
                <a:lnTo>
                  <a:pt x="95271" y="51393"/>
                </a:lnTo>
                <a:lnTo>
                  <a:pt x="120672" y="51393"/>
                </a:lnTo>
                <a:lnTo>
                  <a:pt x="120694" y="45043"/>
                </a:lnTo>
                <a:close/>
              </a:path>
              <a:path w="429260" h="97155">
                <a:moveTo>
                  <a:pt x="165144" y="45206"/>
                </a:moveTo>
                <a:lnTo>
                  <a:pt x="139744" y="45206"/>
                </a:lnTo>
                <a:lnTo>
                  <a:pt x="139721" y="51556"/>
                </a:lnTo>
                <a:lnTo>
                  <a:pt x="165122" y="51556"/>
                </a:lnTo>
                <a:lnTo>
                  <a:pt x="165144" y="45206"/>
                </a:lnTo>
                <a:close/>
              </a:path>
              <a:path w="429260" h="97155">
                <a:moveTo>
                  <a:pt x="209594" y="45372"/>
                </a:moveTo>
                <a:lnTo>
                  <a:pt x="184194" y="45372"/>
                </a:lnTo>
                <a:lnTo>
                  <a:pt x="184170" y="51722"/>
                </a:lnTo>
                <a:lnTo>
                  <a:pt x="209570" y="51722"/>
                </a:lnTo>
                <a:lnTo>
                  <a:pt x="209594" y="45372"/>
                </a:lnTo>
                <a:close/>
              </a:path>
              <a:path w="429260" h="97155">
                <a:moveTo>
                  <a:pt x="254044" y="45535"/>
                </a:moveTo>
                <a:lnTo>
                  <a:pt x="228644" y="45535"/>
                </a:lnTo>
                <a:lnTo>
                  <a:pt x="228620" y="51885"/>
                </a:lnTo>
                <a:lnTo>
                  <a:pt x="254020" y="51885"/>
                </a:lnTo>
                <a:lnTo>
                  <a:pt x="254044" y="45535"/>
                </a:lnTo>
                <a:close/>
              </a:path>
              <a:path w="429260" h="97155">
                <a:moveTo>
                  <a:pt x="298493" y="45700"/>
                </a:moveTo>
                <a:lnTo>
                  <a:pt x="273093" y="45700"/>
                </a:lnTo>
                <a:lnTo>
                  <a:pt x="273070" y="52050"/>
                </a:lnTo>
                <a:lnTo>
                  <a:pt x="298470" y="52050"/>
                </a:lnTo>
                <a:lnTo>
                  <a:pt x="298493" y="45700"/>
                </a:lnTo>
                <a:close/>
              </a:path>
              <a:path w="429260" h="97155">
                <a:moveTo>
                  <a:pt x="420845" y="46586"/>
                </a:moveTo>
                <a:lnTo>
                  <a:pt x="342963" y="91631"/>
                </a:lnTo>
                <a:lnTo>
                  <a:pt x="342444" y="93573"/>
                </a:lnTo>
                <a:lnTo>
                  <a:pt x="344200" y="96610"/>
                </a:lnTo>
                <a:lnTo>
                  <a:pt x="346142" y="97128"/>
                </a:lnTo>
                <a:lnTo>
                  <a:pt x="423288" y="52509"/>
                </a:lnTo>
                <a:lnTo>
                  <a:pt x="421569" y="52509"/>
                </a:lnTo>
                <a:lnTo>
                  <a:pt x="416214" y="49358"/>
                </a:lnTo>
                <a:lnTo>
                  <a:pt x="420835" y="49358"/>
                </a:lnTo>
                <a:lnTo>
                  <a:pt x="420845" y="46586"/>
                </a:lnTo>
                <a:close/>
              </a:path>
              <a:path w="429260" h="97155">
                <a:moveTo>
                  <a:pt x="342942" y="46159"/>
                </a:moveTo>
                <a:lnTo>
                  <a:pt x="317542" y="46159"/>
                </a:lnTo>
                <a:lnTo>
                  <a:pt x="317519" y="52509"/>
                </a:lnTo>
                <a:lnTo>
                  <a:pt x="342919" y="52509"/>
                </a:lnTo>
                <a:lnTo>
                  <a:pt x="342942" y="46159"/>
                </a:lnTo>
                <a:close/>
              </a:path>
              <a:path w="429260" h="97155">
                <a:moveTo>
                  <a:pt x="387393" y="46159"/>
                </a:moveTo>
                <a:lnTo>
                  <a:pt x="361992" y="46159"/>
                </a:lnTo>
                <a:lnTo>
                  <a:pt x="361968" y="52509"/>
                </a:lnTo>
                <a:lnTo>
                  <a:pt x="387368" y="52509"/>
                </a:lnTo>
                <a:lnTo>
                  <a:pt x="387393" y="46159"/>
                </a:lnTo>
                <a:close/>
              </a:path>
              <a:path w="429260" h="97155">
                <a:moveTo>
                  <a:pt x="410776" y="46159"/>
                </a:moveTo>
                <a:lnTo>
                  <a:pt x="406443" y="46159"/>
                </a:lnTo>
                <a:lnTo>
                  <a:pt x="406419" y="52509"/>
                </a:lnTo>
                <a:lnTo>
                  <a:pt x="410604" y="52509"/>
                </a:lnTo>
                <a:lnTo>
                  <a:pt x="416052" y="49358"/>
                </a:lnTo>
                <a:lnTo>
                  <a:pt x="416214" y="49358"/>
                </a:lnTo>
                <a:lnTo>
                  <a:pt x="410776" y="46159"/>
                </a:lnTo>
                <a:close/>
              </a:path>
              <a:path w="429260" h="97155">
                <a:moveTo>
                  <a:pt x="420835" y="49358"/>
                </a:moveTo>
                <a:lnTo>
                  <a:pt x="416214" y="49358"/>
                </a:lnTo>
                <a:lnTo>
                  <a:pt x="421569" y="52509"/>
                </a:lnTo>
                <a:lnTo>
                  <a:pt x="420823" y="52509"/>
                </a:lnTo>
                <a:lnTo>
                  <a:pt x="420835" y="49358"/>
                </a:lnTo>
                <a:close/>
              </a:path>
              <a:path w="429260" h="97155">
                <a:moveTo>
                  <a:pt x="422445" y="46586"/>
                </a:moveTo>
                <a:lnTo>
                  <a:pt x="420845" y="46586"/>
                </a:lnTo>
                <a:lnTo>
                  <a:pt x="420823" y="52509"/>
                </a:lnTo>
                <a:lnTo>
                  <a:pt x="422424" y="52509"/>
                </a:lnTo>
                <a:lnTo>
                  <a:pt x="422445" y="46586"/>
                </a:lnTo>
                <a:close/>
              </a:path>
              <a:path w="429260" h="97155">
                <a:moveTo>
                  <a:pt x="423298" y="46159"/>
                </a:moveTo>
                <a:lnTo>
                  <a:pt x="422446" y="46159"/>
                </a:lnTo>
                <a:lnTo>
                  <a:pt x="422424" y="52509"/>
                </a:lnTo>
                <a:lnTo>
                  <a:pt x="423288" y="52509"/>
                </a:lnTo>
                <a:lnTo>
                  <a:pt x="428735" y="49358"/>
                </a:lnTo>
                <a:lnTo>
                  <a:pt x="423298" y="46159"/>
                </a:lnTo>
                <a:close/>
              </a:path>
              <a:path w="429260" h="97155">
                <a:moveTo>
                  <a:pt x="346498" y="977"/>
                </a:moveTo>
                <a:lnTo>
                  <a:pt x="344552" y="1482"/>
                </a:lnTo>
                <a:lnTo>
                  <a:pt x="342774" y="4504"/>
                </a:lnTo>
                <a:lnTo>
                  <a:pt x="343278" y="6450"/>
                </a:lnTo>
                <a:lnTo>
                  <a:pt x="416214" y="49358"/>
                </a:lnTo>
                <a:lnTo>
                  <a:pt x="416052" y="49358"/>
                </a:lnTo>
                <a:lnTo>
                  <a:pt x="420845" y="46586"/>
                </a:lnTo>
                <a:lnTo>
                  <a:pt x="422445" y="46586"/>
                </a:lnTo>
                <a:lnTo>
                  <a:pt x="422446" y="46159"/>
                </a:lnTo>
                <a:lnTo>
                  <a:pt x="423298" y="46159"/>
                </a:lnTo>
                <a:lnTo>
                  <a:pt x="346498" y="97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10529" y="2309667"/>
            <a:ext cx="429259" cy="97155"/>
          </a:xfrm>
          <a:custGeom>
            <a:avLst/>
            <a:gdLst/>
            <a:ahLst/>
            <a:cxnLst/>
            <a:rect l="l" t="t" r="r" b="b"/>
            <a:pathLst>
              <a:path w="429259" h="97155">
                <a:moveTo>
                  <a:pt x="82674" y="0"/>
                </a:moveTo>
                <a:lnTo>
                  <a:pt x="0" y="47818"/>
                </a:lnTo>
                <a:lnTo>
                  <a:pt x="161" y="47818"/>
                </a:lnTo>
                <a:lnTo>
                  <a:pt x="82319" y="96151"/>
                </a:lnTo>
                <a:lnTo>
                  <a:pt x="84264" y="95647"/>
                </a:lnTo>
                <a:lnTo>
                  <a:pt x="86042" y="92624"/>
                </a:lnTo>
                <a:lnTo>
                  <a:pt x="85538" y="90679"/>
                </a:lnTo>
                <a:lnTo>
                  <a:pt x="18479" y="51227"/>
                </a:lnTo>
                <a:lnTo>
                  <a:pt x="6370" y="51227"/>
                </a:lnTo>
                <a:lnTo>
                  <a:pt x="6395" y="44877"/>
                </a:lnTo>
                <a:lnTo>
                  <a:pt x="17767" y="44877"/>
                </a:lnTo>
                <a:lnTo>
                  <a:pt x="85853" y="5497"/>
                </a:lnTo>
                <a:lnTo>
                  <a:pt x="86373" y="3554"/>
                </a:lnTo>
                <a:lnTo>
                  <a:pt x="84616" y="519"/>
                </a:lnTo>
                <a:lnTo>
                  <a:pt x="82674" y="0"/>
                </a:lnTo>
                <a:close/>
              </a:path>
              <a:path w="429259" h="97155">
                <a:moveTo>
                  <a:pt x="17767" y="44877"/>
                </a:moveTo>
                <a:lnTo>
                  <a:pt x="6395" y="44877"/>
                </a:lnTo>
                <a:lnTo>
                  <a:pt x="6370" y="51227"/>
                </a:lnTo>
                <a:lnTo>
                  <a:pt x="18479" y="51227"/>
                </a:lnTo>
                <a:lnTo>
                  <a:pt x="17316" y="50543"/>
                </a:lnTo>
                <a:lnTo>
                  <a:pt x="7972" y="50543"/>
                </a:lnTo>
                <a:lnTo>
                  <a:pt x="7992" y="45058"/>
                </a:lnTo>
                <a:lnTo>
                  <a:pt x="17455" y="45058"/>
                </a:lnTo>
                <a:lnTo>
                  <a:pt x="17767" y="44877"/>
                </a:lnTo>
                <a:close/>
              </a:path>
              <a:path w="429259" h="97155">
                <a:moveTo>
                  <a:pt x="31794" y="44877"/>
                </a:moveTo>
                <a:lnTo>
                  <a:pt x="17767" y="44877"/>
                </a:lnTo>
                <a:lnTo>
                  <a:pt x="12683" y="47818"/>
                </a:lnTo>
                <a:lnTo>
                  <a:pt x="18479" y="51227"/>
                </a:lnTo>
                <a:lnTo>
                  <a:pt x="31771" y="51227"/>
                </a:lnTo>
                <a:lnTo>
                  <a:pt x="31794" y="44877"/>
                </a:lnTo>
                <a:close/>
              </a:path>
              <a:path w="429259" h="97155">
                <a:moveTo>
                  <a:pt x="76244" y="44877"/>
                </a:moveTo>
                <a:lnTo>
                  <a:pt x="50844" y="44877"/>
                </a:lnTo>
                <a:lnTo>
                  <a:pt x="50821" y="51227"/>
                </a:lnTo>
                <a:lnTo>
                  <a:pt x="76221" y="51227"/>
                </a:lnTo>
                <a:lnTo>
                  <a:pt x="76244" y="44877"/>
                </a:lnTo>
                <a:close/>
              </a:path>
              <a:path w="429259" h="97155">
                <a:moveTo>
                  <a:pt x="7992" y="45058"/>
                </a:moveTo>
                <a:lnTo>
                  <a:pt x="7972" y="50543"/>
                </a:lnTo>
                <a:lnTo>
                  <a:pt x="12683" y="47818"/>
                </a:lnTo>
                <a:lnTo>
                  <a:pt x="7992" y="45058"/>
                </a:lnTo>
                <a:close/>
              </a:path>
              <a:path w="429259" h="97155">
                <a:moveTo>
                  <a:pt x="12683" y="47818"/>
                </a:moveTo>
                <a:lnTo>
                  <a:pt x="7972" y="50543"/>
                </a:lnTo>
                <a:lnTo>
                  <a:pt x="17316" y="50543"/>
                </a:lnTo>
                <a:lnTo>
                  <a:pt x="12683" y="47818"/>
                </a:lnTo>
                <a:close/>
              </a:path>
              <a:path w="429259" h="97155">
                <a:moveTo>
                  <a:pt x="17455" y="45058"/>
                </a:moveTo>
                <a:lnTo>
                  <a:pt x="7992" y="45058"/>
                </a:lnTo>
                <a:lnTo>
                  <a:pt x="12683" y="47818"/>
                </a:lnTo>
                <a:lnTo>
                  <a:pt x="17455" y="45058"/>
                </a:lnTo>
                <a:close/>
              </a:path>
              <a:path w="429259" h="97155">
                <a:moveTo>
                  <a:pt x="120694" y="45043"/>
                </a:moveTo>
                <a:lnTo>
                  <a:pt x="95294" y="45043"/>
                </a:lnTo>
                <a:lnTo>
                  <a:pt x="95271" y="51393"/>
                </a:lnTo>
                <a:lnTo>
                  <a:pt x="120670" y="51393"/>
                </a:lnTo>
                <a:lnTo>
                  <a:pt x="120694" y="45043"/>
                </a:lnTo>
                <a:close/>
              </a:path>
              <a:path w="429259" h="97155">
                <a:moveTo>
                  <a:pt x="165144" y="45206"/>
                </a:moveTo>
                <a:lnTo>
                  <a:pt x="139744" y="45206"/>
                </a:lnTo>
                <a:lnTo>
                  <a:pt x="139720" y="51556"/>
                </a:lnTo>
                <a:lnTo>
                  <a:pt x="165120" y="51556"/>
                </a:lnTo>
                <a:lnTo>
                  <a:pt x="165144" y="45206"/>
                </a:lnTo>
                <a:close/>
              </a:path>
              <a:path w="429259" h="97155">
                <a:moveTo>
                  <a:pt x="209593" y="45372"/>
                </a:moveTo>
                <a:lnTo>
                  <a:pt x="184194" y="45372"/>
                </a:lnTo>
                <a:lnTo>
                  <a:pt x="184170" y="51722"/>
                </a:lnTo>
                <a:lnTo>
                  <a:pt x="209570" y="51722"/>
                </a:lnTo>
                <a:lnTo>
                  <a:pt x="209593" y="45372"/>
                </a:lnTo>
                <a:close/>
              </a:path>
              <a:path w="429259" h="97155">
                <a:moveTo>
                  <a:pt x="254043" y="45535"/>
                </a:moveTo>
                <a:lnTo>
                  <a:pt x="228643" y="45535"/>
                </a:lnTo>
                <a:lnTo>
                  <a:pt x="228620" y="51885"/>
                </a:lnTo>
                <a:lnTo>
                  <a:pt x="254020" y="51885"/>
                </a:lnTo>
                <a:lnTo>
                  <a:pt x="254043" y="45535"/>
                </a:lnTo>
                <a:close/>
              </a:path>
              <a:path w="429259" h="97155">
                <a:moveTo>
                  <a:pt x="298493" y="45700"/>
                </a:moveTo>
                <a:lnTo>
                  <a:pt x="273093" y="45700"/>
                </a:lnTo>
                <a:lnTo>
                  <a:pt x="273070" y="52050"/>
                </a:lnTo>
                <a:lnTo>
                  <a:pt x="298469" y="52050"/>
                </a:lnTo>
                <a:lnTo>
                  <a:pt x="298493" y="45700"/>
                </a:lnTo>
                <a:close/>
              </a:path>
              <a:path w="429259" h="97155">
                <a:moveTo>
                  <a:pt x="420845" y="46586"/>
                </a:moveTo>
                <a:lnTo>
                  <a:pt x="342962" y="91631"/>
                </a:lnTo>
                <a:lnTo>
                  <a:pt x="342444" y="93573"/>
                </a:lnTo>
                <a:lnTo>
                  <a:pt x="344199" y="96610"/>
                </a:lnTo>
                <a:lnTo>
                  <a:pt x="346142" y="97128"/>
                </a:lnTo>
                <a:lnTo>
                  <a:pt x="423288" y="52509"/>
                </a:lnTo>
                <a:lnTo>
                  <a:pt x="421569" y="52509"/>
                </a:lnTo>
                <a:lnTo>
                  <a:pt x="416213" y="49358"/>
                </a:lnTo>
                <a:lnTo>
                  <a:pt x="420835" y="49358"/>
                </a:lnTo>
                <a:lnTo>
                  <a:pt x="420845" y="46586"/>
                </a:lnTo>
                <a:close/>
              </a:path>
              <a:path w="429259" h="97155">
                <a:moveTo>
                  <a:pt x="342942" y="46159"/>
                </a:moveTo>
                <a:lnTo>
                  <a:pt x="317542" y="46159"/>
                </a:lnTo>
                <a:lnTo>
                  <a:pt x="317517" y="52509"/>
                </a:lnTo>
                <a:lnTo>
                  <a:pt x="342918" y="52509"/>
                </a:lnTo>
                <a:lnTo>
                  <a:pt x="342942" y="46159"/>
                </a:lnTo>
                <a:close/>
              </a:path>
              <a:path w="429259" h="97155">
                <a:moveTo>
                  <a:pt x="387391" y="46159"/>
                </a:moveTo>
                <a:lnTo>
                  <a:pt x="361992" y="46159"/>
                </a:lnTo>
                <a:lnTo>
                  <a:pt x="361968" y="52509"/>
                </a:lnTo>
                <a:lnTo>
                  <a:pt x="387368" y="52509"/>
                </a:lnTo>
                <a:lnTo>
                  <a:pt x="387391" y="46159"/>
                </a:lnTo>
                <a:close/>
              </a:path>
              <a:path w="429259" h="97155">
                <a:moveTo>
                  <a:pt x="410776" y="46159"/>
                </a:moveTo>
                <a:lnTo>
                  <a:pt x="406442" y="46159"/>
                </a:lnTo>
                <a:lnTo>
                  <a:pt x="406419" y="52509"/>
                </a:lnTo>
                <a:lnTo>
                  <a:pt x="410604" y="52509"/>
                </a:lnTo>
                <a:lnTo>
                  <a:pt x="416051" y="49358"/>
                </a:lnTo>
                <a:lnTo>
                  <a:pt x="416213" y="49358"/>
                </a:lnTo>
                <a:lnTo>
                  <a:pt x="410776" y="46159"/>
                </a:lnTo>
                <a:close/>
              </a:path>
              <a:path w="429259" h="97155">
                <a:moveTo>
                  <a:pt x="420835" y="49358"/>
                </a:moveTo>
                <a:lnTo>
                  <a:pt x="416213" y="49358"/>
                </a:lnTo>
                <a:lnTo>
                  <a:pt x="421569" y="52509"/>
                </a:lnTo>
                <a:lnTo>
                  <a:pt x="420823" y="52509"/>
                </a:lnTo>
                <a:lnTo>
                  <a:pt x="420835" y="49358"/>
                </a:lnTo>
                <a:close/>
              </a:path>
              <a:path w="429259" h="97155">
                <a:moveTo>
                  <a:pt x="422445" y="46586"/>
                </a:moveTo>
                <a:lnTo>
                  <a:pt x="420845" y="46586"/>
                </a:lnTo>
                <a:lnTo>
                  <a:pt x="420823" y="52509"/>
                </a:lnTo>
                <a:lnTo>
                  <a:pt x="422422" y="52509"/>
                </a:lnTo>
                <a:lnTo>
                  <a:pt x="422445" y="46586"/>
                </a:lnTo>
                <a:close/>
              </a:path>
              <a:path w="429259" h="97155">
                <a:moveTo>
                  <a:pt x="423298" y="46159"/>
                </a:moveTo>
                <a:lnTo>
                  <a:pt x="422446" y="46159"/>
                </a:lnTo>
                <a:lnTo>
                  <a:pt x="422422" y="52509"/>
                </a:lnTo>
                <a:lnTo>
                  <a:pt x="423288" y="52509"/>
                </a:lnTo>
                <a:lnTo>
                  <a:pt x="428735" y="49358"/>
                </a:lnTo>
                <a:lnTo>
                  <a:pt x="423298" y="46159"/>
                </a:lnTo>
                <a:close/>
              </a:path>
              <a:path w="429259" h="97155">
                <a:moveTo>
                  <a:pt x="346498" y="977"/>
                </a:moveTo>
                <a:lnTo>
                  <a:pt x="344552" y="1482"/>
                </a:lnTo>
                <a:lnTo>
                  <a:pt x="342774" y="4504"/>
                </a:lnTo>
                <a:lnTo>
                  <a:pt x="343278" y="6450"/>
                </a:lnTo>
                <a:lnTo>
                  <a:pt x="416213" y="49358"/>
                </a:lnTo>
                <a:lnTo>
                  <a:pt x="416051" y="49358"/>
                </a:lnTo>
                <a:lnTo>
                  <a:pt x="420845" y="46586"/>
                </a:lnTo>
                <a:lnTo>
                  <a:pt x="422445" y="46586"/>
                </a:lnTo>
                <a:lnTo>
                  <a:pt x="422446" y="46159"/>
                </a:lnTo>
                <a:lnTo>
                  <a:pt x="423298" y="46159"/>
                </a:lnTo>
                <a:lnTo>
                  <a:pt x="346498" y="97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24192" y="3095250"/>
            <a:ext cx="1715135" cy="97790"/>
          </a:xfrm>
          <a:custGeom>
            <a:avLst/>
            <a:gdLst/>
            <a:ahLst/>
            <a:cxnLst/>
            <a:rect l="l" t="t" r="r" b="b"/>
            <a:pathLst>
              <a:path w="1715135" h="97789">
                <a:moveTo>
                  <a:pt x="82440" y="0"/>
                </a:moveTo>
                <a:lnTo>
                  <a:pt x="0" y="48011"/>
                </a:lnTo>
                <a:lnTo>
                  <a:pt x="82351" y="96151"/>
                </a:lnTo>
                <a:lnTo>
                  <a:pt x="84295" y="95642"/>
                </a:lnTo>
                <a:lnTo>
                  <a:pt x="86066" y="92614"/>
                </a:lnTo>
                <a:lnTo>
                  <a:pt x="85556" y="90670"/>
                </a:lnTo>
                <a:lnTo>
                  <a:pt x="18114" y="51244"/>
                </a:lnTo>
                <a:lnTo>
                  <a:pt x="6241" y="51244"/>
                </a:lnTo>
                <a:lnTo>
                  <a:pt x="6247" y="44894"/>
                </a:lnTo>
                <a:lnTo>
                  <a:pt x="17936" y="44894"/>
                </a:lnTo>
                <a:lnTo>
                  <a:pt x="85635" y="5487"/>
                </a:lnTo>
                <a:lnTo>
                  <a:pt x="86148" y="3544"/>
                </a:lnTo>
                <a:lnTo>
                  <a:pt x="84384" y="513"/>
                </a:lnTo>
                <a:lnTo>
                  <a:pt x="82440" y="0"/>
                </a:lnTo>
                <a:close/>
              </a:path>
              <a:path w="1715135" h="97789">
                <a:moveTo>
                  <a:pt x="17936" y="44894"/>
                </a:moveTo>
                <a:lnTo>
                  <a:pt x="6247" y="44894"/>
                </a:lnTo>
                <a:lnTo>
                  <a:pt x="6241" y="51244"/>
                </a:lnTo>
                <a:lnTo>
                  <a:pt x="18114" y="51244"/>
                </a:lnTo>
                <a:lnTo>
                  <a:pt x="17266" y="50749"/>
                </a:lnTo>
                <a:lnTo>
                  <a:pt x="7878" y="50749"/>
                </a:lnTo>
                <a:lnTo>
                  <a:pt x="7883" y="45264"/>
                </a:lnTo>
                <a:lnTo>
                  <a:pt x="17301" y="45264"/>
                </a:lnTo>
                <a:lnTo>
                  <a:pt x="17936" y="44894"/>
                </a:lnTo>
                <a:close/>
              </a:path>
              <a:path w="1715135" h="97789">
                <a:moveTo>
                  <a:pt x="31647" y="44894"/>
                </a:moveTo>
                <a:lnTo>
                  <a:pt x="17936" y="44894"/>
                </a:lnTo>
                <a:lnTo>
                  <a:pt x="12582" y="48011"/>
                </a:lnTo>
                <a:lnTo>
                  <a:pt x="18114" y="51244"/>
                </a:lnTo>
                <a:lnTo>
                  <a:pt x="31641" y="51244"/>
                </a:lnTo>
                <a:lnTo>
                  <a:pt x="31647" y="44894"/>
                </a:lnTo>
                <a:close/>
              </a:path>
              <a:path w="1715135" h="97789">
                <a:moveTo>
                  <a:pt x="76098" y="44894"/>
                </a:moveTo>
                <a:lnTo>
                  <a:pt x="50697" y="44894"/>
                </a:lnTo>
                <a:lnTo>
                  <a:pt x="50691" y="51244"/>
                </a:lnTo>
                <a:lnTo>
                  <a:pt x="76091" y="51244"/>
                </a:lnTo>
                <a:lnTo>
                  <a:pt x="76098" y="44894"/>
                </a:lnTo>
                <a:close/>
              </a:path>
              <a:path w="1715135" h="97789">
                <a:moveTo>
                  <a:pt x="7883" y="45264"/>
                </a:moveTo>
                <a:lnTo>
                  <a:pt x="7878" y="50749"/>
                </a:lnTo>
                <a:lnTo>
                  <a:pt x="12582" y="48011"/>
                </a:lnTo>
                <a:lnTo>
                  <a:pt x="7883" y="45264"/>
                </a:lnTo>
                <a:close/>
              </a:path>
              <a:path w="1715135" h="97789">
                <a:moveTo>
                  <a:pt x="12582" y="48011"/>
                </a:moveTo>
                <a:lnTo>
                  <a:pt x="7878" y="50749"/>
                </a:lnTo>
                <a:lnTo>
                  <a:pt x="17266" y="50749"/>
                </a:lnTo>
                <a:lnTo>
                  <a:pt x="12582" y="48011"/>
                </a:lnTo>
                <a:close/>
              </a:path>
              <a:path w="1715135" h="97789">
                <a:moveTo>
                  <a:pt x="17301" y="45264"/>
                </a:moveTo>
                <a:lnTo>
                  <a:pt x="7883" y="45264"/>
                </a:lnTo>
                <a:lnTo>
                  <a:pt x="12582" y="48011"/>
                </a:lnTo>
                <a:lnTo>
                  <a:pt x="17301" y="45264"/>
                </a:lnTo>
                <a:close/>
              </a:path>
              <a:path w="1715135" h="97789">
                <a:moveTo>
                  <a:pt x="120548" y="44936"/>
                </a:moveTo>
                <a:lnTo>
                  <a:pt x="95147" y="44936"/>
                </a:lnTo>
                <a:lnTo>
                  <a:pt x="95141" y="51286"/>
                </a:lnTo>
                <a:lnTo>
                  <a:pt x="120541" y="51286"/>
                </a:lnTo>
                <a:lnTo>
                  <a:pt x="120548" y="44936"/>
                </a:lnTo>
                <a:close/>
              </a:path>
              <a:path w="1715135" h="97789">
                <a:moveTo>
                  <a:pt x="164998" y="44977"/>
                </a:moveTo>
                <a:lnTo>
                  <a:pt x="139597" y="44977"/>
                </a:lnTo>
                <a:lnTo>
                  <a:pt x="139591" y="51327"/>
                </a:lnTo>
                <a:lnTo>
                  <a:pt x="164991" y="51327"/>
                </a:lnTo>
                <a:lnTo>
                  <a:pt x="164998" y="44977"/>
                </a:lnTo>
                <a:close/>
              </a:path>
              <a:path w="1715135" h="97789">
                <a:moveTo>
                  <a:pt x="209448" y="45018"/>
                </a:moveTo>
                <a:lnTo>
                  <a:pt x="184047" y="45018"/>
                </a:lnTo>
                <a:lnTo>
                  <a:pt x="184041" y="51368"/>
                </a:lnTo>
                <a:lnTo>
                  <a:pt x="209441" y="51368"/>
                </a:lnTo>
                <a:lnTo>
                  <a:pt x="209448" y="45018"/>
                </a:lnTo>
                <a:close/>
              </a:path>
              <a:path w="1715135" h="97789">
                <a:moveTo>
                  <a:pt x="253898" y="45059"/>
                </a:moveTo>
                <a:lnTo>
                  <a:pt x="228497" y="45059"/>
                </a:lnTo>
                <a:lnTo>
                  <a:pt x="228491" y="51409"/>
                </a:lnTo>
                <a:lnTo>
                  <a:pt x="253891" y="51409"/>
                </a:lnTo>
                <a:lnTo>
                  <a:pt x="253898" y="45059"/>
                </a:lnTo>
                <a:close/>
              </a:path>
              <a:path w="1715135" h="97789">
                <a:moveTo>
                  <a:pt x="298348" y="45101"/>
                </a:moveTo>
                <a:lnTo>
                  <a:pt x="272947" y="45101"/>
                </a:lnTo>
                <a:lnTo>
                  <a:pt x="272941" y="51451"/>
                </a:lnTo>
                <a:lnTo>
                  <a:pt x="298341" y="51451"/>
                </a:lnTo>
                <a:lnTo>
                  <a:pt x="298348" y="45101"/>
                </a:lnTo>
                <a:close/>
              </a:path>
              <a:path w="1715135" h="97789">
                <a:moveTo>
                  <a:pt x="342798" y="45142"/>
                </a:moveTo>
                <a:lnTo>
                  <a:pt x="317397" y="45142"/>
                </a:lnTo>
                <a:lnTo>
                  <a:pt x="317391" y="51492"/>
                </a:lnTo>
                <a:lnTo>
                  <a:pt x="342791" y="51492"/>
                </a:lnTo>
                <a:lnTo>
                  <a:pt x="342798" y="45142"/>
                </a:lnTo>
                <a:close/>
              </a:path>
              <a:path w="1715135" h="97789">
                <a:moveTo>
                  <a:pt x="387248" y="45182"/>
                </a:moveTo>
                <a:lnTo>
                  <a:pt x="361847" y="45182"/>
                </a:lnTo>
                <a:lnTo>
                  <a:pt x="361841" y="51532"/>
                </a:lnTo>
                <a:lnTo>
                  <a:pt x="387241" y="51532"/>
                </a:lnTo>
                <a:lnTo>
                  <a:pt x="387248" y="45182"/>
                </a:lnTo>
                <a:close/>
              </a:path>
              <a:path w="1715135" h="97789">
                <a:moveTo>
                  <a:pt x="431698" y="45224"/>
                </a:moveTo>
                <a:lnTo>
                  <a:pt x="406297" y="45224"/>
                </a:lnTo>
                <a:lnTo>
                  <a:pt x="406291" y="51574"/>
                </a:lnTo>
                <a:lnTo>
                  <a:pt x="431691" y="51574"/>
                </a:lnTo>
                <a:lnTo>
                  <a:pt x="431698" y="45224"/>
                </a:lnTo>
                <a:close/>
              </a:path>
              <a:path w="1715135" h="97789">
                <a:moveTo>
                  <a:pt x="476148" y="45265"/>
                </a:moveTo>
                <a:lnTo>
                  <a:pt x="450747" y="45265"/>
                </a:lnTo>
                <a:lnTo>
                  <a:pt x="450741" y="51615"/>
                </a:lnTo>
                <a:lnTo>
                  <a:pt x="476141" y="51615"/>
                </a:lnTo>
                <a:lnTo>
                  <a:pt x="476148" y="45265"/>
                </a:lnTo>
                <a:close/>
              </a:path>
              <a:path w="1715135" h="97789">
                <a:moveTo>
                  <a:pt x="520598" y="45307"/>
                </a:moveTo>
                <a:lnTo>
                  <a:pt x="495197" y="45307"/>
                </a:lnTo>
                <a:lnTo>
                  <a:pt x="495191" y="51657"/>
                </a:lnTo>
                <a:lnTo>
                  <a:pt x="520591" y="51657"/>
                </a:lnTo>
                <a:lnTo>
                  <a:pt x="520598" y="45307"/>
                </a:lnTo>
                <a:close/>
              </a:path>
              <a:path w="1715135" h="97789">
                <a:moveTo>
                  <a:pt x="565048" y="45347"/>
                </a:moveTo>
                <a:lnTo>
                  <a:pt x="539647" y="45347"/>
                </a:lnTo>
                <a:lnTo>
                  <a:pt x="539641" y="51697"/>
                </a:lnTo>
                <a:lnTo>
                  <a:pt x="565041" y="51697"/>
                </a:lnTo>
                <a:lnTo>
                  <a:pt x="565048" y="45347"/>
                </a:lnTo>
                <a:close/>
              </a:path>
              <a:path w="1715135" h="97789">
                <a:moveTo>
                  <a:pt x="609498" y="45388"/>
                </a:moveTo>
                <a:lnTo>
                  <a:pt x="584097" y="45388"/>
                </a:lnTo>
                <a:lnTo>
                  <a:pt x="584091" y="51738"/>
                </a:lnTo>
                <a:lnTo>
                  <a:pt x="609491" y="51738"/>
                </a:lnTo>
                <a:lnTo>
                  <a:pt x="609498" y="45388"/>
                </a:lnTo>
                <a:close/>
              </a:path>
              <a:path w="1715135" h="97789">
                <a:moveTo>
                  <a:pt x="653948" y="45430"/>
                </a:moveTo>
                <a:lnTo>
                  <a:pt x="628547" y="45430"/>
                </a:lnTo>
                <a:lnTo>
                  <a:pt x="628541" y="51780"/>
                </a:lnTo>
                <a:lnTo>
                  <a:pt x="653941" y="51780"/>
                </a:lnTo>
                <a:lnTo>
                  <a:pt x="653948" y="45430"/>
                </a:lnTo>
                <a:close/>
              </a:path>
              <a:path w="1715135" h="97789">
                <a:moveTo>
                  <a:pt x="698398" y="45471"/>
                </a:moveTo>
                <a:lnTo>
                  <a:pt x="672997" y="45471"/>
                </a:lnTo>
                <a:lnTo>
                  <a:pt x="672991" y="51821"/>
                </a:lnTo>
                <a:lnTo>
                  <a:pt x="698391" y="51821"/>
                </a:lnTo>
                <a:lnTo>
                  <a:pt x="698398" y="45471"/>
                </a:lnTo>
                <a:close/>
              </a:path>
              <a:path w="1715135" h="97789">
                <a:moveTo>
                  <a:pt x="742848" y="45512"/>
                </a:moveTo>
                <a:lnTo>
                  <a:pt x="717447" y="45512"/>
                </a:lnTo>
                <a:lnTo>
                  <a:pt x="717441" y="51862"/>
                </a:lnTo>
                <a:lnTo>
                  <a:pt x="742841" y="51862"/>
                </a:lnTo>
                <a:lnTo>
                  <a:pt x="742848" y="45512"/>
                </a:lnTo>
                <a:close/>
              </a:path>
              <a:path w="1715135" h="97789">
                <a:moveTo>
                  <a:pt x="787298" y="45553"/>
                </a:moveTo>
                <a:lnTo>
                  <a:pt x="761897" y="45553"/>
                </a:lnTo>
                <a:lnTo>
                  <a:pt x="761891" y="51903"/>
                </a:lnTo>
                <a:lnTo>
                  <a:pt x="787291" y="51903"/>
                </a:lnTo>
                <a:lnTo>
                  <a:pt x="787298" y="45553"/>
                </a:lnTo>
                <a:close/>
              </a:path>
              <a:path w="1715135" h="97789">
                <a:moveTo>
                  <a:pt x="831748" y="45595"/>
                </a:moveTo>
                <a:lnTo>
                  <a:pt x="806347" y="45595"/>
                </a:lnTo>
                <a:lnTo>
                  <a:pt x="806341" y="51945"/>
                </a:lnTo>
                <a:lnTo>
                  <a:pt x="831741" y="51945"/>
                </a:lnTo>
                <a:lnTo>
                  <a:pt x="831748" y="45595"/>
                </a:lnTo>
                <a:close/>
              </a:path>
              <a:path w="1715135" h="97789">
                <a:moveTo>
                  <a:pt x="876198" y="45636"/>
                </a:moveTo>
                <a:lnTo>
                  <a:pt x="850797" y="45636"/>
                </a:lnTo>
                <a:lnTo>
                  <a:pt x="850791" y="51986"/>
                </a:lnTo>
                <a:lnTo>
                  <a:pt x="876191" y="51986"/>
                </a:lnTo>
                <a:lnTo>
                  <a:pt x="876198" y="45636"/>
                </a:lnTo>
                <a:close/>
              </a:path>
              <a:path w="1715135" h="97789">
                <a:moveTo>
                  <a:pt x="920648" y="45676"/>
                </a:moveTo>
                <a:lnTo>
                  <a:pt x="895247" y="45676"/>
                </a:lnTo>
                <a:lnTo>
                  <a:pt x="895241" y="52026"/>
                </a:lnTo>
                <a:lnTo>
                  <a:pt x="920641" y="52026"/>
                </a:lnTo>
                <a:lnTo>
                  <a:pt x="920648" y="45676"/>
                </a:lnTo>
                <a:close/>
              </a:path>
              <a:path w="1715135" h="97789">
                <a:moveTo>
                  <a:pt x="965098" y="45718"/>
                </a:moveTo>
                <a:lnTo>
                  <a:pt x="939697" y="45718"/>
                </a:lnTo>
                <a:lnTo>
                  <a:pt x="939691" y="52068"/>
                </a:lnTo>
                <a:lnTo>
                  <a:pt x="965091" y="52068"/>
                </a:lnTo>
                <a:lnTo>
                  <a:pt x="965098" y="45718"/>
                </a:lnTo>
                <a:close/>
              </a:path>
              <a:path w="1715135" h="97789">
                <a:moveTo>
                  <a:pt x="1009548" y="45759"/>
                </a:moveTo>
                <a:lnTo>
                  <a:pt x="984147" y="45759"/>
                </a:lnTo>
                <a:lnTo>
                  <a:pt x="984141" y="52109"/>
                </a:lnTo>
                <a:lnTo>
                  <a:pt x="1009541" y="52109"/>
                </a:lnTo>
                <a:lnTo>
                  <a:pt x="1009548" y="45759"/>
                </a:lnTo>
                <a:close/>
              </a:path>
              <a:path w="1715135" h="97789">
                <a:moveTo>
                  <a:pt x="1053998" y="45801"/>
                </a:moveTo>
                <a:lnTo>
                  <a:pt x="1028597" y="45801"/>
                </a:lnTo>
                <a:lnTo>
                  <a:pt x="1028591" y="52151"/>
                </a:lnTo>
                <a:lnTo>
                  <a:pt x="1053991" y="52151"/>
                </a:lnTo>
                <a:lnTo>
                  <a:pt x="1053998" y="45801"/>
                </a:lnTo>
                <a:close/>
              </a:path>
              <a:path w="1715135" h="97789">
                <a:moveTo>
                  <a:pt x="1098448" y="45841"/>
                </a:moveTo>
                <a:lnTo>
                  <a:pt x="1073047" y="45841"/>
                </a:lnTo>
                <a:lnTo>
                  <a:pt x="1073041" y="52191"/>
                </a:lnTo>
                <a:lnTo>
                  <a:pt x="1098441" y="52191"/>
                </a:lnTo>
                <a:lnTo>
                  <a:pt x="1098448" y="45841"/>
                </a:lnTo>
                <a:close/>
              </a:path>
              <a:path w="1715135" h="97789">
                <a:moveTo>
                  <a:pt x="1142898" y="45882"/>
                </a:moveTo>
                <a:lnTo>
                  <a:pt x="1117497" y="45882"/>
                </a:lnTo>
                <a:lnTo>
                  <a:pt x="1117491" y="52232"/>
                </a:lnTo>
                <a:lnTo>
                  <a:pt x="1142891" y="52232"/>
                </a:lnTo>
                <a:lnTo>
                  <a:pt x="1142898" y="45882"/>
                </a:lnTo>
                <a:close/>
              </a:path>
              <a:path w="1715135" h="97789">
                <a:moveTo>
                  <a:pt x="1187348" y="45924"/>
                </a:moveTo>
                <a:lnTo>
                  <a:pt x="1161947" y="45924"/>
                </a:lnTo>
                <a:lnTo>
                  <a:pt x="1161941" y="52274"/>
                </a:lnTo>
                <a:lnTo>
                  <a:pt x="1187341" y="52274"/>
                </a:lnTo>
                <a:lnTo>
                  <a:pt x="1187348" y="45924"/>
                </a:lnTo>
                <a:close/>
              </a:path>
              <a:path w="1715135" h="97789">
                <a:moveTo>
                  <a:pt x="1231798" y="45965"/>
                </a:moveTo>
                <a:lnTo>
                  <a:pt x="1206397" y="45965"/>
                </a:lnTo>
                <a:lnTo>
                  <a:pt x="1206391" y="52315"/>
                </a:lnTo>
                <a:lnTo>
                  <a:pt x="1231791" y="52315"/>
                </a:lnTo>
                <a:lnTo>
                  <a:pt x="1231798" y="45965"/>
                </a:lnTo>
                <a:close/>
              </a:path>
              <a:path w="1715135" h="97789">
                <a:moveTo>
                  <a:pt x="1276248" y="46007"/>
                </a:moveTo>
                <a:lnTo>
                  <a:pt x="1250847" y="46007"/>
                </a:lnTo>
                <a:lnTo>
                  <a:pt x="1250841" y="52357"/>
                </a:lnTo>
                <a:lnTo>
                  <a:pt x="1276241" y="52357"/>
                </a:lnTo>
                <a:lnTo>
                  <a:pt x="1276248" y="46007"/>
                </a:lnTo>
                <a:close/>
              </a:path>
              <a:path w="1715135" h="97789">
                <a:moveTo>
                  <a:pt x="1320698" y="46047"/>
                </a:moveTo>
                <a:lnTo>
                  <a:pt x="1295297" y="46047"/>
                </a:lnTo>
                <a:lnTo>
                  <a:pt x="1295291" y="52397"/>
                </a:lnTo>
                <a:lnTo>
                  <a:pt x="1320691" y="52397"/>
                </a:lnTo>
                <a:lnTo>
                  <a:pt x="1320698" y="46047"/>
                </a:lnTo>
                <a:close/>
              </a:path>
              <a:path w="1715135" h="97789">
                <a:moveTo>
                  <a:pt x="1365148" y="46089"/>
                </a:moveTo>
                <a:lnTo>
                  <a:pt x="1339747" y="46089"/>
                </a:lnTo>
                <a:lnTo>
                  <a:pt x="1339741" y="52439"/>
                </a:lnTo>
                <a:lnTo>
                  <a:pt x="1365141" y="52439"/>
                </a:lnTo>
                <a:lnTo>
                  <a:pt x="1365148" y="46089"/>
                </a:lnTo>
                <a:close/>
              </a:path>
              <a:path w="1715135" h="97789">
                <a:moveTo>
                  <a:pt x="1409598" y="46130"/>
                </a:moveTo>
                <a:lnTo>
                  <a:pt x="1384197" y="46130"/>
                </a:lnTo>
                <a:lnTo>
                  <a:pt x="1384191" y="52480"/>
                </a:lnTo>
                <a:lnTo>
                  <a:pt x="1409591" y="52480"/>
                </a:lnTo>
                <a:lnTo>
                  <a:pt x="1409598" y="46130"/>
                </a:lnTo>
                <a:close/>
              </a:path>
              <a:path w="1715135" h="97789">
                <a:moveTo>
                  <a:pt x="1454048" y="46170"/>
                </a:moveTo>
                <a:lnTo>
                  <a:pt x="1428647" y="46170"/>
                </a:lnTo>
                <a:lnTo>
                  <a:pt x="1428641" y="52520"/>
                </a:lnTo>
                <a:lnTo>
                  <a:pt x="1454041" y="52520"/>
                </a:lnTo>
                <a:lnTo>
                  <a:pt x="1454048" y="46170"/>
                </a:lnTo>
                <a:close/>
              </a:path>
              <a:path w="1715135" h="97789">
                <a:moveTo>
                  <a:pt x="1498498" y="46212"/>
                </a:moveTo>
                <a:lnTo>
                  <a:pt x="1473097" y="46212"/>
                </a:lnTo>
                <a:lnTo>
                  <a:pt x="1473091" y="52562"/>
                </a:lnTo>
                <a:lnTo>
                  <a:pt x="1498491" y="52562"/>
                </a:lnTo>
                <a:lnTo>
                  <a:pt x="1498498" y="46212"/>
                </a:lnTo>
                <a:close/>
              </a:path>
              <a:path w="1715135" h="97789">
                <a:moveTo>
                  <a:pt x="1542948" y="46253"/>
                </a:moveTo>
                <a:lnTo>
                  <a:pt x="1517547" y="46253"/>
                </a:lnTo>
                <a:lnTo>
                  <a:pt x="1517541" y="52603"/>
                </a:lnTo>
                <a:lnTo>
                  <a:pt x="1542941" y="52603"/>
                </a:lnTo>
                <a:lnTo>
                  <a:pt x="1542948" y="46253"/>
                </a:lnTo>
                <a:close/>
              </a:path>
              <a:path w="1715135" h="97789">
                <a:moveTo>
                  <a:pt x="1587398" y="46295"/>
                </a:moveTo>
                <a:lnTo>
                  <a:pt x="1561997" y="46295"/>
                </a:lnTo>
                <a:lnTo>
                  <a:pt x="1561991" y="52645"/>
                </a:lnTo>
                <a:lnTo>
                  <a:pt x="1587391" y="52645"/>
                </a:lnTo>
                <a:lnTo>
                  <a:pt x="1587398" y="46295"/>
                </a:lnTo>
                <a:close/>
              </a:path>
              <a:path w="1715135" h="97789">
                <a:moveTo>
                  <a:pt x="1701926" y="49587"/>
                </a:moveTo>
                <a:lnTo>
                  <a:pt x="1628854" y="92099"/>
                </a:lnTo>
                <a:lnTo>
                  <a:pt x="1628341" y="94043"/>
                </a:lnTo>
                <a:lnTo>
                  <a:pt x="1630105" y="97073"/>
                </a:lnTo>
                <a:lnTo>
                  <a:pt x="1632048" y="97586"/>
                </a:lnTo>
                <a:lnTo>
                  <a:pt x="1709064" y="52757"/>
                </a:lnTo>
                <a:lnTo>
                  <a:pt x="1708200" y="52757"/>
                </a:lnTo>
                <a:lnTo>
                  <a:pt x="1708200" y="52322"/>
                </a:lnTo>
                <a:lnTo>
                  <a:pt x="1706606" y="52322"/>
                </a:lnTo>
                <a:lnTo>
                  <a:pt x="1701926" y="49587"/>
                </a:lnTo>
                <a:close/>
              </a:path>
              <a:path w="1715135" h="97789">
                <a:moveTo>
                  <a:pt x="1631847" y="46407"/>
                </a:moveTo>
                <a:lnTo>
                  <a:pt x="1606447" y="46407"/>
                </a:lnTo>
                <a:lnTo>
                  <a:pt x="1606441" y="52757"/>
                </a:lnTo>
                <a:lnTo>
                  <a:pt x="1631841" y="52757"/>
                </a:lnTo>
                <a:lnTo>
                  <a:pt x="1631847" y="46407"/>
                </a:lnTo>
                <a:close/>
              </a:path>
              <a:path w="1715135" h="97789">
                <a:moveTo>
                  <a:pt x="1676297" y="46407"/>
                </a:moveTo>
                <a:lnTo>
                  <a:pt x="1650897" y="46407"/>
                </a:lnTo>
                <a:lnTo>
                  <a:pt x="1650891" y="52757"/>
                </a:lnTo>
                <a:lnTo>
                  <a:pt x="1676291" y="52757"/>
                </a:lnTo>
                <a:lnTo>
                  <a:pt x="1676297" y="46407"/>
                </a:lnTo>
                <a:close/>
              </a:path>
              <a:path w="1715135" h="97789">
                <a:moveTo>
                  <a:pt x="1696486" y="46407"/>
                </a:moveTo>
                <a:lnTo>
                  <a:pt x="1695346" y="46407"/>
                </a:lnTo>
                <a:lnTo>
                  <a:pt x="1695341" y="52757"/>
                </a:lnTo>
                <a:lnTo>
                  <a:pt x="1696442" y="52757"/>
                </a:lnTo>
                <a:lnTo>
                  <a:pt x="1701888" y="49587"/>
                </a:lnTo>
                <a:lnTo>
                  <a:pt x="1696486" y="46407"/>
                </a:lnTo>
                <a:close/>
              </a:path>
              <a:path w="1715135" h="97789">
                <a:moveTo>
                  <a:pt x="1709069" y="46407"/>
                </a:moveTo>
                <a:lnTo>
                  <a:pt x="1708206" y="46407"/>
                </a:lnTo>
                <a:lnTo>
                  <a:pt x="1708200" y="52757"/>
                </a:lnTo>
                <a:lnTo>
                  <a:pt x="1709064" y="52757"/>
                </a:lnTo>
                <a:lnTo>
                  <a:pt x="1714509" y="49587"/>
                </a:lnTo>
                <a:lnTo>
                  <a:pt x="1709069" y="46407"/>
                </a:lnTo>
                <a:close/>
              </a:path>
              <a:path w="1715135" h="97789">
                <a:moveTo>
                  <a:pt x="1706611" y="46837"/>
                </a:moveTo>
                <a:lnTo>
                  <a:pt x="1701926" y="49587"/>
                </a:lnTo>
                <a:lnTo>
                  <a:pt x="1706606" y="52322"/>
                </a:lnTo>
                <a:lnTo>
                  <a:pt x="1706611" y="46837"/>
                </a:lnTo>
                <a:close/>
              </a:path>
              <a:path w="1715135" h="97789">
                <a:moveTo>
                  <a:pt x="1708206" y="46837"/>
                </a:moveTo>
                <a:lnTo>
                  <a:pt x="1706611" y="46837"/>
                </a:lnTo>
                <a:lnTo>
                  <a:pt x="1706606" y="52322"/>
                </a:lnTo>
                <a:lnTo>
                  <a:pt x="1708200" y="52322"/>
                </a:lnTo>
                <a:lnTo>
                  <a:pt x="1708206" y="46837"/>
                </a:lnTo>
                <a:close/>
              </a:path>
              <a:path w="1715135" h="97789">
                <a:moveTo>
                  <a:pt x="1632138" y="1435"/>
                </a:moveTo>
                <a:lnTo>
                  <a:pt x="1630193" y="1945"/>
                </a:lnTo>
                <a:lnTo>
                  <a:pt x="1628424" y="4973"/>
                </a:lnTo>
                <a:lnTo>
                  <a:pt x="1628933" y="6917"/>
                </a:lnTo>
                <a:lnTo>
                  <a:pt x="1701926" y="49587"/>
                </a:lnTo>
                <a:lnTo>
                  <a:pt x="1706611" y="46837"/>
                </a:lnTo>
                <a:lnTo>
                  <a:pt x="1708206" y="46837"/>
                </a:lnTo>
                <a:lnTo>
                  <a:pt x="1708206" y="46407"/>
                </a:lnTo>
                <a:lnTo>
                  <a:pt x="1709069" y="46407"/>
                </a:lnTo>
                <a:lnTo>
                  <a:pt x="1632138" y="143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96125" y="3095237"/>
            <a:ext cx="2072005" cy="97790"/>
          </a:xfrm>
          <a:custGeom>
            <a:avLst/>
            <a:gdLst/>
            <a:ahLst/>
            <a:cxnLst/>
            <a:rect l="l" t="t" r="r" b="b"/>
            <a:pathLst>
              <a:path w="2072004" h="97789">
                <a:moveTo>
                  <a:pt x="82437" y="0"/>
                </a:moveTo>
                <a:lnTo>
                  <a:pt x="0" y="48021"/>
                </a:lnTo>
                <a:lnTo>
                  <a:pt x="82363" y="96151"/>
                </a:lnTo>
                <a:lnTo>
                  <a:pt x="84308" y="95641"/>
                </a:lnTo>
                <a:lnTo>
                  <a:pt x="86077" y="92613"/>
                </a:lnTo>
                <a:lnTo>
                  <a:pt x="85566" y="90669"/>
                </a:lnTo>
                <a:lnTo>
                  <a:pt x="18103" y="51245"/>
                </a:lnTo>
                <a:lnTo>
                  <a:pt x="6225" y="51245"/>
                </a:lnTo>
                <a:lnTo>
                  <a:pt x="6230" y="44895"/>
                </a:lnTo>
                <a:lnTo>
                  <a:pt x="17954" y="44895"/>
                </a:lnTo>
                <a:lnTo>
                  <a:pt x="85632" y="5486"/>
                </a:lnTo>
                <a:lnTo>
                  <a:pt x="86145" y="3543"/>
                </a:lnTo>
                <a:lnTo>
                  <a:pt x="84380" y="513"/>
                </a:lnTo>
                <a:lnTo>
                  <a:pt x="82437" y="0"/>
                </a:lnTo>
                <a:close/>
              </a:path>
              <a:path w="2072004" h="97789">
                <a:moveTo>
                  <a:pt x="17954" y="44895"/>
                </a:moveTo>
                <a:lnTo>
                  <a:pt x="6230" y="44895"/>
                </a:lnTo>
                <a:lnTo>
                  <a:pt x="6225" y="51245"/>
                </a:lnTo>
                <a:lnTo>
                  <a:pt x="18103" y="51245"/>
                </a:lnTo>
                <a:lnTo>
                  <a:pt x="17273" y="50760"/>
                </a:lnTo>
                <a:lnTo>
                  <a:pt x="7883" y="50760"/>
                </a:lnTo>
                <a:lnTo>
                  <a:pt x="7887" y="45275"/>
                </a:lnTo>
                <a:lnTo>
                  <a:pt x="17302" y="45275"/>
                </a:lnTo>
                <a:lnTo>
                  <a:pt x="17954" y="44895"/>
                </a:lnTo>
                <a:close/>
              </a:path>
              <a:path w="2072004" h="97789">
                <a:moveTo>
                  <a:pt x="31630" y="44895"/>
                </a:moveTo>
                <a:lnTo>
                  <a:pt x="17954" y="44895"/>
                </a:lnTo>
                <a:lnTo>
                  <a:pt x="12586" y="48021"/>
                </a:lnTo>
                <a:lnTo>
                  <a:pt x="18103" y="51245"/>
                </a:lnTo>
                <a:lnTo>
                  <a:pt x="31625" y="51245"/>
                </a:lnTo>
                <a:lnTo>
                  <a:pt x="31630" y="44895"/>
                </a:lnTo>
                <a:close/>
              </a:path>
              <a:path w="2072004" h="97789">
                <a:moveTo>
                  <a:pt x="76079" y="44895"/>
                </a:moveTo>
                <a:lnTo>
                  <a:pt x="50680" y="44895"/>
                </a:lnTo>
                <a:lnTo>
                  <a:pt x="50675" y="51245"/>
                </a:lnTo>
                <a:lnTo>
                  <a:pt x="76075" y="51245"/>
                </a:lnTo>
                <a:lnTo>
                  <a:pt x="76079" y="44895"/>
                </a:lnTo>
                <a:close/>
              </a:path>
              <a:path w="2072004" h="97789">
                <a:moveTo>
                  <a:pt x="7887" y="45275"/>
                </a:moveTo>
                <a:lnTo>
                  <a:pt x="7883" y="50760"/>
                </a:lnTo>
                <a:lnTo>
                  <a:pt x="12586" y="48021"/>
                </a:lnTo>
                <a:lnTo>
                  <a:pt x="7887" y="45275"/>
                </a:lnTo>
                <a:close/>
              </a:path>
              <a:path w="2072004" h="97789">
                <a:moveTo>
                  <a:pt x="12586" y="48021"/>
                </a:moveTo>
                <a:lnTo>
                  <a:pt x="7883" y="50760"/>
                </a:lnTo>
                <a:lnTo>
                  <a:pt x="17273" y="50760"/>
                </a:lnTo>
                <a:lnTo>
                  <a:pt x="12586" y="48021"/>
                </a:lnTo>
                <a:close/>
              </a:path>
              <a:path w="2072004" h="97789">
                <a:moveTo>
                  <a:pt x="17302" y="45275"/>
                </a:moveTo>
                <a:lnTo>
                  <a:pt x="7887" y="45275"/>
                </a:lnTo>
                <a:lnTo>
                  <a:pt x="12586" y="48021"/>
                </a:lnTo>
                <a:lnTo>
                  <a:pt x="17302" y="45275"/>
                </a:lnTo>
                <a:close/>
              </a:path>
              <a:path w="2072004" h="97789">
                <a:moveTo>
                  <a:pt x="120529" y="44930"/>
                </a:moveTo>
                <a:lnTo>
                  <a:pt x="95129" y="44930"/>
                </a:lnTo>
                <a:lnTo>
                  <a:pt x="95125" y="51280"/>
                </a:lnTo>
                <a:lnTo>
                  <a:pt x="120525" y="51280"/>
                </a:lnTo>
                <a:lnTo>
                  <a:pt x="120529" y="44930"/>
                </a:lnTo>
                <a:close/>
              </a:path>
              <a:path w="2072004" h="97789">
                <a:moveTo>
                  <a:pt x="164979" y="44964"/>
                </a:moveTo>
                <a:lnTo>
                  <a:pt x="139579" y="44964"/>
                </a:lnTo>
                <a:lnTo>
                  <a:pt x="139575" y="51314"/>
                </a:lnTo>
                <a:lnTo>
                  <a:pt x="164975" y="51314"/>
                </a:lnTo>
                <a:lnTo>
                  <a:pt x="164979" y="44964"/>
                </a:lnTo>
                <a:close/>
              </a:path>
              <a:path w="2072004" h="97789">
                <a:moveTo>
                  <a:pt x="209429" y="44997"/>
                </a:moveTo>
                <a:lnTo>
                  <a:pt x="184029" y="44997"/>
                </a:lnTo>
                <a:lnTo>
                  <a:pt x="184025" y="51347"/>
                </a:lnTo>
                <a:lnTo>
                  <a:pt x="209425" y="51347"/>
                </a:lnTo>
                <a:lnTo>
                  <a:pt x="209429" y="44997"/>
                </a:lnTo>
                <a:close/>
              </a:path>
              <a:path w="2072004" h="97789">
                <a:moveTo>
                  <a:pt x="253879" y="45031"/>
                </a:moveTo>
                <a:lnTo>
                  <a:pt x="228479" y="45031"/>
                </a:lnTo>
                <a:lnTo>
                  <a:pt x="228475" y="51381"/>
                </a:lnTo>
                <a:lnTo>
                  <a:pt x="253875" y="51381"/>
                </a:lnTo>
                <a:lnTo>
                  <a:pt x="253879" y="45031"/>
                </a:lnTo>
                <a:close/>
              </a:path>
              <a:path w="2072004" h="97789">
                <a:moveTo>
                  <a:pt x="298329" y="45065"/>
                </a:moveTo>
                <a:lnTo>
                  <a:pt x="272929" y="45065"/>
                </a:lnTo>
                <a:lnTo>
                  <a:pt x="272925" y="51415"/>
                </a:lnTo>
                <a:lnTo>
                  <a:pt x="298325" y="51415"/>
                </a:lnTo>
                <a:lnTo>
                  <a:pt x="298329" y="45065"/>
                </a:lnTo>
                <a:close/>
              </a:path>
              <a:path w="2072004" h="97789">
                <a:moveTo>
                  <a:pt x="342779" y="45100"/>
                </a:moveTo>
                <a:lnTo>
                  <a:pt x="317379" y="45100"/>
                </a:lnTo>
                <a:lnTo>
                  <a:pt x="317375" y="51450"/>
                </a:lnTo>
                <a:lnTo>
                  <a:pt x="342775" y="51450"/>
                </a:lnTo>
                <a:lnTo>
                  <a:pt x="342779" y="45100"/>
                </a:lnTo>
                <a:close/>
              </a:path>
              <a:path w="2072004" h="97789">
                <a:moveTo>
                  <a:pt x="387229" y="45134"/>
                </a:moveTo>
                <a:lnTo>
                  <a:pt x="361829" y="45134"/>
                </a:lnTo>
                <a:lnTo>
                  <a:pt x="361825" y="51484"/>
                </a:lnTo>
                <a:lnTo>
                  <a:pt x="387225" y="51484"/>
                </a:lnTo>
                <a:lnTo>
                  <a:pt x="387229" y="45134"/>
                </a:lnTo>
                <a:close/>
              </a:path>
              <a:path w="2072004" h="97789">
                <a:moveTo>
                  <a:pt x="431679" y="45167"/>
                </a:moveTo>
                <a:lnTo>
                  <a:pt x="406279" y="45167"/>
                </a:lnTo>
                <a:lnTo>
                  <a:pt x="406275" y="51517"/>
                </a:lnTo>
                <a:lnTo>
                  <a:pt x="431675" y="51517"/>
                </a:lnTo>
                <a:lnTo>
                  <a:pt x="431679" y="45167"/>
                </a:lnTo>
                <a:close/>
              </a:path>
              <a:path w="2072004" h="97789">
                <a:moveTo>
                  <a:pt x="476129" y="45201"/>
                </a:moveTo>
                <a:lnTo>
                  <a:pt x="450729" y="45201"/>
                </a:lnTo>
                <a:lnTo>
                  <a:pt x="450725" y="51551"/>
                </a:lnTo>
                <a:lnTo>
                  <a:pt x="476125" y="51551"/>
                </a:lnTo>
                <a:lnTo>
                  <a:pt x="476129" y="45201"/>
                </a:lnTo>
                <a:close/>
              </a:path>
              <a:path w="2072004" h="97789">
                <a:moveTo>
                  <a:pt x="520579" y="45236"/>
                </a:moveTo>
                <a:lnTo>
                  <a:pt x="495179" y="45236"/>
                </a:lnTo>
                <a:lnTo>
                  <a:pt x="495175" y="51586"/>
                </a:lnTo>
                <a:lnTo>
                  <a:pt x="520575" y="51586"/>
                </a:lnTo>
                <a:lnTo>
                  <a:pt x="520579" y="45236"/>
                </a:lnTo>
                <a:close/>
              </a:path>
              <a:path w="2072004" h="97789">
                <a:moveTo>
                  <a:pt x="565029" y="45270"/>
                </a:moveTo>
                <a:lnTo>
                  <a:pt x="539629" y="45270"/>
                </a:lnTo>
                <a:lnTo>
                  <a:pt x="539625" y="51620"/>
                </a:lnTo>
                <a:lnTo>
                  <a:pt x="565025" y="51620"/>
                </a:lnTo>
                <a:lnTo>
                  <a:pt x="565029" y="45270"/>
                </a:lnTo>
                <a:close/>
              </a:path>
              <a:path w="2072004" h="97789">
                <a:moveTo>
                  <a:pt x="609479" y="45304"/>
                </a:moveTo>
                <a:lnTo>
                  <a:pt x="584079" y="45304"/>
                </a:lnTo>
                <a:lnTo>
                  <a:pt x="584075" y="51654"/>
                </a:lnTo>
                <a:lnTo>
                  <a:pt x="609475" y="51654"/>
                </a:lnTo>
                <a:lnTo>
                  <a:pt x="609479" y="45304"/>
                </a:lnTo>
                <a:close/>
              </a:path>
              <a:path w="2072004" h="97789">
                <a:moveTo>
                  <a:pt x="653929" y="45338"/>
                </a:moveTo>
                <a:lnTo>
                  <a:pt x="628529" y="45338"/>
                </a:lnTo>
                <a:lnTo>
                  <a:pt x="628525" y="51688"/>
                </a:lnTo>
                <a:lnTo>
                  <a:pt x="653925" y="51688"/>
                </a:lnTo>
                <a:lnTo>
                  <a:pt x="653929" y="45338"/>
                </a:lnTo>
                <a:close/>
              </a:path>
              <a:path w="2072004" h="97789">
                <a:moveTo>
                  <a:pt x="698379" y="45372"/>
                </a:moveTo>
                <a:lnTo>
                  <a:pt x="672979" y="45372"/>
                </a:lnTo>
                <a:lnTo>
                  <a:pt x="672975" y="51722"/>
                </a:lnTo>
                <a:lnTo>
                  <a:pt x="698375" y="51722"/>
                </a:lnTo>
                <a:lnTo>
                  <a:pt x="698379" y="45372"/>
                </a:lnTo>
                <a:close/>
              </a:path>
              <a:path w="2072004" h="97789">
                <a:moveTo>
                  <a:pt x="742829" y="45406"/>
                </a:moveTo>
                <a:lnTo>
                  <a:pt x="717429" y="45406"/>
                </a:lnTo>
                <a:lnTo>
                  <a:pt x="717425" y="51756"/>
                </a:lnTo>
                <a:lnTo>
                  <a:pt x="742825" y="51756"/>
                </a:lnTo>
                <a:lnTo>
                  <a:pt x="742829" y="45406"/>
                </a:lnTo>
                <a:close/>
              </a:path>
              <a:path w="2072004" h="97789">
                <a:moveTo>
                  <a:pt x="787279" y="45440"/>
                </a:moveTo>
                <a:lnTo>
                  <a:pt x="761879" y="45440"/>
                </a:lnTo>
                <a:lnTo>
                  <a:pt x="761875" y="51790"/>
                </a:lnTo>
                <a:lnTo>
                  <a:pt x="787275" y="51790"/>
                </a:lnTo>
                <a:lnTo>
                  <a:pt x="787279" y="45440"/>
                </a:lnTo>
                <a:close/>
              </a:path>
              <a:path w="2072004" h="97789">
                <a:moveTo>
                  <a:pt x="831729" y="45474"/>
                </a:moveTo>
                <a:lnTo>
                  <a:pt x="806329" y="45474"/>
                </a:lnTo>
                <a:lnTo>
                  <a:pt x="806325" y="51824"/>
                </a:lnTo>
                <a:lnTo>
                  <a:pt x="831725" y="51824"/>
                </a:lnTo>
                <a:lnTo>
                  <a:pt x="831729" y="45474"/>
                </a:lnTo>
                <a:close/>
              </a:path>
              <a:path w="2072004" h="97789">
                <a:moveTo>
                  <a:pt x="876179" y="45509"/>
                </a:moveTo>
                <a:lnTo>
                  <a:pt x="850779" y="45509"/>
                </a:lnTo>
                <a:lnTo>
                  <a:pt x="850775" y="51859"/>
                </a:lnTo>
                <a:lnTo>
                  <a:pt x="876175" y="51859"/>
                </a:lnTo>
                <a:lnTo>
                  <a:pt x="876179" y="45509"/>
                </a:lnTo>
                <a:close/>
              </a:path>
              <a:path w="2072004" h="97789">
                <a:moveTo>
                  <a:pt x="920629" y="45543"/>
                </a:moveTo>
                <a:lnTo>
                  <a:pt x="895229" y="45543"/>
                </a:lnTo>
                <a:lnTo>
                  <a:pt x="895225" y="51893"/>
                </a:lnTo>
                <a:lnTo>
                  <a:pt x="920625" y="51893"/>
                </a:lnTo>
                <a:lnTo>
                  <a:pt x="920629" y="45543"/>
                </a:lnTo>
                <a:close/>
              </a:path>
              <a:path w="2072004" h="97789">
                <a:moveTo>
                  <a:pt x="965079" y="45576"/>
                </a:moveTo>
                <a:lnTo>
                  <a:pt x="939679" y="45576"/>
                </a:lnTo>
                <a:lnTo>
                  <a:pt x="939675" y="51926"/>
                </a:lnTo>
                <a:lnTo>
                  <a:pt x="965075" y="51926"/>
                </a:lnTo>
                <a:lnTo>
                  <a:pt x="965079" y="45576"/>
                </a:lnTo>
                <a:close/>
              </a:path>
              <a:path w="2072004" h="97789">
                <a:moveTo>
                  <a:pt x="1009529" y="45610"/>
                </a:moveTo>
                <a:lnTo>
                  <a:pt x="984129" y="45610"/>
                </a:lnTo>
                <a:lnTo>
                  <a:pt x="984125" y="51960"/>
                </a:lnTo>
                <a:lnTo>
                  <a:pt x="1009525" y="51960"/>
                </a:lnTo>
                <a:lnTo>
                  <a:pt x="1009529" y="45610"/>
                </a:lnTo>
                <a:close/>
              </a:path>
              <a:path w="2072004" h="97789">
                <a:moveTo>
                  <a:pt x="1053979" y="45645"/>
                </a:moveTo>
                <a:lnTo>
                  <a:pt x="1028579" y="45645"/>
                </a:lnTo>
                <a:lnTo>
                  <a:pt x="1028575" y="51995"/>
                </a:lnTo>
                <a:lnTo>
                  <a:pt x="1053975" y="51995"/>
                </a:lnTo>
                <a:lnTo>
                  <a:pt x="1053979" y="45645"/>
                </a:lnTo>
                <a:close/>
              </a:path>
              <a:path w="2072004" h="97789">
                <a:moveTo>
                  <a:pt x="1098429" y="45679"/>
                </a:moveTo>
                <a:lnTo>
                  <a:pt x="1073029" y="45679"/>
                </a:lnTo>
                <a:lnTo>
                  <a:pt x="1073025" y="52029"/>
                </a:lnTo>
                <a:lnTo>
                  <a:pt x="1098425" y="52029"/>
                </a:lnTo>
                <a:lnTo>
                  <a:pt x="1098429" y="45679"/>
                </a:lnTo>
                <a:close/>
              </a:path>
              <a:path w="2072004" h="97789">
                <a:moveTo>
                  <a:pt x="1142879" y="45713"/>
                </a:moveTo>
                <a:lnTo>
                  <a:pt x="1117479" y="45713"/>
                </a:lnTo>
                <a:lnTo>
                  <a:pt x="1117475" y="52063"/>
                </a:lnTo>
                <a:lnTo>
                  <a:pt x="1142875" y="52063"/>
                </a:lnTo>
                <a:lnTo>
                  <a:pt x="1142879" y="45713"/>
                </a:lnTo>
                <a:close/>
              </a:path>
              <a:path w="2072004" h="97789">
                <a:moveTo>
                  <a:pt x="1187329" y="45747"/>
                </a:moveTo>
                <a:lnTo>
                  <a:pt x="1161929" y="45747"/>
                </a:lnTo>
                <a:lnTo>
                  <a:pt x="1161925" y="52097"/>
                </a:lnTo>
                <a:lnTo>
                  <a:pt x="1187325" y="52097"/>
                </a:lnTo>
                <a:lnTo>
                  <a:pt x="1187329" y="45747"/>
                </a:lnTo>
                <a:close/>
              </a:path>
              <a:path w="2072004" h="97789">
                <a:moveTo>
                  <a:pt x="1231779" y="45780"/>
                </a:moveTo>
                <a:lnTo>
                  <a:pt x="1206379" y="45780"/>
                </a:lnTo>
                <a:lnTo>
                  <a:pt x="1206375" y="52130"/>
                </a:lnTo>
                <a:lnTo>
                  <a:pt x="1231775" y="52130"/>
                </a:lnTo>
                <a:lnTo>
                  <a:pt x="1231779" y="45780"/>
                </a:lnTo>
                <a:close/>
              </a:path>
              <a:path w="2072004" h="97789">
                <a:moveTo>
                  <a:pt x="1276229" y="45815"/>
                </a:moveTo>
                <a:lnTo>
                  <a:pt x="1250829" y="45815"/>
                </a:lnTo>
                <a:lnTo>
                  <a:pt x="1250825" y="52165"/>
                </a:lnTo>
                <a:lnTo>
                  <a:pt x="1276225" y="52165"/>
                </a:lnTo>
                <a:lnTo>
                  <a:pt x="1276229" y="45815"/>
                </a:lnTo>
                <a:close/>
              </a:path>
              <a:path w="2072004" h="97789">
                <a:moveTo>
                  <a:pt x="1320679" y="45849"/>
                </a:moveTo>
                <a:lnTo>
                  <a:pt x="1295279" y="45849"/>
                </a:lnTo>
                <a:lnTo>
                  <a:pt x="1295275" y="52199"/>
                </a:lnTo>
                <a:lnTo>
                  <a:pt x="1320675" y="52199"/>
                </a:lnTo>
                <a:lnTo>
                  <a:pt x="1320679" y="45849"/>
                </a:lnTo>
                <a:close/>
              </a:path>
              <a:path w="2072004" h="97789">
                <a:moveTo>
                  <a:pt x="1365129" y="45883"/>
                </a:moveTo>
                <a:lnTo>
                  <a:pt x="1339729" y="45883"/>
                </a:lnTo>
                <a:lnTo>
                  <a:pt x="1339725" y="52233"/>
                </a:lnTo>
                <a:lnTo>
                  <a:pt x="1365125" y="52233"/>
                </a:lnTo>
                <a:lnTo>
                  <a:pt x="1365129" y="45883"/>
                </a:lnTo>
                <a:close/>
              </a:path>
              <a:path w="2072004" h="97789">
                <a:moveTo>
                  <a:pt x="1409579" y="45918"/>
                </a:moveTo>
                <a:lnTo>
                  <a:pt x="1384179" y="45918"/>
                </a:lnTo>
                <a:lnTo>
                  <a:pt x="1384175" y="52268"/>
                </a:lnTo>
                <a:lnTo>
                  <a:pt x="1409575" y="52268"/>
                </a:lnTo>
                <a:lnTo>
                  <a:pt x="1409579" y="45918"/>
                </a:lnTo>
                <a:close/>
              </a:path>
              <a:path w="2072004" h="97789">
                <a:moveTo>
                  <a:pt x="1454029" y="45952"/>
                </a:moveTo>
                <a:lnTo>
                  <a:pt x="1428629" y="45952"/>
                </a:lnTo>
                <a:lnTo>
                  <a:pt x="1428625" y="52302"/>
                </a:lnTo>
                <a:lnTo>
                  <a:pt x="1454025" y="52302"/>
                </a:lnTo>
                <a:lnTo>
                  <a:pt x="1454029" y="45952"/>
                </a:lnTo>
                <a:close/>
              </a:path>
              <a:path w="2072004" h="97789">
                <a:moveTo>
                  <a:pt x="1498479" y="45985"/>
                </a:moveTo>
                <a:lnTo>
                  <a:pt x="1473079" y="45985"/>
                </a:lnTo>
                <a:lnTo>
                  <a:pt x="1473075" y="52335"/>
                </a:lnTo>
                <a:lnTo>
                  <a:pt x="1498475" y="52335"/>
                </a:lnTo>
                <a:lnTo>
                  <a:pt x="1498479" y="45985"/>
                </a:lnTo>
                <a:close/>
              </a:path>
              <a:path w="2072004" h="97789">
                <a:moveTo>
                  <a:pt x="1542929" y="46019"/>
                </a:moveTo>
                <a:lnTo>
                  <a:pt x="1517529" y="46019"/>
                </a:lnTo>
                <a:lnTo>
                  <a:pt x="1517525" y="52369"/>
                </a:lnTo>
                <a:lnTo>
                  <a:pt x="1542925" y="52369"/>
                </a:lnTo>
                <a:lnTo>
                  <a:pt x="1542929" y="46019"/>
                </a:lnTo>
                <a:close/>
              </a:path>
              <a:path w="2072004" h="97789">
                <a:moveTo>
                  <a:pt x="1587379" y="46054"/>
                </a:moveTo>
                <a:lnTo>
                  <a:pt x="1561979" y="46054"/>
                </a:lnTo>
                <a:lnTo>
                  <a:pt x="1561975" y="52404"/>
                </a:lnTo>
                <a:lnTo>
                  <a:pt x="1587375" y="52404"/>
                </a:lnTo>
                <a:lnTo>
                  <a:pt x="1587379" y="46054"/>
                </a:lnTo>
                <a:close/>
              </a:path>
              <a:path w="2072004" h="97789">
                <a:moveTo>
                  <a:pt x="1631829" y="46088"/>
                </a:moveTo>
                <a:lnTo>
                  <a:pt x="1606429" y="46088"/>
                </a:lnTo>
                <a:lnTo>
                  <a:pt x="1606425" y="52438"/>
                </a:lnTo>
                <a:lnTo>
                  <a:pt x="1631825" y="52438"/>
                </a:lnTo>
                <a:lnTo>
                  <a:pt x="1631829" y="46088"/>
                </a:lnTo>
                <a:close/>
              </a:path>
              <a:path w="2072004" h="97789">
                <a:moveTo>
                  <a:pt x="1676279" y="46122"/>
                </a:moveTo>
                <a:lnTo>
                  <a:pt x="1650879" y="46122"/>
                </a:lnTo>
                <a:lnTo>
                  <a:pt x="1650875" y="52472"/>
                </a:lnTo>
                <a:lnTo>
                  <a:pt x="1676275" y="52472"/>
                </a:lnTo>
                <a:lnTo>
                  <a:pt x="1676279" y="46122"/>
                </a:lnTo>
                <a:close/>
              </a:path>
              <a:path w="2072004" h="97789">
                <a:moveTo>
                  <a:pt x="1720729" y="46156"/>
                </a:moveTo>
                <a:lnTo>
                  <a:pt x="1695329" y="46156"/>
                </a:lnTo>
                <a:lnTo>
                  <a:pt x="1695325" y="52506"/>
                </a:lnTo>
                <a:lnTo>
                  <a:pt x="1720725" y="52506"/>
                </a:lnTo>
                <a:lnTo>
                  <a:pt x="1720729" y="46156"/>
                </a:lnTo>
                <a:close/>
              </a:path>
              <a:path w="2072004" h="97789">
                <a:moveTo>
                  <a:pt x="1765179" y="46189"/>
                </a:moveTo>
                <a:lnTo>
                  <a:pt x="1739779" y="46189"/>
                </a:lnTo>
                <a:lnTo>
                  <a:pt x="1739775" y="52539"/>
                </a:lnTo>
                <a:lnTo>
                  <a:pt x="1765175" y="52539"/>
                </a:lnTo>
                <a:lnTo>
                  <a:pt x="1765179" y="46189"/>
                </a:lnTo>
                <a:close/>
              </a:path>
              <a:path w="2072004" h="97789">
                <a:moveTo>
                  <a:pt x="1809629" y="46224"/>
                </a:moveTo>
                <a:lnTo>
                  <a:pt x="1784229" y="46224"/>
                </a:lnTo>
                <a:lnTo>
                  <a:pt x="1784225" y="52574"/>
                </a:lnTo>
                <a:lnTo>
                  <a:pt x="1809625" y="52574"/>
                </a:lnTo>
                <a:lnTo>
                  <a:pt x="1809629" y="46224"/>
                </a:lnTo>
                <a:close/>
              </a:path>
              <a:path w="2072004" h="97789">
                <a:moveTo>
                  <a:pt x="1854079" y="46258"/>
                </a:moveTo>
                <a:lnTo>
                  <a:pt x="1828679" y="46258"/>
                </a:lnTo>
                <a:lnTo>
                  <a:pt x="1828675" y="52608"/>
                </a:lnTo>
                <a:lnTo>
                  <a:pt x="1854075" y="52608"/>
                </a:lnTo>
                <a:lnTo>
                  <a:pt x="1854079" y="46258"/>
                </a:lnTo>
                <a:close/>
              </a:path>
              <a:path w="2072004" h="97789">
                <a:moveTo>
                  <a:pt x="1898529" y="46292"/>
                </a:moveTo>
                <a:lnTo>
                  <a:pt x="1873129" y="46292"/>
                </a:lnTo>
                <a:lnTo>
                  <a:pt x="1873125" y="52642"/>
                </a:lnTo>
                <a:lnTo>
                  <a:pt x="1898524" y="52642"/>
                </a:lnTo>
                <a:lnTo>
                  <a:pt x="1898529" y="46292"/>
                </a:lnTo>
                <a:close/>
              </a:path>
              <a:path w="2072004" h="97789">
                <a:moveTo>
                  <a:pt x="1942979" y="46327"/>
                </a:moveTo>
                <a:lnTo>
                  <a:pt x="1917579" y="46327"/>
                </a:lnTo>
                <a:lnTo>
                  <a:pt x="1917574" y="52677"/>
                </a:lnTo>
                <a:lnTo>
                  <a:pt x="1942974" y="52677"/>
                </a:lnTo>
                <a:lnTo>
                  <a:pt x="1942979" y="46327"/>
                </a:lnTo>
                <a:close/>
              </a:path>
              <a:path w="2072004" h="97789">
                <a:moveTo>
                  <a:pt x="2059115" y="49599"/>
                </a:moveTo>
                <a:lnTo>
                  <a:pt x="1986053" y="92125"/>
                </a:lnTo>
                <a:lnTo>
                  <a:pt x="1985539" y="94068"/>
                </a:lnTo>
                <a:lnTo>
                  <a:pt x="1987305" y="97100"/>
                </a:lnTo>
                <a:lnTo>
                  <a:pt x="1989248" y="97613"/>
                </a:lnTo>
                <a:lnTo>
                  <a:pt x="2066255" y="52771"/>
                </a:lnTo>
                <a:lnTo>
                  <a:pt x="2065372" y="52771"/>
                </a:lnTo>
                <a:lnTo>
                  <a:pt x="2065372" y="52336"/>
                </a:lnTo>
                <a:lnTo>
                  <a:pt x="2063798" y="52336"/>
                </a:lnTo>
                <a:lnTo>
                  <a:pt x="2059115" y="49599"/>
                </a:lnTo>
                <a:close/>
              </a:path>
              <a:path w="2072004" h="97789">
                <a:moveTo>
                  <a:pt x="1987429" y="46421"/>
                </a:moveTo>
                <a:lnTo>
                  <a:pt x="1962029" y="46421"/>
                </a:lnTo>
                <a:lnTo>
                  <a:pt x="1962024" y="52771"/>
                </a:lnTo>
                <a:lnTo>
                  <a:pt x="1987424" y="52771"/>
                </a:lnTo>
                <a:lnTo>
                  <a:pt x="1987429" y="46421"/>
                </a:lnTo>
                <a:close/>
              </a:path>
              <a:path w="2072004" h="97789">
                <a:moveTo>
                  <a:pt x="2031879" y="46421"/>
                </a:moveTo>
                <a:lnTo>
                  <a:pt x="2006479" y="46421"/>
                </a:lnTo>
                <a:lnTo>
                  <a:pt x="2006474" y="52771"/>
                </a:lnTo>
                <a:lnTo>
                  <a:pt x="2031874" y="52771"/>
                </a:lnTo>
                <a:lnTo>
                  <a:pt x="2031879" y="46421"/>
                </a:lnTo>
                <a:close/>
              </a:path>
              <a:path w="2072004" h="97789">
                <a:moveTo>
                  <a:pt x="2053675" y="46421"/>
                </a:moveTo>
                <a:lnTo>
                  <a:pt x="2050929" y="46421"/>
                </a:lnTo>
                <a:lnTo>
                  <a:pt x="2050924" y="52771"/>
                </a:lnTo>
                <a:lnTo>
                  <a:pt x="2053636" y="52771"/>
                </a:lnTo>
                <a:lnTo>
                  <a:pt x="2059082" y="49599"/>
                </a:lnTo>
                <a:lnTo>
                  <a:pt x="2053675" y="46421"/>
                </a:lnTo>
                <a:close/>
              </a:path>
              <a:path w="2072004" h="97789">
                <a:moveTo>
                  <a:pt x="2066261" y="46421"/>
                </a:moveTo>
                <a:lnTo>
                  <a:pt x="2065377" y="46421"/>
                </a:lnTo>
                <a:lnTo>
                  <a:pt x="2065372" y="52771"/>
                </a:lnTo>
                <a:lnTo>
                  <a:pt x="2066255" y="52771"/>
                </a:lnTo>
                <a:lnTo>
                  <a:pt x="2071701" y="49599"/>
                </a:lnTo>
                <a:lnTo>
                  <a:pt x="2066261" y="46421"/>
                </a:lnTo>
                <a:close/>
              </a:path>
              <a:path w="2072004" h="97789">
                <a:moveTo>
                  <a:pt x="2063802" y="46851"/>
                </a:moveTo>
                <a:lnTo>
                  <a:pt x="2059115" y="49599"/>
                </a:lnTo>
                <a:lnTo>
                  <a:pt x="2063798" y="52336"/>
                </a:lnTo>
                <a:lnTo>
                  <a:pt x="2063802" y="46851"/>
                </a:lnTo>
                <a:close/>
              </a:path>
              <a:path w="2072004" h="97789">
                <a:moveTo>
                  <a:pt x="2065376" y="46851"/>
                </a:moveTo>
                <a:lnTo>
                  <a:pt x="2063802" y="46851"/>
                </a:lnTo>
                <a:lnTo>
                  <a:pt x="2063798" y="52336"/>
                </a:lnTo>
                <a:lnTo>
                  <a:pt x="2065372" y="52336"/>
                </a:lnTo>
                <a:lnTo>
                  <a:pt x="2065376" y="46851"/>
                </a:lnTo>
                <a:close/>
              </a:path>
              <a:path w="2072004" h="97789">
                <a:moveTo>
                  <a:pt x="1989321" y="1460"/>
                </a:moveTo>
                <a:lnTo>
                  <a:pt x="1987377" y="1971"/>
                </a:lnTo>
                <a:lnTo>
                  <a:pt x="1985608" y="4998"/>
                </a:lnTo>
                <a:lnTo>
                  <a:pt x="1986119" y="6943"/>
                </a:lnTo>
                <a:lnTo>
                  <a:pt x="2059115" y="49599"/>
                </a:lnTo>
                <a:lnTo>
                  <a:pt x="2063802" y="46851"/>
                </a:lnTo>
                <a:lnTo>
                  <a:pt x="2065376" y="46851"/>
                </a:lnTo>
                <a:lnTo>
                  <a:pt x="2065377" y="46421"/>
                </a:lnTo>
                <a:lnTo>
                  <a:pt x="2066261" y="46421"/>
                </a:lnTo>
                <a:lnTo>
                  <a:pt x="1989321" y="146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95570" y="5772340"/>
            <a:ext cx="6144260" cy="172720"/>
          </a:xfrm>
          <a:custGeom>
            <a:avLst/>
            <a:gdLst/>
            <a:ahLst/>
            <a:cxnLst/>
            <a:rect l="l" t="t" r="r" b="b"/>
            <a:pathLst>
              <a:path w="6144259" h="172720">
                <a:moveTo>
                  <a:pt x="6068187" y="87122"/>
                </a:moveTo>
                <a:lnTo>
                  <a:pt x="5982049" y="137300"/>
                </a:lnTo>
                <a:lnTo>
                  <a:pt x="5976397" y="142328"/>
                </a:lnTo>
                <a:lnTo>
                  <a:pt x="5973222" y="148905"/>
                </a:lnTo>
                <a:lnTo>
                  <a:pt x="5972843" y="154693"/>
                </a:lnTo>
                <a:lnTo>
                  <a:pt x="5972745" y="156192"/>
                </a:lnTo>
                <a:lnTo>
                  <a:pt x="5975187" y="163352"/>
                </a:lnTo>
                <a:lnTo>
                  <a:pt x="5980214" y="169004"/>
                </a:lnTo>
                <a:lnTo>
                  <a:pt x="5986791" y="172179"/>
                </a:lnTo>
                <a:lnTo>
                  <a:pt x="5994078" y="172656"/>
                </a:lnTo>
                <a:lnTo>
                  <a:pt x="6001238" y="170215"/>
                </a:lnTo>
                <a:lnTo>
                  <a:pt x="6111108" y="106162"/>
                </a:lnTo>
                <a:lnTo>
                  <a:pt x="6105912" y="106162"/>
                </a:lnTo>
                <a:lnTo>
                  <a:pt x="6105912" y="103565"/>
                </a:lnTo>
                <a:lnTo>
                  <a:pt x="6096357" y="103565"/>
                </a:lnTo>
                <a:lnTo>
                  <a:pt x="6068187" y="87122"/>
                </a:lnTo>
                <a:close/>
              </a:path>
              <a:path w="6144259" h="172720">
                <a:moveTo>
                  <a:pt x="149657" y="0"/>
                </a:moveTo>
                <a:lnTo>
                  <a:pt x="142497" y="2441"/>
                </a:lnTo>
                <a:lnTo>
                  <a:pt x="0" y="85553"/>
                </a:lnTo>
                <a:lnTo>
                  <a:pt x="142454" y="168701"/>
                </a:lnTo>
                <a:lnTo>
                  <a:pt x="149612" y="171146"/>
                </a:lnTo>
                <a:lnTo>
                  <a:pt x="156900" y="170672"/>
                </a:lnTo>
                <a:lnTo>
                  <a:pt x="163478" y="167501"/>
                </a:lnTo>
                <a:lnTo>
                  <a:pt x="168509" y="161851"/>
                </a:lnTo>
                <a:lnTo>
                  <a:pt x="170954" y="154693"/>
                </a:lnTo>
                <a:lnTo>
                  <a:pt x="170578" y="148905"/>
                </a:lnTo>
                <a:lnTo>
                  <a:pt x="108234" y="104612"/>
                </a:lnTo>
                <a:lnTo>
                  <a:pt x="37812" y="104612"/>
                </a:lnTo>
                <a:lnTo>
                  <a:pt x="37822" y="66512"/>
                </a:lnTo>
                <a:lnTo>
                  <a:pt x="108243" y="66512"/>
                </a:lnTo>
                <a:lnTo>
                  <a:pt x="161686" y="35356"/>
                </a:lnTo>
                <a:lnTo>
                  <a:pt x="167338" y="30328"/>
                </a:lnTo>
                <a:lnTo>
                  <a:pt x="170513" y="23751"/>
                </a:lnTo>
                <a:lnTo>
                  <a:pt x="170892" y="17963"/>
                </a:lnTo>
                <a:lnTo>
                  <a:pt x="170990" y="16464"/>
                </a:lnTo>
                <a:lnTo>
                  <a:pt x="168549" y="9304"/>
                </a:lnTo>
                <a:lnTo>
                  <a:pt x="163521" y="3652"/>
                </a:lnTo>
                <a:lnTo>
                  <a:pt x="156944" y="477"/>
                </a:lnTo>
                <a:lnTo>
                  <a:pt x="149657" y="0"/>
                </a:lnTo>
                <a:close/>
              </a:path>
              <a:path w="6144259" h="172720">
                <a:moveTo>
                  <a:pt x="108243" y="66512"/>
                </a:moveTo>
                <a:lnTo>
                  <a:pt x="75581" y="85553"/>
                </a:lnTo>
                <a:lnTo>
                  <a:pt x="108234" y="104612"/>
                </a:lnTo>
                <a:lnTo>
                  <a:pt x="6105912" y="106162"/>
                </a:lnTo>
                <a:lnTo>
                  <a:pt x="6035460" y="106162"/>
                </a:lnTo>
                <a:lnTo>
                  <a:pt x="6068120" y="87122"/>
                </a:lnTo>
                <a:lnTo>
                  <a:pt x="6065499" y="85553"/>
                </a:lnTo>
                <a:lnTo>
                  <a:pt x="6035532" y="68062"/>
                </a:lnTo>
                <a:lnTo>
                  <a:pt x="6105922" y="68062"/>
                </a:lnTo>
                <a:lnTo>
                  <a:pt x="108243" y="66512"/>
                </a:lnTo>
                <a:close/>
              </a:path>
              <a:path w="6144259" h="172720">
                <a:moveTo>
                  <a:pt x="6111113" y="68062"/>
                </a:moveTo>
                <a:lnTo>
                  <a:pt x="6105922" y="68062"/>
                </a:lnTo>
                <a:lnTo>
                  <a:pt x="6105912" y="106162"/>
                </a:lnTo>
                <a:lnTo>
                  <a:pt x="6111108" y="106162"/>
                </a:lnTo>
                <a:lnTo>
                  <a:pt x="6143768" y="87122"/>
                </a:lnTo>
                <a:lnTo>
                  <a:pt x="6111113" y="68062"/>
                </a:lnTo>
                <a:close/>
              </a:path>
              <a:path w="6144259" h="172720">
                <a:moveTo>
                  <a:pt x="108243" y="66512"/>
                </a:moveTo>
                <a:lnTo>
                  <a:pt x="37822" y="66512"/>
                </a:lnTo>
                <a:lnTo>
                  <a:pt x="37812" y="104612"/>
                </a:lnTo>
                <a:lnTo>
                  <a:pt x="108234" y="104612"/>
                </a:lnTo>
                <a:lnTo>
                  <a:pt x="103761" y="102001"/>
                </a:lnTo>
                <a:lnTo>
                  <a:pt x="47368" y="102001"/>
                </a:lnTo>
                <a:lnTo>
                  <a:pt x="47377" y="69091"/>
                </a:lnTo>
                <a:lnTo>
                  <a:pt x="103819" y="69091"/>
                </a:lnTo>
                <a:lnTo>
                  <a:pt x="108243" y="66512"/>
                </a:lnTo>
                <a:close/>
              </a:path>
              <a:path w="6144259" h="172720">
                <a:moveTo>
                  <a:pt x="6096366" y="70655"/>
                </a:moveTo>
                <a:lnTo>
                  <a:pt x="6070811" y="85553"/>
                </a:lnTo>
                <a:lnTo>
                  <a:pt x="6068187" y="87122"/>
                </a:lnTo>
                <a:lnTo>
                  <a:pt x="6096357" y="103565"/>
                </a:lnTo>
                <a:lnTo>
                  <a:pt x="6096366" y="70655"/>
                </a:lnTo>
                <a:close/>
              </a:path>
              <a:path w="6144259" h="172720">
                <a:moveTo>
                  <a:pt x="6105921" y="70655"/>
                </a:moveTo>
                <a:lnTo>
                  <a:pt x="6096366" y="70655"/>
                </a:lnTo>
                <a:lnTo>
                  <a:pt x="6096357" y="103565"/>
                </a:lnTo>
                <a:lnTo>
                  <a:pt x="6105912" y="103565"/>
                </a:lnTo>
                <a:lnTo>
                  <a:pt x="6105921" y="70655"/>
                </a:lnTo>
                <a:close/>
              </a:path>
              <a:path w="6144259" h="172720">
                <a:moveTo>
                  <a:pt x="47377" y="69091"/>
                </a:moveTo>
                <a:lnTo>
                  <a:pt x="47368" y="102001"/>
                </a:lnTo>
                <a:lnTo>
                  <a:pt x="75581" y="85553"/>
                </a:lnTo>
                <a:lnTo>
                  <a:pt x="47377" y="69091"/>
                </a:lnTo>
                <a:close/>
              </a:path>
              <a:path w="6144259" h="172720">
                <a:moveTo>
                  <a:pt x="75581" y="85553"/>
                </a:moveTo>
                <a:lnTo>
                  <a:pt x="47368" y="102001"/>
                </a:lnTo>
                <a:lnTo>
                  <a:pt x="103761" y="102001"/>
                </a:lnTo>
                <a:lnTo>
                  <a:pt x="75581" y="85553"/>
                </a:lnTo>
                <a:close/>
              </a:path>
              <a:path w="6144259" h="172720">
                <a:moveTo>
                  <a:pt x="5994122" y="1510"/>
                </a:moveTo>
                <a:lnTo>
                  <a:pt x="5986834" y="1984"/>
                </a:lnTo>
                <a:lnTo>
                  <a:pt x="5980256" y="5155"/>
                </a:lnTo>
                <a:lnTo>
                  <a:pt x="5975225" y="10805"/>
                </a:lnTo>
                <a:lnTo>
                  <a:pt x="5972780" y="17963"/>
                </a:lnTo>
                <a:lnTo>
                  <a:pt x="5973156" y="23751"/>
                </a:lnTo>
                <a:lnTo>
                  <a:pt x="5973254" y="25251"/>
                </a:lnTo>
                <a:lnTo>
                  <a:pt x="5976426" y="31829"/>
                </a:lnTo>
                <a:lnTo>
                  <a:pt x="5982075" y="36860"/>
                </a:lnTo>
                <a:lnTo>
                  <a:pt x="6068187" y="87122"/>
                </a:lnTo>
                <a:lnTo>
                  <a:pt x="6070811" y="85553"/>
                </a:lnTo>
                <a:lnTo>
                  <a:pt x="6096366" y="70655"/>
                </a:lnTo>
                <a:lnTo>
                  <a:pt x="6105921" y="70655"/>
                </a:lnTo>
                <a:lnTo>
                  <a:pt x="6105922" y="68062"/>
                </a:lnTo>
                <a:lnTo>
                  <a:pt x="6111113" y="68062"/>
                </a:lnTo>
                <a:lnTo>
                  <a:pt x="6001280" y="3955"/>
                </a:lnTo>
                <a:lnTo>
                  <a:pt x="5994122" y="1510"/>
                </a:lnTo>
                <a:close/>
              </a:path>
              <a:path w="6144259" h="172720">
                <a:moveTo>
                  <a:pt x="103819" y="69091"/>
                </a:moveTo>
                <a:lnTo>
                  <a:pt x="47377" y="69091"/>
                </a:lnTo>
                <a:lnTo>
                  <a:pt x="75581" y="85553"/>
                </a:lnTo>
                <a:lnTo>
                  <a:pt x="103819" y="6909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24192" y="3809625"/>
            <a:ext cx="1715135" cy="97790"/>
          </a:xfrm>
          <a:custGeom>
            <a:avLst/>
            <a:gdLst/>
            <a:ahLst/>
            <a:cxnLst/>
            <a:rect l="l" t="t" r="r" b="b"/>
            <a:pathLst>
              <a:path w="1715135" h="97789">
                <a:moveTo>
                  <a:pt x="82440" y="0"/>
                </a:moveTo>
                <a:lnTo>
                  <a:pt x="0" y="48011"/>
                </a:lnTo>
                <a:lnTo>
                  <a:pt x="82351" y="96151"/>
                </a:lnTo>
                <a:lnTo>
                  <a:pt x="84295" y="95642"/>
                </a:lnTo>
                <a:lnTo>
                  <a:pt x="86066" y="92614"/>
                </a:lnTo>
                <a:lnTo>
                  <a:pt x="85556" y="90670"/>
                </a:lnTo>
                <a:lnTo>
                  <a:pt x="18114" y="51244"/>
                </a:lnTo>
                <a:lnTo>
                  <a:pt x="6241" y="51244"/>
                </a:lnTo>
                <a:lnTo>
                  <a:pt x="6247" y="44894"/>
                </a:lnTo>
                <a:lnTo>
                  <a:pt x="17936" y="44894"/>
                </a:lnTo>
                <a:lnTo>
                  <a:pt x="85635" y="5487"/>
                </a:lnTo>
                <a:lnTo>
                  <a:pt x="86148" y="3544"/>
                </a:lnTo>
                <a:lnTo>
                  <a:pt x="84384" y="513"/>
                </a:lnTo>
                <a:lnTo>
                  <a:pt x="82440" y="0"/>
                </a:lnTo>
                <a:close/>
              </a:path>
              <a:path w="1715135" h="97789">
                <a:moveTo>
                  <a:pt x="17936" y="44894"/>
                </a:moveTo>
                <a:lnTo>
                  <a:pt x="6247" y="44894"/>
                </a:lnTo>
                <a:lnTo>
                  <a:pt x="6241" y="51244"/>
                </a:lnTo>
                <a:lnTo>
                  <a:pt x="18114" y="51244"/>
                </a:lnTo>
                <a:lnTo>
                  <a:pt x="17266" y="50749"/>
                </a:lnTo>
                <a:lnTo>
                  <a:pt x="7878" y="50749"/>
                </a:lnTo>
                <a:lnTo>
                  <a:pt x="7883" y="45264"/>
                </a:lnTo>
                <a:lnTo>
                  <a:pt x="17301" y="45264"/>
                </a:lnTo>
                <a:lnTo>
                  <a:pt x="17936" y="44894"/>
                </a:lnTo>
                <a:close/>
              </a:path>
              <a:path w="1715135" h="97789">
                <a:moveTo>
                  <a:pt x="31647" y="44894"/>
                </a:moveTo>
                <a:lnTo>
                  <a:pt x="17936" y="44894"/>
                </a:lnTo>
                <a:lnTo>
                  <a:pt x="12582" y="48011"/>
                </a:lnTo>
                <a:lnTo>
                  <a:pt x="18114" y="51244"/>
                </a:lnTo>
                <a:lnTo>
                  <a:pt x="31641" y="51244"/>
                </a:lnTo>
                <a:lnTo>
                  <a:pt x="31647" y="44894"/>
                </a:lnTo>
                <a:close/>
              </a:path>
              <a:path w="1715135" h="97789">
                <a:moveTo>
                  <a:pt x="76098" y="44894"/>
                </a:moveTo>
                <a:lnTo>
                  <a:pt x="50697" y="44894"/>
                </a:lnTo>
                <a:lnTo>
                  <a:pt x="50691" y="51244"/>
                </a:lnTo>
                <a:lnTo>
                  <a:pt x="76091" y="51244"/>
                </a:lnTo>
                <a:lnTo>
                  <a:pt x="76098" y="44894"/>
                </a:lnTo>
                <a:close/>
              </a:path>
              <a:path w="1715135" h="97789">
                <a:moveTo>
                  <a:pt x="7883" y="45264"/>
                </a:moveTo>
                <a:lnTo>
                  <a:pt x="7878" y="50749"/>
                </a:lnTo>
                <a:lnTo>
                  <a:pt x="12582" y="48011"/>
                </a:lnTo>
                <a:lnTo>
                  <a:pt x="7883" y="45264"/>
                </a:lnTo>
                <a:close/>
              </a:path>
              <a:path w="1715135" h="97789">
                <a:moveTo>
                  <a:pt x="12582" y="48011"/>
                </a:moveTo>
                <a:lnTo>
                  <a:pt x="7878" y="50749"/>
                </a:lnTo>
                <a:lnTo>
                  <a:pt x="17266" y="50749"/>
                </a:lnTo>
                <a:lnTo>
                  <a:pt x="12582" y="48011"/>
                </a:lnTo>
                <a:close/>
              </a:path>
              <a:path w="1715135" h="97789">
                <a:moveTo>
                  <a:pt x="17301" y="45264"/>
                </a:moveTo>
                <a:lnTo>
                  <a:pt x="7883" y="45264"/>
                </a:lnTo>
                <a:lnTo>
                  <a:pt x="12582" y="48011"/>
                </a:lnTo>
                <a:lnTo>
                  <a:pt x="17301" y="45264"/>
                </a:lnTo>
                <a:close/>
              </a:path>
              <a:path w="1715135" h="97789">
                <a:moveTo>
                  <a:pt x="120548" y="44936"/>
                </a:moveTo>
                <a:lnTo>
                  <a:pt x="95147" y="44936"/>
                </a:lnTo>
                <a:lnTo>
                  <a:pt x="95141" y="51286"/>
                </a:lnTo>
                <a:lnTo>
                  <a:pt x="120541" y="51286"/>
                </a:lnTo>
                <a:lnTo>
                  <a:pt x="120548" y="44936"/>
                </a:lnTo>
                <a:close/>
              </a:path>
              <a:path w="1715135" h="97789">
                <a:moveTo>
                  <a:pt x="164998" y="44977"/>
                </a:moveTo>
                <a:lnTo>
                  <a:pt x="139597" y="44977"/>
                </a:lnTo>
                <a:lnTo>
                  <a:pt x="139591" y="51327"/>
                </a:lnTo>
                <a:lnTo>
                  <a:pt x="164991" y="51327"/>
                </a:lnTo>
                <a:lnTo>
                  <a:pt x="164998" y="44977"/>
                </a:lnTo>
                <a:close/>
              </a:path>
              <a:path w="1715135" h="97789">
                <a:moveTo>
                  <a:pt x="209448" y="45018"/>
                </a:moveTo>
                <a:lnTo>
                  <a:pt x="184047" y="45018"/>
                </a:lnTo>
                <a:lnTo>
                  <a:pt x="184041" y="51368"/>
                </a:lnTo>
                <a:lnTo>
                  <a:pt x="209441" y="51368"/>
                </a:lnTo>
                <a:lnTo>
                  <a:pt x="209448" y="45018"/>
                </a:lnTo>
                <a:close/>
              </a:path>
              <a:path w="1715135" h="97789">
                <a:moveTo>
                  <a:pt x="253898" y="45059"/>
                </a:moveTo>
                <a:lnTo>
                  <a:pt x="228497" y="45059"/>
                </a:lnTo>
                <a:lnTo>
                  <a:pt x="228491" y="51409"/>
                </a:lnTo>
                <a:lnTo>
                  <a:pt x="253891" y="51409"/>
                </a:lnTo>
                <a:lnTo>
                  <a:pt x="253898" y="45059"/>
                </a:lnTo>
                <a:close/>
              </a:path>
              <a:path w="1715135" h="97789">
                <a:moveTo>
                  <a:pt x="298348" y="45101"/>
                </a:moveTo>
                <a:lnTo>
                  <a:pt x="272947" y="45101"/>
                </a:lnTo>
                <a:lnTo>
                  <a:pt x="272941" y="51451"/>
                </a:lnTo>
                <a:lnTo>
                  <a:pt x="298341" y="51451"/>
                </a:lnTo>
                <a:lnTo>
                  <a:pt x="298348" y="45101"/>
                </a:lnTo>
                <a:close/>
              </a:path>
              <a:path w="1715135" h="97789">
                <a:moveTo>
                  <a:pt x="342798" y="45142"/>
                </a:moveTo>
                <a:lnTo>
                  <a:pt x="317397" y="45142"/>
                </a:lnTo>
                <a:lnTo>
                  <a:pt x="317391" y="51492"/>
                </a:lnTo>
                <a:lnTo>
                  <a:pt x="342791" y="51492"/>
                </a:lnTo>
                <a:lnTo>
                  <a:pt x="342798" y="45142"/>
                </a:lnTo>
                <a:close/>
              </a:path>
              <a:path w="1715135" h="97789">
                <a:moveTo>
                  <a:pt x="387248" y="45182"/>
                </a:moveTo>
                <a:lnTo>
                  <a:pt x="361847" y="45182"/>
                </a:lnTo>
                <a:lnTo>
                  <a:pt x="361841" y="51532"/>
                </a:lnTo>
                <a:lnTo>
                  <a:pt x="387241" y="51532"/>
                </a:lnTo>
                <a:lnTo>
                  <a:pt x="387248" y="45182"/>
                </a:lnTo>
                <a:close/>
              </a:path>
              <a:path w="1715135" h="97789">
                <a:moveTo>
                  <a:pt x="431698" y="45224"/>
                </a:moveTo>
                <a:lnTo>
                  <a:pt x="406297" y="45224"/>
                </a:lnTo>
                <a:lnTo>
                  <a:pt x="406291" y="51574"/>
                </a:lnTo>
                <a:lnTo>
                  <a:pt x="431691" y="51574"/>
                </a:lnTo>
                <a:lnTo>
                  <a:pt x="431698" y="45224"/>
                </a:lnTo>
                <a:close/>
              </a:path>
              <a:path w="1715135" h="97789">
                <a:moveTo>
                  <a:pt x="476148" y="45265"/>
                </a:moveTo>
                <a:lnTo>
                  <a:pt x="450747" y="45265"/>
                </a:lnTo>
                <a:lnTo>
                  <a:pt x="450741" y="51615"/>
                </a:lnTo>
                <a:lnTo>
                  <a:pt x="476141" y="51615"/>
                </a:lnTo>
                <a:lnTo>
                  <a:pt x="476148" y="45265"/>
                </a:lnTo>
                <a:close/>
              </a:path>
              <a:path w="1715135" h="97789">
                <a:moveTo>
                  <a:pt x="520598" y="45307"/>
                </a:moveTo>
                <a:lnTo>
                  <a:pt x="495197" y="45307"/>
                </a:lnTo>
                <a:lnTo>
                  <a:pt x="495191" y="51657"/>
                </a:lnTo>
                <a:lnTo>
                  <a:pt x="520591" y="51657"/>
                </a:lnTo>
                <a:lnTo>
                  <a:pt x="520598" y="45307"/>
                </a:lnTo>
                <a:close/>
              </a:path>
              <a:path w="1715135" h="97789">
                <a:moveTo>
                  <a:pt x="565048" y="45347"/>
                </a:moveTo>
                <a:lnTo>
                  <a:pt x="539647" y="45347"/>
                </a:lnTo>
                <a:lnTo>
                  <a:pt x="539641" y="51697"/>
                </a:lnTo>
                <a:lnTo>
                  <a:pt x="565041" y="51697"/>
                </a:lnTo>
                <a:lnTo>
                  <a:pt x="565048" y="45347"/>
                </a:lnTo>
                <a:close/>
              </a:path>
              <a:path w="1715135" h="97789">
                <a:moveTo>
                  <a:pt x="609498" y="45388"/>
                </a:moveTo>
                <a:lnTo>
                  <a:pt x="584097" y="45388"/>
                </a:lnTo>
                <a:lnTo>
                  <a:pt x="584091" y="51738"/>
                </a:lnTo>
                <a:lnTo>
                  <a:pt x="609491" y="51738"/>
                </a:lnTo>
                <a:lnTo>
                  <a:pt x="609498" y="45388"/>
                </a:lnTo>
                <a:close/>
              </a:path>
              <a:path w="1715135" h="97789">
                <a:moveTo>
                  <a:pt x="653948" y="45430"/>
                </a:moveTo>
                <a:lnTo>
                  <a:pt x="628547" y="45430"/>
                </a:lnTo>
                <a:lnTo>
                  <a:pt x="628541" y="51780"/>
                </a:lnTo>
                <a:lnTo>
                  <a:pt x="653941" y="51780"/>
                </a:lnTo>
                <a:lnTo>
                  <a:pt x="653948" y="45430"/>
                </a:lnTo>
                <a:close/>
              </a:path>
              <a:path w="1715135" h="97789">
                <a:moveTo>
                  <a:pt x="698398" y="45471"/>
                </a:moveTo>
                <a:lnTo>
                  <a:pt x="672997" y="45471"/>
                </a:lnTo>
                <a:lnTo>
                  <a:pt x="672991" y="51821"/>
                </a:lnTo>
                <a:lnTo>
                  <a:pt x="698391" y="51821"/>
                </a:lnTo>
                <a:lnTo>
                  <a:pt x="698398" y="45471"/>
                </a:lnTo>
                <a:close/>
              </a:path>
              <a:path w="1715135" h="97789">
                <a:moveTo>
                  <a:pt x="742848" y="45512"/>
                </a:moveTo>
                <a:lnTo>
                  <a:pt x="717447" y="45512"/>
                </a:lnTo>
                <a:lnTo>
                  <a:pt x="717441" y="51862"/>
                </a:lnTo>
                <a:lnTo>
                  <a:pt x="742841" y="51862"/>
                </a:lnTo>
                <a:lnTo>
                  <a:pt x="742848" y="45512"/>
                </a:lnTo>
                <a:close/>
              </a:path>
              <a:path w="1715135" h="97789">
                <a:moveTo>
                  <a:pt x="787298" y="45553"/>
                </a:moveTo>
                <a:lnTo>
                  <a:pt x="761897" y="45553"/>
                </a:lnTo>
                <a:lnTo>
                  <a:pt x="761891" y="51903"/>
                </a:lnTo>
                <a:lnTo>
                  <a:pt x="787291" y="51903"/>
                </a:lnTo>
                <a:lnTo>
                  <a:pt x="787298" y="45553"/>
                </a:lnTo>
                <a:close/>
              </a:path>
              <a:path w="1715135" h="97789">
                <a:moveTo>
                  <a:pt x="831748" y="45595"/>
                </a:moveTo>
                <a:lnTo>
                  <a:pt x="806347" y="45595"/>
                </a:lnTo>
                <a:lnTo>
                  <a:pt x="806341" y="51945"/>
                </a:lnTo>
                <a:lnTo>
                  <a:pt x="831741" y="51945"/>
                </a:lnTo>
                <a:lnTo>
                  <a:pt x="831748" y="45595"/>
                </a:lnTo>
                <a:close/>
              </a:path>
              <a:path w="1715135" h="97789">
                <a:moveTo>
                  <a:pt x="876198" y="45636"/>
                </a:moveTo>
                <a:lnTo>
                  <a:pt x="850797" y="45636"/>
                </a:lnTo>
                <a:lnTo>
                  <a:pt x="850791" y="51986"/>
                </a:lnTo>
                <a:lnTo>
                  <a:pt x="876191" y="51986"/>
                </a:lnTo>
                <a:lnTo>
                  <a:pt x="876198" y="45636"/>
                </a:lnTo>
                <a:close/>
              </a:path>
              <a:path w="1715135" h="97789">
                <a:moveTo>
                  <a:pt x="920648" y="45676"/>
                </a:moveTo>
                <a:lnTo>
                  <a:pt x="895247" y="45676"/>
                </a:lnTo>
                <a:lnTo>
                  <a:pt x="895241" y="52026"/>
                </a:lnTo>
                <a:lnTo>
                  <a:pt x="920641" y="52026"/>
                </a:lnTo>
                <a:lnTo>
                  <a:pt x="920648" y="45676"/>
                </a:lnTo>
                <a:close/>
              </a:path>
              <a:path w="1715135" h="97789">
                <a:moveTo>
                  <a:pt x="965098" y="45718"/>
                </a:moveTo>
                <a:lnTo>
                  <a:pt x="939697" y="45718"/>
                </a:lnTo>
                <a:lnTo>
                  <a:pt x="939691" y="52068"/>
                </a:lnTo>
                <a:lnTo>
                  <a:pt x="965091" y="52068"/>
                </a:lnTo>
                <a:lnTo>
                  <a:pt x="965098" y="45718"/>
                </a:lnTo>
                <a:close/>
              </a:path>
              <a:path w="1715135" h="97789">
                <a:moveTo>
                  <a:pt x="1009548" y="45759"/>
                </a:moveTo>
                <a:lnTo>
                  <a:pt x="984147" y="45759"/>
                </a:lnTo>
                <a:lnTo>
                  <a:pt x="984141" y="52109"/>
                </a:lnTo>
                <a:lnTo>
                  <a:pt x="1009541" y="52109"/>
                </a:lnTo>
                <a:lnTo>
                  <a:pt x="1009548" y="45759"/>
                </a:lnTo>
                <a:close/>
              </a:path>
              <a:path w="1715135" h="97789">
                <a:moveTo>
                  <a:pt x="1053998" y="45801"/>
                </a:moveTo>
                <a:lnTo>
                  <a:pt x="1028597" y="45801"/>
                </a:lnTo>
                <a:lnTo>
                  <a:pt x="1028591" y="52151"/>
                </a:lnTo>
                <a:lnTo>
                  <a:pt x="1053991" y="52151"/>
                </a:lnTo>
                <a:lnTo>
                  <a:pt x="1053998" y="45801"/>
                </a:lnTo>
                <a:close/>
              </a:path>
              <a:path w="1715135" h="97789">
                <a:moveTo>
                  <a:pt x="1098448" y="45841"/>
                </a:moveTo>
                <a:lnTo>
                  <a:pt x="1073047" y="45841"/>
                </a:lnTo>
                <a:lnTo>
                  <a:pt x="1073041" y="52191"/>
                </a:lnTo>
                <a:lnTo>
                  <a:pt x="1098441" y="52191"/>
                </a:lnTo>
                <a:lnTo>
                  <a:pt x="1098448" y="45841"/>
                </a:lnTo>
                <a:close/>
              </a:path>
              <a:path w="1715135" h="97789">
                <a:moveTo>
                  <a:pt x="1142898" y="45882"/>
                </a:moveTo>
                <a:lnTo>
                  <a:pt x="1117497" y="45882"/>
                </a:lnTo>
                <a:lnTo>
                  <a:pt x="1117491" y="52232"/>
                </a:lnTo>
                <a:lnTo>
                  <a:pt x="1142891" y="52232"/>
                </a:lnTo>
                <a:lnTo>
                  <a:pt x="1142898" y="45882"/>
                </a:lnTo>
                <a:close/>
              </a:path>
              <a:path w="1715135" h="97789">
                <a:moveTo>
                  <a:pt x="1187348" y="45924"/>
                </a:moveTo>
                <a:lnTo>
                  <a:pt x="1161947" y="45924"/>
                </a:lnTo>
                <a:lnTo>
                  <a:pt x="1161941" y="52274"/>
                </a:lnTo>
                <a:lnTo>
                  <a:pt x="1187341" y="52274"/>
                </a:lnTo>
                <a:lnTo>
                  <a:pt x="1187348" y="45924"/>
                </a:lnTo>
                <a:close/>
              </a:path>
              <a:path w="1715135" h="97789">
                <a:moveTo>
                  <a:pt x="1231798" y="45965"/>
                </a:moveTo>
                <a:lnTo>
                  <a:pt x="1206397" y="45965"/>
                </a:lnTo>
                <a:lnTo>
                  <a:pt x="1206391" y="52315"/>
                </a:lnTo>
                <a:lnTo>
                  <a:pt x="1231791" y="52315"/>
                </a:lnTo>
                <a:lnTo>
                  <a:pt x="1231798" y="45965"/>
                </a:lnTo>
                <a:close/>
              </a:path>
              <a:path w="1715135" h="97789">
                <a:moveTo>
                  <a:pt x="1276248" y="46007"/>
                </a:moveTo>
                <a:lnTo>
                  <a:pt x="1250847" y="46007"/>
                </a:lnTo>
                <a:lnTo>
                  <a:pt x="1250841" y="52357"/>
                </a:lnTo>
                <a:lnTo>
                  <a:pt x="1276241" y="52357"/>
                </a:lnTo>
                <a:lnTo>
                  <a:pt x="1276248" y="46007"/>
                </a:lnTo>
                <a:close/>
              </a:path>
              <a:path w="1715135" h="97789">
                <a:moveTo>
                  <a:pt x="1320698" y="46047"/>
                </a:moveTo>
                <a:lnTo>
                  <a:pt x="1295297" y="46047"/>
                </a:lnTo>
                <a:lnTo>
                  <a:pt x="1295291" y="52397"/>
                </a:lnTo>
                <a:lnTo>
                  <a:pt x="1320691" y="52397"/>
                </a:lnTo>
                <a:lnTo>
                  <a:pt x="1320698" y="46047"/>
                </a:lnTo>
                <a:close/>
              </a:path>
              <a:path w="1715135" h="97789">
                <a:moveTo>
                  <a:pt x="1365148" y="46089"/>
                </a:moveTo>
                <a:lnTo>
                  <a:pt x="1339747" y="46089"/>
                </a:lnTo>
                <a:lnTo>
                  <a:pt x="1339741" y="52439"/>
                </a:lnTo>
                <a:lnTo>
                  <a:pt x="1365141" y="52439"/>
                </a:lnTo>
                <a:lnTo>
                  <a:pt x="1365148" y="46089"/>
                </a:lnTo>
                <a:close/>
              </a:path>
              <a:path w="1715135" h="97789">
                <a:moveTo>
                  <a:pt x="1409598" y="46130"/>
                </a:moveTo>
                <a:lnTo>
                  <a:pt x="1384197" y="46130"/>
                </a:lnTo>
                <a:lnTo>
                  <a:pt x="1384191" y="52480"/>
                </a:lnTo>
                <a:lnTo>
                  <a:pt x="1409591" y="52480"/>
                </a:lnTo>
                <a:lnTo>
                  <a:pt x="1409598" y="46130"/>
                </a:lnTo>
                <a:close/>
              </a:path>
              <a:path w="1715135" h="97789">
                <a:moveTo>
                  <a:pt x="1454048" y="46170"/>
                </a:moveTo>
                <a:lnTo>
                  <a:pt x="1428647" y="46170"/>
                </a:lnTo>
                <a:lnTo>
                  <a:pt x="1428641" y="52520"/>
                </a:lnTo>
                <a:lnTo>
                  <a:pt x="1454041" y="52520"/>
                </a:lnTo>
                <a:lnTo>
                  <a:pt x="1454048" y="46170"/>
                </a:lnTo>
                <a:close/>
              </a:path>
              <a:path w="1715135" h="97789">
                <a:moveTo>
                  <a:pt x="1498498" y="46212"/>
                </a:moveTo>
                <a:lnTo>
                  <a:pt x="1473097" y="46212"/>
                </a:lnTo>
                <a:lnTo>
                  <a:pt x="1473091" y="52562"/>
                </a:lnTo>
                <a:lnTo>
                  <a:pt x="1498491" y="52562"/>
                </a:lnTo>
                <a:lnTo>
                  <a:pt x="1498498" y="46212"/>
                </a:lnTo>
                <a:close/>
              </a:path>
              <a:path w="1715135" h="97789">
                <a:moveTo>
                  <a:pt x="1542948" y="46253"/>
                </a:moveTo>
                <a:lnTo>
                  <a:pt x="1517547" y="46253"/>
                </a:lnTo>
                <a:lnTo>
                  <a:pt x="1517541" y="52603"/>
                </a:lnTo>
                <a:lnTo>
                  <a:pt x="1542941" y="52603"/>
                </a:lnTo>
                <a:lnTo>
                  <a:pt x="1542948" y="46253"/>
                </a:lnTo>
                <a:close/>
              </a:path>
              <a:path w="1715135" h="97789">
                <a:moveTo>
                  <a:pt x="1587398" y="46295"/>
                </a:moveTo>
                <a:lnTo>
                  <a:pt x="1561997" y="46295"/>
                </a:lnTo>
                <a:lnTo>
                  <a:pt x="1561991" y="52645"/>
                </a:lnTo>
                <a:lnTo>
                  <a:pt x="1587391" y="52645"/>
                </a:lnTo>
                <a:lnTo>
                  <a:pt x="1587398" y="46295"/>
                </a:lnTo>
                <a:close/>
              </a:path>
              <a:path w="1715135" h="97789">
                <a:moveTo>
                  <a:pt x="1701926" y="49587"/>
                </a:moveTo>
                <a:lnTo>
                  <a:pt x="1628854" y="92099"/>
                </a:lnTo>
                <a:lnTo>
                  <a:pt x="1628341" y="94043"/>
                </a:lnTo>
                <a:lnTo>
                  <a:pt x="1630105" y="97073"/>
                </a:lnTo>
                <a:lnTo>
                  <a:pt x="1632048" y="97586"/>
                </a:lnTo>
                <a:lnTo>
                  <a:pt x="1709064" y="52757"/>
                </a:lnTo>
                <a:lnTo>
                  <a:pt x="1708200" y="52757"/>
                </a:lnTo>
                <a:lnTo>
                  <a:pt x="1708200" y="52322"/>
                </a:lnTo>
                <a:lnTo>
                  <a:pt x="1706606" y="52322"/>
                </a:lnTo>
                <a:lnTo>
                  <a:pt x="1701926" y="49587"/>
                </a:lnTo>
                <a:close/>
              </a:path>
              <a:path w="1715135" h="97789">
                <a:moveTo>
                  <a:pt x="1631847" y="46407"/>
                </a:moveTo>
                <a:lnTo>
                  <a:pt x="1606447" y="46407"/>
                </a:lnTo>
                <a:lnTo>
                  <a:pt x="1606441" y="52757"/>
                </a:lnTo>
                <a:lnTo>
                  <a:pt x="1631841" y="52757"/>
                </a:lnTo>
                <a:lnTo>
                  <a:pt x="1631847" y="46407"/>
                </a:lnTo>
                <a:close/>
              </a:path>
              <a:path w="1715135" h="97789">
                <a:moveTo>
                  <a:pt x="1676297" y="46407"/>
                </a:moveTo>
                <a:lnTo>
                  <a:pt x="1650897" y="46407"/>
                </a:lnTo>
                <a:lnTo>
                  <a:pt x="1650891" y="52757"/>
                </a:lnTo>
                <a:lnTo>
                  <a:pt x="1676291" y="52757"/>
                </a:lnTo>
                <a:lnTo>
                  <a:pt x="1676297" y="46407"/>
                </a:lnTo>
                <a:close/>
              </a:path>
              <a:path w="1715135" h="97789">
                <a:moveTo>
                  <a:pt x="1696486" y="46407"/>
                </a:moveTo>
                <a:lnTo>
                  <a:pt x="1695346" y="46407"/>
                </a:lnTo>
                <a:lnTo>
                  <a:pt x="1695341" y="52757"/>
                </a:lnTo>
                <a:lnTo>
                  <a:pt x="1696442" y="52757"/>
                </a:lnTo>
                <a:lnTo>
                  <a:pt x="1701888" y="49587"/>
                </a:lnTo>
                <a:lnTo>
                  <a:pt x="1696486" y="46407"/>
                </a:lnTo>
                <a:close/>
              </a:path>
              <a:path w="1715135" h="97789">
                <a:moveTo>
                  <a:pt x="1709069" y="46407"/>
                </a:moveTo>
                <a:lnTo>
                  <a:pt x="1708206" y="46407"/>
                </a:lnTo>
                <a:lnTo>
                  <a:pt x="1708200" y="52757"/>
                </a:lnTo>
                <a:lnTo>
                  <a:pt x="1709064" y="52757"/>
                </a:lnTo>
                <a:lnTo>
                  <a:pt x="1714509" y="49587"/>
                </a:lnTo>
                <a:lnTo>
                  <a:pt x="1709069" y="46407"/>
                </a:lnTo>
                <a:close/>
              </a:path>
              <a:path w="1715135" h="97789">
                <a:moveTo>
                  <a:pt x="1706611" y="46837"/>
                </a:moveTo>
                <a:lnTo>
                  <a:pt x="1701926" y="49587"/>
                </a:lnTo>
                <a:lnTo>
                  <a:pt x="1706606" y="52322"/>
                </a:lnTo>
                <a:lnTo>
                  <a:pt x="1706611" y="46837"/>
                </a:lnTo>
                <a:close/>
              </a:path>
              <a:path w="1715135" h="97789">
                <a:moveTo>
                  <a:pt x="1708206" y="46837"/>
                </a:moveTo>
                <a:lnTo>
                  <a:pt x="1706611" y="46837"/>
                </a:lnTo>
                <a:lnTo>
                  <a:pt x="1706606" y="52322"/>
                </a:lnTo>
                <a:lnTo>
                  <a:pt x="1708200" y="52322"/>
                </a:lnTo>
                <a:lnTo>
                  <a:pt x="1708206" y="46837"/>
                </a:lnTo>
                <a:close/>
              </a:path>
              <a:path w="1715135" h="97789">
                <a:moveTo>
                  <a:pt x="1632138" y="1435"/>
                </a:moveTo>
                <a:lnTo>
                  <a:pt x="1630193" y="1945"/>
                </a:lnTo>
                <a:lnTo>
                  <a:pt x="1628424" y="4972"/>
                </a:lnTo>
                <a:lnTo>
                  <a:pt x="1628933" y="6917"/>
                </a:lnTo>
                <a:lnTo>
                  <a:pt x="1701926" y="49587"/>
                </a:lnTo>
                <a:lnTo>
                  <a:pt x="1706611" y="46837"/>
                </a:lnTo>
                <a:lnTo>
                  <a:pt x="1708206" y="46837"/>
                </a:lnTo>
                <a:lnTo>
                  <a:pt x="1708206" y="46407"/>
                </a:lnTo>
                <a:lnTo>
                  <a:pt x="1709069" y="46407"/>
                </a:lnTo>
                <a:lnTo>
                  <a:pt x="1632138" y="143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95629" y="4666875"/>
            <a:ext cx="1715135" cy="97790"/>
          </a:xfrm>
          <a:custGeom>
            <a:avLst/>
            <a:gdLst/>
            <a:ahLst/>
            <a:cxnLst/>
            <a:rect l="l" t="t" r="r" b="b"/>
            <a:pathLst>
              <a:path w="1715135" h="97789">
                <a:moveTo>
                  <a:pt x="82441" y="0"/>
                </a:moveTo>
                <a:lnTo>
                  <a:pt x="0" y="48011"/>
                </a:lnTo>
                <a:lnTo>
                  <a:pt x="82352" y="96151"/>
                </a:lnTo>
                <a:lnTo>
                  <a:pt x="84297" y="95642"/>
                </a:lnTo>
                <a:lnTo>
                  <a:pt x="86067" y="92614"/>
                </a:lnTo>
                <a:lnTo>
                  <a:pt x="85556" y="90670"/>
                </a:lnTo>
                <a:lnTo>
                  <a:pt x="18115" y="51244"/>
                </a:lnTo>
                <a:lnTo>
                  <a:pt x="6242" y="51244"/>
                </a:lnTo>
                <a:lnTo>
                  <a:pt x="6249" y="44894"/>
                </a:lnTo>
                <a:lnTo>
                  <a:pt x="17937" y="44894"/>
                </a:lnTo>
                <a:lnTo>
                  <a:pt x="85635" y="5487"/>
                </a:lnTo>
                <a:lnTo>
                  <a:pt x="86150" y="3544"/>
                </a:lnTo>
                <a:lnTo>
                  <a:pt x="84384" y="513"/>
                </a:lnTo>
                <a:lnTo>
                  <a:pt x="82441" y="0"/>
                </a:lnTo>
                <a:close/>
              </a:path>
              <a:path w="1715135" h="97789">
                <a:moveTo>
                  <a:pt x="17937" y="44894"/>
                </a:moveTo>
                <a:lnTo>
                  <a:pt x="6249" y="44894"/>
                </a:lnTo>
                <a:lnTo>
                  <a:pt x="6242" y="51244"/>
                </a:lnTo>
                <a:lnTo>
                  <a:pt x="18115" y="51244"/>
                </a:lnTo>
                <a:lnTo>
                  <a:pt x="17267" y="50749"/>
                </a:lnTo>
                <a:lnTo>
                  <a:pt x="7879" y="50749"/>
                </a:lnTo>
                <a:lnTo>
                  <a:pt x="7885" y="45264"/>
                </a:lnTo>
                <a:lnTo>
                  <a:pt x="17302" y="45264"/>
                </a:lnTo>
                <a:lnTo>
                  <a:pt x="17937" y="44894"/>
                </a:lnTo>
                <a:close/>
              </a:path>
              <a:path w="1715135" h="97789">
                <a:moveTo>
                  <a:pt x="31649" y="44894"/>
                </a:moveTo>
                <a:lnTo>
                  <a:pt x="17937" y="44894"/>
                </a:lnTo>
                <a:lnTo>
                  <a:pt x="12583" y="48011"/>
                </a:lnTo>
                <a:lnTo>
                  <a:pt x="18115" y="51244"/>
                </a:lnTo>
                <a:lnTo>
                  <a:pt x="31642" y="51244"/>
                </a:lnTo>
                <a:lnTo>
                  <a:pt x="31649" y="44894"/>
                </a:lnTo>
                <a:close/>
              </a:path>
              <a:path w="1715135" h="97789">
                <a:moveTo>
                  <a:pt x="76098" y="44894"/>
                </a:moveTo>
                <a:lnTo>
                  <a:pt x="50699" y="44894"/>
                </a:lnTo>
                <a:lnTo>
                  <a:pt x="50692" y="51244"/>
                </a:lnTo>
                <a:lnTo>
                  <a:pt x="76092" y="51244"/>
                </a:lnTo>
                <a:lnTo>
                  <a:pt x="76098" y="44894"/>
                </a:lnTo>
                <a:close/>
              </a:path>
              <a:path w="1715135" h="97789">
                <a:moveTo>
                  <a:pt x="7885" y="45264"/>
                </a:moveTo>
                <a:lnTo>
                  <a:pt x="7879" y="50749"/>
                </a:lnTo>
                <a:lnTo>
                  <a:pt x="12583" y="48011"/>
                </a:lnTo>
                <a:lnTo>
                  <a:pt x="7885" y="45264"/>
                </a:lnTo>
                <a:close/>
              </a:path>
              <a:path w="1715135" h="97789">
                <a:moveTo>
                  <a:pt x="12583" y="48011"/>
                </a:moveTo>
                <a:lnTo>
                  <a:pt x="7879" y="50749"/>
                </a:lnTo>
                <a:lnTo>
                  <a:pt x="17267" y="50749"/>
                </a:lnTo>
                <a:lnTo>
                  <a:pt x="12583" y="48011"/>
                </a:lnTo>
                <a:close/>
              </a:path>
              <a:path w="1715135" h="97789">
                <a:moveTo>
                  <a:pt x="17302" y="45264"/>
                </a:moveTo>
                <a:lnTo>
                  <a:pt x="7885" y="45264"/>
                </a:lnTo>
                <a:lnTo>
                  <a:pt x="12583" y="48011"/>
                </a:lnTo>
                <a:lnTo>
                  <a:pt x="17302" y="45264"/>
                </a:lnTo>
                <a:close/>
              </a:path>
              <a:path w="1715135" h="97789">
                <a:moveTo>
                  <a:pt x="120548" y="44936"/>
                </a:moveTo>
                <a:lnTo>
                  <a:pt x="95147" y="44936"/>
                </a:lnTo>
                <a:lnTo>
                  <a:pt x="95142" y="51286"/>
                </a:lnTo>
                <a:lnTo>
                  <a:pt x="120542" y="51286"/>
                </a:lnTo>
                <a:lnTo>
                  <a:pt x="120548" y="44936"/>
                </a:lnTo>
                <a:close/>
              </a:path>
              <a:path w="1715135" h="97789">
                <a:moveTo>
                  <a:pt x="164998" y="44977"/>
                </a:moveTo>
                <a:lnTo>
                  <a:pt x="139597" y="44977"/>
                </a:lnTo>
                <a:lnTo>
                  <a:pt x="139592" y="51327"/>
                </a:lnTo>
                <a:lnTo>
                  <a:pt x="164992" y="51327"/>
                </a:lnTo>
                <a:lnTo>
                  <a:pt x="164998" y="44977"/>
                </a:lnTo>
                <a:close/>
              </a:path>
              <a:path w="1715135" h="97789">
                <a:moveTo>
                  <a:pt x="209448" y="45018"/>
                </a:moveTo>
                <a:lnTo>
                  <a:pt x="184047" y="45018"/>
                </a:lnTo>
                <a:lnTo>
                  <a:pt x="184042" y="51368"/>
                </a:lnTo>
                <a:lnTo>
                  <a:pt x="209442" y="51368"/>
                </a:lnTo>
                <a:lnTo>
                  <a:pt x="209448" y="45018"/>
                </a:lnTo>
                <a:close/>
              </a:path>
              <a:path w="1715135" h="97789">
                <a:moveTo>
                  <a:pt x="253898" y="45059"/>
                </a:moveTo>
                <a:lnTo>
                  <a:pt x="228497" y="45059"/>
                </a:lnTo>
                <a:lnTo>
                  <a:pt x="228492" y="51409"/>
                </a:lnTo>
                <a:lnTo>
                  <a:pt x="253892" y="51409"/>
                </a:lnTo>
                <a:lnTo>
                  <a:pt x="253898" y="45059"/>
                </a:lnTo>
                <a:close/>
              </a:path>
              <a:path w="1715135" h="97789">
                <a:moveTo>
                  <a:pt x="298348" y="45101"/>
                </a:moveTo>
                <a:lnTo>
                  <a:pt x="272947" y="45101"/>
                </a:lnTo>
                <a:lnTo>
                  <a:pt x="272942" y="51451"/>
                </a:lnTo>
                <a:lnTo>
                  <a:pt x="298342" y="51451"/>
                </a:lnTo>
                <a:lnTo>
                  <a:pt x="298348" y="45101"/>
                </a:lnTo>
                <a:close/>
              </a:path>
              <a:path w="1715135" h="97789">
                <a:moveTo>
                  <a:pt x="342798" y="45142"/>
                </a:moveTo>
                <a:lnTo>
                  <a:pt x="317397" y="45142"/>
                </a:lnTo>
                <a:lnTo>
                  <a:pt x="317392" y="51492"/>
                </a:lnTo>
                <a:lnTo>
                  <a:pt x="342792" y="51492"/>
                </a:lnTo>
                <a:lnTo>
                  <a:pt x="342798" y="45142"/>
                </a:lnTo>
                <a:close/>
              </a:path>
              <a:path w="1715135" h="97789">
                <a:moveTo>
                  <a:pt x="387248" y="45182"/>
                </a:moveTo>
                <a:lnTo>
                  <a:pt x="361847" y="45182"/>
                </a:lnTo>
                <a:lnTo>
                  <a:pt x="361842" y="51532"/>
                </a:lnTo>
                <a:lnTo>
                  <a:pt x="387242" y="51532"/>
                </a:lnTo>
                <a:lnTo>
                  <a:pt x="387248" y="45182"/>
                </a:lnTo>
                <a:close/>
              </a:path>
              <a:path w="1715135" h="97789">
                <a:moveTo>
                  <a:pt x="431698" y="45224"/>
                </a:moveTo>
                <a:lnTo>
                  <a:pt x="406297" y="45224"/>
                </a:lnTo>
                <a:lnTo>
                  <a:pt x="406292" y="51574"/>
                </a:lnTo>
                <a:lnTo>
                  <a:pt x="431692" y="51574"/>
                </a:lnTo>
                <a:lnTo>
                  <a:pt x="431698" y="45224"/>
                </a:lnTo>
                <a:close/>
              </a:path>
              <a:path w="1715135" h="97789">
                <a:moveTo>
                  <a:pt x="476148" y="45265"/>
                </a:moveTo>
                <a:lnTo>
                  <a:pt x="450747" y="45265"/>
                </a:lnTo>
                <a:lnTo>
                  <a:pt x="450742" y="51615"/>
                </a:lnTo>
                <a:lnTo>
                  <a:pt x="476142" y="51615"/>
                </a:lnTo>
                <a:lnTo>
                  <a:pt x="476148" y="45265"/>
                </a:lnTo>
                <a:close/>
              </a:path>
              <a:path w="1715135" h="97789">
                <a:moveTo>
                  <a:pt x="520598" y="45307"/>
                </a:moveTo>
                <a:lnTo>
                  <a:pt x="495197" y="45307"/>
                </a:lnTo>
                <a:lnTo>
                  <a:pt x="495192" y="51657"/>
                </a:lnTo>
                <a:lnTo>
                  <a:pt x="520592" y="51657"/>
                </a:lnTo>
                <a:lnTo>
                  <a:pt x="520598" y="45307"/>
                </a:lnTo>
                <a:close/>
              </a:path>
              <a:path w="1715135" h="97789">
                <a:moveTo>
                  <a:pt x="565048" y="45347"/>
                </a:moveTo>
                <a:lnTo>
                  <a:pt x="539647" y="45347"/>
                </a:lnTo>
                <a:lnTo>
                  <a:pt x="539642" y="51697"/>
                </a:lnTo>
                <a:lnTo>
                  <a:pt x="565042" y="51697"/>
                </a:lnTo>
                <a:lnTo>
                  <a:pt x="565048" y="45347"/>
                </a:lnTo>
                <a:close/>
              </a:path>
              <a:path w="1715135" h="97789">
                <a:moveTo>
                  <a:pt x="609498" y="45388"/>
                </a:moveTo>
                <a:lnTo>
                  <a:pt x="584097" y="45388"/>
                </a:lnTo>
                <a:lnTo>
                  <a:pt x="584092" y="51738"/>
                </a:lnTo>
                <a:lnTo>
                  <a:pt x="609492" y="51738"/>
                </a:lnTo>
                <a:lnTo>
                  <a:pt x="609498" y="45388"/>
                </a:lnTo>
                <a:close/>
              </a:path>
              <a:path w="1715135" h="97789">
                <a:moveTo>
                  <a:pt x="653948" y="45430"/>
                </a:moveTo>
                <a:lnTo>
                  <a:pt x="628547" y="45430"/>
                </a:lnTo>
                <a:lnTo>
                  <a:pt x="628542" y="51780"/>
                </a:lnTo>
                <a:lnTo>
                  <a:pt x="653942" y="51780"/>
                </a:lnTo>
                <a:lnTo>
                  <a:pt x="653948" y="45430"/>
                </a:lnTo>
                <a:close/>
              </a:path>
              <a:path w="1715135" h="97789">
                <a:moveTo>
                  <a:pt x="698398" y="45471"/>
                </a:moveTo>
                <a:lnTo>
                  <a:pt x="672997" y="45471"/>
                </a:lnTo>
                <a:lnTo>
                  <a:pt x="672992" y="51821"/>
                </a:lnTo>
                <a:lnTo>
                  <a:pt x="698392" y="51821"/>
                </a:lnTo>
                <a:lnTo>
                  <a:pt x="698398" y="45471"/>
                </a:lnTo>
                <a:close/>
              </a:path>
              <a:path w="1715135" h="97789">
                <a:moveTo>
                  <a:pt x="742848" y="45512"/>
                </a:moveTo>
                <a:lnTo>
                  <a:pt x="717447" y="45512"/>
                </a:lnTo>
                <a:lnTo>
                  <a:pt x="717442" y="51862"/>
                </a:lnTo>
                <a:lnTo>
                  <a:pt x="742842" y="51862"/>
                </a:lnTo>
                <a:lnTo>
                  <a:pt x="742848" y="45512"/>
                </a:lnTo>
                <a:close/>
              </a:path>
              <a:path w="1715135" h="97789">
                <a:moveTo>
                  <a:pt x="787298" y="45553"/>
                </a:moveTo>
                <a:lnTo>
                  <a:pt x="761897" y="45553"/>
                </a:lnTo>
                <a:lnTo>
                  <a:pt x="761892" y="51903"/>
                </a:lnTo>
                <a:lnTo>
                  <a:pt x="787292" y="51903"/>
                </a:lnTo>
                <a:lnTo>
                  <a:pt x="787298" y="45553"/>
                </a:lnTo>
                <a:close/>
              </a:path>
              <a:path w="1715135" h="97789">
                <a:moveTo>
                  <a:pt x="831748" y="45595"/>
                </a:moveTo>
                <a:lnTo>
                  <a:pt x="806347" y="45595"/>
                </a:lnTo>
                <a:lnTo>
                  <a:pt x="806342" y="51945"/>
                </a:lnTo>
                <a:lnTo>
                  <a:pt x="831742" y="51945"/>
                </a:lnTo>
                <a:lnTo>
                  <a:pt x="831748" y="45595"/>
                </a:lnTo>
                <a:close/>
              </a:path>
              <a:path w="1715135" h="97789">
                <a:moveTo>
                  <a:pt x="876198" y="45636"/>
                </a:moveTo>
                <a:lnTo>
                  <a:pt x="850797" y="45636"/>
                </a:lnTo>
                <a:lnTo>
                  <a:pt x="850792" y="51986"/>
                </a:lnTo>
                <a:lnTo>
                  <a:pt x="876192" y="51986"/>
                </a:lnTo>
                <a:lnTo>
                  <a:pt x="876198" y="45636"/>
                </a:lnTo>
                <a:close/>
              </a:path>
              <a:path w="1715135" h="97789">
                <a:moveTo>
                  <a:pt x="920648" y="45676"/>
                </a:moveTo>
                <a:lnTo>
                  <a:pt x="895247" y="45676"/>
                </a:lnTo>
                <a:lnTo>
                  <a:pt x="895242" y="52026"/>
                </a:lnTo>
                <a:lnTo>
                  <a:pt x="920642" y="52026"/>
                </a:lnTo>
                <a:lnTo>
                  <a:pt x="920648" y="45676"/>
                </a:lnTo>
                <a:close/>
              </a:path>
              <a:path w="1715135" h="97789">
                <a:moveTo>
                  <a:pt x="965098" y="45718"/>
                </a:moveTo>
                <a:lnTo>
                  <a:pt x="939697" y="45718"/>
                </a:lnTo>
                <a:lnTo>
                  <a:pt x="939692" y="52068"/>
                </a:lnTo>
                <a:lnTo>
                  <a:pt x="965092" y="52068"/>
                </a:lnTo>
                <a:lnTo>
                  <a:pt x="965098" y="45718"/>
                </a:lnTo>
                <a:close/>
              </a:path>
              <a:path w="1715135" h="97789">
                <a:moveTo>
                  <a:pt x="1009548" y="45759"/>
                </a:moveTo>
                <a:lnTo>
                  <a:pt x="984147" y="45759"/>
                </a:lnTo>
                <a:lnTo>
                  <a:pt x="984142" y="52109"/>
                </a:lnTo>
                <a:lnTo>
                  <a:pt x="1009542" y="52109"/>
                </a:lnTo>
                <a:lnTo>
                  <a:pt x="1009548" y="45759"/>
                </a:lnTo>
                <a:close/>
              </a:path>
              <a:path w="1715135" h="97789">
                <a:moveTo>
                  <a:pt x="1053998" y="45801"/>
                </a:moveTo>
                <a:lnTo>
                  <a:pt x="1028597" y="45801"/>
                </a:lnTo>
                <a:lnTo>
                  <a:pt x="1028592" y="52151"/>
                </a:lnTo>
                <a:lnTo>
                  <a:pt x="1053992" y="52151"/>
                </a:lnTo>
                <a:lnTo>
                  <a:pt x="1053998" y="45801"/>
                </a:lnTo>
                <a:close/>
              </a:path>
              <a:path w="1715135" h="97789">
                <a:moveTo>
                  <a:pt x="1098448" y="45841"/>
                </a:moveTo>
                <a:lnTo>
                  <a:pt x="1073047" y="45841"/>
                </a:lnTo>
                <a:lnTo>
                  <a:pt x="1073042" y="52191"/>
                </a:lnTo>
                <a:lnTo>
                  <a:pt x="1098442" y="52191"/>
                </a:lnTo>
                <a:lnTo>
                  <a:pt x="1098448" y="45841"/>
                </a:lnTo>
                <a:close/>
              </a:path>
              <a:path w="1715135" h="97789">
                <a:moveTo>
                  <a:pt x="1142898" y="45882"/>
                </a:moveTo>
                <a:lnTo>
                  <a:pt x="1117497" y="45882"/>
                </a:lnTo>
                <a:lnTo>
                  <a:pt x="1117492" y="52232"/>
                </a:lnTo>
                <a:lnTo>
                  <a:pt x="1142892" y="52232"/>
                </a:lnTo>
                <a:lnTo>
                  <a:pt x="1142898" y="45882"/>
                </a:lnTo>
                <a:close/>
              </a:path>
              <a:path w="1715135" h="97789">
                <a:moveTo>
                  <a:pt x="1187348" y="45924"/>
                </a:moveTo>
                <a:lnTo>
                  <a:pt x="1161947" y="45924"/>
                </a:lnTo>
                <a:lnTo>
                  <a:pt x="1161942" y="52274"/>
                </a:lnTo>
                <a:lnTo>
                  <a:pt x="1187342" y="52274"/>
                </a:lnTo>
                <a:lnTo>
                  <a:pt x="1187348" y="45924"/>
                </a:lnTo>
                <a:close/>
              </a:path>
              <a:path w="1715135" h="97789">
                <a:moveTo>
                  <a:pt x="1231798" y="45965"/>
                </a:moveTo>
                <a:lnTo>
                  <a:pt x="1206397" y="45965"/>
                </a:lnTo>
                <a:lnTo>
                  <a:pt x="1206392" y="52315"/>
                </a:lnTo>
                <a:lnTo>
                  <a:pt x="1231792" y="52315"/>
                </a:lnTo>
                <a:lnTo>
                  <a:pt x="1231798" y="45965"/>
                </a:lnTo>
                <a:close/>
              </a:path>
              <a:path w="1715135" h="97789">
                <a:moveTo>
                  <a:pt x="1276248" y="46007"/>
                </a:moveTo>
                <a:lnTo>
                  <a:pt x="1250847" y="46007"/>
                </a:lnTo>
                <a:lnTo>
                  <a:pt x="1250842" y="52357"/>
                </a:lnTo>
                <a:lnTo>
                  <a:pt x="1276242" y="52357"/>
                </a:lnTo>
                <a:lnTo>
                  <a:pt x="1276248" y="46007"/>
                </a:lnTo>
                <a:close/>
              </a:path>
              <a:path w="1715135" h="97789">
                <a:moveTo>
                  <a:pt x="1320698" y="46047"/>
                </a:moveTo>
                <a:lnTo>
                  <a:pt x="1295297" y="46047"/>
                </a:lnTo>
                <a:lnTo>
                  <a:pt x="1295292" y="52397"/>
                </a:lnTo>
                <a:lnTo>
                  <a:pt x="1320692" y="52397"/>
                </a:lnTo>
                <a:lnTo>
                  <a:pt x="1320698" y="46047"/>
                </a:lnTo>
                <a:close/>
              </a:path>
              <a:path w="1715135" h="97789">
                <a:moveTo>
                  <a:pt x="1365148" y="46089"/>
                </a:moveTo>
                <a:lnTo>
                  <a:pt x="1339747" y="46089"/>
                </a:lnTo>
                <a:lnTo>
                  <a:pt x="1339742" y="52439"/>
                </a:lnTo>
                <a:lnTo>
                  <a:pt x="1365142" y="52439"/>
                </a:lnTo>
                <a:lnTo>
                  <a:pt x="1365148" y="46089"/>
                </a:lnTo>
                <a:close/>
              </a:path>
              <a:path w="1715135" h="97789">
                <a:moveTo>
                  <a:pt x="1409598" y="46130"/>
                </a:moveTo>
                <a:lnTo>
                  <a:pt x="1384197" y="46130"/>
                </a:lnTo>
                <a:lnTo>
                  <a:pt x="1384192" y="52480"/>
                </a:lnTo>
                <a:lnTo>
                  <a:pt x="1409592" y="52480"/>
                </a:lnTo>
                <a:lnTo>
                  <a:pt x="1409598" y="46130"/>
                </a:lnTo>
                <a:close/>
              </a:path>
              <a:path w="1715135" h="97789">
                <a:moveTo>
                  <a:pt x="1454048" y="46170"/>
                </a:moveTo>
                <a:lnTo>
                  <a:pt x="1428647" y="46170"/>
                </a:lnTo>
                <a:lnTo>
                  <a:pt x="1428642" y="52520"/>
                </a:lnTo>
                <a:lnTo>
                  <a:pt x="1454042" y="52520"/>
                </a:lnTo>
                <a:lnTo>
                  <a:pt x="1454048" y="46170"/>
                </a:lnTo>
                <a:close/>
              </a:path>
              <a:path w="1715135" h="97789">
                <a:moveTo>
                  <a:pt x="1498498" y="46212"/>
                </a:moveTo>
                <a:lnTo>
                  <a:pt x="1473097" y="46212"/>
                </a:lnTo>
                <a:lnTo>
                  <a:pt x="1473092" y="52562"/>
                </a:lnTo>
                <a:lnTo>
                  <a:pt x="1498492" y="52562"/>
                </a:lnTo>
                <a:lnTo>
                  <a:pt x="1498498" y="46212"/>
                </a:lnTo>
                <a:close/>
              </a:path>
              <a:path w="1715135" h="97789">
                <a:moveTo>
                  <a:pt x="1542948" y="46253"/>
                </a:moveTo>
                <a:lnTo>
                  <a:pt x="1517547" y="46253"/>
                </a:lnTo>
                <a:lnTo>
                  <a:pt x="1517542" y="52603"/>
                </a:lnTo>
                <a:lnTo>
                  <a:pt x="1542942" y="52603"/>
                </a:lnTo>
                <a:lnTo>
                  <a:pt x="1542948" y="46253"/>
                </a:lnTo>
                <a:close/>
              </a:path>
              <a:path w="1715135" h="97789">
                <a:moveTo>
                  <a:pt x="1587398" y="46295"/>
                </a:moveTo>
                <a:lnTo>
                  <a:pt x="1561997" y="46295"/>
                </a:lnTo>
                <a:lnTo>
                  <a:pt x="1561992" y="52645"/>
                </a:lnTo>
                <a:lnTo>
                  <a:pt x="1587392" y="52645"/>
                </a:lnTo>
                <a:lnTo>
                  <a:pt x="1587398" y="46295"/>
                </a:lnTo>
                <a:close/>
              </a:path>
              <a:path w="1715135" h="97789">
                <a:moveTo>
                  <a:pt x="1701926" y="49587"/>
                </a:moveTo>
                <a:lnTo>
                  <a:pt x="1628855" y="92099"/>
                </a:lnTo>
                <a:lnTo>
                  <a:pt x="1628341" y="94043"/>
                </a:lnTo>
                <a:lnTo>
                  <a:pt x="1630105" y="97073"/>
                </a:lnTo>
                <a:lnTo>
                  <a:pt x="1632049" y="97586"/>
                </a:lnTo>
                <a:lnTo>
                  <a:pt x="1709065" y="52757"/>
                </a:lnTo>
                <a:lnTo>
                  <a:pt x="1708201" y="52757"/>
                </a:lnTo>
                <a:lnTo>
                  <a:pt x="1708202" y="52322"/>
                </a:lnTo>
                <a:lnTo>
                  <a:pt x="1706606" y="52322"/>
                </a:lnTo>
                <a:lnTo>
                  <a:pt x="1701926" y="49587"/>
                </a:lnTo>
                <a:close/>
              </a:path>
              <a:path w="1715135" h="97789">
                <a:moveTo>
                  <a:pt x="1631847" y="46407"/>
                </a:moveTo>
                <a:lnTo>
                  <a:pt x="1606447" y="46407"/>
                </a:lnTo>
                <a:lnTo>
                  <a:pt x="1606442" y="52757"/>
                </a:lnTo>
                <a:lnTo>
                  <a:pt x="1631841" y="52757"/>
                </a:lnTo>
                <a:lnTo>
                  <a:pt x="1631847" y="46407"/>
                </a:lnTo>
                <a:close/>
              </a:path>
              <a:path w="1715135" h="97789">
                <a:moveTo>
                  <a:pt x="1676297" y="46407"/>
                </a:moveTo>
                <a:lnTo>
                  <a:pt x="1650897" y="46407"/>
                </a:lnTo>
                <a:lnTo>
                  <a:pt x="1650891" y="52757"/>
                </a:lnTo>
                <a:lnTo>
                  <a:pt x="1676291" y="52757"/>
                </a:lnTo>
                <a:lnTo>
                  <a:pt x="1676297" y="46407"/>
                </a:lnTo>
                <a:close/>
              </a:path>
              <a:path w="1715135" h="97789">
                <a:moveTo>
                  <a:pt x="1696486" y="46407"/>
                </a:moveTo>
                <a:lnTo>
                  <a:pt x="1695348" y="46407"/>
                </a:lnTo>
                <a:lnTo>
                  <a:pt x="1695341" y="52757"/>
                </a:lnTo>
                <a:lnTo>
                  <a:pt x="1696442" y="52757"/>
                </a:lnTo>
                <a:lnTo>
                  <a:pt x="1701888" y="49587"/>
                </a:lnTo>
                <a:lnTo>
                  <a:pt x="1696486" y="46407"/>
                </a:lnTo>
                <a:close/>
              </a:path>
              <a:path w="1715135" h="97789">
                <a:moveTo>
                  <a:pt x="1709070" y="46407"/>
                </a:moveTo>
                <a:lnTo>
                  <a:pt x="1708206" y="46407"/>
                </a:lnTo>
                <a:lnTo>
                  <a:pt x="1708201" y="52757"/>
                </a:lnTo>
                <a:lnTo>
                  <a:pt x="1709065" y="52757"/>
                </a:lnTo>
                <a:lnTo>
                  <a:pt x="1714511" y="49587"/>
                </a:lnTo>
                <a:lnTo>
                  <a:pt x="1709070" y="46407"/>
                </a:lnTo>
                <a:close/>
              </a:path>
              <a:path w="1715135" h="97789">
                <a:moveTo>
                  <a:pt x="1706611" y="46837"/>
                </a:moveTo>
                <a:lnTo>
                  <a:pt x="1701926" y="49587"/>
                </a:lnTo>
                <a:lnTo>
                  <a:pt x="1706606" y="52322"/>
                </a:lnTo>
                <a:lnTo>
                  <a:pt x="1706611" y="46837"/>
                </a:lnTo>
                <a:close/>
              </a:path>
              <a:path w="1715135" h="97789">
                <a:moveTo>
                  <a:pt x="1708206" y="46837"/>
                </a:moveTo>
                <a:lnTo>
                  <a:pt x="1706611" y="46837"/>
                </a:lnTo>
                <a:lnTo>
                  <a:pt x="1706606" y="52322"/>
                </a:lnTo>
                <a:lnTo>
                  <a:pt x="1708202" y="52322"/>
                </a:lnTo>
                <a:lnTo>
                  <a:pt x="1708206" y="46837"/>
                </a:lnTo>
                <a:close/>
              </a:path>
              <a:path w="1715135" h="97789">
                <a:moveTo>
                  <a:pt x="1632138" y="1435"/>
                </a:moveTo>
                <a:lnTo>
                  <a:pt x="1630194" y="1945"/>
                </a:lnTo>
                <a:lnTo>
                  <a:pt x="1628424" y="4972"/>
                </a:lnTo>
                <a:lnTo>
                  <a:pt x="1628934" y="6917"/>
                </a:lnTo>
                <a:lnTo>
                  <a:pt x="1701926" y="49587"/>
                </a:lnTo>
                <a:lnTo>
                  <a:pt x="1706611" y="46837"/>
                </a:lnTo>
                <a:lnTo>
                  <a:pt x="1708206" y="46837"/>
                </a:lnTo>
                <a:lnTo>
                  <a:pt x="1708206" y="46407"/>
                </a:lnTo>
                <a:lnTo>
                  <a:pt x="1709070" y="46407"/>
                </a:lnTo>
                <a:lnTo>
                  <a:pt x="1632138" y="143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96125" y="3809612"/>
            <a:ext cx="2072005" cy="97790"/>
          </a:xfrm>
          <a:custGeom>
            <a:avLst/>
            <a:gdLst/>
            <a:ahLst/>
            <a:cxnLst/>
            <a:rect l="l" t="t" r="r" b="b"/>
            <a:pathLst>
              <a:path w="2072004" h="97789">
                <a:moveTo>
                  <a:pt x="82437" y="0"/>
                </a:moveTo>
                <a:lnTo>
                  <a:pt x="0" y="48021"/>
                </a:lnTo>
                <a:lnTo>
                  <a:pt x="82363" y="96151"/>
                </a:lnTo>
                <a:lnTo>
                  <a:pt x="84308" y="95641"/>
                </a:lnTo>
                <a:lnTo>
                  <a:pt x="86077" y="92613"/>
                </a:lnTo>
                <a:lnTo>
                  <a:pt x="85566" y="90669"/>
                </a:lnTo>
                <a:lnTo>
                  <a:pt x="18103" y="51245"/>
                </a:lnTo>
                <a:lnTo>
                  <a:pt x="6225" y="51245"/>
                </a:lnTo>
                <a:lnTo>
                  <a:pt x="6230" y="44895"/>
                </a:lnTo>
                <a:lnTo>
                  <a:pt x="17954" y="44895"/>
                </a:lnTo>
                <a:lnTo>
                  <a:pt x="85632" y="5486"/>
                </a:lnTo>
                <a:lnTo>
                  <a:pt x="86145" y="3543"/>
                </a:lnTo>
                <a:lnTo>
                  <a:pt x="84380" y="513"/>
                </a:lnTo>
                <a:lnTo>
                  <a:pt x="82437" y="0"/>
                </a:lnTo>
                <a:close/>
              </a:path>
              <a:path w="2072004" h="97789">
                <a:moveTo>
                  <a:pt x="17954" y="44895"/>
                </a:moveTo>
                <a:lnTo>
                  <a:pt x="6230" y="44895"/>
                </a:lnTo>
                <a:lnTo>
                  <a:pt x="6225" y="51245"/>
                </a:lnTo>
                <a:lnTo>
                  <a:pt x="18103" y="51245"/>
                </a:lnTo>
                <a:lnTo>
                  <a:pt x="17273" y="50760"/>
                </a:lnTo>
                <a:lnTo>
                  <a:pt x="7883" y="50760"/>
                </a:lnTo>
                <a:lnTo>
                  <a:pt x="7887" y="45275"/>
                </a:lnTo>
                <a:lnTo>
                  <a:pt x="17302" y="45275"/>
                </a:lnTo>
                <a:lnTo>
                  <a:pt x="17954" y="44895"/>
                </a:lnTo>
                <a:close/>
              </a:path>
              <a:path w="2072004" h="97789">
                <a:moveTo>
                  <a:pt x="31630" y="44895"/>
                </a:moveTo>
                <a:lnTo>
                  <a:pt x="17954" y="44895"/>
                </a:lnTo>
                <a:lnTo>
                  <a:pt x="12586" y="48021"/>
                </a:lnTo>
                <a:lnTo>
                  <a:pt x="18103" y="51245"/>
                </a:lnTo>
                <a:lnTo>
                  <a:pt x="31625" y="51245"/>
                </a:lnTo>
                <a:lnTo>
                  <a:pt x="31630" y="44895"/>
                </a:lnTo>
                <a:close/>
              </a:path>
              <a:path w="2072004" h="97789">
                <a:moveTo>
                  <a:pt x="76079" y="44895"/>
                </a:moveTo>
                <a:lnTo>
                  <a:pt x="50680" y="44895"/>
                </a:lnTo>
                <a:lnTo>
                  <a:pt x="50675" y="51245"/>
                </a:lnTo>
                <a:lnTo>
                  <a:pt x="76075" y="51245"/>
                </a:lnTo>
                <a:lnTo>
                  <a:pt x="76079" y="44895"/>
                </a:lnTo>
                <a:close/>
              </a:path>
              <a:path w="2072004" h="97789">
                <a:moveTo>
                  <a:pt x="7887" y="45275"/>
                </a:moveTo>
                <a:lnTo>
                  <a:pt x="7883" y="50760"/>
                </a:lnTo>
                <a:lnTo>
                  <a:pt x="12586" y="48021"/>
                </a:lnTo>
                <a:lnTo>
                  <a:pt x="7887" y="45275"/>
                </a:lnTo>
                <a:close/>
              </a:path>
              <a:path w="2072004" h="97789">
                <a:moveTo>
                  <a:pt x="12586" y="48021"/>
                </a:moveTo>
                <a:lnTo>
                  <a:pt x="7883" y="50760"/>
                </a:lnTo>
                <a:lnTo>
                  <a:pt x="17273" y="50760"/>
                </a:lnTo>
                <a:lnTo>
                  <a:pt x="12586" y="48021"/>
                </a:lnTo>
                <a:close/>
              </a:path>
              <a:path w="2072004" h="97789">
                <a:moveTo>
                  <a:pt x="17302" y="45275"/>
                </a:moveTo>
                <a:lnTo>
                  <a:pt x="7887" y="45275"/>
                </a:lnTo>
                <a:lnTo>
                  <a:pt x="12586" y="48021"/>
                </a:lnTo>
                <a:lnTo>
                  <a:pt x="17302" y="45275"/>
                </a:lnTo>
                <a:close/>
              </a:path>
              <a:path w="2072004" h="97789">
                <a:moveTo>
                  <a:pt x="120529" y="44930"/>
                </a:moveTo>
                <a:lnTo>
                  <a:pt x="95129" y="44930"/>
                </a:lnTo>
                <a:lnTo>
                  <a:pt x="95125" y="51280"/>
                </a:lnTo>
                <a:lnTo>
                  <a:pt x="120525" y="51280"/>
                </a:lnTo>
                <a:lnTo>
                  <a:pt x="120529" y="44930"/>
                </a:lnTo>
                <a:close/>
              </a:path>
              <a:path w="2072004" h="97789">
                <a:moveTo>
                  <a:pt x="164979" y="44964"/>
                </a:moveTo>
                <a:lnTo>
                  <a:pt x="139579" y="44964"/>
                </a:lnTo>
                <a:lnTo>
                  <a:pt x="139575" y="51314"/>
                </a:lnTo>
                <a:lnTo>
                  <a:pt x="164975" y="51314"/>
                </a:lnTo>
                <a:lnTo>
                  <a:pt x="164979" y="44964"/>
                </a:lnTo>
                <a:close/>
              </a:path>
              <a:path w="2072004" h="97789">
                <a:moveTo>
                  <a:pt x="209429" y="44997"/>
                </a:moveTo>
                <a:lnTo>
                  <a:pt x="184029" y="44997"/>
                </a:lnTo>
                <a:lnTo>
                  <a:pt x="184025" y="51347"/>
                </a:lnTo>
                <a:lnTo>
                  <a:pt x="209425" y="51347"/>
                </a:lnTo>
                <a:lnTo>
                  <a:pt x="209429" y="44997"/>
                </a:lnTo>
                <a:close/>
              </a:path>
              <a:path w="2072004" h="97789">
                <a:moveTo>
                  <a:pt x="253879" y="45031"/>
                </a:moveTo>
                <a:lnTo>
                  <a:pt x="228479" y="45031"/>
                </a:lnTo>
                <a:lnTo>
                  <a:pt x="228475" y="51381"/>
                </a:lnTo>
                <a:lnTo>
                  <a:pt x="253875" y="51381"/>
                </a:lnTo>
                <a:lnTo>
                  <a:pt x="253879" y="45031"/>
                </a:lnTo>
                <a:close/>
              </a:path>
              <a:path w="2072004" h="97789">
                <a:moveTo>
                  <a:pt x="298329" y="45065"/>
                </a:moveTo>
                <a:lnTo>
                  <a:pt x="272929" y="45065"/>
                </a:lnTo>
                <a:lnTo>
                  <a:pt x="272925" y="51415"/>
                </a:lnTo>
                <a:lnTo>
                  <a:pt x="298325" y="51415"/>
                </a:lnTo>
                <a:lnTo>
                  <a:pt x="298329" y="45065"/>
                </a:lnTo>
                <a:close/>
              </a:path>
              <a:path w="2072004" h="97789">
                <a:moveTo>
                  <a:pt x="342779" y="45100"/>
                </a:moveTo>
                <a:lnTo>
                  <a:pt x="317379" y="45100"/>
                </a:lnTo>
                <a:lnTo>
                  <a:pt x="317375" y="51450"/>
                </a:lnTo>
                <a:lnTo>
                  <a:pt x="342775" y="51450"/>
                </a:lnTo>
                <a:lnTo>
                  <a:pt x="342779" y="45100"/>
                </a:lnTo>
                <a:close/>
              </a:path>
              <a:path w="2072004" h="97789">
                <a:moveTo>
                  <a:pt x="387229" y="45134"/>
                </a:moveTo>
                <a:lnTo>
                  <a:pt x="361829" y="45134"/>
                </a:lnTo>
                <a:lnTo>
                  <a:pt x="361825" y="51484"/>
                </a:lnTo>
                <a:lnTo>
                  <a:pt x="387225" y="51484"/>
                </a:lnTo>
                <a:lnTo>
                  <a:pt x="387229" y="45134"/>
                </a:lnTo>
                <a:close/>
              </a:path>
              <a:path w="2072004" h="97789">
                <a:moveTo>
                  <a:pt x="431679" y="45167"/>
                </a:moveTo>
                <a:lnTo>
                  <a:pt x="406279" y="45167"/>
                </a:lnTo>
                <a:lnTo>
                  <a:pt x="406275" y="51517"/>
                </a:lnTo>
                <a:lnTo>
                  <a:pt x="431675" y="51517"/>
                </a:lnTo>
                <a:lnTo>
                  <a:pt x="431679" y="45167"/>
                </a:lnTo>
                <a:close/>
              </a:path>
              <a:path w="2072004" h="97789">
                <a:moveTo>
                  <a:pt x="476129" y="45201"/>
                </a:moveTo>
                <a:lnTo>
                  <a:pt x="450729" y="45201"/>
                </a:lnTo>
                <a:lnTo>
                  <a:pt x="450725" y="51551"/>
                </a:lnTo>
                <a:lnTo>
                  <a:pt x="476125" y="51551"/>
                </a:lnTo>
                <a:lnTo>
                  <a:pt x="476129" y="45201"/>
                </a:lnTo>
                <a:close/>
              </a:path>
              <a:path w="2072004" h="97789">
                <a:moveTo>
                  <a:pt x="520579" y="45236"/>
                </a:moveTo>
                <a:lnTo>
                  <a:pt x="495179" y="45236"/>
                </a:lnTo>
                <a:lnTo>
                  <a:pt x="495175" y="51586"/>
                </a:lnTo>
                <a:lnTo>
                  <a:pt x="520575" y="51586"/>
                </a:lnTo>
                <a:lnTo>
                  <a:pt x="520579" y="45236"/>
                </a:lnTo>
                <a:close/>
              </a:path>
              <a:path w="2072004" h="97789">
                <a:moveTo>
                  <a:pt x="565029" y="45270"/>
                </a:moveTo>
                <a:lnTo>
                  <a:pt x="539629" y="45270"/>
                </a:lnTo>
                <a:lnTo>
                  <a:pt x="539625" y="51620"/>
                </a:lnTo>
                <a:lnTo>
                  <a:pt x="565025" y="51620"/>
                </a:lnTo>
                <a:lnTo>
                  <a:pt x="565029" y="45270"/>
                </a:lnTo>
                <a:close/>
              </a:path>
              <a:path w="2072004" h="97789">
                <a:moveTo>
                  <a:pt x="609479" y="45304"/>
                </a:moveTo>
                <a:lnTo>
                  <a:pt x="584079" y="45304"/>
                </a:lnTo>
                <a:lnTo>
                  <a:pt x="584075" y="51654"/>
                </a:lnTo>
                <a:lnTo>
                  <a:pt x="609475" y="51654"/>
                </a:lnTo>
                <a:lnTo>
                  <a:pt x="609479" y="45304"/>
                </a:lnTo>
                <a:close/>
              </a:path>
              <a:path w="2072004" h="97789">
                <a:moveTo>
                  <a:pt x="653929" y="45338"/>
                </a:moveTo>
                <a:lnTo>
                  <a:pt x="628529" y="45338"/>
                </a:lnTo>
                <a:lnTo>
                  <a:pt x="628525" y="51688"/>
                </a:lnTo>
                <a:lnTo>
                  <a:pt x="653925" y="51688"/>
                </a:lnTo>
                <a:lnTo>
                  <a:pt x="653929" y="45338"/>
                </a:lnTo>
                <a:close/>
              </a:path>
              <a:path w="2072004" h="97789">
                <a:moveTo>
                  <a:pt x="698379" y="45372"/>
                </a:moveTo>
                <a:lnTo>
                  <a:pt x="672979" y="45372"/>
                </a:lnTo>
                <a:lnTo>
                  <a:pt x="672975" y="51722"/>
                </a:lnTo>
                <a:lnTo>
                  <a:pt x="698375" y="51722"/>
                </a:lnTo>
                <a:lnTo>
                  <a:pt x="698379" y="45372"/>
                </a:lnTo>
                <a:close/>
              </a:path>
              <a:path w="2072004" h="97789">
                <a:moveTo>
                  <a:pt x="742829" y="45406"/>
                </a:moveTo>
                <a:lnTo>
                  <a:pt x="717429" y="45406"/>
                </a:lnTo>
                <a:lnTo>
                  <a:pt x="717425" y="51756"/>
                </a:lnTo>
                <a:lnTo>
                  <a:pt x="742825" y="51756"/>
                </a:lnTo>
                <a:lnTo>
                  <a:pt x="742829" y="45406"/>
                </a:lnTo>
                <a:close/>
              </a:path>
              <a:path w="2072004" h="97789">
                <a:moveTo>
                  <a:pt x="787279" y="45440"/>
                </a:moveTo>
                <a:lnTo>
                  <a:pt x="761879" y="45440"/>
                </a:lnTo>
                <a:lnTo>
                  <a:pt x="761875" y="51790"/>
                </a:lnTo>
                <a:lnTo>
                  <a:pt x="787275" y="51790"/>
                </a:lnTo>
                <a:lnTo>
                  <a:pt x="787279" y="45440"/>
                </a:lnTo>
                <a:close/>
              </a:path>
              <a:path w="2072004" h="97789">
                <a:moveTo>
                  <a:pt x="831729" y="45474"/>
                </a:moveTo>
                <a:lnTo>
                  <a:pt x="806329" y="45474"/>
                </a:lnTo>
                <a:lnTo>
                  <a:pt x="806325" y="51824"/>
                </a:lnTo>
                <a:lnTo>
                  <a:pt x="831725" y="51824"/>
                </a:lnTo>
                <a:lnTo>
                  <a:pt x="831729" y="45474"/>
                </a:lnTo>
                <a:close/>
              </a:path>
              <a:path w="2072004" h="97789">
                <a:moveTo>
                  <a:pt x="876179" y="45509"/>
                </a:moveTo>
                <a:lnTo>
                  <a:pt x="850779" y="45509"/>
                </a:lnTo>
                <a:lnTo>
                  <a:pt x="850775" y="51859"/>
                </a:lnTo>
                <a:lnTo>
                  <a:pt x="876175" y="51859"/>
                </a:lnTo>
                <a:lnTo>
                  <a:pt x="876179" y="45509"/>
                </a:lnTo>
                <a:close/>
              </a:path>
              <a:path w="2072004" h="97789">
                <a:moveTo>
                  <a:pt x="920629" y="45543"/>
                </a:moveTo>
                <a:lnTo>
                  <a:pt x="895229" y="45543"/>
                </a:lnTo>
                <a:lnTo>
                  <a:pt x="895225" y="51893"/>
                </a:lnTo>
                <a:lnTo>
                  <a:pt x="920625" y="51893"/>
                </a:lnTo>
                <a:lnTo>
                  <a:pt x="920629" y="45543"/>
                </a:lnTo>
                <a:close/>
              </a:path>
              <a:path w="2072004" h="97789">
                <a:moveTo>
                  <a:pt x="965079" y="45576"/>
                </a:moveTo>
                <a:lnTo>
                  <a:pt x="939679" y="45576"/>
                </a:lnTo>
                <a:lnTo>
                  <a:pt x="939675" y="51926"/>
                </a:lnTo>
                <a:lnTo>
                  <a:pt x="965075" y="51926"/>
                </a:lnTo>
                <a:lnTo>
                  <a:pt x="965079" y="45576"/>
                </a:lnTo>
                <a:close/>
              </a:path>
              <a:path w="2072004" h="97789">
                <a:moveTo>
                  <a:pt x="1009529" y="45610"/>
                </a:moveTo>
                <a:lnTo>
                  <a:pt x="984129" y="45610"/>
                </a:lnTo>
                <a:lnTo>
                  <a:pt x="984125" y="51960"/>
                </a:lnTo>
                <a:lnTo>
                  <a:pt x="1009525" y="51960"/>
                </a:lnTo>
                <a:lnTo>
                  <a:pt x="1009529" y="45610"/>
                </a:lnTo>
                <a:close/>
              </a:path>
              <a:path w="2072004" h="97789">
                <a:moveTo>
                  <a:pt x="1053979" y="45645"/>
                </a:moveTo>
                <a:lnTo>
                  <a:pt x="1028579" y="45645"/>
                </a:lnTo>
                <a:lnTo>
                  <a:pt x="1028575" y="51995"/>
                </a:lnTo>
                <a:lnTo>
                  <a:pt x="1053975" y="51995"/>
                </a:lnTo>
                <a:lnTo>
                  <a:pt x="1053979" y="45645"/>
                </a:lnTo>
                <a:close/>
              </a:path>
              <a:path w="2072004" h="97789">
                <a:moveTo>
                  <a:pt x="1098429" y="45679"/>
                </a:moveTo>
                <a:lnTo>
                  <a:pt x="1073029" y="45679"/>
                </a:lnTo>
                <a:lnTo>
                  <a:pt x="1073025" y="52029"/>
                </a:lnTo>
                <a:lnTo>
                  <a:pt x="1098425" y="52029"/>
                </a:lnTo>
                <a:lnTo>
                  <a:pt x="1098429" y="45679"/>
                </a:lnTo>
                <a:close/>
              </a:path>
              <a:path w="2072004" h="97789">
                <a:moveTo>
                  <a:pt x="1142879" y="45713"/>
                </a:moveTo>
                <a:lnTo>
                  <a:pt x="1117479" y="45713"/>
                </a:lnTo>
                <a:lnTo>
                  <a:pt x="1117475" y="52063"/>
                </a:lnTo>
                <a:lnTo>
                  <a:pt x="1142875" y="52063"/>
                </a:lnTo>
                <a:lnTo>
                  <a:pt x="1142879" y="45713"/>
                </a:lnTo>
                <a:close/>
              </a:path>
              <a:path w="2072004" h="97789">
                <a:moveTo>
                  <a:pt x="1187329" y="45747"/>
                </a:moveTo>
                <a:lnTo>
                  <a:pt x="1161929" y="45747"/>
                </a:lnTo>
                <a:lnTo>
                  <a:pt x="1161925" y="52097"/>
                </a:lnTo>
                <a:lnTo>
                  <a:pt x="1187325" y="52097"/>
                </a:lnTo>
                <a:lnTo>
                  <a:pt x="1187329" y="45747"/>
                </a:lnTo>
                <a:close/>
              </a:path>
              <a:path w="2072004" h="97789">
                <a:moveTo>
                  <a:pt x="1231779" y="45780"/>
                </a:moveTo>
                <a:lnTo>
                  <a:pt x="1206379" y="45780"/>
                </a:lnTo>
                <a:lnTo>
                  <a:pt x="1206375" y="52130"/>
                </a:lnTo>
                <a:lnTo>
                  <a:pt x="1231775" y="52130"/>
                </a:lnTo>
                <a:lnTo>
                  <a:pt x="1231779" y="45780"/>
                </a:lnTo>
                <a:close/>
              </a:path>
              <a:path w="2072004" h="97789">
                <a:moveTo>
                  <a:pt x="1276229" y="45815"/>
                </a:moveTo>
                <a:lnTo>
                  <a:pt x="1250829" y="45815"/>
                </a:lnTo>
                <a:lnTo>
                  <a:pt x="1250825" y="52165"/>
                </a:lnTo>
                <a:lnTo>
                  <a:pt x="1276225" y="52165"/>
                </a:lnTo>
                <a:lnTo>
                  <a:pt x="1276229" y="45815"/>
                </a:lnTo>
                <a:close/>
              </a:path>
              <a:path w="2072004" h="97789">
                <a:moveTo>
                  <a:pt x="1320679" y="45849"/>
                </a:moveTo>
                <a:lnTo>
                  <a:pt x="1295279" y="45849"/>
                </a:lnTo>
                <a:lnTo>
                  <a:pt x="1295275" y="52199"/>
                </a:lnTo>
                <a:lnTo>
                  <a:pt x="1320675" y="52199"/>
                </a:lnTo>
                <a:lnTo>
                  <a:pt x="1320679" y="45849"/>
                </a:lnTo>
                <a:close/>
              </a:path>
              <a:path w="2072004" h="97789">
                <a:moveTo>
                  <a:pt x="1365129" y="45883"/>
                </a:moveTo>
                <a:lnTo>
                  <a:pt x="1339729" y="45883"/>
                </a:lnTo>
                <a:lnTo>
                  <a:pt x="1339725" y="52233"/>
                </a:lnTo>
                <a:lnTo>
                  <a:pt x="1365125" y="52233"/>
                </a:lnTo>
                <a:lnTo>
                  <a:pt x="1365129" y="45883"/>
                </a:lnTo>
                <a:close/>
              </a:path>
              <a:path w="2072004" h="97789">
                <a:moveTo>
                  <a:pt x="1409579" y="45918"/>
                </a:moveTo>
                <a:lnTo>
                  <a:pt x="1384179" y="45918"/>
                </a:lnTo>
                <a:lnTo>
                  <a:pt x="1384175" y="52268"/>
                </a:lnTo>
                <a:lnTo>
                  <a:pt x="1409575" y="52268"/>
                </a:lnTo>
                <a:lnTo>
                  <a:pt x="1409579" y="45918"/>
                </a:lnTo>
                <a:close/>
              </a:path>
              <a:path w="2072004" h="97789">
                <a:moveTo>
                  <a:pt x="1454029" y="45952"/>
                </a:moveTo>
                <a:lnTo>
                  <a:pt x="1428629" y="45952"/>
                </a:lnTo>
                <a:lnTo>
                  <a:pt x="1428625" y="52302"/>
                </a:lnTo>
                <a:lnTo>
                  <a:pt x="1454025" y="52302"/>
                </a:lnTo>
                <a:lnTo>
                  <a:pt x="1454029" y="45952"/>
                </a:lnTo>
                <a:close/>
              </a:path>
              <a:path w="2072004" h="97789">
                <a:moveTo>
                  <a:pt x="1498479" y="45985"/>
                </a:moveTo>
                <a:lnTo>
                  <a:pt x="1473079" y="45985"/>
                </a:lnTo>
                <a:lnTo>
                  <a:pt x="1473075" y="52335"/>
                </a:lnTo>
                <a:lnTo>
                  <a:pt x="1498475" y="52335"/>
                </a:lnTo>
                <a:lnTo>
                  <a:pt x="1498479" y="45985"/>
                </a:lnTo>
                <a:close/>
              </a:path>
              <a:path w="2072004" h="97789">
                <a:moveTo>
                  <a:pt x="1542929" y="46019"/>
                </a:moveTo>
                <a:lnTo>
                  <a:pt x="1517529" y="46019"/>
                </a:lnTo>
                <a:lnTo>
                  <a:pt x="1517525" y="52369"/>
                </a:lnTo>
                <a:lnTo>
                  <a:pt x="1542925" y="52369"/>
                </a:lnTo>
                <a:lnTo>
                  <a:pt x="1542929" y="46019"/>
                </a:lnTo>
                <a:close/>
              </a:path>
              <a:path w="2072004" h="97789">
                <a:moveTo>
                  <a:pt x="1587379" y="46054"/>
                </a:moveTo>
                <a:lnTo>
                  <a:pt x="1561979" y="46054"/>
                </a:lnTo>
                <a:lnTo>
                  <a:pt x="1561975" y="52404"/>
                </a:lnTo>
                <a:lnTo>
                  <a:pt x="1587375" y="52404"/>
                </a:lnTo>
                <a:lnTo>
                  <a:pt x="1587379" y="46054"/>
                </a:lnTo>
                <a:close/>
              </a:path>
              <a:path w="2072004" h="97789">
                <a:moveTo>
                  <a:pt x="1631829" y="46088"/>
                </a:moveTo>
                <a:lnTo>
                  <a:pt x="1606429" y="46088"/>
                </a:lnTo>
                <a:lnTo>
                  <a:pt x="1606425" y="52438"/>
                </a:lnTo>
                <a:lnTo>
                  <a:pt x="1631825" y="52438"/>
                </a:lnTo>
                <a:lnTo>
                  <a:pt x="1631829" y="46088"/>
                </a:lnTo>
                <a:close/>
              </a:path>
              <a:path w="2072004" h="97789">
                <a:moveTo>
                  <a:pt x="1676279" y="46122"/>
                </a:moveTo>
                <a:lnTo>
                  <a:pt x="1650879" y="46122"/>
                </a:lnTo>
                <a:lnTo>
                  <a:pt x="1650875" y="52472"/>
                </a:lnTo>
                <a:lnTo>
                  <a:pt x="1676275" y="52472"/>
                </a:lnTo>
                <a:lnTo>
                  <a:pt x="1676279" y="46122"/>
                </a:lnTo>
                <a:close/>
              </a:path>
              <a:path w="2072004" h="97789">
                <a:moveTo>
                  <a:pt x="1720729" y="46156"/>
                </a:moveTo>
                <a:lnTo>
                  <a:pt x="1695329" y="46156"/>
                </a:lnTo>
                <a:lnTo>
                  <a:pt x="1695325" y="52505"/>
                </a:lnTo>
                <a:lnTo>
                  <a:pt x="1720725" y="52505"/>
                </a:lnTo>
                <a:lnTo>
                  <a:pt x="1720729" y="46156"/>
                </a:lnTo>
                <a:close/>
              </a:path>
              <a:path w="2072004" h="97789">
                <a:moveTo>
                  <a:pt x="1765179" y="46189"/>
                </a:moveTo>
                <a:lnTo>
                  <a:pt x="1739779" y="46189"/>
                </a:lnTo>
                <a:lnTo>
                  <a:pt x="1739775" y="52539"/>
                </a:lnTo>
                <a:lnTo>
                  <a:pt x="1765175" y="52539"/>
                </a:lnTo>
                <a:lnTo>
                  <a:pt x="1765179" y="46189"/>
                </a:lnTo>
                <a:close/>
              </a:path>
              <a:path w="2072004" h="97789">
                <a:moveTo>
                  <a:pt x="1809629" y="46224"/>
                </a:moveTo>
                <a:lnTo>
                  <a:pt x="1784229" y="46224"/>
                </a:lnTo>
                <a:lnTo>
                  <a:pt x="1784225" y="52574"/>
                </a:lnTo>
                <a:lnTo>
                  <a:pt x="1809625" y="52574"/>
                </a:lnTo>
                <a:lnTo>
                  <a:pt x="1809629" y="46224"/>
                </a:lnTo>
                <a:close/>
              </a:path>
              <a:path w="2072004" h="97789">
                <a:moveTo>
                  <a:pt x="1854079" y="46258"/>
                </a:moveTo>
                <a:lnTo>
                  <a:pt x="1828679" y="46258"/>
                </a:lnTo>
                <a:lnTo>
                  <a:pt x="1828675" y="52608"/>
                </a:lnTo>
                <a:lnTo>
                  <a:pt x="1854075" y="52608"/>
                </a:lnTo>
                <a:lnTo>
                  <a:pt x="1854079" y="46258"/>
                </a:lnTo>
                <a:close/>
              </a:path>
              <a:path w="2072004" h="97789">
                <a:moveTo>
                  <a:pt x="1898529" y="46292"/>
                </a:moveTo>
                <a:lnTo>
                  <a:pt x="1873129" y="46292"/>
                </a:lnTo>
                <a:lnTo>
                  <a:pt x="1873125" y="52642"/>
                </a:lnTo>
                <a:lnTo>
                  <a:pt x="1898524" y="52642"/>
                </a:lnTo>
                <a:lnTo>
                  <a:pt x="1898529" y="46292"/>
                </a:lnTo>
                <a:close/>
              </a:path>
              <a:path w="2072004" h="97789">
                <a:moveTo>
                  <a:pt x="1942979" y="46327"/>
                </a:moveTo>
                <a:lnTo>
                  <a:pt x="1917579" y="46327"/>
                </a:lnTo>
                <a:lnTo>
                  <a:pt x="1917574" y="52677"/>
                </a:lnTo>
                <a:lnTo>
                  <a:pt x="1942974" y="52677"/>
                </a:lnTo>
                <a:lnTo>
                  <a:pt x="1942979" y="46327"/>
                </a:lnTo>
                <a:close/>
              </a:path>
              <a:path w="2072004" h="97789">
                <a:moveTo>
                  <a:pt x="2059115" y="49599"/>
                </a:moveTo>
                <a:lnTo>
                  <a:pt x="1986053" y="92125"/>
                </a:lnTo>
                <a:lnTo>
                  <a:pt x="1985539" y="94068"/>
                </a:lnTo>
                <a:lnTo>
                  <a:pt x="1987305" y="97100"/>
                </a:lnTo>
                <a:lnTo>
                  <a:pt x="1989248" y="97613"/>
                </a:lnTo>
                <a:lnTo>
                  <a:pt x="2066255" y="52771"/>
                </a:lnTo>
                <a:lnTo>
                  <a:pt x="2065372" y="52771"/>
                </a:lnTo>
                <a:lnTo>
                  <a:pt x="2065372" y="52336"/>
                </a:lnTo>
                <a:lnTo>
                  <a:pt x="2063798" y="52336"/>
                </a:lnTo>
                <a:lnTo>
                  <a:pt x="2059115" y="49599"/>
                </a:lnTo>
                <a:close/>
              </a:path>
              <a:path w="2072004" h="97789">
                <a:moveTo>
                  <a:pt x="1987429" y="46421"/>
                </a:moveTo>
                <a:lnTo>
                  <a:pt x="1962029" y="46421"/>
                </a:lnTo>
                <a:lnTo>
                  <a:pt x="1962024" y="52771"/>
                </a:lnTo>
                <a:lnTo>
                  <a:pt x="1987424" y="52771"/>
                </a:lnTo>
                <a:lnTo>
                  <a:pt x="1987429" y="46421"/>
                </a:lnTo>
                <a:close/>
              </a:path>
              <a:path w="2072004" h="97789">
                <a:moveTo>
                  <a:pt x="2031879" y="46421"/>
                </a:moveTo>
                <a:lnTo>
                  <a:pt x="2006479" y="46421"/>
                </a:lnTo>
                <a:lnTo>
                  <a:pt x="2006474" y="52771"/>
                </a:lnTo>
                <a:lnTo>
                  <a:pt x="2031874" y="52771"/>
                </a:lnTo>
                <a:lnTo>
                  <a:pt x="2031879" y="46421"/>
                </a:lnTo>
                <a:close/>
              </a:path>
              <a:path w="2072004" h="97789">
                <a:moveTo>
                  <a:pt x="2053675" y="46421"/>
                </a:moveTo>
                <a:lnTo>
                  <a:pt x="2050929" y="46421"/>
                </a:lnTo>
                <a:lnTo>
                  <a:pt x="2050924" y="52771"/>
                </a:lnTo>
                <a:lnTo>
                  <a:pt x="2053636" y="52771"/>
                </a:lnTo>
                <a:lnTo>
                  <a:pt x="2059082" y="49599"/>
                </a:lnTo>
                <a:lnTo>
                  <a:pt x="2053675" y="46421"/>
                </a:lnTo>
                <a:close/>
              </a:path>
              <a:path w="2072004" h="97789">
                <a:moveTo>
                  <a:pt x="2066261" y="46421"/>
                </a:moveTo>
                <a:lnTo>
                  <a:pt x="2065377" y="46421"/>
                </a:lnTo>
                <a:lnTo>
                  <a:pt x="2065372" y="52771"/>
                </a:lnTo>
                <a:lnTo>
                  <a:pt x="2066255" y="52771"/>
                </a:lnTo>
                <a:lnTo>
                  <a:pt x="2071701" y="49599"/>
                </a:lnTo>
                <a:lnTo>
                  <a:pt x="2066261" y="46421"/>
                </a:lnTo>
                <a:close/>
              </a:path>
              <a:path w="2072004" h="97789">
                <a:moveTo>
                  <a:pt x="2063802" y="46851"/>
                </a:moveTo>
                <a:lnTo>
                  <a:pt x="2059115" y="49599"/>
                </a:lnTo>
                <a:lnTo>
                  <a:pt x="2063798" y="52336"/>
                </a:lnTo>
                <a:lnTo>
                  <a:pt x="2063802" y="46851"/>
                </a:lnTo>
                <a:close/>
              </a:path>
              <a:path w="2072004" h="97789">
                <a:moveTo>
                  <a:pt x="2065376" y="46851"/>
                </a:moveTo>
                <a:lnTo>
                  <a:pt x="2063802" y="46851"/>
                </a:lnTo>
                <a:lnTo>
                  <a:pt x="2063798" y="52336"/>
                </a:lnTo>
                <a:lnTo>
                  <a:pt x="2065372" y="52336"/>
                </a:lnTo>
                <a:lnTo>
                  <a:pt x="2065376" y="46851"/>
                </a:lnTo>
                <a:close/>
              </a:path>
              <a:path w="2072004" h="97789">
                <a:moveTo>
                  <a:pt x="1989321" y="1460"/>
                </a:moveTo>
                <a:lnTo>
                  <a:pt x="1987377" y="1971"/>
                </a:lnTo>
                <a:lnTo>
                  <a:pt x="1985608" y="4998"/>
                </a:lnTo>
                <a:lnTo>
                  <a:pt x="1986119" y="6943"/>
                </a:lnTo>
                <a:lnTo>
                  <a:pt x="2059115" y="49599"/>
                </a:lnTo>
                <a:lnTo>
                  <a:pt x="2063802" y="46851"/>
                </a:lnTo>
                <a:lnTo>
                  <a:pt x="2065376" y="46851"/>
                </a:lnTo>
                <a:lnTo>
                  <a:pt x="2065377" y="46421"/>
                </a:lnTo>
                <a:lnTo>
                  <a:pt x="2066261" y="46421"/>
                </a:lnTo>
                <a:lnTo>
                  <a:pt x="1989321" y="146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96125" y="4666862"/>
            <a:ext cx="2072005" cy="97790"/>
          </a:xfrm>
          <a:custGeom>
            <a:avLst/>
            <a:gdLst/>
            <a:ahLst/>
            <a:cxnLst/>
            <a:rect l="l" t="t" r="r" b="b"/>
            <a:pathLst>
              <a:path w="2072004" h="97789">
                <a:moveTo>
                  <a:pt x="82437" y="0"/>
                </a:moveTo>
                <a:lnTo>
                  <a:pt x="0" y="48021"/>
                </a:lnTo>
                <a:lnTo>
                  <a:pt x="82363" y="96151"/>
                </a:lnTo>
                <a:lnTo>
                  <a:pt x="84308" y="95641"/>
                </a:lnTo>
                <a:lnTo>
                  <a:pt x="86077" y="92613"/>
                </a:lnTo>
                <a:lnTo>
                  <a:pt x="85566" y="90669"/>
                </a:lnTo>
                <a:lnTo>
                  <a:pt x="18103" y="51245"/>
                </a:lnTo>
                <a:lnTo>
                  <a:pt x="6225" y="51245"/>
                </a:lnTo>
                <a:lnTo>
                  <a:pt x="6230" y="44895"/>
                </a:lnTo>
                <a:lnTo>
                  <a:pt x="17954" y="44895"/>
                </a:lnTo>
                <a:lnTo>
                  <a:pt x="85632" y="5486"/>
                </a:lnTo>
                <a:lnTo>
                  <a:pt x="86145" y="3543"/>
                </a:lnTo>
                <a:lnTo>
                  <a:pt x="84380" y="513"/>
                </a:lnTo>
                <a:lnTo>
                  <a:pt x="82437" y="0"/>
                </a:lnTo>
                <a:close/>
              </a:path>
              <a:path w="2072004" h="97789">
                <a:moveTo>
                  <a:pt x="17954" y="44895"/>
                </a:moveTo>
                <a:lnTo>
                  <a:pt x="6230" y="44895"/>
                </a:lnTo>
                <a:lnTo>
                  <a:pt x="6225" y="51245"/>
                </a:lnTo>
                <a:lnTo>
                  <a:pt x="18103" y="51245"/>
                </a:lnTo>
                <a:lnTo>
                  <a:pt x="17273" y="50760"/>
                </a:lnTo>
                <a:lnTo>
                  <a:pt x="7883" y="50760"/>
                </a:lnTo>
                <a:lnTo>
                  <a:pt x="7887" y="45275"/>
                </a:lnTo>
                <a:lnTo>
                  <a:pt x="17302" y="45275"/>
                </a:lnTo>
                <a:lnTo>
                  <a:pt x="17954" y="44895"/>
                </a:lnTo>
                <a:close/>
              </a:path>
              <a:path w="2072004" h="97789">
                <a:moveTo>
                  <a:pt x="31630" y="44895"/>
                </a:moveTo>
                <a:lnTo>
                  <a:pt x="17954" y="44895"/>
                </a:lnTo>
                <a:lnTo>
                  <a:pt x="12586" y="48021"/>
                </a:lnTo>
                <a:lnTo>
                  <a:pt x="18103" y="51245"/>
                </a:lnTo>
                <a:lnTo>
                  <a:pt x="31625" y="51245"/>
                </a:lnTo>
                <a:lnTo>
                  <a:pt x="31630" y="44895"/>
                </a:lnTo>
                <a:close/>
              </a:path>
              <a:path w="2072004" h="97789">
                <a:moveTo>
                  <a:pt x="76079" y="44895"/>
                </a:moveTo>
                <a:lnTo>
                  <a:pt x="50680" y="44895"/>
                </a:lnTo>
                <a:lnTo>
                  <a:pt x="50675" y="51245"/>
                </a:lnTo>
                <a:lnTo>
                  <a:pt x="76075" y="51245"/>
                </a:lnTo>
                <a:lnTo>
                  <a:pt x="76079" y="44895"/>
                </a:lnTo>
                <a:close/>
              </a:path>
              <a:path w="2072004" h="97789">
                <a:moveTo>
                  <a:pt x="7887" y="45275"/>
                </a:moveTo>
                <a:lnTo>
                  <a:pt x="7883" y="50760"/>
                </a:lnTo>
                <a:lnTo>
                  <a:pt x="12586" y="48021"/>
                </a:lnTo>
                <a:lnTo>
                  <a:pt x="7887" y="45275"/>
                </a:lnTo>
                <a:close/>
              </a:path>
              <a:path w="2072004" h="97789">
                <a:moveTo>
                  <a:pt x="12586" y="48021"/>
                </a:moveTo>
                <a:lnTo>
                  <a:pt x="7883" y="50760"/>
                </a:lnTo>
                <a:lnTo>
                  <a:pt x="17273" y="50760"/>
                </a:lnTo>
                <a:lnTo>
                  <a:pt x="12586" y="48021"/>
                </a:lnTo>
                <a:close/>
              </a:path>
              <a:path w="2072004" h="97789">
                <a:moveTo>
                  <a:pt x="17302" y="45275"/>
                </a:moveTo>
                <a:lnTo>
                  <a:pt x="7887" y="45275"/>
                </a:lnTo>
                <a:lnTo>
                  <a:pt x="12586" y="48021"/>
                </a:lnTo>
                <a:lnTo>
                  <a:pt x="17302" y="45275"/>
                </a:lnTo>
                <a:close/>
              </a:path>
              <a:path w="2072004" h="97789">
                <a:moveTo>
                  <a:pt x="120529" y="44930"/>
                </a:moveTo>
                <a:lnTo>
                  <a:pt x="95129" y="44930"/>
                </a:lnTo>
                <a:lnTo>
                  <a:pt x="95125" y="51280"/>
                </a:lnTo>
                <a:lnTo>
                  <a:pt x="120525" y="51280"/>
                </a:lnTo>
                <a:lnTo>
                  <a:pt x="120529" y="44930"/>
                </a:lnTo>
                <a:close/>
              </a:path>
              <a:path w="2072004" h="97789">
                <a:moveTo>
                  <a:pt x="164979" y="44963"/>
                </a:moveTo>
                <a:lnTo>
                  <a:pt x="139579" y="44963"/>
                </a:lnTo>
                <a:lnTo>
                  <a:pt x="139575" y="51313"/>
                </a:lnTo>
                <a:lnTo>
                  <a:pt x="164975" y="51313"/>
                </a:lnTo>
                <a:lnTo>
                  <a:pt x="164979" y="44963"/>
                </a:lnTo>
                <a:close/>
              </a:path>
              <a:path w="2072004" h="97789">
                <a:moveTo>
                  <a:pt x="209429" y="44997"/>
                </a:moveTo>
                <a:lnTo>
                  <a:pt x="184029" y="44997"/>
                </a:lnTo>
                <a:lnTo>
                  <a:pt x="184025" y="51347"/>
                </a:lnTo>
                <a:lnTo>
                  <a:pt x="209425" y="51347"/>
                </a:lnTo>
                <a:lnTo>
                  <a:pt x="209429" y="44997"/>
                </a:lnTo>
                <a:close/>
              </a:path>
              <a:path w="2072004" h="97789">
                <a:moveTo>
                  <a:pt x="253879" y="45031"/>
                </a:moveTo>
                <a:lnTo>
                  <a:pt x="228479" y="45031"/>
                </a:lnTo>
                <a:lnTo>
                  <a:pt x="228475" y="51381"/>
                </a:lnTo>
                <a:lnTo>
                  <a:pt x="253875" y="51381"/>
                </a:lnTo>
                <a:lnTo>
                  <a:pt x="253879" y="45031"/>
                </a:lnTo>
                <a:close/>
              </a:path>
              <a:path w="2072004" h="97789">
                <a:moveTo>
                  <a:pt x="298329" y="45065"/>
                </a:moveTo>
                <a:lnTo>
                  <a:pt x="272929" y="45065"/>
                </a:lnTo>
                <a:lnTo>
                  <a:pt x="272925" y="51415"/>
                </a:lnTo>
                <a:lnTo>
                  <a:pt x="298325" y="51415"/>
                </a:lnTo>
                <a:lnTo>
                  <a:pt x="298329" y="45065"/>
                </a:lnTo>
                <a:close/>
              </a:path>
              <a:path w="2072004" h="97789">
                <a:moveTo>
                  <a:pt x="342779" y="45100"/>
                </a:moveTo>
                <a:lnTo>
                  <a:pt x="317379" y="45100"/>
                </a:lnTo>
                <a:lnTo>
                  <a:pt x="317375" y="51450"/>
                </a:lnTo>
                <a:lnTo>
                  <a:pt x="342775" y="51450"/>
                </a:lnTo>
                <a:lnTo>
                  <a:pt x="342779" y="45100"/>
                </a:lnTo>
                <a:close/>
              </a:path>
              <a:path w="2072004" h="97789">
                <a:moveTo>
                  <a:pt x="387229" y="45134"/>
                </a:moveTo>
                <a:lnTo>
                  <a:pt x="361829" y="45134"/>
                </a:lnTo>
                <a:lnTo>
                  <a:pt x="361825" y="51484"/>
                </a:lnTo>
                <a:lnTo>
                  <a:pt x="387225" y="51484"/>
                </a:lnTo>
                <a:lnTo>
                  <a:pt x="387229" y="45134"/>
                </a:lnTo>
                <a:close/>
              </a:path>
              <a:path w="2072004" h="97789">
                <a:moveTo>
                  <a:pt x="431679" y="45167"/>
                </a:moveTo>
                <a:lnTo>
                  <a:pt x="406279" y="45167"/>
                </a:lnTo>
                <a:lnTo>
                  <a:pt x="406275" y="51517"/>
                </a:lnTo>
                <a:lnTo>
                  <a:pt x="431675" y="51517"/>
                </a:lnTo>
                <a:lnTo>
                  <a:pt x="431679" y="45167"/>
                </a:lnTo>
                <a:close/>
              </a:path>
              <a:path w="2072004" h="97789">
                <a:moveTo>
                  <a:pt x="476129" y="45201"/>
                </a:moveTo>
                <a:lnTo>
                  <a:pt x="450729" y="45201"/>
                </a:lnTo>
                <a:lnTo>
                  <a:pt x="450725" y="51551"/>
                </a:lnTo>
                <a:lnTo>
                  <a:pt x="476125" y="51551"/>
                </a:lnTo>
                <a:lnTo>
                  <a:pt x="476129" y="45201"/>
                </a:lnTo>
                <a:close/>
              </a:path>
              <a:path w="2072004" h="97789">
                <a:moveTo>
                  <a:pt x="520579" y="45236"/>
                </a:moveTo>
                <a:lnTo>
                  <a:pt x="495179" y="45236"/>
                </a:lnTo>
                <a:lnTo>
                  <a:pt x="495175" y="51586"/>
                </a:lnTo>
                <a:lnTo>
                  <a:pt x="520575" y="51586"/>
                </a:lnTo>
                <a:lnTo>
                  <a:pt x="520579" y="45236"/>
                </a:lnTo>
                <a:close/>
              </a:path>
              <a:path w="2072004" h="97789">
                <a:moveTo>
                  <a:pt x="565029" y="45270"/>
                </a:moveTo>
                <a:lnTo>
                  <a:pt x="539629" y="45270"/>
                </a:lnTo>
                <a:lnTo>
                  <a:pt x="539625" y="51620"/>
                </a:lnTo>
                <a:lnTo>
                  <a:pt x="565025" y="51620"/>
                </a:lnTo>
                <a:lnTo>
                  <a:pt x="565029" y="45270"/>
                </a:lnTo>
                <a:close/>
              </a:path>
              <a:path w="2072004" h="97789">
                <a:moveTo>
                  <a:pt x="609479" y="45304"/>
                </a:moveTo>
                <a:lnTo>
                  <a:pt x="584079" y="45304"/>
                </a:lnTo>
                <a:lnTo>
                  <a:pt x="584075" y="51654"/>
                </a:lnTo>
                <a:lnTo>
                  <a:pt x="609475" y="51654"/>
                </a:lnTo>
                <a:lnTo>
                  <a:pt x="609479" y="45304"/>
                </a:lnTo>
                <a:close/>
              </a:path>
              <a:path w="2072004" h="97789">
                <a:moveTo>
                  <a:pt x="653929" y="45338"/>
                </a:moveTo>
                <a:lnTo>
                  <a:pt x="628529" y="45338"/>
                </a:lnTo>
                <a:lnTo>
                  <a:pt x="628525" y="51688"/>
                </a:lnTo>
                <a:lnTo>
                  <a:pt x="653925" y="51688"/>
                </a:lnTo>
                <a:lnTo>
                  <a:pt x="653929" y="45338"/>
                </a:lnTo>
                <a:close/>
              </a:path>
              <a:path w="2072004" h="97789">
                <a:moveTo>
                  <a:pt x="698379" y="45372"/>
                </a:moveTo>
                <a:lnTo>
                  <a:pt x="672979" y="45372"/>
                </a:lnTo>
                <a:lnTo>
                  <a:pt x="672975" y="51722"/>
                </a:lnTo>
                <a:lnTo>
                  <a:pt x="698375" y="51722"/>
                </a:lnTo>
                <a:lnTo>
                  <a:pt x="698379" y="45372"/>
                </a:lnTo>
                <a:close/>
              </a:path>
              <a:path w="2072004" h="97789">
                <a:moveTo>
                  <a:pt x="742829" y="45406"/>
                </a:moveTo>
                <a:lnTo>
                  <a:pt x="717429" y="45406"/>
                </a:lnTo>
                <a:lnTo>
                  <a:pt x="717425" y="51756"/>
                </a:lnTo>
                <a:lnTo>
                  <a:pt x="742825" y="51756"/>
                </a:lnTo>
                <a:lnTo>
                  <a:pt x="742829" y="45406"/>
                </a:lnTo>
                <a:close/>
              </a:path>
              <a:path w="2072004" h="97789">
                <a:moveTo>
                  <a:pt x="787279" y="45440"/>
                </a:moveTo>
                <a:lnTo>
                  <a:pt x="761879" y="45440"/>
                </a:lnTo>
                <a:lnTo>
                  <a:pt x="761875" y="51790"/>
                </a:lnTo>
                <a:lnTo>
                  <a:pt x="787275" y="51790"/>
                </a:lnTo>
                <a:lnTo>
                  <a:pt x="787279" y="45440"/>
                </a:lnTo>
                <a:close/>
              </a:path>
              <a:path w="2072004" h="97789">
                <a:moveTo>
                  <a:pt x="831729" y="45474"/>
                </a:moveTo>
                <a:lnTo>
                  <a:pt x="806329" y="45474"/>
                </a:lnTo>
                <a:lnTo>
                  <a:pt x="806325" y="51824"/>
                </a:lnTo>
                <a:lnTo>
                  <a:pt x="831725" y="51824"/>
                </a:lnTo>
                <a:lnTo>
                  <a:pt x="831729" y="45474"/>
                </a:lnTo>
                <a:close/>
              </a:path>
              <a:path w="2072004" h="97789">
                <a:moveTo>
                  <a:pt x="876179" y="45509"/>
                </a:moveTo>
                <a:lnTo>
                  <a:pt x="850779" y="45509"/>
                </a:lnTo>
                <a:lnTo>
                  <a:pt x="850775" y="51859"/>
                </a:lnTo>
                <a:lnTo>
                  <a:pt x="876175" y="51859"/>
                </a:lnTo>
                <a:lnTo>
                  <a:pt x="876179" y="45509"/>
                </a:lnTo>
                <a:close/>
              </a:path>
              <a:path w="2072004" h="97789">
                <a:moveTo>
                  <a:pt x="920629" y="45543"/>
                </a:moveTo>
                <a:lnTo>
                  <a:pt x="895229" y="45543"/>
                </a:lnTo>
                <a:lnTo>
                  <a:pt x="895225" y="51893"/>
                </a:lnTo>
                <a:lnTo>
                  <a:pt x="920625" y="51893"/>
                </a:lnTo>
                <a:lnTo>
                  <a:pt x="920629" y="45543"/>
                </a:lnTo>
                <a:close/>
              </a:path>
              <a:path w="2072004" h="97789">
                <a:moveTo>
                  <a:pt x="965079" y="45576"/>
                </a:moveTo>
                <a:lnTo>
                  <a:pt x="939679" y="45576"/>
                </a:lnTo>
                <a:lnTo>
                  <a:pt x="939675" y="51926"/>
                </a:lnTo>
                <a:lnTo>
                  <a:pt x="965075" y="51926"/>
                </a:lnTo>
                <a:lnTo>
                  <a:pt x="965079" y="45576"/>
                </a:lnTo>
                <a:close/>
              </a:path>
              <a:path w="2072004" h="97789">
                <a:moveTo>
                  <a:pt x="1009529" y="45610"/>
                </a:moveTo>
                <a:lnTo>
                  <a:pt x="984129" y="45610"/>
                </a:lnTo>
                <a:lnTo>
                  <a:pt x="984125" y="51960"/>
                </a:lnTo>
                <a:lnTo>
                  <a:pt x="1009525" y="51960"/>
                </a:lnTo>
                <a:lnTo>
                  <a:pt x="1009529" y="45610"/>
                </a:lnTo>
                <a:close/>
              </a:path>
              <a:path w="2072004" h="97789">
                <a:moveTo>
                  <a:pt x="1053979" y="45645"/>
                </a:moveTo>
                <a:lnTo>
                  <a:pt x="1028579" y="45645"/>
                </a:lnTo>
                <a:lnTo>
                  <a:pt x="1028575" y="51995"/>
                </a:lnTo>
                <a:lnTo>
                  <a:pt x="1053975" y="51995"/>
                </a:lnTo>
                <a:lnTo>
                  <a:pt x="1053979" y="45645"/>
                </a:lnTo>
                <a:close/>
              </a:path>
              <a:path w="2072004" h="97789">
                <a:moveTo>
                  <a:pt x="1098429" y="45679"/>
                </a:moveTo>
                <a:lnTo>
                  <a:pt x="1073029" y="45679"/>
                </a:lnTo>
                <a:lnTo>
                  <a:pt x="1073025" y="52029"/>
                </a:lnTo>
                <a:lnTo>
                  <a:pt x="1098425" y="52029"/>
                </a:lnTo>
                <a:lnTo>
                  <a:pt x="1098429" y="45679"/>
                </a:lnTo>
                <a:close/>
              </a:path>
              <a:path w="2072004" h="97789">
                <a:moveTo>
                  <a:pt x="1142879" y="45713"/>
                </a:moveTo>
                <a:lnTo>
                  <a:pt x="1117479" y="45713"/>
                </a:lnTo>
                <a:lnTo>
                  <a:pt x="1117475" y="52063"/>
                </a:lnTo>
                <a:lnTo>
                  <a:pt x="1142875" y="52063"/>
                </a:lnTo>
                <a:lnTo>
                  <a:pt x="1142879" y="45713"/>
                </a:lnTo>
                <a:close/>
              </a:path>
              <a:path w="2072004" h="97789">
                <a:moveTo>
                  <a:pt x="1187329" y="45747"/>
                </a:moveTo>
                <a:lnTo>
                  <a:pt x="1161929" y="45747"/>
                </a:lnTo>
                <a:lnTo>
                  <a:pt x="1161925" y="52097"/>
                </a:lnTo>
                <a:lnTo>
                  <a:pt x="1187325" y="52097"/>
                </a:lnTo>
                <a:lnTo>
                  <a:pt x="1187329" y="45747"/>
                </a:lnTo>
                <a:close/>
              </a:path>
              <a:path w="2072004" h="97789">
                <a:moveTo>
                  <a:pt x="1231779" y="45780"/>
                </a:moveTo>
                <a:lnTo>
                  <a:pt x="1206379" y="45780"/>
                </a:lnTo>
                <a:lnTo>
                  <a:pt x="1206375" y="52130"/>
                </a:lnTo>
                <a:lnTo>
                  <a:pt x="1231775" y="52130"/>
                </a:lnTo>
                <a:lnTo>
                  <a:pt x="1231779" y="45780"/>
                </a:lnTo>
                <a:close/>
              </a:path>
              <a:path w="2072004" h="97789">
                <a:moveTo>
                  <a:pt x="1276229" y="45815"/>
                </a:moveTo>
                <a:lnTo>
                  <a:pt x="1250829" y="45815"/>
                </a:lnTo>
                <a:lnTo>
                  <a:pt x="1250825" y="52165"/>
                </a:lnTo>
                <a:lnTo>
                  <a:pt x="1276225" y="52165"/>
                </a:lnTo>
                <a:lnTo>
                  <a:pt x="1276229" y="45815"/>
                </a:lnTo>
                <a:close/>
              </a:path>
              <a:path w="2072004" h="97789">
                <a:moveTo>
                  <a:pt x="1320679" y="45849"/>
                </a:moveTo>
                <a:lnTo>
                  <a:pt x="1295279" y="45849"/>
                </a:lnTo>
                <a:lnTo>
                  <a:pt x="1295275" y="52199"/>
                </a:lnTo>
                <a:lnTo>
                  <a:pt x="1320675" y="52199"/>
                </a:lnTo>
                <a:lnTo>
                  <a:pt x="1320679" y="45849"/>
                </a:lnTo>
                <a:close/>
              </a:path>
              <a:path w="2072004" h="97789">
                <a:moveTo>
                  <a:pt x="1365129" y="45883"/>
                </a:moveTo>
                <a:lnTo>
                  <a:pt x="1339729" y="45883"/>
                </a:lnTo>
                <a:lnTo>
                  <a:pt x="1339725" y="52233"/>
                </a:lnTo>
                <a:lnTo>
                  <a:pt x="1365125" y="52233"/>
                </a:lnTo>
                <a:lnTo>
                  <a:pt x="1365129" y="45883"/>
                </a:lnTo>
                <a:close/>
              </a:path>
              <a:path w="2072004" h="97789">
                <a:moveTo>
                  <a:pt x="1409579" y="45918"/>
                </a:moveTo>
                <a:lnTo>
                  <a:pt x="1384179" y="45918"/>
                </a:lnTo>
                <a:lnTo>
                  <a:pt x="1384175" y="52268"/>
                </a:lnTo>
                <a:lnTo>
                  <a:pt x="1409575" y="52268"/>
                </a:lnTo>
                <a:lnTo>
                  <a:pt x="1409579" y="45918"/>
                </a:lnTo>
                <a:close/>
              </a:path>
              <a:path w="2072004" h="97789">
                <a:moveTo>
                  <a:pt x="1454029" y="45952"/>
                </a:moveTo>
                <a:lnTo>
                  <a:pt x="1428629" y="45952"/>
                </a:lnTo>
                <a:lnTo>
                  <a:pt x="1428625" y="52302"/>
                </a:lnTo>
                <a:lnTo>
                  <a:pt x="1454025" y="52302"/>
                </a:lnTo>
                <a:lnTo>
                  <a:pt x="1454029" y="45952"/>
                </a:lnTo>
                <a:close/>
              </a:path>
              <a:path w="2072004" h="97789">
                <a:moveTo>
                  <a:pt x="1498479" y="45985"/>
                </a:moveTo>
                <a:lnTo>
                  <a:pt x="1473079" y="45985"/>
                </a:lnTo>
                <a:lnTo>
                  <a:pt x="1473075" y="52335"/>
                </a:lnTo>
                <a:lnTo>
                  <a:pt x="1498475" y="52335"/>
                </a:lnTo>
                <a:lnTo>
                  <a:pt x="1498479" y="45985"/>
                </a:lnTo>
                <a:close/>
              </a:path>
              <a:path w="2072004" h="97789">
                <a:moveTo>
                  <a:pt x="1542929" y="46019"/>
                </a:moveTo>
                <a:lnTo>
                  <a:pt x="1517529" y="46019"/>
                </a:lnTo>
                <a:lnTo>
                  <a:pt x="1517525" y="52369"/>
                </a:lnTo>
                <a:lnTo>
                  <a:pt x="1542925" y="52369"/>
                </a:lnTo>
                <a:lnTo>
                  <a:pt x="1542929" y="46019"/>
                </a:lnTo>
                <a:close/>
              </a:path>
              <a:path w="2072004" h="97789">
                <a:moveTo>
                  <a:pt x="1587379" y="46054"/>
                </a:moveTo>
                <a:lnTo>
                  <a:pt x="1561979" y="46054"/>
                </a:lnTo>
                <a:lnTo>
                  <a:pt x="1561975" y="52404"/>
                </a:lnTo>
                <a:lnTo>
                  <a:pt x="1587375" y="52404"/>
                </a:lnTo>
                <a:lnTo>
                  <a:pt x="1587379" y="46054"/>
                </a:lnTo>
                <a:close/>
              </a:path>
              <a:path w="2072004" h="97789">
                <a:moveTo>
                  <a:pt x="1631829" y="46088"/>
                </a:moveTo>
                <a:lnTo>
                  <a:pt x="1606429" y="46088"/>
                </a:lnTo>
                <a:lnTo>
                  <a:pt x="1606425" y="52438"/>
                </a:lnTo>
                <a:lnTo>
                  <a:pt x="1631825" y="52438"/>
                </a:lnTo>
                <a:lnTo>
                  <a:pt x="1631829" y="46088"/>
                </a:lnTo>
                <a:close/>
              </a:path>
              <a:path w="2072004" h="97789">
                <a:moveTo>
                  <a:pt x="1676279" y="46122"/>
                </a:moveTo>
                <a:lnTo>
                  <a:pt x="1650879" y="46122"/>
                </a:lnTo>
                <a:lnTo>
                  <a:pt x="1650875" y="52472"/>
                </a:lnTo>
                <a:lnTo>
                  <a:pt x="1676275" y="52472"/>
                </a:lnTo>
                <a:lnTo>
                  <a:pt x="1676279" y="46122"/>
                </a:lnTo>
                <a:close/>
              </a:path>
              <a:path w="2072004" h="97789">
                <a:moveTo>
                  <a:pt x="1720729" y="46155"/>
                </a:moveTo>
                <a:lnTo>
                  <a:pt x="1695329" y="46155"/>
                </a:lnTo>
                <a:lnTo>
                  <a:pt x="1695325" y="52505"/>
                </a:lnTo>
                <a:lnTo>
                  <a:pt x="1720725" y="52505"/>
                </a:lnTo>
                <a:lnTo>
                  <a:pt x="1720729" y="46155"/>
                </a:lnTo>
                <a:close/>
              </a:path>
              <a:path w="2072004" h="97789">
                <a:moveTo>
                  <a:pt x="1765179" y="46189"/>
                </a:moveTo>
                <a:lnTo>
                  <a:pt x="1739779" y="46189"/>
                </a:lnTo>
                <a:lnTo>
                  <a:pt x="1739775" y="52539"/>
                </a:lnTo>
                <a:lnTo>
                  <a:pt x="1765175" y="52539"/>
                </a:lnTo>
                <a:lnTo>
                  <a:pt x="1765179" y="46189"/>
                </a:lnTo>
                <a:close/>
              </a:path>
              <a:path w="2072004" h="97789">
                <a:moveTo>
                  <a:pt x="1809629" y="46224"/>
                </a:moveTo>
                <a:lnTo>
                  <a:pt x="1784229" y="46224"/>
                </a:lnTo>
                <a:lnTo>
                  <a:pt x="1784225" y="52574"/>
                </a:lnTo>
                <a:lnTo>
                  <a:pt x="1809625" y="52574"/>
                </a:lnTo>
                <a:lnTo>
                  <a:pt x="1809629" y="46224"/>
                </a:lnTo>
                <a:close/>
              </a:path>
              <a:path w="2072004" h="97789">
                <a:moveTo>
                  <a:pt x="1854079" y="46258"/>
                </a:moveTo>
                <a:lnTo>
                  <a:pt x="1828679" y="46258"/>
                </a:lnTo>
                <a:lnTo>
                  <a:pt x="1828675" y="52608"/>
                </a:lnTo>
                <a:lnTo>
                  <a:pt x="1854075" y="52608"/>
                </a:lnTo>
                <a:lnTo>
                  <a:pt x="1854079" y="46258"/>
                </a:lnTo>
                <a:close/>
              </a:path>
              <a:path w="2072004" h="97789">
                <a:moveTo>
                  <a:pt x="1898529" y="46292"/>
                </a:moveTo>
                <a:lnTo>
                  <a:pt x="1873129" y="46292"/>
                </a:lnTo>
                <a:lnTo>
                  <a:pt x="1873125" y="52642"/>
                </a:lnTo>
                <a:lnTo>
                  <a:pt x="1898524" y="52642"/>
                </a:lnTo>
                <a:lnTo>
                  <a:pt x="1898529" y="46292"/>
                </a:lnTo>
                <a:close/>
              </a:path>
              <a:path w="2072004" h="97789">
                <a:moveTo>
                  <a:pt x="1942979" y="46327"/>
                </a:moveTo>
                <a:lnTo>
                  <a:pt x="1917579" y="46327"/>
                </a:lnTo>
                <a:lnTo>
                  <a:pt x="1917574" y="52677"/>
                </a:lnTo>
                <a:lnTo>
                  <a:pt x="1942974" y="52677"/>
                </a:lnTo>
                <a:lnTo>
                  <a:pt x="1942979" y="46327"/>
                </a:lnTo>
                <a:close/>
              </a:path>
              <a:path w="2072004" h="97789">
                <a:moveTo>
                  <a:pt x="2059115" y="49599"/>
                </a:moveTo>
                <a:lnTo>
                  <a:pt x="1986053" y="92125"/>
                </a:lnTo>
                <a:lnTo>
                  <a:pt x="1985539" y="94068"/>
                </a:lnTo>
                <a:lnTo>
                  <a:pt x="1987305" y="97100"/>
                </a:lnTo>
                <a:lnTo>
                  <a:pt x="1989248" y="97613"/>
                </a:lnTo>
                <a:lnTo>
                  <a:pt x="2066258" y="52769"/>
                </a:lnTo>
                <a:lnTo>
                  <a:pt x="2065372" y="52769"/>
                </a:lnTo>
                <a:lnTo>
                  <a:pt x="2065372" y="52336"/>
                </a:lnTo>
                <a:lnTo>
                  <a:pt x="2063798" y="52336"/>
                </a:lnTo>
                <a:lnTo>
                  <a:pt x="2059115" y="49599"/>
                </a:lnTo>
                <a:close/>
              </a:path>
              <a:path w="2072004" h="97789">
                <a:moveTo>
                  <a:pt x="1987429" y="46421"/>
                </a:moveTo>
                <a:lnTo>
                  <a:pt x="1962029" y="46421"/>
                </a:lnTo>
                <a:lnTo>
                  <a:pt x="1962024" y="52769"/>
                </a:lnTo>
                <a:lnTo>
                  <a:pt x="1987424" y="52769"/>
                </a:lnTo>
                <a:lnTo>
                  <a:pt x="1987429" y="46421"/>
                </a:lnTo>
                <a:close/>
              </a:path>
              <a:path w="2072004" h="97789">
                <a:moveTo>
                  <a:pt x="2031879" y="46421"/>
                </a:moveTo>
                <a:lnTo>
                  <a:pt x="2006479" y="46421"/>
                </a:lnTo>
                <a:lnTo>
                  <a:pt x="2006474" y="52769"/>
                </a:lnTo>
                <a:lnTo>
                  <a:pt x="2031874" y="52769"/>
                </a:lnTo>
                <a:lnTo>
                  <a:pt x="2031879" y="46421"/>
                </a:lnTo>
                <a:close/>
              </a:path>
              <a:path w="2072004" h="97789">
                <a:moveTo>
                  <a:pt x="2053675" y="46421"/>
                </a:moveTo>
                <a:lnTo>
                  <a:pt x="2050929" y="46421"/>
                </a:lnTo>
                <a:lnTo>
                  <a:pt x="2050924" y="52769"/>
                </a:lnTo>
                <a:lnTo>
                  <a:pt x="2053639" y="52769"/>
                </a:lnTo>
                <a:lnTo>
                  <a:pt x="2059082" y="49599"/>
                </a:lnTo>
                <a:lnTo>
                  <a:pt x="2053675" y="46421"/>
                </a:lnTo>
                <a:close/>
              </a:path>
              <a:path w="2072004" h="97789">
                <a:moveTo>
                  <a:pt x="2066261" y="46421"/>
                </a:moveTo>
                <a:lnTo>
                  <a:pt x="2065377" y="46421"/>
                </a:lnTo>
                <a:lnTo>
                  <a:pt x="2065372" y="52769"/>
                </a:lnTo>
                <a:lnTo>
                  <a:pt x="2066258" y="52769"/>
                </a:lnTo>
                <a:lnTo>
                  <a:pt x="2071701" y="49599"/>
                </a:lnTo>
                <a:lnTo>
                  <a:pt x="2066261" y="46421"/>
                </a:lnTo>
                <a:close/>
              </a:path>
              <a:path w="2072004" h="97789">
                <a:moveTo>
                  <a:pt x="2063802" y="46851"/>
                </a:moveTo>
                <a:lnTo>
                  <a:pt x="2059115" y="49599"/>
                </a:lnTo>
                <a:lnTo>
                  <a:pt x="2063798" y="52336"/>
                </a:lnTo>
                <a:lnTo>
                  <a:pt x="2063802" y="46851"/>
                </a:lnTo>
                <a:close/>
              </a:path>
              <a:path w="2072004" h="97789">
                <a:moveTo>
                  <a:pt x="2065376" y="46851"/>
                </a:moveTo>
                <a:lnTo>
                  <a:pt x="2063802" y="46851"/>
                </a:lnTo>
                <a:lnTo>
                  <a:pt x="2063798" y="52336"/>
                </a:lnTo>
                <a:lnTo>
                  <a:pt x="2065372" y="52336"/>
                </a:lnTo>
                <a:lnTo>
                  <a:pt x="2065376" y="46851"/>
                </a:lnTo>
                <a:close/>
              </a:path>
              <a:path w="2072004" h="97789">
                <a:moveTo>
                  <a:pt x="1989321" y="1460"/>
                </a:moveTo>
                <a:lnTo>
                  <a:pt x="1987377" y="1971"/>
                </a:lnTo>
                <a:lnTo>
                  <a:pt x="1985608" y="4998"/>
                </a:lnTo>
                <a:lnTo>
                  <a:pt x="1986119" y="6943"/>
                </a:lnTo>
                <a:lnTo>
                  <a:pt x="2059115" y="49599"/>
                </a:lnTo>
                <a:lnTo>
                  <a:pt x="2063802" y="46851"/>
                </a:lnTo>
                <a:lnTo>
                  <a:pt x="2065376" y="46851"/>
                </a:lnTo>
                <a:lnTo>
                  <a:pt x="2065377" y="46421"/>
                </a:lnTo>
                <a:lnTo>
                  <a:pt x="2066261" y="46421"/>
                </a:lnTo>
                <a:lnTo>
                  <a:pt x="1989321" y="146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3319081" y="925068"/>
            <a:ext cx="55537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3: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ascolto</a:t>
            </a:r>
            <a:r>
              <a:rPr spc="-9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dei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pubblici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6260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La</a:t>
            </a:r>
            <a:r>
              <a:rPr spc="-6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community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spc="-20" dirty="0">
                <a:solidFill>
                  <a:srgbClr val="A5A5A5"/>
                </a:solidFill>
              </a:rPr>
              <a:t>ieri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6584" y="1195748"/>
            <a:ext cx="11459210" cy="5466080"/>
            <a:chOff x="366584" y="1195748"/>
            <a:chExt cx="11459210" cy="54660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6584" y="1195748"/>
              <a:ext cx="5729415" cy="42973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0" y="2364629"/>
              <a:ext cx="5729415" cy="42967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957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La</a:t>
            </a:r>
            <a:r>
              <a:rPr spc="-6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community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spc="-20" dirty="0">
                <a:solidFill>
                  <a:srgbClr val="A5A5A5"/>
                </a:solidFill>
              </a:rPr>
              <a:t>oggi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6958" y="1278544"/>
            <a:ext cx="6878083" cy="535703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La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rete</a:t>
            </a:r>
            <a:r>
              <a:rPr spc="-4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di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relazioni</a:t>
            </a:r>
            <a:r>
              <a:rPr spc="-5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della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community</a:t>
            </a:r>
            <a:r>
              <a:rPr spc="-4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=</a:t>
            </a:r>
            <a:r>
              <a:rPr spc="-4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il</a:t>
            </a:r>
            <a:r>
              <a:rPr spc="-55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valore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3352" y="1272745"/>
            <a:ext cx="6365294" cy="544932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8524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Biglietti</a:t>
            </a:r>
            <a:r>
              <a:rPr spc="-6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di</a:t>
            </a:r>
            <a:r>
              <a:rPr spc="-6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ingresso</a:t>
            </a:r>
            <a:r>
              <a:rPr spc="-5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rete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di</a:t>
            </a:r>
            <a:r>
              <a:rPr spc="-6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relazioni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6715" y="1690688"/>
            <a:ext cx="7958568" cy="488895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433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Riconoscimento</a:t>
            </a:r>
            <a:r>
              <a:rPr spc="-7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e</a:t>
            </a:r>
            <a:r>
              <a:rPr spc="-55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appartenenza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21924" y="1563373"/>
            <a:ext cx="7970126" cy="492950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5739" y="611124"/>
            <a:ext cx="72212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>
                <a:solidFill>
                  <a:srgbClr val="A5A5A5"/>
                </a:solidFill>
                <a:latin typeface="Calibri Light"/>
                <a:cs typeface="Calibri Light"/>
              </a:rPr>
              <a:t>Riconoscimento</a:t>
            </a:r>
            <a:r>
              <a:rPr sz="4400" spc="-95" dirty="0">
                <a:solidFill>
                  <a:srgbClr val="A5A5A5"/>
                </a:solidFill>
                <a:latin typeface="Calibri Light"/>
                <a:cs typeface="Calibri Light"/>
              </a:rPr>
              <a:t> </a:t>
            </a:r>
            <a:r>
              <a:rPr sz="4400" dirty="0">
                <a:solidFill>
                  <a:srgbClr val="A5A5A5"/>
                </a:solidFill>
                <a:latin typeface="Calibri Light"/>
                <a:cs typeface="Calibri Light"/>
              </a:rPr>
              <a:t>e</a:t>
            </a:r>
            <a:r>
              <a:rPr sz="4400" spc="-100" dirty="0">
                <a:solidFill>
                  <a:srgbClr val="A5A5A5"/>
                </a:solidFill>
                <a:latin typeface="Calibri Light"/>
                <a:cs typeface="Calibri Light"/>
              </a:rPr>
              <a:t> </a:t>
            </a:r>
            <a:r>
              <a:rPr sz="4400" spc="-10" dirty="0">
                <a:solidFill>
                  <a:srgbClr val="A5A5A5"/>
                </a:solidFill>
                <a:latin typeface="Calibri Light"/>
                <a:cs typeface="Calibri Light"/>
              </a:rPr>
              <a:t>appartenenza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9782" y="1690688"/>
            <a:ext cx="9501902" cy="499729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289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0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4:</a:t>
            </a:r>
            <a:r>
              <a:rPr spc="-10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definizione</a:t>
            </a:r>
            <a:r>
              <a:rPr spc="-9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degli</a:t>
            </a:r>
            <a:r>
              <a:rPr spc="-105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obiettivi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17932" rIns="0" bIns="0" rtlCol="0">
            <a:spAutoFit/>
          </a:bodyPr>
          <a:lstStyle/>
          <a:p>
            <a:pPr marL="12700" marR="5080">
              <a:lnSpc>
                <a:spcPct val="149300"/>
              </a:lnSpc>
              <a:spcBef>
                <a:spcPts val="100"/>
              </a:spcBef>
            </a:pPr>
            <a:r>
              <a:rPr sz="2800" dirty="0"/>
              <a:t>Da</a:t>
            </a:r>
            <a:r>
              <a:rPr sz="2800" spc="-65" dirty="0"/>
              <a:t> </a:t>
            </a:r>
            <a:r>
              <a:rPr sz="2800" dirty="0"/>
              <a:t>che</a:t>
            </a:r>
            <a:r>
              <a:rPr sz="2800" spc="-75" dirty="0"/>
              <a:t> </a:t>
            </a:r>
            <a:r>
              <a:rPr sz="2800" dirty="0"/>
              <a:t>cosa</a:t>
            </a:r>
            <a:r>
              <a:rPr sz="2800" spc="-70" dirty="0"/>
              <a:t> </a:t>
            </a:r>
            <a:r>
              <a:rPr sz="2800" dirty="0"/>
              <a:t>partiamo</a:t>
            </a:r>
            <a:r>
              <a:rPr sz="2800" spc="-65" dirty="0"/>
              <a:t> </a:t>
            </a:r>
            <a:r>
              <a:rPr sz="2800" dirty="0"/>
              <a:t>(che</a:t>
            </a:r>
            <a:r>
              <a:rPr sz="2800" spc="-75" dirty="0"/>
              <a:t> </a:t>
            </a:r>
            <a:r>
              <a:rPr sz="2800" dirty="0"/>
              <a:t>cosa</a:t>
            </a:r>
            <a:r>
              <a:rPr sz="2800" spc="-70" dirty="0"/>
              <a:t> </a:t>
            </a:r>
            <a:r>
              <a:rPr sz="2800" dirty="0"/>
              <a:t>abbiamo</a:t>
            </a:r>
            <a:r>
              <a:rPr sz="2800" spc="-60" dirty="0"/>
              <a:t> </a:t>
            </a:r>
            <a:r>
              <a:rPr sz="2800" dirty="0"/>
              <a:t>come</a:t>
            </a:r>
            <a:r>
              <a:rPr sz="2800" spc="-75" dirty="0"/>
              <a:t> </a:t>
            </a:r>
            <a:r>
              <a:rPr sz="2800" dirty="0"/>
              <a:t>valore</a:t>
            </a:r>
            <a:r>
              <a:rPr sz="2800" spc="-75" dirty="0"/>
              <a:t> </a:t>
            </a:r>
            <a:r>
              <a:rPr sz="2800" spc="-25" dirty="0"/>
              <a:t>sul </a:t>
            </a:r>
            <a:r>
              <a:rPr sz="2800" dirty="0"/>
              <a:t>quale</a:t>
            </a:r>
            <a:r>
              <a:rPr sz="2800" spc="-75" dirty="0"/>
              <a:t> </a:t>
            </a:r>
            <a:r>
              <a:rPr sz="2800" dirty="0"/>
              <a:t>investire</a:t>
            </a:r>
            <a:r>
              <a:rPr sz="2800" spc="-75" dirty="0"/>
              <a:t> </a:t>
            </a:r>
            <a:r>
              <a:rPr sz="2800" dirty="0"/>
              <a:t>per</a:t>
            </a:r>
            <a:r>
              <a:rPr sz="2800" spc="-65" dirty="0"/>
              <a:t> </a:t>
            </a:r>
            <a:r>
              <a:rPr sz="2800" dirty="0"/>
              <a:t>generare</a:t>
            </a:r>
            <a:r>
              <a:rPr sz="2800" spc="-75" dirty="0"/>
              <a:t> </a:t>
            </a:r>
            <a:r>
              <a:rPr sz="2800" spc="-10" dirty="0"/>
              <a:t>valore?)</a:t>
            </a:r>
            <a:endParaRPr sz="2800"/>
          </a:p>
          <a:p>
            <a:pPr marL="240665" indent="-227965">
              <a:lnSpc>
                <a:spcPct val="100000"/>
              </a:lnSpc>
              <a:spcBef>
                <a:spcPts val="2735"/>
              </a:spcBef>
              <a:buChar char="-"/>
              <a:tabLst>
                <a:tab pos="240665" algn="l"/>
              </a:tabLst>
            </a:pPr>
            <a:r>
              <a:rPr sz="2800" spc="-10" dirty="0">
                <a:solidFill>
                  <a:srgbClr val="FF0000"/>
                </a:solidFill>
              </a:rPr>
              <a:t>Nutrire</a:t>
            </a:r>
            <a:endParaRPr sz="2800"/>
          </a:p>
          <a:p>
            <a:pPr marL="240665" indent="-227965">
              <a:lnSpc>
                <a:spcPct val="100000"/>
              </a:lnSpc>
              <a:spcBef>
                <a:spcPts val="2640"/>
              </a:spcBef>
              <a:buChar char="-"/>
              <a:tabLst>
                <a:tab pos="240665" algn="l"/>
              </a:tabLst>
            </a:pPr>
            <a:r>
              <a:rPr sz="2800" spc="-10" dirty="0">
                <a:solidFill>
                  <a:srgbClr val="FF0000"/>
                </a:solidFill>
              </a:rPr>
              <a:t>Eccitare</a:t>
            </a:r>
            <a:endParaRPr sz="2800"/>
          </a:p>
          <a:p>
            <a:pPr marL="240665" indent="-227965">
              <a:lnSpc>
                <a:spcPct val="100000"/>
              </a:lnSpc>
              <a:spcBef>
                <a:spcPts val="2640"/>
              </a:spcBef>
              <a:buChar char="-"/>
              <a:tabLst>
                <a:tab pos="240665" algn="l"/>
              </a:tabLst>
            </a:pPr>
            <a:r>
              <a:rPr sz="2800" spc="-10" dirty="0">
                <a:solidFill>
                  <a:srgbClr val="FF0000"/>
                </a:solidFill>
              </a:rPr>
              <a:t>Alimentare</a:t>
            </a:r>
            <a:endParaRPr sz="2800"/>
          </a:p>
          <a:p>
            <a:pPr marL="137795">
              <a:lnSpc>
                <a:spcPct val="100000"/>
              </a:lnSpc>
              <a:spcBef>
                <a:spcPts val="2735"/>
              </a:spcBef>
            </a:pPr>
            <a:r>
              <a:rPr sz="2800" dirty="0"/>
              <a:t>la</a:t>
            </a:r>
            <a:r>
              <a:rPr sz="2800" spc="-60" dirty="0"/>
              <a:t> </a:t>
            </a:r>
            <a:r>
              <a:rPr sz="2800" b="1" dirty="0">
                <a:solidFill>
                  <a:srgbClr val="A5A5A5"/>
                </a:solidFill>
                <a:latin typeface="Verdana"/>
                <a:cs typeface="Verdana"/>
              </a:rPr>
              <a:t>comunità</a:t>
            </a:r>
            <a:r>
              <a:rPr sz="2800" b="1" spc="-50" dirty="0">
                <a:solidFill>
                  <a:srgbClr val="A5A5A5"/>
                </a:solidFill>
                <a:latin typeface="Verdana"/>
                <a:cs typeface="Verdana"/>
              </a:rPr>
              <a:t> </a:t>
            </a:r>
            <a:r>
              <a:rPr sz="2800" b="1" dirty="0">
                <a:solidFill>
                  <a:srgbClr val="A5A5A5"/>
                </a:solidFill>
                <a:latin typeface="Verdana"/>
                <a:cs typeface="Verdana"/>
              </a:rPr>
              <a:t>di</a:t>
            </a:r>
            <a:r>
              <a:rPr sz="2800" b="1" spc="-50" dirty="0">
                <a:solidFill>
                  <a:srgbClr val="A5A5A5"/>
                </a:solidFill>
                <a:latin typeface="Verdana"/>
                <a:cs typeface="Verdana"/>
              </a:rPr>
              <a:t> </a:t>
            </a:r>
            <a:r>
              <a:rPr sz="2800" b="1" spc="-10" dirty="0">
                <a:solidFill>
                  <a:srgbClr val="A5A5A5"/>
                </a:solidFill>
                <a:latin typeface="Verdana"/>
                <a:cs typeface="Verdana"/>
              </a:rPr>
              <a:t>Ducatisti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76131" y="525780"/>
            <a:ext cx="7038975" cy="94615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459865" marR="5080" indent="-1447800">
              <a:lnSpc>
                <a:spcPts val="3410"/>
              </a:lnSpc>
              <a:spcBef>
                <a:spcPts val="57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5: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definizione</a:t>
            </a:r>
            <a:r>
              <a:rPr spc="-8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dei</a:t>
            </a:r>
            <a:r>
              <a:rPr spc="-85" dirty="0">
                <a:solidFill>
                  <a:srgbClr val="A5A5A5"/>
                </a:solidFill>
              </a:rPr>
              <a:t> </a:t>
            </a:r>
            <a:r>
              <a:rPr dirty="0"/>
              <a:t>contenuti</a:t>
            </a:r>
            <a:r>
              <a:rPr spc="-95" dirty="0"/>
              <a:t> </a:t>
            </a:r>
            <a:r>
              <a:rPr spc="-50" dirty="0">
                <a:solidFill>
                  <a:srgbClr val="A5A5A5"/>
                </a:solidFill>
              </a:rPr>
              <a:t>e </a:t>
            </a:r>
            <a:r>
              <a:rPr dirty="0">
                <a:solidFill>
                  <a:srgbClr val="A5A5A5"/>
                </a:solidFill>
              </a:rPr>
              <a:t>dei</a:t>
            </a:r>
            <a:r>
              <a:rPr spc="-80" dirty="0">
                <a:solidFill>
                  <a:srgbClr val="A5A5A5"/>
                </a:solidFill>
              </a:rPr>
              <a:t> </a:t>
            </a:r>
            <a:r>
              <a:rPr dirty="0"/>
              <a:t>messaggi</a:t>
            </a:r>
            <a:r>
              <a:rPr spc="-75" dirty="0"/>
              <a:t> </a:t>
            </a:r>
            <a:r>
              <a:rPr spc="-10" dirty="0"/>
              <a:t>chiave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82779" y="1760171"/>
            <a:ext cx="3904960" cy="45025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43681" y="1877485"/>
            <a:ext cx="6522720" cy="3355975"/>
            <a:chOff x="643681" y="1877485"/>
            <a:chExt cx="6522720" cy="33559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3681" y="1877485"/>
              <a:ext cx="6522105" cy="324008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023919" y="3846765"/>
              <a:ext cx="152400" cy="1386205"/>
            </a:xfrm>
            <a:custGeom>
              <a:avLst/>
              <a:gdLst/>
              <a:ahLst/>
              <a:cxnLst/>
              <a:rect l="l" t="t" r="r" b="b"/>
              <a:pathLst>
                <a:path w="152400" h="1386204">
                  <a:moveTo>
                    <a:pt x="50799" y="1233745"/>
                  </a:moveTo>
                  <a:lnTo>
                    <a:pt x="0" y="1233745"/>
                  </a:lnTo>
                  <a:lnTo>
                    <a:pt x="76200" y="1386145"/>
                  </a:lnTo>
                  <a:lnTo>
                    <a:pt x="139700" y="1259145"/>
                  </a:lnTo>
                  <a:lnTo>
                    <a:pt x="50800" y="1259145"/>
                  </a:lnTo>
                  <a:lnTo>
                    <a:pt x="50799" y="1233745"/>
                  </a:lnTo>
                  <a:close/>
                </a:path>
                <a:path w="152400" h="1386204">
                  <a:moveTo>
                    <a:pt x="101598" y="0"/>
                  </a:moveTo>
                  <a:lnTo>
                    <a:pt x="50798" y="0"/>
                  </a:lnTo>
                  <a:lnTo>
                    <a:pt x="50800" y="1259145"/>
                  </a:lnTo>
                  <a:lnTo>
                    <a:pt x="101600" y="1259145"/>
                  </a:lnTo>
                  <a:lnTo>
                    <a:pt x="101598" y="0"/>
                  </a:lnTo>
                  <a:close/>
                </a:path>
                <a:path w="152400" h="1386204">
                  <a:moveTo>
                    <a:pt x="152400" y="1233745"/>
                  </a:moveTo>
                  <a:lnTo>
                    <a:pt x="101599" y="1233745"/>
                  </a:lnTo>
                  <a:lnTo>
                    <a:pt x="101600" y="1259145"/>
                  </a:lnTo>
                  <a:lnTo>
                    <a:pt x="139700" y="1259145"/>
                  </a:lnTo>
                  <a:lnTo>
                    <a:pt x="152400" y="1233745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754437" y="5332476"/>
            <a:ext cx="4683760" cy="995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815"/>
              </a:lnSpc>
              <a:spcBef>
                <a:spcPts val="100"/>
              </a:spcBef>
            </a:pPr>
            <a:r>
              <a:rPr sz="3200" dirty="0">
                <a:solidFill>
                  <a:srgbClr val="A5A5A5"/>
                </a:solidFill>
                <a:latin typeface="Verdana"/>
                <a:cs typeface="Verdana"/>
              </a:rPr>
              <a:t>Messaggio</a:t>
            </a:r>
            <a:r>
              <a:rPr sz="3200" spc="-114" dirty="0">
                <a:solidFill>
                  <a:srgbClr val="A5A5A5"/>
                </a:solidFill>
                <a:latin typeface="Verdana"/>
                <a:cs typeface="Verdana"/>
              </a:rPr>
              <a:t> </a:t>
            </a:r>
            <a:r>
              <a:rPr sz="3200" spc="-10" dirty="0">
                <a:solidFill>
                  <a:srgbClr val="A5A5A5"/>
                </a:solidFill>
                <a:latin typeface="Verdana"/>
                <a:cs typeface="Verdana"/>
              </a:rPr>
              <a:t>chiave:</a:t>
            </a:r>
            <a:endParaRPr sz="3200">
              <a:latin typeface="Verdana"/>
              <a:cs typeface="Verdana"/>
            </a:endParaRPr>
          </a:p>
          <a:p>
            <a:pPr algn="ctr">
              <a:lnSpc>
                <a:spcPts val="3815"/>
              </a:lnSpc>
            </a:pPr>
            <a:r>
              <a:rPr sz="3200" b="1" dirty="0">
                <a:solidFill>
                  <a:srgbClr val="FF0000"/>
                </a:solidFill>
                <a:latin typeface="Verdana"/>
                <a:cs typeface="Verdana"/>
              </a:rPr>
              <a:t>Ducati</a:t>
            </a:r>
            <a:r>
              <a:rPr sz="3200" b="1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3200" b="1" dirty="0">
                <a:solidFill>
                  <a:srgbClr val="FF0000"/>
                </a:solidFill>
                <a:latin typeface="Verdana"/>
                <a:cs typeface="Verdana"/>
              </a:rPr>
              <a:t>vuole</a:t>
            </a:r>
            <a:r>
              <a:rPr sz="3200" b="1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Verdana"/>
                <a:cs typeface="Verdana"/>
              </a:rPr>
              <a:t>vincere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13440" y="3038734"/>
            <a:ext cx="365125" cy="76200"/>
          </a:xfrm>
          <a:custGeom>
            <a:avLst/>
            <a:gdLst/>
            <a:ahLst/>
            <a:cxnLst/>
            <a:rect l="l" t="t" r="r" b="b"/>
            <a:pathLst>
              <a:path w="365125" h="76200">
                <a:moveTo>
                  <a:pt x="288693" y="0"/>
                </a:moveTo>
                <a:lnTo>
                  <a:pt x="288693" y="76200"/>
                </a:lnTo>
                <a:lnTo>
                  <a:pt x="352193" y="44450"/>
                </a:lnTo>
                <a:lnTo>
                  <a:pt x="301393" y="44450"/>
                </a:lnTo>
                <a:lnTo>
                  <a:pt x="301393" y="31750"/>
                </a:lnTo>
                <a:lnTo>
                  <a:pt x="352193" y="31750"/>
                </a:lnTo>
                <a:lnTo>
                  <a:pt x="288693" y="0"/>
                </a:lnTo>
                <a:close/>
              </a:path>
              <a:path w="365125" h="76200">
                <a:moveTo>
                  <a:pt x="288693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288693" y="44450"/>
                </a:lnTo>
                <a:lnTo>
                  <a:pt x="288693" y="31750"/>
                </a:lnTo>
                <a:close/>
              </a:path>
              <a:path w="365125" h="76200">
                <a:moveTo>
                  <a:pt x="352193" y="31750"/>
                </a:moveTo>
                <a:lnTo>
                  <a:pt x="301393" y="31750"/>
                </a:lnTo>
                <a:lnTo>
                  <a:pt x="301393" y="44450"/>
                </a:lnTo>
                <a:lnTo>
                  <a:pt x="352193" y="44450"/>
                </a:lnTo>
                <a:lnTo>
                  <a:pt x="364893" y="38100"/>
                </a:lnTo>
                <a:lnTo>
                  <a:pt x="352193" y="3175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16344" y="2606245"/>
            <a:ext cx="365125" cy="76200"/>
          </a:xfrm>
          <a:custGeom>
            <a:avLst/>
            <a:gdLst/>
            <a:ahLst/>
            <a:cxnLst/>
            <a:rect l="l" t="t" r="r" b="b"/>
            <a:pathLst>
              <a:path w="365125" h="76200">
                <a:moveTo>
                  <a:pt x="288693" y="0"/>
                </a:moveTo>
                <a:lnTo>
                  <a:pt x="288693" y="76200"/>
                </a:lnTo>
                <a:lnTo>
                  <a:pt x="352193" y="44450"/>
                </a:lnTo>
                <a:lnTo>
                  <a:pt x="301393" y="44450"/>
                </a:lnTo>
                <a:lnTo>
                  <a:pt x="301393" y="31750"/>
                </a:lnTo>
                <a:lnTo>
                  <a:pt x="352193" y="31750"/>
                </a:lnTo>
                <a:lnTo>
                  <a:pt x="288693" y="0"/>
                </a:lnTo>
                <a:close/>
              </a:path>
              <a:path w="365125" h="76200">
                <a:moveTo>
                  <a:pt x="288693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288693" y="44450"/>
                </a:lnTo>
                <a:lnTo>
                  <a:pt x="288693" y="31750"/>
                </a:lnTo>
                <a:close/>
              </a:path>
              <a:path w="365125" h="76200">
                <a:moveTo>
                  <a:pt x="352193" y="31750"/>
                </a:moveTo>
                <a:lnTo>
                  <a:pt x="301393" y="31750"/>
                </a:lnTo>
                <a:lnTo>
                  <a:pt x="301393" y="44450"/>
                </a:lnTo>
                <a:lnTo>
                  <a:pt x="352193" y="44450"/>
                </a:lnTo>
                <a:lnTo>
                  <a:pt x="364893" y="38100"/>
                </a:lnTo>
                <a:lnTo>
                  <a:pt x="352193" y="3175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16344" y="4303241"/>
            <a:ext cx="365125" cy="76200"/>
          </a:xfrm>
          <a:custGeom>
            <a:avLst/>
            <a:gdLst/>
            <a:ahLst/>
            <a:cxnLst/>
            <a:rect l="l" t="t" r="r" b="b"/>
            <a:pathLst>
              <a:path w="365125" h="76200">
                <a:moveTo>
                  <a:pt x="288693" y="0"/>
                </a:moveTo>
                <a:lnTo>
                  <a:pt x="288693" y="76200"/>
                </a:lnTo>
                <a:lnTo>
                  <a:pt x="358543" y="41275"/>
                </a:lnTo>
                <a:lnTo>
                  <a:pt x="301393" y="41275"/>
                </a:lnTo>
                <a:lnTo>
                  <a:pt x="301393" y="34925"/>
                </a:lnTo>
                <a:lnTo>
                  <a:pt x="358543" y="34925"/>
                </a:lnTo>
                <a:lnTo>
                  <a:pt x="288693" y="0"/>
                </a:lnTo>
                <a:close/>
              </a:path>
              <a:path w="365125" h="76200">
                <a:moveTo>
                  <a:pt x="288693" y="34925"/>
                </a:moveTo>
                <a:lnTo>
                  <a:pt x="0" y="34925"/>
                </a:lnTo>
                <a:lnTo>
                  <a:pt x="0" y="41275"/>
                </a:lnTo>
                <a:lnTo>
                  <a:pt x="288693" y="41275"/>
                </a:lnTo>
                <a:lnTo>
                  <a:pt x="288693" y="34925"/>
                </a:lnTo>
                <a:close/>
              </a:path>
              <a:path w="365125" h="76200">
                <a:moveTo>
                  <a:pt x="358543" y="34925"/>
                </a:moveTo>
                <a:lnTo>
                  <a:pt x="301393" y="34925"/>
                </a:lnTo>
                <a:lnTo>
                  <a:pt x="301393" y="41275"/>
                </a:lnTo>
                <a:lnTo>
                  <a:pt x="358543" y="41275"/>
                </a:lnTo>
                <a:lnTo>
                  <a:pt x="364893" y="38100"/>
                </a:lnTo>
                <a:lnTo>
                  <a:pt x="358543" y="34925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28701" y="3938588"/>
            <a:ext cx="365125" cy="76200"/>
          </a:xfrm>
          <a:custGeom>
            <a:avLst/>
            <a:gdLst/>
            <a:ahLst/>
            <a:cxnLst/>
            <a:rect l="l" t="t" r="r" b="b"/>
            <a:pathLst>
              <a:path w="365125" h="76200">
                <a:moveTo>
                  <a:pt x="288693" y="0"/>
                </a:moveTo>
                <a:lnTo>
                  <a:pt x="288693" y="76200"/>
                </a:lnTo>
                <a:lnTo>
                  <a:pt x="358543" y="41275"/>
                </a:lnTo>
                <a:lnTo>
                  <a:pt x="301393" y="41275"/>
                </a:lnTo>
                <a:lnTo>
                  <a:pt x="301393" y="34925"/>
                </a:lnTo>
                <a:lnTo>
                  <a:pt x="358543" y="34925"/>
                </a:lnTo>
                <a:lnTo>
                  <a:pt x="288693" y="0"/>
                </a:lnTo>
                <a:close/>
              </a:path>
              <a:path w="365125" h="76200">
                <a:moveTo>
                  <a:pt x="288693" y="34925"/>
                </a:moveTo>
                <a:lnTo>
                  <a:pt x="0" y="34925"/>
                </a:lnTo>
                <a:lnTo>
                  <a:pt x="0" y="41275"/>
                </a:lnTo>
                <a:lnTo>
                  <a:pt x="288693" y="41275"/>
                </a:lnTo>
                <a:lnTo>
                  <a:pt x="288693" y="34925"/>
                </a:lnTo>
                <a:close/>
              </a:path>
              <a:path w="365125" h="76200">
                <a:moveTo>
                  <a:pt x="358543" y="34925"/>
                </a:moveTo>
                <a:lnTo>
                  <a:pt x="301393" y="34925"/>
                </a:lnTo>
                <a:lnTo>
                  <a:pt x="301393" y="41275"/>
                </a:lnTo>
                <a:lnTo>
                  <a:pt x="358543" y="41275"/>
                </a:lnTo>
                <a:lnTo>
                  <a:pt x="364893" y="38100"/>
                </a:lnTo>
                <a:lnTo>
                  <a:pt x="358543" y="34925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28701" y="4698656"/>
            <a:ext cx="365125" cy="76200"/>
          </a:xfrm>
          <a:custGeom>
            <a:avLst/>
            <a:gdLst/>
            <a:ahLst/>
            <a:cxnLst/>
            <a:rect l="l" t="t" r="r" b="b"/>
            <a:pathLst>
              <a:path w="365125" h="76200">
                <a:moveTo>
                  <a:pt x="288693" y="0"/>
                </a:moveTo>
                <a:lnTo>
                  <a:pt x="288693" y="76200"/>
                </a:lnTo>
                <a:lnTo>
                  <a:pt x="358543" y="41275"/>
                </a:lnTo>
                <a:lnTo>
                  <a:pt x="301393" y="41275"/>
                </a:lnTo>
                <a:lnTo>
                  <a:pt x="301393" y="34925"/>
                </a:lnTo>
                <a:lnTo>
                  <a:pt x="358543" y="34925"/>
                </a:lnTo>
                <a:lnTo>
                  <a:pt x="288693" y="0"/>
                </a:lnTo>
                <a:close/>
              </a:path>
              <a:path w="365125" h="76200">
                <a:moveTo>
                  <a:pt x="288693" y="34925"/>
                </a:moveTo>
                <a:lnTo>
                  <a:pt x="0" y="34925"/>
                </a:lnTo>
                <a:lnTo>
                  <a:pt x="0" y="41275"/>
                </a:lnTo>
                <a:lnTo>
                  <a:pt x="288693" y="41275"/>
                </a:lnTo>
                <a:lnTo>
                  <a:pt x="288693" y="34925"/>
                </a:lnTo>
                <a:close/>
              </a:path>
              <a:path w="365125" h="76200">
                <a:moveTo>
                  <a:pt x="358543" y="34925"/>
                </a:moveTo>
                <a:lnTo>
                  <a:pt x="301393" y="34925"/>
                </a:lnTo>
                <a:lnTo>
                  <a:pt x="301393" y="41275"/>
                </a:lnTo>
                <a:lnTo>
                  <a:pt x="358543" y="41275"/>
                </a:lnTo>
                <a:lnTo>
                  <a:pt x="364893" y="38100"/>
                </a:lnTo>
                <a:lnTo>
                  <a:pt x="358543" y="34925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28701" y="5011695"/>
            <a:ext cx="365125" cy="76200"/>
          </a:xfrm>
          <a:custGeom>
            <a:avLst/>
            <a:gdLst/>
            <a:ahLst/>
            <a:cxnLst/>
            <a:rect l="l" t="t" r="r" b="b"/>
            <a:pathLst>
              <a:path w="365125" h="76200">
                <a:moveTo>
                  <a:pt x="288693" y="0"/>
                </a:moveTo>
                <a:lnTo>
                  <a:pt x="288693" y="76199"/>
                </a:lnTo>
                <a:lnTo>
                  <a:pt x="358543" y="41274"/>
                </a:lnTo>
                <a:lnTo>
                  <a:pt x="301393" y="41274"/>
                </a:lnTo>
                <a:lnTo>
                  <a:pt x="301393" y="34924"/>
                </a:lnTo>
                <a:lnTo>
                  <a:pt x="358543" y="34924"/>
                </a:lnTo>
                <a:lnTo>
                  <a:pt x="288693" y="0"/>
                </a:lnTo>
                <a:close/>
              </a:path>
              <a:path w="365125" h="76200">
                <a:moveTo>
                  <a:pt x="288693" y="34924"/>
                </a:moveTo>
                <a:lnTo>
                  <a:pt x="0" y="34924"/>
                </a:lnTo>
                <a:lnTo>
                  <a:pt x="0" y="41274"/>
                </a:lnTo>
                <a:lnTo>
                  <a:pt x="288693" y="41274"/>
                </a:lnTo>
                <a:lnTo>
                  <a:pt x="288693" y="34924"/>
                </a:lnTo>
                <a:close/>
              </a:path>
              <a:path w="365125" h="76200">
                <a:moveTo>
                  <a:pt x="358543" y="34924"/>
                </a:moveTo>
                <a:lnTo>
                  <a:pt x="301393" y="34924"/>
                </a:lnTo>
                <a:lnTo>
                  <a:pt x="301393" y="41274"/>
                </a:lnTo>
                <a:lnTo>
                  <a:pt x="358543" y="41274"/>
                </a:lnTo>
                <a:lnTo>
                  <a:pt x="364893" y="38099"/>
                </a:lnTo>
                <a:lnTo>
                  <a:pt x="358543" y="34924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28701" y="3480399"/>
            <a:ext cx="365125" cy="76200"/>
          </a:xfrm>
          <a:custGeom>
            <a:avLst/>
            <a:gdLst/>
            <a:ahLst/>
            <a:cxnLst/>
            <a:rect l="l" t="t" r="r" b="b"/>
            <a:pathLst>
              <a:path w="365125" h="76200">
                <a:moveTo>
                  <a:pt x="288693" y="0"/>
                </a:moveTo>
                <a:lnTo>
                  <a:pt x="288693" y="76200"/>
                </a:lnTo>
                <a:lnTo>
                  <a:pt x="352193" y="44450"/>
                </a:lnTo>
                <a:lnTo>
                  <a:pt x="301393" y="44450"/>
                </a:lnTo>
                <a:lnTo>
                  <a:pt x="301393" y="31750"/>
                </a:lnTo>
                <a:lnTo>
                  <a:pt x="352193" y="31750"/>
                </a:lnTo>
                <a:lnTo>
                  <a:pt x="288693" y="0"/>
                </a:lnTo>
                <a:close/>
              </a:path>
              <a:path w="365125" h="76200">
                <a:moveTo>
                  <a:pt x="288693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288693" y="44450"/>
                </a:lnTo>
                <a:lnTo>
                  <a:pt x="288693" y="31750"/>
                </a:lnTo>
                <a:close/>
              </a:path>
              <a:path w="365125" h="76200">
                <a:moveTo>
                  <a:pt x="352193" y="31750"/>
                </a:moveTo>
                <a:lnTo>
                  <a:pt x="301393" y="31750"/>
                </a:lnTo>
                <a:lnTo>
                  <a:pt x="301393" y="44450"/>
                </a:lnTo>
                <a:lnTo>
                  <a:pt x="352193" y="44450"/>
                </a:lnTo>
                <a:lnTo>
                  <a:pt x="364893" y="38100"/>
                </a:lnTo>
                <a:lnTo>
                  <a:pt x="352193" y="3175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13440" y="2210831"/>
            <a:ext cx="365125" cy="76200"/>
          </a:xfrm>
          <a:custGeom>
            <a:avLst/>
            <a:gdLst/>
            <a:ahLst/>
            <a:cxnLst/>
            <a:rect l="l" t="t" r="r" b="b"/>
            <a:pathLst>
              <a:path w="365125" h="76200">
                <a:moveTo>
                  <a:pt x="288693" y="0"/>
                </a:moveTo>
                <a:lnTo>
                  <a:pt x="288693" y="76200"/>
                </a:lnTo>
                <a:lnTo>
                  <a:pt x="352193" y="44450"/>
                </a:lnTo>
                <a:lnTo>
                  <a:pt x="301393" y="44450"/>
                </a:lnTo>
                <a:lnTo>
                  <a:pt x="301393" y="31750"/>
                </a:lnTo>
                <a:lnTo>
                  <a:pt x="352193" y="31750"/>
                </a:lnTo>
                <a:lnTo>
                  <a:pt x="288693" y="0"/>
                </a:lnTo>
                <a:close/>
              </a:path>
              <a:path w="365125" h="76200">
                <a:moveTo>
                  <a:pt x="288693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288693" y="44450"/>
                </a:lnTo>
                <a:lnTo>
                  <a:pt x="288693" y="31750"/>
                </a:lnTo>
                <a:close/>
              </a:path>
              <a:path w="365125" h="76200">
                <a:moveTo>
                  <a:pt x="352193" y="31750"/>
                </a:moveTo>
                <a:lnTo>
                  <a:pt x="301393" y="31750"/>
                </a:lnTo>
                <a:lnTo>
                  <a:pt x="301393" y="44450"/>
                </a:lnTo>
                <a:lnTo>
                  <a:pt x="352193" y="44450"/>
                </a:lnTo>
                <a:lnTo>
                  <a:pt x="364893" y="38100"/>
                </a:lnTo>
                <a:lnTo>
                  <a:pt x="352193" y="3175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71875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000000"/>
                </a:solidFill>
              </a:rPr>
              <a:t>Convergenza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2125979"/>
            <a:ext cx="4999990" cy="3849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00"/>
              </a:spcBef>
              <a:buChar char="-"/>
              <a:tabLst>
                <a:tab pos="240029" algn="l"/>
              </a:tabLst>
            </a:pPr>
            <a:r>
              <a:rPr sz="2600" spc="-10" dirty="0">
                <a:latin typeface="Verdana"/>
                <a:cs typeface="Verdana"/>
              </a:rPr>
              <a:t>Tecnologica</a:t>
            </a: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915"/>
              </a:spcBef>
              <a:buFont typeface="Verdana"/>
              <a:buChar char="-"/>
            </a:pPr>
            <a:endParaRPr sz="2600">
              <a:latin typeface="Verdana"/>
              <a:cs typeface="Verdana"/>
            </a:endParaRPr>
          </a:p>
          <a:p>
            <a:pPr marL="240029" indent="-227329">
              <a:lnSpc>
                <a:spcPct val="100000"/>
              </a:lnSpc>
              <a:spcBef>
                <a:spcPts val="5"/>
              </a:spcBef>
              <a:buChar char="-"/>
              <a:tabLst>
                <a:tab pos="240029" algn="l"/>
              </a:tabLst>
            </a:pPr>
            <a:r>
              <a:rPr sz="2600" spc="-10" dirty="0">
                <a:latin typeface="Verdana"/>
                <a:cs typeface="Verdana"/>
              </a:rPr>
              <a:t>Culturale</a:t>
            </a: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15"/>
              </a:spcBef>
              <a:buFont typeface="Verdana"/>
              <a:buChar char="-"/>
            </a:pPr>
            <a:endParaRPr sz="2600">
              <a:latin typeface="Verdana"/>
              <a:cs typeface="Verdana"/>
            </a:endParaRPr>
          </a:p>
          <a:p>
            <a:pPr marL="240029" indent="-227329">
              <a:lnSpc>
                <a:spcPct val="100000"/>
              </a:lnSpc>
              <a:buChar char="-"/>
              <a:tabLst>
                <a:tab pos="240029" algn="l"/>
              </a:tabLst>
            </a:pPr>
            <a:r>
              <a:rPr sz="2600" spc="-10" dirty="0">
                <a:latin typeface="Verdana"/>
                <a:cs typeface="Verdana"/>
              </a:rPr>
              <a:t>Economica</a:t>
            </a: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915"/>
              </a:spcBef>
              <a:buFont typeface="Verdana"/>
              <a:buChar char="-"/>
            </a:pPr>
            <a:endParaRPr sz="2600">
              <a:latin typeface="Verdana"/>
              <a:cs typeface="Verdana"/>
            </a:endParaRPr>
          </a:p>
          <a:p>
            <a:pPr marL="240029" indent="-227329">
              <a:lnSpc>
                <a:spcPct val="100000"/>
              </a:lnSpc>
              <a:spcBef>
                <a:spcPts val="5"/>
              </a:spcBef>
              <a:buChar char="-"/>
              <a:tabLst>
                <a:tab pos="240029" algn="l"/>
              </a:tabLst>
            </a:pPr>
            <a:r>
              <a:rPr sz="2600" dirty="0">
                <a:latin typeface="Verdana"/>
                <a:cs typeface="Verdana"/>
              </a:rPr>
              <a:t>Professionale</a:t>
            </a:r>
            <a:r>
              <a:rPr sz="2600" spc="-35" dirty="0">
                <a:latin typeface="Verdana"/>
                <a:cs typeface="Verdana"/>
              </a:rPr>
              <a:t> </a:t>
            </a:r>
            <a:r>
              <a:rPr sz="2600" spc="-25" dirty="0">
                <a:latin typeface="Verdana"/>
                <a:cs typeface="Verdana"/>
              </a:rPr>
              <a:t>(Mktg-</a:t>
            </a:r>
            <a:r>
              <a:rPr sz="2600" spc="-35" dirty="0">
                <a:latin typeface="Verdana"/>
                <a:cs typeface="Verdana"/>
              </a:rPr>
              <a:t>Adv-</a:t>
            </a:r>
            <a:r>
              <a:rPr sz="2600" spc="-25" dirty="0">
                <a:latin typeface="Verdana"/>
                <a:cs typeface="Verdana"/>
              </a:rPr>
              <a:t>RP)</a:t>
            </a:r>
            <a:endParaRPr sz="2600">
              <a:latin typeface="Verdana"/>
              <a:cs typeface="Verdana"/>
            </a:endParaRPr>
          </a:p>
          <a:p>
            <a:pPr marL="247015" indent="-216535">
              <a:lnSpc>
                <a:spcPct val="100000"/>
              </a:lnSpc>
              <a:spcBef>
                <a:spcPts val="1930"/>
              </a:spcBef>
              <a:buChar char="-"/>
              <a:tabLst>
                <a:tab pos="247015" algn="l"/>
              </a:tabLst>
            </a:pPr>
            <a:r>
              <a:rPr sz="2800" spc="-10" dirty="0">
                <a:latin typeface="Arial MT"/>
                <a:cs typeface="Arial MT"/>
              </a:rPr>
              <a:t>Sociale</a:t>
            </a:r>
            <a:endParaRPr sz="28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0959" y="1188962"/>
            <a:ext cx="3555932" cy="53086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93481" y="513588"/>
            <a:ext cx="8806815" cy="95821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420370" marR="5080" indent="-408305">
              <a:lnSpc>
                <a:spcPts val="3500"/>
              </a:lnSpc>
              <a:spcBef>
                <a:spcPts val="5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5</a:t>
            </a:r>
            <a:r>
              <a:rPr dirty="0">
                <a:solidFill>
                  <a:srgbClr val="A5A5A5"/>
                </a:solidFill>
                <a:latin typeface="Wingdings"/>
                <a:cs typeface="Wingdings"/>
              </a:rPr>
              <a:t></a:t>
            </a:r>
            <a:r>
              <a:rPr dirty="0"/>
              <a:t>6</a:t>
            </a:r>
            <a:r>
              <a:rPr dirty="0">
                <a:solidFill>
                  <a:srgbClr val="A5A5A5"/>
                </a:solidFill>
              </a:rPr>
              <a:t>: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dalla</a:t>
            </a:r>
            <a:r>
              <a:rPr spc="-8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definizione</a:t>
            </a:r>
            <a:r>
              <a:rPr spc="-8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dei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contenuti</a:t>
            </a:r>
            <a:r>
              <a:rPr spc="-95" dirty="0">
                <a:solidFill>
                  <a:srgbClr val="A5A5A5"/>
                </a:solidFill>
              </a:rPr>
              <a:t> </a:t>
            </a:r>
            <a:r>
              <a:rPr spc="-50" dirty="0">
                <a:solidFill>
                  <a:srgbClr val="A5A5A5"/>
                </a:solidFill>
              </a:rPr>
              <a:t>e </a:t>
            </a:r>
            <a:r>
              <a:rPr dirty="0">
                <a:solidFill>
                  <a:srgbClr val="A5A5A5"/>
                </a:solidFill>
              </a:rPr>
              <a:t>dei</a:t>
            </a:r>
            <a:r>
              <a:rPr spc="-10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messaggi</a:t>
            </a:r>
            <a:r>
              <a:rPr spc="-10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chiave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alla</a:t>
            </a:r>
            <a:r>
              <a:rPr spc="-85" dirty="0">
                <a:solidFill>
                  <a:srgbClr val="A5A5A5"/>
                </a:solidFill>
              </a:rPr>
              <a:t> </a:t>
            </a:r>
            <a:r>
              <a:rPr dirty="0"/>
              <a:t>strategia</a:t>
            </a:r>
            <a:r>
              <a:rPr spc="-95" dirty="0"/>
              <a:t> </a:t>
            </a:r>
            <a:r>
              <a:rPr spc="-25" dirty="0"/>
              <a:t>CRM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74740" y="2705100"/>
            <a:ext cx="477393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2600" dirty="0">
                <a:solidFill>
                  <a:srgbClr val="FF0000"/>
                </a:solidFill>
                <a:latin typeface="Verdana"/>
                <a:cs typeface="Verdana"/>
              </a:rPr>
              <a:t>Relazione:</a:t>
            </a:r>
            <a:r>
              <a:rPr sz="2600" spc="-1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600" dirty="0">
                <a:solidFill>
                  <a:srgbClr val="FF0000"/>
                </a:solidFill>
                <a:latin typeface="Verdana"/>
                <a:cs typeface="Verdana"/>
              </a:rPr>
              <a:t>contatto</a:t>
            </a:r>
            <a:r>
              <a:rPr sz="2600" spc="-1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600" spc="-10" dirty="0">
                <a:solidFill>
                  <a:srgbClr val="FF0000"/>
                </a:solidFill>
                <a:latin typeface="Verdana"/>
                <a:cs typeface="Verdana"/>
              </a:rPr>
              <a:t>diretto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74740" y="4152900"/>
            <a:ext cx="414401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2600" dirty="0">
                <a:solidFill>
                  <a:srgbClr val="FF0000"/>
                </a:solidFill>
                <a:latin typeface="Verdana"/>
                <a:cs typeface="Verdana"/>
              </a:rPr>
              <a:t>Linguaggio</a:t>
            </a:r>
            <a:r>
              <a:rPr sz="2600" spc="-1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600" spc="-10" dirty="0">
                <a:solidFill>
                  <a:srgbClr val="FF0000"/>
                </a:solidFill>
                <a:latin typeface="Verdana"/>
                <a:cs typeface="Verdana"/>
              </a:rPr>
              <a:t>emozionale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74740" y="5588508"/>
            <a:ext cx="309753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2600" dirty="0">
                <a:solidFill>
                  <a:srgbClr val="FF0000"/>
                </a:solidFill>
                <a:latin typeface="Verdana"/>
                <a:cs typeface="Verdana"/>
              </a:rPr>
              <a:t>Relazione</a:t>
            </a:r>
            <a:r>
              <a:rPr sz="2600" spc="-1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600" spc="-10" dirty="0">
                <a:solidFill>
                  <a:srgbClr val="FF0000"/>
                </a:solidFill>
                <a:latin typeface="Verdana"/>
                <a:cs typeface="Verdana"/>
              </a:rPr>
              <a:t>tribale</a:t>
            </a:r>
            <a:endParaRPr sz="26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35" y="1766099"/>
            <a:ext cx="4238141" cy="488668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30943" y="525780"/>
            <a:ext cx="6729095" cy="94615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 indent="944880">
              <a:lnSpc>
                <a:spcPts val="3410"/>
              </a:lnSpc>
              <a:spcBef>
                <a:spcPts val="570"/>
              </a:spcBef>
              <a:tabLst>
                <a:tab pos="3745865" algn="l"/>
              </a:tabLst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0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6</a:t>
            </a:r>
            <a:r>
              <a:rPr spc="-9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-</a:t>
            </a:r>
            <a:r>
              <a:rPr spc="-10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strategia</a:t>
            </a:r>
            <a:r>
              <a:rPr spc="-100" dirty="0">
                <a:solidFill>
                  <a:srgbClr val="A5A5A5"/>
                </a:solidFill>
              </a:rPr>
              <a:t> </a:t>
            </a:r>
            <a:r>
              <a:rPr spc="-20" dirty="0">
                <a:solidFill>
                  <a:srgbClr val="A5A5A5"/>
                </a:solidFill>
              </a:rPr>
              <a:t>CRM: </a:t>
            </a:r>
            <a:r>
              <a:rPr dirty="0">
                <a:solidFill>
                  <a:srgbClr val="A5A5A5"/>
                </a:solidFill>
              </a:rPr>
              <a:t>Centralità</a:t>
            </a:r>
            <a:r>
              <a:rPr spc="-10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del</a:t>
            </a:r>
            <a:r>
              <a:rPr spc="-105" dirty="0">
                <a:solidFill>
                  <a:srgbClr val="A5A5A5"/>
                </a:solidFill>
              </a:rPr>
              <a:t> </a:t>
            </a:r>
            <a:r>
              <a:rPr spc="-25" dirty="0">
                <a:solidFill>
                  <a:srgbClr val="A5A5A5"/>
                </a:solidFill>
              </a:rPr>
              <a:t>Fan</a:t>
            </a:r>
            <a:r>
              <a:rPr dirty="0">
                <a:solidFill>
                  <a:srgbClr val="A5A5A5"/>
                </a:solidFill>
              </a:rPr>
              <a:t>	nella</a:t>
            </a:r>
            <a:r>
              <a:rPr spc="-45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Strategia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84062" y="1731872"/>
            <a:ext cx="7232110" cy="471981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9344" y="525780"/>
            <a:ext cx="7951470" cy="94615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2479675" marR="5080" indent="-2466975">
              <a:lnSpc>
                <a:spcPts val="3410"/>
              </a:lnSpc>
              <a:spcBef>
                <a:spcPts val="57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14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6:</a:t>
            </a:r>
            <a:r>
              <a:rPr spc="-12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definizione</a:t>
            </a:r>
            <a:r>
              <a:rPr spc="-11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della</a:t>
            </a:r>
            <a:r>
              <a:rPr spc="-114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strategia</a:t>
            </a:r>
            <a:r>
              <a:rPr spc="-110" dirty="0">
                <a:solidFill>
                  <a:srgbClr val="A5A5A5"/>
                </a:solidFill>
              </a:rPr>
              <a:t> </a:t>
            </a:r>
            <a:r>
              <a:rPr spc="-25" dirty="0">
                <a:solidFill>
                  <a:srgbClr val="A5A5A5"/>
                </a:solidFill>
              </a:rPr>
              <a:t>CRM </a:t>
            </a:r>
            <a:r>
              <a:rPr dirty="0">
                <a:solidFill>
                  <a:srgbClr val="A5A5A5"/>
                </a:solidFill>
              </a:rPr>
              <a:t>Modello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tribale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579432" y="1684337"/>
          <a:ext cx="9020809" cy="45726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8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2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9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100" b="1" dirty="0">
                          <a:solidFill>
                            <a:srgbClr val="A5A5A5"/>
                          </a:solidFill>
                          <a:latin typeface="Verdana"/>
                          <a:cs typeface="Verdana"/>
                        </a:rPr>
                        <a:t>Vecchio</a:t>
                      </a:r>
                      <a:r>
                        <a:rPr sz="2100" b="1" spc="-90" dirty="0">
                          <a:solidFill>
                            <a:srgbClr val="A5A5A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b="1" spc="-10" dirty="0">
                          <a:solidFill>
                            <a:srgbClr val="A5A5A5"/>
                          </a:solidFill>
                          <a:latin typeface="Verdana"/>
                          <a:cs typeface="Verdana"/>
                        </a:rPr>
                        <a:t>modello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100" b="1" dirty="0">
                          <a:solidFill>
                            <a:srgbClr val="A5A5A5"/>
                          </a:solidFill>
                          <a:latin typeface="Verdana"/>
                          <a:cs typeface="Verdana"/>
                        </a:rPr>
                        <a:t>Nuovo</a:t>
                      </a:r>
                      <a:r>
                        <a:rPr sz="2100" b="1" spc="-75" dirty="0">
                          <a:solidFill>
                            <a:srgbClr val="A5A5A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b="1" dirty="0">
                          <a:solidFill>
                            <a:srgbClr val="A5A5A5"/>
                          </a:solidFill>
                          <a:latin typeface="Verdana"/>
                          <a:cs typeface="Verdana"/>
                        </a:rPr>
                        <a:t>modello</a:t>
                      </a:r>
                      <a:r>
                        <a:rPr sz="2100" b="1" spc="-70" dirty="0">
                          <a:solidFill>
                            <a:srgbClr val="A5A5A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b="1" spc="-10" dirty="0">
                          <a:solidFill>
                            <a:srgbClr val="A5A5A5"/>
                          </a:solidFill>
                          <a:latin typeface="Verdana"/>
                          <a:cs typeface="Verdana"/>
                        </a:rPr>
                        <a:t>tribale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Impiegato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Membro</a:t>
                      </a:r>
                      <a:r>
                        <a:rPr sz="2100" spc="-8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2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tribù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Cliente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Membro</a:t>
                      </a:r>
                      <a:r>
                        <a:rPr sz="2100" spc="-8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2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tribù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Cliente-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azienda</a:t>
                      </a:r>
                      <a:r>
                        <a:rPr sz="2100" spc="-3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Relazione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Relazione</a:t>
                      </a:r>
                      <a:r>
                        <a:rPr sz="2100" spc="-6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Cliente</a:t>
                      </a:r>
                      <a:r>
                        <a:rPr sz="2100" spc="-6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-</a:t>
                      </a:r>
                      <a:r>
                        <a:rPr sz="2100" spc="-6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Cliente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Comunicazione</a:t>
                      </a:r>
                      <a:r>
                        <a:rPr sz="2100" spc="-4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con</a:t>
                      </a:r>
                      <a:r>
                        <a:rPr sz="2100" spc="-3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il</a:t>
                      </a:r>
                      <a:r>
                        <a:rPr sz="2100" spc="-4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Cliente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Condivisione</a:t>
                      </a:r>
                      <a:r>
                        <a:rPr sz="2100" spc="-5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di</a:t>
                      </a:r>
                      <a:r>
                        <a:rPr sz="2100" spc="-5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emozioni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Attività</a:t>
                      </a:r>
                      <a:r>
                        <a:rPr sz="2100" spc="-5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di</a:t>
                      </a:r>
                      <a:r>
                        <a:rPr sz="2100" spc="-4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2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mktg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Rituali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Stabilimento/museo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Luoghi</a:t>
                      </a:r>
                      <a:r>
                        <a:rPr sz="2100" spc="-4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di</a:t>
                      </a:r>
                      <a:r>
                        <a:rPr sz="2100" spc="-4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culto/Santuario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Esclusione</a:t>
                      </a:r>
                      <a:r>
                        <a:rPr sz="2100" spc="-7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pubblici</a:t>
                      </a:r>
                      <a:r>
                        <a:rPr sz="2100" spc="-7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esterni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Inclusione</a:t>
                      </a:r>
                      <a:r>
                        <a:rPr sz="2100" spc="-6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pubblici</a:t>
                      </a:r>
                      <a:r>
                        <a:rPr sz="2100" spc="-6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esterni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7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Vincere</a:t>
                      </a:r>
                      <a:r>
                        <a:rPr sz="2100" spc="-3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un</a:t>
                      </a:r>
                      <a:r>
                        <a:rPr sz="2100" spc="-3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2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gara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Combattere</a:t>
                      </a:r>
                      <a:r>
                        <a:rPr sz="2100" spc="-4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insieme</a:t>
                      </a:r>
                      <a:r>
                        <a:rPr sz="2100" spc="-4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per</a:t>
                      </a:r>
                      <a:r>
                        <a:rPr sz="2100" spc="-4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2100" spc="-3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vittoria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Amministratore</a:t>
                      </a:r>
                      <a:r>
                        <a:rPr sz="2100" spc="-114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delegato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Sciamano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Disciplina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Passione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75A45AA-B237-778D-7024-C7984D4935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35069" r="-1" b="8667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DC38EFE-C9FD-5400-3BFE-BE94831C9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GB" sz="6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 Neotribalismo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2BB2D0D-6643-91BF-9A89-69D7C62E2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GB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Michel </a:t>
            </a:r>
            <a:r>
              <a:rPr lang="en-GB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Maffesoli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Dalla società individualista alle tribù postmoderne</a:t>
            </a:r>
            <a:endParaRPr lang="en-GB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87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294BD92-9E18-B81D-A93C-D649265B1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Neotribalismo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759233-6B08-7CCC-C117-DBE2017E5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605528"/>
          </a:xfrm>
        </p:spPr>
        <p:txBody>
          <a:bodyPr>
            <a:normAutofit/>
          </a:bodyPr>
          <a:lstStyle/>
          <a:p>
            <a:pPr>
              <a:lnSpc>
                <a:spcPts val="3200"/>
              </a:lnSpc>
              <a:spcBef>
                <a:spcPts val="0"/>
              </a:spcBef>
              <a:buNone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Michel Maffesoli: Sociologo francese (1944)</a:t>
            </a:r>
          </a:p>
          <a:p>
            <a:pPr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Teorico della postmodernità e delle nuove forme di socialità</a:t>
            </a:r>
          </a:p>
          <a:p>
            <a:pPr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200" i="1" dirty="0"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it-IT" sz="2200" i="1" dirty="0" err="1">
                <a:latin typeface="Verdana" panose="020B0604030504040204" pitchFamily="34" charset="0"/>
                <a:ea typeface="Verdana" panose="020B0604030504040204" pitchFamily="34" charset="0"/>
              </a:rPr>
              <a:t>temps</a:t>
            </a:r>
            <a:r>
              <a:rPr lang="it-IT" sz="22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200" i="1" dirty="0" err="1">
                <a:latin typeface="Verdana" panose="020B0604030504040204" pitchFamily="34" charset="0"/>
                <a:ea typeface="Verdana" panose="020B0604030504040204" pitchFamily="34" charset="0"/>
              </a:rPr>
              <a:t>des</a:t>
            </a:r>
            <a:r>
              <a:rPr lang="it-IT" sz="22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200" i="1" dirty="0" err="1">
                <a:latin typeface="Verdana" panose="020B0604030504040204" pitchFamily="34" charset="0"/>
                <a:ea typeface="Verdana" panose="020B0604030504040204" pitchFamily="34" charset="0"/>
              </a:rPr>
              <a:t>tribus</a:t>
            </a: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 (1988)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Tesi:</a:t>
            </a:r>
          </a:p>
          <a:p>
            <a:pPr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Declino delle istituzioni tradizionali (famiglia, Stato, Chiesa)</a:t>
            </a:r>
          </a:p>
          <a:p>
            <a:pPr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Superamento della società individualista e razionale moderna</a:t>
            </a:r>
            <a:endParaRPr lang="en-GB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Ritorno a logiche di appartenenza premoderne in un contesto tecnologico</a:t>
            </a:r>
            <a:endParaRPr lang="en-GB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Nuove forme di aggregazione e costruzione della reputazione sociale</a:t>
            </a:r>
          </a:p>
          <a:p>
            <a:pPr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Riemergere di forme comunitarie basate su emozioni, affinità e simbolismo</a:t>
            </a:r>
          </a:p>
          <a:p>
            <a:pPr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Tribù postmoderne sono fluide, temporanee e identitarie</a:t>
            </a:r>
            <a:endParaRPr lang="en-GB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Tx/>
              <a:buChar char="-"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003778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6C68AD-E33A-1800-FCCA-9F775C399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C1F6BE8-1826-2655-4514-43838A1C4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Caratteristiche ed esempi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ECD600-1F27-710B-48C8-E78094865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10515600" cy="4563491"/>
          </a:xfrm>
        </p:spPr>
        <p:txBody>
          <a:bodyPr>
            <a:normAutofit/>
          </a:bodyPr>
          <a:lstStyle/>
          <a:p>
            <a:pPr marR="0" lvl="0" fontAlgn="base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</a:pP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Emozionalità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: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L’appartenenza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è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basata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su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esperienze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condivise</a:t>
            </a:r>
            <a:endParaRPr lang="en-US" altLang="en-US" sz="2000" dirty="0"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marR="0" lvl="0" fontAlgn="base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</a:pP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Fluidità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: Le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tribù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non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sono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rigide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, ma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flessibili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e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mutevoli</a:t>
            </a:r>
            <a:endParaRPr lang="en-US" altLang="en-US" sz="2000" dirty="0"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marR="0" lvl="0" fontAlgn="base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</a:pP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Ritualità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: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Comportamenti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e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simboli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rafforzano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l’identità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di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gruppo</a:t>
            </a:r>
            <a:endParaRPr lang="en-US" altLang="en-US" sz="2000" dirty="0"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marR="0" lvl="0" fontAlgn="base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</a:pP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Resistenza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all’omologazione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: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Rifiuto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delle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strutture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rigide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della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modernità</a:t>
            </a:r>
            <a:endParaRPr lang="en-US" altLang="en-US" sz="2000" dirty="0"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marL="0" marR="0" lvl="0" indent="0" fontAlgn="base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2000" dirty="0"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fontAlgn="base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Comunità online e fandom digitali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fontAlgn="base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Subculture urbane (skater, biker, hipster)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fontAlgn="base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Movimenti alternativi e comunità spirituali</a:t>
            </a:r>
          </a:p>
          <a:p>
            <a:pPr fontAlgn="base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Tribù del consumo (brand communities, Apple fans, etc.)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65418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7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7:</a:t>
            </a:r>
            <a:r>
              <a:rPr spc="-8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Scelta</a:t>
            </a:r>
            <a:r>
              <a:rPr spc="-7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degli</a:t>
            </a:r>
            <a:r>
              <a:rPr spc="-8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strumenti</a:t>
            </a:r>
            <a:r>
              <a:rPr spc="-7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di</a:t>
            </a:r>
            <a:r>
              <a:rPr spc="-8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comunicazione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8700"/>
              </a:lnSpc>
              <a:spcBef>
                <a:spcPts val="100"/>
              </a:spcBef>
            </a:pPr>
            <a:r>
              <a:rPr dirty="0"/>
              <a:t>Serie</a:t>
            </a:r>
            <a:r>
              <a:rPr spc="200" dirty="0"/>
              <a:t> </a:t>
            </a:r>
            <a:r>
              <a:rPr dirty="0"/>
              <a:t>di</a:t>
            </a:r>
            <a:r>
              <a:rPr spc="190" dirty="0"/>
              <a:t> </a:t>
            </a:r>
            <a:r>
              <a:rPr dirty="0"/>
              <a:t>attività</a:t>
            </a:r>
            <a:r>
              <a:rPr spc="204" dirty="0"/>
              <a:t> </a:t>
            </a:r>
            <a:r>
              <a:rPr dirty="0"/>
              <a:t>che</a:t>
            </a:r>
            <a:r>
              <a:rPr spc="195" dirty="0"/>
              <a:t> </a:t>
            </a:r>
            <a:r>
              <a:rPr dirty="0"/>
              <a:t>permettono</a:t>
            </a:r>
            <a:r>
              <a:rPr spc="200" dirty="0"/>
              <a:t> </a:t>
            </a:r>
            <a:r>
              <a:rPr dirty="0"/>
              <a:t>al</a:t>
            </a:r>
            <a:r>
              <a:rPr spc="190" dirty="0"/>
              <a:t> </a:t>
            </a:r>
            <a:r>
              <a:rPr dirty="0"/>
              <a:t>cliente</a:t>
            </a:r>
            <a:r>
              <a:rPr spc="204" dirty="0"/>
              <a:t> </a:t>
            </a:r>
            <a:r>
              <a:rPr dirty="0"/>
              <a:t>di</a:t>
            </a:r>
            <a:r>
              <a:rPr spc="185" dirty="0"/>
              <a:t> </a:t>
            </a:r>
            <a:r>
              <a:rPr dirty="0"/>
              <a:t>percepire</a:t>
            </a:r>
            <a:r>
              <a:rPr spc="204" dirty="0"/>
              <a:t> </a:t>
            </a:r>
            <a:r>
              <a:rPr spc="-10" dirty="0"/>
              <a:t>appartenenza </a:t>
            </a:r>
            <a:r>
              <a:rPr spc="-25" dirty="0"/>
              <a:t>community-</a:t>
            </a:r>
            <a:r>
              <a:rPr dirty="0"/>
              <a:t>tribù</a:t>
            </a:r>
            <a:r>
              <a:rPr spc="-30" dirty="0"/>
              <a:t> </a:t>
            </a:r>
            <a:r>
              <a:rPr dirty="0"/>
              <a:t>come</a:t>
            </a:r>
            <a:r>
              <a:rPr spc="-25" dirty="0"/>
              <a:t> </a:t>
            </a:r>
            <a:r>
              <a:rPr dirty="0"/>
              <a:t>qualcosa</a:t>
            </a:r>
            <a:r>
              <a:rPr spc="-20" dirty="0"/>
              <a:t> </a:t>
            </a:r>
            <a:r>
              <a:rPr dirty="0"/>
              <a:t>di</a:t>
            </a:r>
            <a:r>
              <a:rPr spc="-35" dirty="0"/>
              <a:t> </a:t>
            </a:r>
            <a:r>
              <a:rPr dirty="0"/>
              <a:t>reale</a:t>
            </a:r>
            <a:r>
              <a:rPr spc="-15" dirty="0"/>
              <a:t> </a:t>
            </a:r>
            <a:r>
              <a:rPr dirty="0"/>
              <a:t>e</a:t>
            </a:r>
            <a:r>
              <a:rPr spc="-25" dirty="0"/>
              <a:t> </a:t>
            </a:r>
            <a:r>
              <a:rPr spc="-10" dirty="0"/>
              <a:t>tangibile</a:t>
            </a:r>
          </a:p>
          <a:p>
            <a:pPr marL="12700" marR="5715" algn="just">
              <a:lnSpc>
                <a:spcPct val="150000"/>
              </a:lnSpc>
              <a:spcBef>
                <a:spcPts val="1065"/>
              </a:spcBef>
            </a:pPr>
            <a:r>
              <a:rPr dirty="0">
                <a:latin typeface="Wingdings"/>
                <a:cs typeface="Wingdings"/>
              </a:rPr>
              <a:t></a:t>
            </a:r>
            <a:r>
              <a:rPr spc="240" dirty="0">
                <a:latin typeface="Times New Roman"/>
                <a:cs typeface="Times New Roman"/>
              </a:rPr>
              <a:t>   </a:t>
            </a:r>
            <a:r>
              <a:rPr dirty="0">
                <a:solidFill>
                  <a:srgbClr val="FF0000"/>
                </a:solidFill>
              </a:rPr>
              <a:t>Essere</a:t>
            </a:r>
            <a:r>
              <a:rPr spc="425" dirty="0">
                <a:solidFill>
                  <a:srgbClr val="FF0000"/>
                </a:solidFill>
              </a:rPr>
              <a:t>  </a:t>
            </a:r>
            <a:r>
              <a:rPr dirty="0">
                <a:solidFill>
                  <a:srgbClr val="FF0000"/>
                </a:solidFill>
              </a:rPr>
              <a:t>parte</a:t>
            </a:r>
            <a:r>
              <a:rPr spc="425" dirty="0">
                <a:solidFill>
                  <a:srgbClr val="FF0000"/>
                </a:solidFill>
              </a:rPr>
              <a:t>  </a:t>
            </a:r>
            <a:r>
              <a:rPr dirty="0">
                <a:solidFill>
                  <a:srgbClr val="FF0000"/>
                </a:solidFill>
              </a:rPr>
              <a:t>della</a:t>
            </a:r>
            <a:r>
              <a:rPr spc="425" dirty="0">
                <a:solidFill>
                  <a:srgbClr val="FF0000"/>
                </a:solidFill>
              </a:rPr>
              <a:t>  </a:t>
            </a:r>
            <a:r>
              <a:rPr dirty="0">
                <a:solidFill>
                  <a:srgbClr val="FF0000"/>
                </a:solidFill>
              </a:rPr>
              <a:t>community</a:t>
            </a:r>
            <a:r>
              <a:rPr spc="420" dirty="0">
                <a:solidFill>
                  <a:srgbClr val="FF0000"/>
                </a:solidFill>
              </a:rPr>
              <a:t>  </a:t>
            </a:r>
            <a:r>
              <a:rPr dirty="0">
                <a:solidFill>
                  <a:srgbClr val="FF0000"/>
                </a:solidFill>
              </a:rPr>
              <a:t>ducati</a:t>
            </a:r>
            <a:r>
              <a:rPr spc="415" dirty="0">
                <a:solidFill>
                  <a:srgbClr val="FF0000"/>
                </a:solidFill>
              </a:rPr>
              <a:t>  </a:t>
            </a:r>
            <a:r>
              <a:rPr dirty="0">
                <a:solidFill>
                  <a:srgbClr val="FF0000"/>
                </a:solidFill>
              </a:rPr>
              <a:t>significa</a:t>
            </a:r>
            <a:r>
              <a:rPr spc="425" dirty="0">
                <a:solidFill>
                  <a:srgbClr val="FF0000"/>
                </a:solidFill>
              </a:rPr>
              <a:t>  </a:t>
            </a:r>
            <a:r>
              <a:rPr spc="-10" dirty="0">
                <a:solidFill>
                  <a:srgbClr val="FF0000"/>
                </a:solidFill>
              </a:rPr>
              <a:t>partecipare </a:t>
            </a:r>
            <a:r>
              <a:rPr dirty="0">
                <a:solidFill>
                  <a:srgbClr val="FF0000"/>
                </a:solidFill>
              </a:rPr>
              <a:t>attivamente</a:t>
            </a:r>
            <a:r>
              <a:rPr spc="35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a</a:t>
            </a:r>
            <a:r>
              <a:rPr spc="34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un</a:t>
            </a:r>
            <a:r>
              <a:rPr spc="33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ventaglio</a:t>
            </a:r>
            <a:r>
              <a:rPr spc="34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di</a:t>
            </a:r>
            <a:r>
              <a:rPr spc="33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esperienze</a:t>
            </a:r>
            <a:r>
              <a:rPr spc="35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nei</a:t>
            </a:r>
            <a:r>
              <a:rPr spc="33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luoghi</a:t>
            </a:r>
            <a:r>
              <a:rPr spc="33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Ducati</a:t>
            </a:r>
            <a:r>
              <a:rPr spc="330" dirty="0">
                <a:solidFill>
                  <a:srgbClr val="FF0000"/>
                </a:solidFill>
              </a:rPr>
              <a:t> </a:t>
            </a:r>
            <a:r>
              <a:rPr spc="-10" dirty="0">
                <a:solidFill>
                  <a:srgbClr val="FF0000"/>
                </a:solidFill>
              </a:rPr>
              <a:t>(museo, </a:t>
            </a:r>
            <a:r>
              <a:rPr dirty="0">
                <a:solidFill>
                  <a:srgbClr val="FF0000"/>
                </a:solidFill>
              </a:rPr>
              <a:t>piste,</a:t>
            </a:r>
            <a:r>
              <a:rPr spc="-3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strada,</a:t>
            </a:r>
            <a:r>
              <a:rPr spc="-3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on</a:t>
            </a:r>
            <a:r>
              <a:rPr spc="-3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line</a:t>
            </a:r>
            <a:r>
              <a:rPr spc="-3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–</a:t>
            </a:r>
            <a:r>
              <a:rPr spc="-30" dirty="0">
                <a:solidFill>
                  <a:srgbClr val="FF0000"/>
                </a:solidFill>
              </a:rPr>
              <a:t> off-</a:t>
            </a:r>
            <a:r>
              <a:rPr spc="-10" dirty="0">
                <a:solidFill>
                  <a:srgbClr val="FF0000"/>
                </a:solidFill>
              </a:rPr>
              <a:t>line)</a:t>
            </a:r>
          </a:p>
          <a:p>
            <a:pPr marL="12700" marR="5080" indent="263525" algn="just">
              <a:lnSpc>
                <a:spcPct val="148700"/>
              </a:lnSpc>
              <a:spcBef>
                <a:spcPts val="1010"/>
              </a:spcBef>
              <a:buChar char="-"/>
              <a:tabLst>
                <a:tab pos="276225" algn="l"/>
              </a:tabLst>
            </a:pPr>
            <a:r>
              <a:rPr dirty="0"/>
              <a:t>On</a:t>
            </a:r>
            <a:r>
              <a:rPr spc="170" dirty="0"/>
              <a:t> </a:t>
            </a:r>
            <a:r>
              <a:rPr dirty="0"/>
              <a:t>line</a:t>
            </a:r>
            <a:r>
              <a:rPr spc="175" dirty="0"/>
              <a:t> </a:t>
            </a:r>
            <a:r>
              <a:rPr dirty="0"/>
              <a:t>(blog,</a:t>
            </a:r>
            <a:r>
              <a:rPr spc="180" dirty="0"/>
              <a:t> </a:t>
            </a:r>
            <a:r>
              <a:rPr dirty="0"/>
              <a:t>survey</a:t>
            </a:r>
            <a:r>
              <a:rPr spc="175" dirty="0"/>
              <a:t> </a:t>
            </a:r>
            <a:r>
              <a:rPr dirty="0"/>
              <a:t>on</a:t>
            </a:r>
            <a:r>
              <a:rPr spc="175" dirty="0"/>
              <a:t> </a:t>
            </a:r>
            <a:r>
              <a:rPr dirty="0"/>
              <a:t>line,</a:t>
            </a:r>
            <a:r>
              <a:rPr spc="175" dirty="0"/>
              <a:t> </a:t>
            </a:r>
            <a:r>
              <a:rPr dirty="0"/>
              <a:t>aree</a:t>
            </a:r>
            <a:r>
              <a:rPr spc="180" dirty="0"/>
              <a:t> </a:t>
            </a:r>
            <a:r>
              <a:rPr dirty="0"/>
              <a:t>informative,</a:t>
            </a:r>
            <a:r>
              <a:rPr spc="175" dirty="0"/>
              <a:t> </a:t>
            </a:r>
            <a:r>
              <a:rPr dirty="0"/>
              <a:t>area</a:t>
            </a:r>
            <a:r>
              <a:rPr spc="180" dirty="0"/>
              <a:t> </a:t>
            </a:r>
            <a:r>
              <a:rPr dirty="0"/>
              <a:t>per</a:t>
            </a:r>
            <a:r>
              <a:rPr spc="180" dirty="0"/>
              <a:t> </a:t>
            </a:r>
            <a:r>
              <a:rPr spc="-10" dirty="0"/>
              <a:t>ducatiste, concorsi-</a:t>
            </a:r>
            <a:r>
              <a:rPr dirty="0"/>
              <a:t>cobranding,</a:t>
            </a:r>
            <a:r>
              <a:rPr spc="-140" dirty="0"/>
              <a:t> </a:t>
            </a:r>
            <a:r>
              <a:rPr spc="-10" dirty="0"/>
              <a:t>videogioco)</a:t>
            </a:r>
          </a:p>
          <a:p>
            <a:pPr marL="248920" indent="-236220" algn="just">
              <a:lnSpc>
                <a:spcPct val="100000"/>
              </a:lnSpc>
              <a:spcBef>
                <a:spcPts val="2425"/>
              </a:spcBef>
              <a:buChar char="-"/>
              <a:tabLst>
                <a:tab pos="248920" algn="l"/>
              </a:tabLst>
            </a:pPr>
            <a:r>
              <a:rPr dirty="0"/>
              <a:t>Off</a:t>
            </a:r>
            <a:r>
              <a:rPr spc="-70" dirty="0"/>
              <a:t> </a:t>
            </a:r>
            <a:r>
              <a:rPr dirty="0"/>
              <a:t>linee</a:t>
            </a:r>
            <a:r>
              <a:rPr spc="-65" dirty="0"/>
              <a:t> </a:t>
            </a:r>
            <a:r>
              <a:rPr dirty="0"/>
              <a:t>(museo</a:t>
            </a:r>
            <a:r>
              <a:rPr spc="-70" dirty="0"/>
              <a:t> </a:t>
            </a:r>
            <a:r>
              <a:rPr dirty="0"/>
              <a:t>aziendale,</a:t>
            </a:r>
            <a:r>
              <a:rPr spc="-65" dirty="0"/>
              <a:t> </a:t>
            </a:r>
            <a:r>
              <a:rPr dirty="0"/>
              <a:t>corso</a:t>
            </a:r>
            <a:r>
              <a:rPr spc="-70" dirty="0"/>
              <a:t> </a:t>
            </a:r>
            <a:r>
              <a:rPr dirty="0"/>
              <a:t>guida</a:t>
            </a:r>
            <a:r>
              <a:rPr spc="-65" dirty="0"/>
              <a:t> </a:t>
            </a:r>
            <a:r>
              <a:rPr dirty="0"/>
              <a:t>sportiva,</a:t>
            </a:r>
            <a:r>
              <a:rPr spc="-70" dirty="0"/>
              <a:t> </a:t>
            </a:r>
            <a:r>
              <a:rPr dirty="0"/>
              <a:t>raduno</a:t>
            </a:r>
            <a:r>
              <a:rPr spc="-70" dirty="0"/>
              <a:t> </a:t>
            </a:r>
            <a:r>
              <a:rPr spc="-10" dirty="0"/>
              <a:t>mondiale)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072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14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7:</a:t>
            </a:r>
            <a:r>
              <a:rPr spc="-12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Concorsi-Cobranding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42367" y="1304925"/>
            <a:ext cx="7307262" cy="555307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247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1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7:</a:t>
            </a:r>
            <a:r>
              <a:rPr spc="-11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Finalità</a:t>
            </a:r>
            <a:r>
              <a:rPr spc="-105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relazione/comunicazione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959355"/>
            <a:ext cx="10358755" cy="4076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-"/>
              <a:tabLst>
                <a:tab pos="241300" algn="l"/>
              </a:tabLst>
            </a:pPr>
            <a:r>
              <a:rPr sz="2400" dirty="0">
                <a:latin typeface="Verdana"/>
                <a:cs typeface="Verdana"/>
              </a:rPr>
              <a:t>Attrarre</a:t>
            </a:r>
            <a:r>
              <a:rPr sz="2400" spc="-6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</a:t>
            </a:r>
            <a:r>
              <a:rPr sz="2400" spc="-6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fidelizzare</a:t>
            </a:r>
            <a:r>
              <a:rPr sz="2400" spc="-6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la</a:t>
            </a:r>
            <a:r>
              <a:rPr sz="2400" spc="-5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clientela</a:t>
            </a:r>
            <a:endParaRPr sz="2400">
              <a:latin typeface="Verdana"/>
              <a:cs typeface="Verdana"/>
            </a:endParaRPr>
          </a:p>
          <a:p>
            <a:pPr marL="241300" marR="6985" indent="-228600">
              <a:lnSpc>
                <a:spcPct val="149200"/>
              </a:lnSpc>
              <a:spcBef>
                <a:spcPts val="1100"/>
              </a:spcBef>
              <a:buChar char="-"/>
              <a:tabLst>
                <a:tab pos="241300" algn="l"/>
                <a:tab pos="2042795" algn="l"/>
                <a:tab pos="2536190" algn="l"/>
                <a:tab pos="4145915" algn="l"/>
                <a:tab pos="4910455" algn="l"/>
                <a:tab pos="5305425" algn="l"/>
                <a:tab pos="6535420" algn="l"/>
                <a:tab pos="7872730" algn="l"/>
                <a:tab pos="8366125" algn="l"/>
                <a:tab pos="9888220" algn="l"/>
              </a:tabLst>
            </a:pPr>
            <a:r>
              <a:rPr sz="2400" spc="-10" dirty="0">
                <a:latin typeface="Verdana"/>
                <a:cs typeface="Verdana"/>
              </a:rPr>
              <a:t>Rafforzare</a:t>
            </a:r>
            <a:r>
              <a:rPr sz="2400" dirty="0">
                <a:latin typeface="Verdana"/>
                <a:cs typeface="Verdana"/>
              </a:rPr>
              <a:t>	</a:t>
            </a:r>
            <a:r>
              <a:rPr sz="2400" spc="-25" dirty="0">
                <a:latin typeface="Verdana"/>
                <a:cs typeface="Verdana"/>
              </a:rPr>
              <a:t>la</a:t>
            </a:r>
            <a:r>
              <a:rPr sz="2400" dirty="0">
                <a:latin typeface="Verdana"/>
                <a:cs typeface="Verdana"/>
              </a:rPr>
              <a:t>	</a:t>
            </a:r>
            <a:r>
              <a:rPr sz="2400" spc="-10" dirty="0">
                <a:latin typeface="Verdana"/>
                <a:cs typeface="Verdana"/>
              </a:rPr>
              <a:t>relazione</a:t>
            </a:r>
            <a:r>
              <a:rPr sz="2400" dirty="0">
                <a:latin typeface="Verdana"/>
                <a:cs typeface="Verdana"/>
              </a:rPr>
              <a:t>	</a:t>
            </a:r>
            <a:r>
              <a:rPr sz="2400" spc="-25" dirty="0">
                <a:latin typeface="Verdana"/>
                <a:cs typeface="Verdana"/>
              </a:rPr>
              <a:t>con</a:t>
            </a:r>
            <a:r>
              <a:rPr sz="2400" dirty="0">
                <a:latin typeface="Verdana"/>
                <a:cs typeface="Verdana"/>
              </a:rPr>
              <a:t>	</a:t>
            </a:r>
            <a:r>
              <a:rPr sz="2400" spc="-25" dirty="0">
                <a:latin typeface="Verdana"/>
                <a:cs typeface="Verdana"/>
              </a:rPr>
              <a:t>il</a:t>
            </a:r>
            <a:r>
              <a:rPr sz="2400" dirty="0">
                <a:latin typeface="Verdana"/>
                <a:cs typeface="Verdana"/>
              </a:rPr>
              <a:t>	</a:t>
            </a:r>
            <a:r>
              <a:rPr sz="2400" spc="-10" dirty="0">
                <a:latin typeface="Verdana"/>
                <a:cs typeface="Verdana"/>
              </a:rPr>
              <a:t>cliente</a:t>
            </a:r>
            <a:r>
              <a:rPr sz="2400" dirty="0">
                <a:latin typeface="Verdana"/>
                <a:cs typeface="Verdana"/>
              </a:rPr>
              <a:t>	</a:t>
            </a:r>
            <a:r>
              <a:rPr sz="2400" spc="-10" dirty="0">
                <a:latin typeface="Verdana"/>
                <a:cs typeface="Verdana"/>
              </a:rPr>
              <a:t>tramite</a:t>
            </a:r>
            <a:r>
              <a:rPr sz="2400" dirty="0">
                <a:latin typeface="Verdana"/>
                <a:cs typeface="Verdana"/>
              </a:rPr>
              <a:t>	</a:t>
            </a:r>
            <a:r>
              <a:rPr sz="2400" spc="-25" dirty="0">
                <a:latin typeface="Verdana"/>
                <a:cs typeface="Verdana"/>
              </a:rPr>
              <a:t>la</a:t>
            </a:r>
            <a:r>
              <a:rPr sz="2400" dirty="0">
                <a:latin typeface="Verdana"/>
                <a:cs typeface="Verdana"/>
              </a:rPr>
              <a:t>	</a:t>
            </a:r>
            <a:r>
              <a:rPr sz="2400" spc="-10" dirty="0">
                <a:latin typeface="Verdana"/>
                <a:cs typeface="Verdana"/>
              </a:rPr>
              <a:t>gestione</a:t>
            </a:r>
            <a:r>
              <a:rPr sz="2400" dirty="0">
                <a:latin typeface="Verdana"/>
                <a:cs typeface="Verdana"/>
              </a:rPr>
              <a:t>	</a:t>
            </a:r>
            <a:r>
              <a:rPr sz="2400" spc="-25" dirty="0">
                <a:latin typeface="Verdana"/>
                <a:cs typeface="Verdana"/>
              </a:rPr>
              <a:t>dei </a:t>
            </a:r>
            <a:r>
              <a:rPr sz="2400" dirty="0">
                <a:latin typeface="Verdana"/>
                <a:cs typeface="Verdana"/>
              </a:rPr>
              <a:t>contenuti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</a:t>
            </a:r>
            <a:r>
              <a:rPr sz="2400" spc="-4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l’offerta</a:t>
            </a:r>
            <a:r>
              <a:rPr sz="2400" spc="-4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di</a:t>
            </a:r>
            <a:r>
              <a:rPr sz="2400" spc="-3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interazione</a:t>
            </a:r>
            <a:endParaRPr sz="2400">
              <a:latin typeface="Verdana"/>
              <a:cs typeface="Verdana"/>
            </a:endParaRPr>
          </a:p>
          <a:p>
            <a:pPr marL="241300" marR="5080" indent="-228600">
              <a:lnSpc>
                <a:spcPct val="149200"/>
              </a:lnSpc>
              <a:spcBef>
                <a:spcPts val="1010"/>
              </a:spcBef>
              <a:buChar char="-"/>
              <a:tabLst>
                <a:tab pos="241300" algn="l"/>
                <a:tab pos="9030970" algn="l"/>
              </a:tabLst>
            </a:pPr>
            <a:r>
              <a:rPr sz="2400" dirty="0">
                <a:latin typeface="Verdana"/>
                <a:cs typeface="Verdana"/>
              </a:rPr>
              <a:t>Spostare</a:t>
            </a:r>
            <a:r>
              <a:rPr sz="2400" spc="17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il</a:t>
            </a:r>
            <a:r>
              <a:rPr sz="2400" spc="19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traffico</a:t>
            </a:r>
            <a:r>
              <a:rPr sz="2400" spc="19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on-</a:t>
            </a:r>
            <a:r>
              <a:rPr sz="2400" dirty="0">
                <a:latin typeface="Verdana"/>
                <a:cs typeface="Verdana"/>
              </a:rPr>
              <a:t>line</a:t>
            </a:r>
            <a:r>
              <a:rPr sz="2400" spc="18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verso</a:t>
            </a:r>
            <a:r>
              <a:rPr sz="2400" spc="18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un</a:t>
            </a:r>
            <a:r>
              <a:rPr sz="2400" spc="19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contesto</a:t>
            </a:r>
            <a:r>
              <a:rPr sz="2400" spc="190" dirty="0">
                <a:latin typeface="Verdana"/>
                <a:cs typeface="Verdana"/>
              </a:rPr>
              <a:t> </a:t>
            </a:r>
            <a:r>
              <a:rPr sz="2400" spc="-30" dirty="0">
                <a:latin typeface="Verdana"/>
                <a:cs typeface="Verdana"/>
              </a:rPr>
              <a:t>off-</a:t>
            </a:r>
            <a:r>
              <a:rPr sz="2400" dirty="0">
                <a:latin typeface="Verdana"/>
                <a:cs typeface="Verdana"/>
              </a:rPr>
              <a:t>line</a:t>
            </a:r>
            <a:r>
              <a:rPr sz="2400" spc="175" dirty="0">
                <a:latin typeface="Verdana"/>
                <a:cs typeface="Verdana"/>
              </a:rPr>
              <a:t> </a:t>
            </a:r>
            <a:r>
              <a:rPr sz="2400" spc="-50" dirty="0">
                <a:latin typeface="Wingdings"/>
                <a:cs typeface="Wingdings"/>
              </a:rPr>
              <a:t>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10" dirty="0">
                <a:latin typeface="Verdana"/>
                <a:cs typeface="Verdana"/>
              </a:rPr>
              <a:t>opinioni, </a:t>
            </a:r>
            <a:r>
              <a:rPr sz="2400" dirty="0">
                <a:latin typeface="Verdana"/>
                <a:cs typeface="Verdana"/>
              </a:rPr>
              <a:t>atteggiamenti,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comportamenti</a:t>
            </a:r>
            <a:endParaRPr sz="2400">
              <a:latin typeface="Verdana"/>
              <a:cs typeface="Verdana"/>
            </a:endParaRPr>
          </a:p>
          <a:p>
            <a:pPr marL="241300" marR="5715" indent="-228600">
              <a:lnSpc>
                <a:spcPct val="153300"/>
              </a:lnSpc>
              <a:spcBef>
                <a:spcPts val="890"/>
              </a:spcBef>
              <a:buChar char="-"/>
              <a:tabLst>
                <a:tab pos="241300" algn="l"/>
              </a:tabLst>
            </a:pPr>
            <a:r>
              <a:rPr sz="2400" dirty="0">
                <a:latin typeface="Verdana"/>
                <a:cs typeface="Verdana"/>
              </a:rPr>
              <a:t>Sfruttare</a:t>
            </a:r>
            <a:r>
              <a:rPr sz="2400" spc="7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le</a:t>
            </a:r>
            <a:r>
              <a:rPr sz="2400" spc="8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potenzialità</a:t>
            </a:r>
            <a:r>
              <a:rPr sz="2400" spc="7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del</a:t>
            </a:r>
            <a:r>
              <a:rPr sz="2400" spc="8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mezzo</a:t>
            </a:r>
            <a:r>
              <a:rPr sz="2400" spc="9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per</a:t>
            </a:r>
            <a:r>
              <a:rPr sz="2400" spc="8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integrare</a:t>
            </a:r>
            <a:r>
              <a:rPr sz="2400" spc="7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il</a:t>
            </a:r>
            <a:r>
              <a:rPr sz="2400" spc="9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proprio</a:t>
            </a:r>
            <a:r>
              <a:rPr sz="2400" spc="8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canale </a:t>
            </a:r>
            <a:r>
              <a:rPr sz="2400" dirty="0">
                <a:latin typeface="Verdana"/>
                <a:cs typeface="Verdana"/>
              </a:rPr>
              <a:t>di</a:t>
            </a:r>
            <a:r>
              <a:rPr sz="2400" spc="-1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vendita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09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8</a:t>
            </a:r>
            <a:r>
              <a:rPr spc="-8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:</a:t>
            </a:r>
            <a:r>
              <a:rPr spc="-9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pianificazione</a:t>
            </a:r>
            <a:r>
              <a:rPr spc="-8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delle</a:t>
            </a:r>
            <a:r>
              <a:rPr spc="-85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azioni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973580"/>
            <a:ext cx="9942195" cy="391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-"/>
              <a:tabLst>
                <a:tab pos="240665" algn="l"/>
              </a:tabLst>
            </a:pPr>
            <a:r>
              <a:rPr sz="2600" spc="-10" dirty="0">
                <a:latin typeface="Verdana"/>
                <a:cs typeface="Verdana"/>
              </a:rPr>
              <a:t>Valutazione</a:t>
            </a:r>
            <a:r>
              <a:rPr sz="2600" spc="-85" dirty="0">
                <a:latin typeface="Verdana"/>
                <a:cs typeface="Verdana"/>
              </a:rPr>
              <a:t> </a:t>
            </a:r>
            <a:r>
              <a:rPr sz="2600" dirty="0">
                <a:latin typeface="Verdana"/>
                <a:cs typeface="Verdana"/>
              </a:rPr>
              <a:t>risorse</a:t>
            </a:r>
            <a:r>
              <a:rPr sz="2600" spc="-85" dirty="0">
                <a:latin typeface="Verdana"/>
                <a:cs typeface="Verdana"/>
              </a:rPr>
              <a:t> </a:t>
            </a:r>
            <a:r>
              <a:rPr sz="2600" dirty="0">
                <a:latin typeface="Verdana"/>
                <a:cs typeface="Verdana"/>
              </a:rPr>
              <a:t>disponibili</a:t>
            </a:r>
            <a:r>
              <a:rPr sz="2600" spc="-85" dirty="0">
                <a:latin typeface="Verdana"/>
                <a:cs typeface="Verdana"/>
              </a:rPr>
              <a:t> </a:t>
            </a:r>
            <a:r>
              <a:rPr sz="2600" dirty="0">
                <a:latin typeface="Verdana"/>
                <a:cs typeface="Verdana"/>
              </a:rPr>
              <a:t>(fisiche,</a:t>
            </a:r>
            <a:r>
              <a:rPr sz="2600" spc="-80" dirty="0">
                <a:latin typeface="Verdana"/>
                <a:cs typeface="Verdana"/>
              </a:rPr>
              <a:t> </a:t>
            </a:r>
            <a:r>
              <a:rPr sz="2600" dirty="0">
                <a:latin typeface="Verdana"/>
                <a:cs typeface="Verdana"/>
              </a:rPr>
              <a:t>umane,</a:t>
            </a:r>
            <a:r>
              <a:rPr sz="2600" spc="-80" dirty="0">
                <a:latin typeface="Verdana"/>
                <a:cs typeface="Verdana"/>
              </a:rPr>
              <a:t> </a:t>
            </a:r>
            <a:r>
              <a:rPr sz="2600" spc="-10" dirty="0">
                <a:latin typeface="Verdana"/>
                <a:cs typeface="Verdana"/>
              </a:rPr>
              <a:t>finanziarie)</a:t>
            </a:r>
            <a:endParaRPr sz="26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2565"/>
              </a:spcBef>
              <a:buChar char="-"/>
              <a:tabLst>
                <a:tab pos="240665" algn="l"/>
              </a:tabLst>
            </a:pPr>
            <a:r>
              <a:rPr sz="2600" dirty="0">
                <a:latin typeface="Verdana"/>
                <a:cs typeface="Verdana"/>
              </a:rPr>
              <a:t>Stesura</a:t>
            </a:r>
            <a:r>
              <a:rPr sz="2600" spc="-125" dirty="0">
                <a:latin typeface="Verdana"/>
                <a:cs typeface="Verdana"/>
              </a:rPr>
              <a:t> </a:t>
            </a:r>
            <a:r>
              <a:rPr sz="2600" spc="-10" dirty="0">
                <a:latin typeface="Verdana"/>
                <a:cs typeface="Verdana"/>
              </a:rPr>
              <a:t>progetto</a:t>
            </a:r>
            <a:endParaRPr sz="26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2595"/>
              </a:spcBef>
              <a:buChar char="-"/>
              <a:tabLst>
                <a:tab pos="240665" algn="l"/>
              </a:tabLst>
            </a:pPr>
            <a:r>
              <a:rPr sz="2600" spc="-10" dirty="0">
                <a:latin typeface="Verdana"/>
                <a:cs typeface="Verdana"/>
              </a:rPr>
              <a:t>Timing</a:t>
            </a:r>
            <a:endParaRPr sz="26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2565"/>
              </a:spcBef>
              <a:buChar char="-"/>
              <a:tabLst>
                <a:tab pos="240665" algn="l"/>
              </a:tabLst>
            </a:pPr>
            <a:r>
              <a:rPr sz="2600" spc="-10" dirty="0">
                <a:latin typeface="Verdana"/>
                <a:cs typeface="Verdana"/>
              </a:rPr>
              <a:t>Budget</a:t>
            </a:r>
            <a:endParaRPr sz="26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2500"/>
              </a:spcBef>
              <a:buChar char="-"/>
              <a:tabLst>
                <a:tab pos="240665" algn="l"/>
              </a:tabLst>
            </a:pPr>
            <a:r>
              <a:rPr sz="2600" dirty="0">
                <a:latin typeface="Verdana"/>
                <a:cs typeface="Verdana"/>
              </a:rPr>
              <a:t>Tipologia</a:t>
            </a:r>
            <a:r>
              <a:rPr sz="2600" spc="-55" dirty="0">
                <a:latin typeface="Verdana"/>
                <a:cs typeface="Verdana"/>
              </a:rPr>
              <a:t> </a:t>
            </a:r>
            <a:r>
              <a:rPr sz="2600" spc="-10" dirty="0">
                <a:latin typeface="Verdana"/>
                <a:cs typeface="Verdana"/>
              </a:rPr>
              <a:t>output</a:t>
            </a:r>
            <a:endParaRPr sz="26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375"/>
              </a:spcBef>
            </a:pPr>
            <a:r>
              <a:rPr sz="2000" dirty="0">
                <a:latin typeface="Verdana"/>
                <a:cs typeface="Verdana"/>
              </a:rPr>
              <a:t>(sequenzialità</a:t>
            </a:r>
            <a:r>
              <a:rPr sz="2000" spc="-9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variabile)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6083" y="7721"/>
            <a:ext cx="4865914" cy="28287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719"/>
            <a:ext cx="5007428" cy="282878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8" y="3910600"/>
            <a:ext cx="5005730" cy="29473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6086" y="3891502"/>
            <a:ext cx="4865914" cy="296649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1929" y="3095244"/>
            <a:ext cx="1176845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i="1" dirty="0">
                <a:solidFill>
                  <a:srgbClr val="BFBFBF"/>
                </a:solidFill>
                <a:latin typeface="Verdana"/>
                <a:cs typeface="Verdana"/>
              </a:rPr>
              <a:t>Il</a:t>
            </a:r>
            <a:r>
              <a:rPr sz="3800" i="1" spc="-35" dirty="0">
                <a:solidFill>
                  <a:srgbClr val="BFBFBF"/>
                </a:solidFill>
                <a:latin typeface="Verdana"/>
                <a:cs typeface="Verdana"/>
              </a:rPr>
              <a:t> </a:t>
            </a:r>
            <a:r>
              <a:rPr sz="3800" i="1" dirty="0">
                <a:solidFill>
                  <a:srgbClr val="BFBFBF"/>
                </a:solidFill>
                <a:latin typeface="Verdana"/>
                <a:cs typeface="Verdana"/>
              </a:rPr>
              <a:t>Tribal</a:t>
            </a:r>
            <a:r>
              <a:rPr sz="3800" i="1" spc="-45" dirty="0">
                <a:solidFill>
                  <a:srgbClr val="BFBFBF"/>
                </a:solidFill>
                <a:latin typeface="Verdana"/>
                <a:cs typeface="Verdana"/>
              </a:rPr>
              <a:t> </a:t>
            </a:r>
            <a:r>
              <a:rPr sz="3800" i="1" dirty="0">
                <a:solidFill>
                  <a:srgbClr val="BFBFBF"/>
                </a:solidFill>
                <a:latin typeface="Verdana"/>
                <a:cs typeface="Verdana"/>
              </a:rPr>
              <a:t>Marketing</a:t>
            </a:r>
            <a:r>
              <a:rPr sz="3800" i="1" spc="-30" dirty="0">
                <a:solidFill>
                  <a:srgbClr val="BFBFBF"/>
                </a:solidFill>
                <a:latin typeface="Verdana"/>
                <a:cs typeface="Verdana"/>
              </a:rPr>
              <a:t> </a:t>
            </a:r>
            <a:r>
              <a:rPr sz="3800" i="1" dirty="0">
                <a:solidFill>
                  <a:srgbClr val="BFBFBF"/>
                </a:solidFill>
                <a:latin typeface="Verdana"/>
                <a:cs typeface="Verdana"/>
              </a:rPr>
              <a:t>di</a:t>
            </a:r>
            <a:r>
              <a:rPr sz="3800" i="1" spc="-35" dirty="0">
                <a:solidFill>
                  <a:srgbClr val="BFBFBF"/>
                </a:solidFill>
                <a:latin typeface="Verdana"/>
                <a:cs typeface="Verdana"/>
              </a:rPr>
              <a:t> </a:t>
            </a:r>
            <a:r>
              <a:rPr sz="3800" i="1" dirty="0">
                <a:solidFill>
                  <a:srgbClr val="BFBFBF"/>
                </a:solidFill>
                <a:latin typeface="Verdana"/>
                <a:cs typeface="Verdana"/>
              </a:rPr>
              <a:t>Ducati:</a:t>
            </a:r>
            <a:r>
              <a:rPr sz="3800" i="1" spc="-30" dirty="0">
                <a:solidFill>
                  <a:srgbClr val="BFBFBF"/>
                </a:solidFill>
                <a:latin typeface="Verdana"/>
                <a:cs typeface="Verdana"/>
              </a:rPr>
              <a:t> </a:t>
            </a:r>
            <a:r>
              <a:rPr sz="3800" i="1" dirty="0">
                <a:solidFill>
                  <a:srgbClr val="BFBFBF"/>
                </a:solidFill>
                <a:latin typeface="Verdana"/>
                <a:cs typeface="Verdana"/>
              </a:rPr>
              <a:t>tra</a:t>
            </a:r>
            <a:r>
              <a:rPr sz="3800" i="1" spc="-25" dirty="0">
                <a:solidFill>
                  <a:srgbClr val="BFBFBF"/>
                </a:solidFill>
                <a:latin typeface="Verdana"/>
                <a:cs typeface="Verdana"/>
              </a:rPr>
              <a:t> </a:t>
            </a:r>
            <a:r>
              <a:rPr sz="3800" i="1" dirty="0">
                <a:solidFill>
                  <a:srgbClr val="BFBFBF"/>
                </a:solidFill>
                <a:latin typeface="Verdana"/>
                <a:cs typeface="Verdana"/>
              </a:rPr>
              <a:t>le</a:t>
            </a:r>
            <a:r>
              <a:rPr sz="3800" i="1" spc="-30" dirty="0">
                <a:solidFill>
                  <a:srgbClr val="BFBFBF"/>
                </a:solidFill>
                <a:latin typeface="Verdana"/>
                <a:cs typeface="Verdana"/>
              </a:rPr>
              <a:t> </a:t>
            </a:r>
            <a:r>
              <a:rPr sz="3800" i="1" dirty="0">
                <a:solidFill>
                  <a:srgbClr val="BFBFBF"/>
                </a:solidFill>
                <a:latin typeface="Verdana"/>
                <a:cs typeface="Verdana"/>
              </a:rPr>
              <a:t>RP</a:t>
            </a:r>
            <a:r>
              <a:rPr sz="3800" i="1" spc="-35" dirty="0">
                <a:solidFill>
                  <a:srgbClr val="BFBFBF"/>
                </a:solidFill>
                <a:latin typeface="Verdana"/>
                <a:cs typeface="Verdana"/>
              </a:rPr>
              <a:t> </a:t>
            </a:r>
            <a:r>
              <a:rPr sz="3800" i="1" dirty="0">
                <a:solidFill>
                  <a:srgbClr val="BFBFBF"/>
                </a:solidFill>
                <a:latin typeface="Verdana"/>
                <a:cs typeface="Verdana"/>
              </a:rPr>
              <a:t>ed</a:t>
            </a:r>
            <a:r>
              <a:rPr sz="3800" i="1" spc="-30" dirty="0">
                <a:solidFill>
                  <a:srgbClr val="BFBFBF"/>
                </a:solidFill>
                <a:latin typeface="Verdana"/>
                <a:cs typeface="Verdana"/>
              </a:rPr>
              <a:t> </a:t>
            </a:r>
            <a:r>
              <a:rPr sz="3800" i="1" dirty="0">
                <a:solidFill>
                  <a:srgbClr val="BFBFBF"/>
                </a:solidFill>
                <a:latin typeface="Verdana"/>
                <a:cs typeface="Verdana"/>
              </a:rPr>
              <a:t>il</a:t>
            </a:r>
            <a:r>
              <a:rPr sz="3800" i="1" spc="-35" dirty="0">
                <a:solidFill>
                  <a:srgbClr val="BFBFBF"/>
                </a:solidFill>
                <a:latin typeface="Verdana"/>
                <a:cs typeface="Verdana"/>
              </a:rPr>
              <a:t> </a:t>
            </a:r>
            <a:r>
              <a:rPr sz="3800" i="1" spc="-20" dirty="0">
                <a:solidFill>
                  <a:srgbClr val="BFBFBF"/>
                </a:solidFill>
                <a:latin typeface="Verdana"/>
                <a:cs typeface="Verdana"/>
              </a:rPr>
              <a:t>Mktg</a:t>
            </a:r>
            <a:endParaRPr sz="3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40294" y="525780"/>
            <a:ext cx="9510395" cy="94615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2695575" marR="5080" indent="-2683510">
              <a:lnSpc>
                <a:spcPts val="3410"/>
              </a:lnSpc>
              <a:spcBef>
                <a:spcPts val="57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0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9:</a:t>
            </a:r>
            <a:r>
              <a:rPr spc="-10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gestione</a:t>
            </a:r>
            <a:r>
              <a:rPr spc="-10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operativa</a:t>
            </a:r>
            <a:r>
              <a:rPr spc="-10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per</a:t>
            </a:r>
            <a:r>
              <a:rPr spc="-10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il</a:t>
            </a:r>
            <a:r>
              <a:rPr spc="-105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trasferimento </a:t>
            </a:r>
            <a:r>
              <a:rPr dirty="0">
                <a:solidFill>
                  <a:srgbClr val="A5A5A5"/>
                </a:solidFill>
              </a:rPr>
              <a:t>dei</a:t>
            </a:r>
            <a:r>
              <a:rPr spc="-8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messaggi</a:t>
            </a:r>
            <a:r>
              <a:rPr spc="-8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chiave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2094483"/>
            <a:ext cx="10357485" cy="3338829"/>
          </a:xfrm>
          <a:prstGeom prst="rect">
            <a:avLst/>
          </a:prstGeom>
        </p:spPr>
        <p:txBody>
          <a:bodyPr vert="horz" wrap="square" lIns="0" tIns="219710" rIns="0" bIns="0" rtlCol="0">
            <a:spAutoFit/>
          </a:bodyPr>
          <a:lstStyle/>
          <a:p>
            <a:pPr marL="240665" indent="-227965" algn="just">
              <a:lnSpc>
                <a:spcPct val="100000"/>
              </a:lnSpc>
              <a:spcBef>
                <a:spcPts val="1730"/>
              </a:spcBef>
              <a:buChar char="-"/>
              <a:tabLst>
                <a:tab pos="240665" algn="l"/>
              </a:tabLst>
            </a:pPr>
            <a:r>
              <a:rPr sz="2800" dirty="0">
                <a:latin typeface="Verdana"/>
                <a:cs typeface="Verdana"/>
              </a:rPr>
              <a:t>Attività</a:t>
            </a:r>
            <a:r>
              <a:rPr sz="2800" spc="125" dirty="0">
                <a:latin typeface="Verdana"/>
                <a:cs typeface="Verdana"/>
              </a:rPr>
              <a:t> </a:t>
            </a:r>
            <a:r>
              <a:rPr sz="2800" spc="-25" dirty="0">
                <a:latin typeface="Verdana"/>
                <a:cs typeface="Verdana"/>
              </a:rPr>
              <a:t>on-</a:t>
            </a:r>
            <a:r>
              <a:rPr sz="2800" dirty="0">
                <a:latin typeface="Verdana"/>
                <a:cs typeface="Verdana"/>
              </a:rPr>
              <a:t>going</a:t>
            </a:r>
            <a:r>
              <a:rPr sz="2800" spc="130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per</a:t>
            </a:r>
            <a:r>
              <a:rPr sz="2800" spc="12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tutta</a:t>
            </a:r>
            <a:r>
              <a:rPr sz="2800" spc="12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la</a:t>
            </a:r>
            <a:r>
              <a:rPr sz="2800" spc="12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durata</a:t>
            </a:r>
            <a:r>
              <a:rPr sz="2800" spc="130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dell’anno</a:t>
            </a:r>
            <a:r>
              <a:rPr sz="2800" spc="125" dirty="0">
                <a:latin typeface="Verdana"/>
                <a:cs typeface="Verdana"/>
              </a:rPr>
              <a:t> </a:t>
            </a:r>
            <a:r>
              <a:rPr sz="2800" spc="-10" dirty="0">
                <a:latin typeface="Verdana"/>
                <a:cs typeface="Verdana"/>
              </a:rPr>
              <a:t>(progetto</a:t>
            </a:r>
            <a:endParaRPr sz="2800">
              <a:latin typeface="Verdana"/>
              <a:cs typeface="Verdana"/>
            </a:endParaRPr>
          </a:p>
          <a:p>
            <a:pPr marL="241300" algn="just">
              <a:lnSpc>
                <a:spcPct val="100000"/>
              </a:lnSpc>
              <a:spcBef>
                <a:spcPts val="1635"/>
              </a:spcBef>
            </a:pPr>
            <a:r>
              <a:rPr sz="2800" dirty="0">
                <a:latin typeface="Wingdings"/>
                <a:cs typeface="Wingdings"/>
              </a:rPr>
              <a:t></a:t>
            </a:r>
            <a:r>
              <a:rPr sz="2800" spc="2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Verdana"/>
                <a:cs typeface="Verdana"/>
              </a:rPr>
              <a:t>valutazione</a:t>
            </a:r>
            <a:r>
              <a:rPr sz="2800" spc="-60" dirty="0">
                <a:latin typeface="Verdana"/>
                <a:cs typeface="Verdana"/>
              </a:rPr>
              <a:t> </a:t>
            </a:r>
            <a:r>
              <a:rPr sz="2800" dirty="0">
                <a:latin typeface="Wingdings"/>
                <a:cs typeface="Wingdings"/>
              </a:rPr>
              <a:t></a:t>
            </a:r>
            <a:r>
              <a:rPr sz="2800" spc="229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Verdana"/>
                <a:cs typeface="Verdana"/>
              </a:rPr>
              <a:t>progetto</a:t>
            </a:r>
            <a:r>
              <a:rPr sz="2800" spc="-50" dirty="0">
                <a:latin typeface="Verdana"/>
                <a:cs typeface="Verdana"/>
              </a:rPr>
              <a:t> </a:t>
            </a:r>
            <a:r>
              <a:rPr sz="2800" dirty="0">
                <a:latin typeface="Wingdings"/>
                <a:cs typeface="Wingdings"/>
              </a:rPr>
              <a:t></a:t>
            </a:r>
            <a:r>
              <a:rPr sz="2800" spc="229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Verdana"/>
                <a:cs typeface="Verdana"/>
              </a:rPr>
              <a:t>…)</a:t>
            </a:r>
            <a:endParaRPr sz="2800">
              <a:latin typeface="Verdana"/>
              <a:cs typeface="Verdana"/>
            </a:endParaRPr>
          </a:p>
          <a:p>
            <a:pPr marL="241300" marR="5080" indent="-228600" algn="just">
              <a:lnSpc>
                <a:spcPct val="148900"/>
              </a:lnSpc>
              <a:spcBef>
                <a:spcPts val="1090"/>
              </a:spcBef>
              <a:buChar char="-"/>
              <a:tabLst>
                <a:tab pos="241300" algn="l"/>
              </a:tabLst>
            </a:pPr>
            <a:r>
              <a:rPr sz="2800" dirty="0">
                <a:latin typeface="Verdana"/>
                <a:cs typeface="Verdana"/>
              </a:rPr>
              <a:t>Sito</a:t>
            </a:r>
            <a:r>
              <a:rPr sz="2800" spc="610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on</a:t>
            </a:r>
            <a:r>
              <a:rPr sz="2800" spc="61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line</a:t>
            </a:r>
            <a:r>
              <a:rPr sz="2800" spc="600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richiede</a:t>
            </a:r>
            <a:r>
              <a:rPr sz="2800" spc="60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aggiornamento</a:t>
            </a:r>
            <a:r>
              <a:rPr sz="2800" spc="620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continuo</a:t>
            </a:r>
            <a:r>
              <a:rPr sz="2800" spc="60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(se</a:t>
            </a:r>
            <a:r>
              <a:rPr sz="2800" spc="595" dirty="0">
                <a:latin typeface="Verdana"/>
                <a:cs typeface="Verdana"/>
              </a:rPr>
              <a:t> </a:t>
            </a:r>
            <a:r>
              <a:rPr sz="2800" spc="-25" dirty="0">
                <a:latin typeface="Verdana"/>
                <a:cs typeface="Verdana"/>
              </a:rPr>
              <a:t>non </a:t>
            </a:r>
            <a:r>
              <a:rPr sz="2800" dirty="0">
                <a:latin typeface="Verdana"/>
                <a:cs typeface="Verdana"/>
              </a:rPr>
              <a:t>istantaneo:</a:t>
            </a:r>
            <a:r>
              <a:rPr sz="2800" spc="85" dirty="0"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oggi</a:t>
            </a:r>
            <a:r>
              <a:rPr sz="2800" spc="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con</a:t>
            </a:r>
            <a:r>
              <a:rPr sz="2800" spc="8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i</a:t>
            </a:r>
            <a:r>
              <a:rPr sz="2800" spc="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social</a:t>
            </a:r>
            <a:r>
              <a:rPr sz="2800" spc="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sono</a:t>
            </a:r>
            <a:r>
              <a:rPr sz="2800" spc="8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richiesti</a:t>
            </a:r>
            <a:r>
              <a:rPr sz="2800" spc="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Verdana"/>
                <a:cs typeface="Verdana"/>
              </a:rPr>
              <a:t>monitoraggio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costante</a:t>
            </a:r>
            <a:r>
              <a:rPr sz="2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e</a:t>
            </a:r>
            <a:r>
              <a:rPr sz="2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risposte</a:t>
            </a:r>
            <a:r>
              <a:rPr sz="2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Verdana"/>
                <a:cs typeface="Verdana"/>
              </a:rPr>
              <a:t>istantanee</a:t>
            </a:r>
            <a:r>
              <a:rPr sz="2800" spc="-10" dirty="0">
                <a:latin typeface="Verdana"/>
                <a:cs typeface="Verdana"/>
              </a:rPr>
              <a:t>)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3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10:</a:t>
            </a:r>
            <a:r>
              <a:rPr spc="-135" dirty="0">
                <a:solidFill>
                  <a:srgbClr val="A5A5A5"/>
                </a:solidFill>
              </a:rPr>
              <a:t> </a:t>
            </a:r>
            <a:r>
              <a:rPr dirty="0"/>
              <a:t>monitoraggio</a:t>
            </a:r>
            <a:r>
              <a:rPr dirty="0">
                <a:solidFill>
                  <a:srgbClr val="A5A5A5"/>
                </a:solidFill>
              </a:rPr>
              <a:t>,</a:t>
            </a:r>
            <a:r>
              <a:rPr spc="-14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misurazione</a:t>
            </a:r>
            <a:r>
              <a:rPr spc="-13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dei</a:t>
            </a:r>
            <a:r>
              <a:rPr spc="-14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risultati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948179"/>
            <a:ext cx="8258809" cy="1899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latin typeface="Verdana"/>
                <a:cs typeface="Verdana"/>
              </a:rPr>
              <a:t>Monitoraggio:</a:t>
            </a:r>
            <a:endParaRPr sz="28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2325"/>
              </a:spcBef>
              <a:buChar char="-"/>
              <a:tabLst>
                <a:tab pos="240665" algn="l"/>
              </a:tabLst>
            </a:pPr>
            <a:r>
              <a:rPr sz="2800" dirty="0">
                <a:latin typeface="Verdana"/>
                <a:cs typeface="Verdana"/>
              </a:rPr>
              <a:t>traffico</a:t>
            </a:r>
            <a:r>
              <a:rPr sz="2800" spc="-7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interno</a:t>
            </a:r>
            <a:r>
              <a:rPr sz="2800" spc="-7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(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8</a:t>
            </a:r>
            <a:r>
              <a:rPr sz="2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milioni</a:t>
            </a:r>
            <a:r>
              <a:rPr sz="2800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visitatori</a:t>
            </a:r>
            <a:r>
              <a:rPr sz="2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Verdana"/>
                <a:cs typeface="Verdana"/>
              </a:rPr>
              <a:t>2004</a:t>
            </a:r>
            <a:r>
              <a:rPr sz="2800" spc="-10" dirty="0">
                <a:latin typeface="Verdana"/>
                <a:cs typeface="Verdana"/>
              </a:rPr>
              <a:t>)</a:t>
            </a:r>
            <a:endParaRPr sz="28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2355"/>
              </a:spcBef>
              <a:buChar char="-"/>
              <a:tabLst>
                <a:tab pos="240665" algn="l"/>
                <a:tab pos="1951355" algn="l"/>
                <a:tab pos="4237990" algn="l"/>
                <a:tab pos="4979670" algn="l"/>
                <a:tab pos="5910580" algn="l"/>
                <a:tab pos="6958965" algn="l"/>
              </a:tabLst>
            </a:pPr>
            <a:r>
              <a:rPr sz="2800" spc="-10" dirty="0">
                <a:latin typeface="Verdana"/>
                <a:cs typeface="Verdana"/>
              </a:rPr>
              <a:t>risposte</a:t>
            </a:r>
            <a:r>
              <a:rPr sz="2800" dirty="0">
                <a:latin typeface="Verdana"/>
                <a:cs typeface="Verdana"/>
              </a:rPr>
              <a:t>	</a:t>
            </a:r>
            <a:r>
              <a:rPr sz="2800" spc="-10" dirty="0">
                <a:latin typeface="Verdana"/>
                <a:cs typeface="Verdana"/>
              </a:rPr>
              <a:t>questionari</a:t>
            </a:r>
            <a:r>
              <a:rPr sz="2800" dirty="0">
                <a:latin typeface="Verdana"/>
                <a:cs typeface="Verdana"/>
              </a:rPr>
              <a:t>	</a:t>
            </a:r>
            <a:r>
              <a:rPr sz="2800" spc="-25" dirty="0">
                <a:latin typeface="Verdana"/>
                <a:cs typeface="Verdana"/>
              </a:rPr>
              <a:t>on</a:t>
            </a:r>
            <a:r>
              <a:rPr sz="2800" dirty="0">
                <a:latin typeface="Verdana"/>
                <a:cs typeface="Verdana"/>
              </a:rPr>
              <a:t>	</a:t>
            </a:r>
            <a:r>
              <a:rPr sz="2800" spc="-20" dirty="0">
                <a:latin typeface="Verdana"/>
                <a:cs typeface="Verdana"/>
              </a:rPr>
              <a:t>line</a:t>
            </a:r>
            <a:r>
              <a:rPr sz="2800" dirty="0">
                <a:latin typeface="Verdana"/>
                <a:cs typeface="Verdana"/>
              </a:rPr>
              <a:t>	</a:t>
            </a:r>
            <a:r>
              <a:rPr sz="2800" spc="-20" dirty="0">
                <a:latin typeface="Verdana"/>
                <a:cs typeface="Verdana"/>
              </a:rPr>
              <a:t>(per</a:t>
            </a:r>
            <a:r>
              <a:rPr sz="2800" dirty="0">
                <a:latin typeface="Verdana"/>
                <a:cs typeface="Verdana"/>
              </a:rPr>
              <a:t>	</a:t>
            </a:r>
            <a:r>
              <a:rPr sz="2800" spc="-10" dirty="0">
                <a:latin typeface="Verdana"/>
                <a:cs typeface="Verdana"/>
              </a:rPr>
              <a:t>modelli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49751" y="3395979"/>
            <a:ext cx="18256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latin typeface="Verdana"/>
                <a:cs typeface="Verdana"/>
              </a:rPr>
              <a:t>presentati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6939" y="3993388"/>
            <a:ext cx="10111740" cy="1899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Verdana"/>
                <a:cs typeface="Verdana"/>
              </a:rPr>
              <a:t>saloni:</a:t>
            </a:r>
            <a:r>
              <a:rPr sz="2800" spc="-45" dirty="0"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20.000</a:t>
            </a:r>
            <a:r>
              <a:rPr sz="2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nel</a:t>
            </a:r>
            <a:r>
              <a:rPr sz="2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2003</a:t>
            </a:r>
            <a:r>
              <a:rPr sz="2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per</a:t>
            </a:r>
            <a:r>
              <a:rPr sz="28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modello,</a:t>
            </a:r>
            <a:r>
              <a:rPr sz="2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35.000</a:t>
            </a:r>
            <a:r>
              <a:rPr sz="2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nel</a:t>
            </a:r>
            <a:r>
              <a:rPr sz="2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Verdana"/>
                <a:cs typeface="Verdana"/>
              </a:rPr>
              <a:t>2005</a:t>
            </a:r>
            <a:r>
              <a:rPr sz="2800" spc="-10" dirty="0">
                <a:latin typeface="Verdana"/>
                <a:cs typeface="Verdana"/>
              </a:rPr>
              <a:t>)</a:t>
            </a:r>
            <a:endParaRPr sz="28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2325"/>
              </a:spcBef>
              <a:buChar char="-"/>
              <a:tabLst>
                <a:tab pos="240665" algn="l"/>
              </a:tabLst>
            </a:pPr>
            <a:r>
              <a:rPr sz="2800" dirty="0">
                <a:latin typeface="Verdana"/>
                <a:cs typeface="Verdana"/>
              </a:rPr>
              <a:t>motori</a:t>
            </a:r>
            <a:r>
              <a:rPr sz="2800" spc="-2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di</a:t>
            </a:r>
            <a:r>
              <a:rPr sz="2800" spc="-20" dirty="0">
                <a:latin typeface="Verdana"/>
                <a:cs typeface="Verdana"/>
              </a:rPr>
              <a:t> </a:t>
            </a:r>
            <a:r>
              <a:rPr sz="2800" spc="-10" dirty="0">
                <a:latin typeface="Verdana"/>
                <a:cs typeface="Verdana"/>
              </a:rPr>
              <a:t>ricerca</a:t>
            </a:r>
            <a:endParaRPr sz="28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2355"/>
              </a:spcBef>
              <a:buChar char="-"/>
              <a:tabLst>
                <a:tab pos="240665" algn="l"/>
              </a:tabLst>
            </a:pPr>
            <a:r>
              <a:rPr sz="2800" dirty="0">
                <a:latin typeface="Verdana"/>
                <a:cs typeface="Verdana"/>
              </a:rPr>
              <a:t>blog</a:t>
            </a:r>
            <a:r>
              <a:rPr sz="2800" spc="-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e</a:t>
            </a:r>
            <a:r>
              <a:rPr sz="2800" spc="-20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dei</a:t>
            </a:r>
            <a:r>
              <a:rPr sz="2800" spc="-20" dirty="0">
                <a:latin typeface="Verdana"/>
                <a:cs typeface="Verdana"/>
              </a:rPr>
              <a:t> </a:t>
            </a:r>
            <a:r>
              <a:rPr sz="2800" spc="-10" dirty="0">
                <a:latin typeface="Verdana"/>
                <a:cs typeface="Verdana"/>
              </a:rPr>
              <a:t>forum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3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10:</a:t>
            </a:r>
            <a:r>
              <a:rPr spc="-14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monitoraggio,</a:t>
            </a:r>
            <a:r>
              <a:rPr spc="-135" dirty="0">
                <a:solidFill>
                  <a:srgbClr val="A5A5A5"/>
                </a:solidFill>
              </a:rPr>
              <a:t> </a:t>
            </a:r>
            <a:r>
              <a:rPr dirty="0"/>
              <a:t>misurazione</a:t>
            </a:r>
            <a:r>
              <a:rPr spc="-130" dirty="0"/>
              <a:t> </a:t>
            </a:r>
            <a:r>
              <a:rPr dirty="0"/>
              <a:t>dei</a:t>
            </a:r>
            <a:r>
              <a:rPr spc="-135" dirty="0"/>
              <a:t> </a:t>
            </a:r>
            <a:r>
              <a:rPr spc="-10" dirty="0"/>
              <a:t>risultati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934971"/>
            <a:ext cx="10302240" cy="3591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-"/>
              <a:tabLst>
                <a:tab pos="241300" algn="l"/>
              </a:tabLst>
            </a:pPr>
            <a:r>
              <a:rPr sz="2400" dirty="0">
                <a:latin typeface="Verdana"/>
                <a:cs typeface="Verdana"/>
              </a:rPr>
              <a:t>Ducati.com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miglior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sito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2004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(Il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sole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24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Ore)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2205"/>
              </a:spcBef>
              <a:buChar char="-"/>
              <a:tabLst>
                <a:tab pos="241300" algn="l"/>
              </a:tabLst>
            </a:pPr>
            <a:r>
              <a:rPr sz="2400" dirty="0">
                <a:latin typeface="Verdana"/>
                <a:cs typeface="Verdana"/>
              </a:rPr>
              <a:t>Iscrizione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agli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eventi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(da</a:t>
            </a:r>
            <a:r>
              <a:rPr sz="2400" spc="-3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10.000</a:t>
            </a:r>
            <a:r>
              <a:rPr sz="2400" spc="-3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fine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anni</a:t>
            </a:r>
            <a:r>
              <a:rPr sz="2400" spc="-2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‘90</a:t>
            </a:r>
            <a:r>
              <a:rPr sz="2400" spc="-3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50.000</a:t>
            </a:r>
            <a:r>
              <a:rPr sz="2400" spc="-3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nel</a:t>
            </a:r>
            <a:r>
              <a:rPr sz="2400" spc="-2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2007)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2140"/>
              </a:spcBef>
              <a:buChar char="-"/>
              <a:tabLst>
                <a:tab pos="241300" algn="l"/>
              </a:tabLst>
            </a:pPr>
            <a:r>
              <a:rPr sz="2400" dirty="0">
                <a:latin typeface="Verdana"/>
                <a:cs typeface="Verdana"/>
              </a:rPr>
              <a:t>Visite</a:t>
            </a:r>
            <a:r>
              <a:rPr sz="2400" spc="-5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allo</a:t>
            </a:r>
            <a:r>
              <a:rPr sz="2400" spc="-3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stabilimento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</a:t>
            </a:r>
            <a:r>
              <a:rPr sz="2400" spc="-4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al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museo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2110"/>
              </a:spcBef>
              <a:buChar char="-"/>
              <a:tabLst>
                <a:tab pos="241300" algn="l"/>
              </a:tabLst>
            </a:pPr>
            <a:r>
              <a:rPr sz="2400" dirty="0">
                <a:latin typeface="Verdana"/>
                <a:cs typeface="Verdana"/>
              </a:rPr>
              <a:t>Richieste</a:t>
            </a:r>
            <a:r>
              <a:rPr sz="2400" spc="-6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di</a:t>
            </a:r>
            <a:r>
              <a:rPr sz="2400" spc="-4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licensing,</a:t>
            </a:r>
            <a:r>
              <a:rPr sz="2400" spc="-5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prezzo</a:t>
            </a:r>
            <a:r>
              <a:rPr sz="2400" spc="-4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delle</a:t>
            </a:r>
            <a:r>
              <a:rPr sz="2400" spc="-6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stesse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2230"/>
              </a:spcBef>
              <a:buChar char="-"/>
              <a:tabLst>
                <a:tab pos="241300" algn="l"/>
              </a:tabLst>
            </a:pPr>
            <a:r>
              <a:rPr sz="2400" dirty="0">
                <a:latin typeface="Verdana"/>
                <a:cs typeface="Verdana"/>
              </a:rPr>
              <a:t>Crescita</a:t>
            </a:r>
            <a:r>
              <a:rPr sz="2400" spc="-6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dell’abbigliamento</a:t>
            </a:r>
            <a:r>
              <a:rPr sz="2400" spc="-7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</a:t>
            </a:r>
            <a:r>
              <a:rPr sz="2400" spc="-6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accessori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2115"/>
              </a:spcBef>
              <a:buChar char="-"/>
              <a:tabLst>
                <a:tab pos="241300" algn="l"/>
                <a:tab pos="5128260" algn="l"/>
              </a:tabLst>
            </a:pPr>
            <a:r>
              <a:rPr sz="2400" dirty="0">
                <a:latin typeface="Verdana"/>
                <a:cs typeface="Verdana"/>
              </a:rPr>
              <a:t>Vendite</a:t>
            </a:r>
            <a:r>
              <a:rPr sz="2400" spc="-9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di</a:t>
            </a:r>
            <a:r>
              <a:rPr sz="2400" spc="-8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motociclette</a:t>
            </a:r>
            <a:r>
              <a:rPr sz="2400" spc="-9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(2007:</a:t>
            </a:r>
            <a:r>
              <a:rPr sz="2400" dirty="0">
                <a:latin typeface="Verdana"/>
                <a:cs typeface="Verdana"/>
              </a:rPr>
              <a:t>	+</a:t>
            </a:r>
            <a:r>
              <a:rPr sz="2400" spc="-2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40</a:t>
            </a:r>
            <a:r>
              <a:rPr sz="2400" spc="-2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%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fatturato</a:t>
            </a:r>
            <a:r>
              <a:rPr sz="2400" spc="-2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</a:t>
            </a:r>
            <a:r>
              <a:rPr sz="2400" spc="-2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+</a:t>
            </a:r>
            <a:r>
              <a:rPr sz="2400" spc="-2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71</a:t>
            </a:r>
            <a:r>
              <a:rPr sz="2400" spc="-2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%</a:t>
            </a:r>
            <a:r>
              <a:rPr sz="2400" spc="-10" dirty="0">
                <a:latin typeface="Verdana"/>
                <a:cs typeface="Verdana"/>
              </a:rPr>
              <a:t> utile)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539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Reputazione</a:t>
            </a:r>
            <a:r>
              <a:rPr spc="-11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e</a:t>
            </a:r>
            <a:r>
              <a:rPr spc="-11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relazioni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1948" y="1353394"/>
            <a:ext cx="7188100" cy="53072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9649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Componenti</a:t>
            </a:r>
            <a:r>
              <a:rPr spc="-75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reputazione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627" y="1443192"/>
            <a:ext cx="5694541" cy="52229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948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Storia</a:t>
            </a:r>
            <a:r>
              <a:rPr spc="-4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Ducati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1926</a:t>
            </a:r>
            <a:r>
              <a:rPr spc="-4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-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spc="-20" dirty="0">
                <a:solidFill>
                  <a:srgbClr val="A5A5A5"/>
                </a:solidFill>
              </a:rPr>
              <a:t>1972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458468"/>
            <a:ext cx="10358120" cy="489521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105"/>
              </a:spcBef>
            </a:pPr>
            <a:r>
              <a:rPr sz="2000" b="1" dirty="0">
                <a:latin typeface="Verdana"/>
                <a:cs typeface="Verdana"/>
              </a:rPr>
              <a:t>1926</a:t>
            </a:r>
            <a:r>
              <a:rPr sz="2000" b="1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famiglia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Ducati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fonda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Società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Radio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Brevetti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Ducati</a:t>
            </a:r>
            <a:endParaRPr sz="20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1010"/>
              </a:spcBef>
            </a:pPr>
            <a:r>
              <a:rPr sz="2000" b="1" dirty="0">
                <a:latin typeface="Verdana"/>
                <a:cs typeface="Verdana"/>
              </a:rPr>
              <a:t>1935</a:t>
            </a:r>
            <a:r>
              <a:rPr sz="2000" b="1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Stabilimenti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Ducati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Bologna,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nel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quartiere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Borgo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Panigale</a:t>
            </a:r>
            <a:endParaRPr sz="2000"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  <a:spcBef>
                <a:spcPts val="1005"/>
              </a:spcBef>
            </a:pPr>
            <a:r>
              <a:rPr sz="2000" b="1" dirty="0">
                <a:latin typeface="Verdana"/>
                <a:cs typeface="Verdana"/>
              </a:rPr>
              <a:t>1944</a:t>
            </a:r>
            <a:r>
              <a:rPr sz="2000" b="1" spc="1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Gli</a:t>
            </a:r>
            <a:r>
              <a:rPr sz="2000" spc="1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stabilimenti</a:t>
            </a:r>
            <a:r>
              <a:rPr sz="2000" spc="1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Ducati</a:t>
            </a:r>
            <a:r>
              <a:rPr sz="2000" spc="1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vengono</a:t>
            </a:r>
            <a:r>
              <a:rPr sz="2000" spc="114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rasi</a:t>
            </a:r>
            <a:r>
              <a:rPr sz="2000" spc="114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al</a:t>
            </a:r>
            <a:r>
              <a:rPr sz="2000" spc="1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suolo</a:t>
            </a:r>
            <a:r>
              <a:rPr sz="2000" spc="1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da</a:t>
            </a:r>
            <a:r>
              <a:rPr sz="2000" spc="10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un</a:t>
            </a:r>
            <a:r>
              <a:rPr sz="2000" spc="1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bombardamento</a:t>
            </a:r>
            <a:r>
              <a:rPr sz="2000" spc="10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della </a:t>
            </a:r>
            <a:r>
              <a:rPr sz="2000" dirty="0">
                <a:latin typeface="Verdana"/>
                <a:cs typeface="Verdana"/>
              </a:rPr>
              <a:t>II</a:t>
            </a:r>
            <a:r>
              <a:rPr sz="2000" spc="2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Guerra</a:t>
            </a:r>
            <a:r>
              <a:rPr sz="2000" spc="2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Mondiale,</a:t>
            </a:r>
            <a:r>
              <a:rPr sz="2000" spc="2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ma</a:t>
            </a:r>
            <a:r>
              <a:rPr sz="2000" spc="2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</a:t>
            </a:r>
            <a:r>
              <a:rPr sz="2000" spc="2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fratelli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Ducati</a:t>
            </a:r>
            <a:r>
              <a:rPr sz="2000" spc="2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continuano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</a:t>
            </a:r>
            <a:r>
              <a:rPr sz="2000" spc="2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progettare</a:t>
            </a:r>
            <a:r>
              <a:rPr sz="2000" spc="2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nuovi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prodotti </a:t>
            </a:r>
            <a:r>
              <a:rPr sz="2000" dirty="0">
                <a:latin typeface="Verdana"/>
                <a:cs typeface="Verdana"/>
              </a:rPr>
              <a:t>che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contribuiscono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alla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rinascita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italiana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del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dopoguerra</a:t>
            </a:r>
            <a:endParaRPr sz="20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985"/>
              </a:spcBef>
            </a:pPr>
            <a:r>
              <a:rPr sz="2000" b="1" dirty="0">
                <a:latin typeface="Verdana"/>
                <a:cs typeface="Verdana"/>
              </a:rPr>
              <a:t>1946</a:t>
            </a:r>
            <a:r>
              <a:rPr sz="2000" b="1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Primo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motore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Ducati: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il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Cucciolo,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per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biciclette,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famoso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in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tutto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il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mondo</a:t>
            </a:r>
            <a:endParaRPr sz="2000">
              <a:latin typeface="Verdana"/>
              <a:cs typeface="Verdana"/>
            </a:endParaRPr>
          </a:p>
          <a:p>
            <a:pPr marL="12700" marR="5715" algn="just">
              <a:lnSpc>
                <a:spcPct val="100000"/>
              </a:lnSpc>
              <a:spcBef>
                <a:spcPts val="1010"/>
              </a:spcBef>
            </a:pPr>
            <a:r>
              <a:rPr sz="2000" b="1" dirty="0">
                <a:latin typeface="Verdana"/>
                <a:cs typeface="Verdana"/>
              </a:rPr>
              <a:t>1956</a:t>
            </a:r>
            <a:r>
              <a:rPr sz="2000" b="1" spc="130" dirty="0">
                <a:latin typeface="Verdana"/>
                <a:cs typeface="Verdana"/>
              </a:rPr>
              <a:t>   </a:t>
            </a:r>
            <a:r>
              <a:rPr sz="2000" dirty="0">
                <a:latin typeface="Verdana"/>
                <a:cs typeface="Verdana"/>
              </a:rPr>
              <a:t>Sistema</a:t>
            </a:r>
            <a:r>
              <a:rPr sz="2000" spc="105" dirty="0">
                <a:latin typeface="Verdana"/>
                <a:cs typeface="Verdana"/>
              </a:rPr>
              <a:t>   </a:t>
            </a:r>
            <a:r>
              <a:rPr sz="2000" dirty="0">
                <a:latin typeface="Verdana"/>
                <a:cs typeface="Verdana"/>
              </a:rPr>
              <a:t>Desmodromico</a:t>
            </a:r>
            <a:r>
              <a:rPr sz="2000" spc="110" dirty="0">
                <a:latin typeface="Verdana"/>
                <a:cs typeface="Verdana"/>
              </a:rPr>
              <a:t>   </a:t>
            </a:r>
            <a:r>
              <a:rPr sz="2000" dirty="0">
                <a:latin typeface="Verdana"/>
                <a:cs typeface="Verdana"/>
              </a:rPr>
              <a:t>di</a:t>
            </a:r>
            <a:r>
              <a:rPr sz="2000" spc="110" dirty="0">
                <a:latin typeface="Verdana"/>
                <a:cs typeface="Verdana"/>
              </a:rPr>
              <a:t>   </a:t>
            </a:r>
            <a:r>
              <a:rPr sz="2000" dirty="0">
                <a:latin typeface="Verdana"/>
                <a:cs typeface="Verdana"/>
              </a:rPr>
              <a:t>richiamo</a:t>
            </a:r>
            <a:r>
              <a:rPr sz="2000" spc="105" dirty="0">
                <a:latin typeface="Verdana"/>
                <a:cs typeface="Verdana"/>
              </a:rPr>
              <a:t>   </a:t>
            </a:r>
            <a:r>
              <a:rPr sz="2000" dirty="0">
                <a:latin typeface="Verdana"/>
                <a:cs typeface="Verdana"/>
              </a:rPr>
              <a:t>delle</a:t>
            </a:r>
            <a:r>
              <a:rPr sz="2000" spc="110" dirty="0">
                <a:latin typeface="Verdana"/>
                <a:cs typeface="Verdana"/>
              </a:rPr>
              <a:t>   </a:t>
            </a:r>
            <a:r>
              <a:rPr sz="2000" dirty="0">
                <a:latin typeface="Verdana"/>
                <a:cs typeface="Verdana"/>
              </a:rPr>
              <a:t>valvole:</a:t>
            </a:r>
            <a:r>
              <a:rPr sz="2000" spc="110" dirty="0">
                <a:latin typeface="Verdana"/>
                <a:cs typeface="Verdana"/>
              </a:rPr>
              <a:t>   </a:t>
            </a:r>
            <a:r>
              <a:rPr sz="2000" dirty="0">
                <a:latin typeface="Verdana"/>
                <a:cs typeface="Verdana"/>
              </a:rPr>
              <a:t>simbolo</a:t>
            </a:r>
            <a:r>
              <a:rPr sz="2000" spc="110" dirty="0">
                <a:latin typeface="Verdana"/>
                <a:cs typeface="Verdana"/>
              </a:rPr>
              <a:t>   </a:t>
            </a:r>
            <a:r>
              <a:rPr sz="2000" spc="-25" dirty="0">
                <a:latin typeface="Verdana"/>
                <a:cs typeface="Verdana"/>
              </a:rPr>
              <a:t>di </a:t>
            </a:r>
            <a:r>
              <a:rPr sz="2000" spc="-10" dirty="0">
                <a:latin typeface="Verdana"/>
                <a:cs typeface="Verdana"/>
              </a:rPr>
              <a:t>riconoscimento</a:t>
            </a:r>
            <a:endParaRPr sz="20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1005"/>
              </a:spcBef>
            </a:pPr>
            <a:r>
              <a:rPr sz="2000" b="1" dirty="0">
                <a:latin typeface="Verdana"/>
                <a:cs typeface="Verdana"/>
              </a:rPr>
              <a:t>1971</a:t>
            </a:r>
            <a:r>
              <a:rPr sz="2000" b="1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Prima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moto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stradale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Ducati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con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motore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bicilindrico: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750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spc="-25" dirty="0">
                <a:latin typeface="Verdana"/>
                <a:cs typeface="Verdana"/>
              </a:rPr>
              <a:t>GT</a:t>
            </a:r>
            <a:endParaRPr sz="2000"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  <a:spcBef>
                <a:spcPts val="985"/>
              </a:spcBef>
            </a:pPr>
            <a:r>
              <a:rPr sz="2000" b="1" dirty="0">
                <a:latin typeface="Verdana"/>
                <a:cs typeface="Verdana"/>
              </a:rPr>
              <a:t>1972</a:t>
            </a:r>
            <a:r>
              <a:rPr sz="2000" b="1" spc="3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Paul</a:t>
            </a:r>
            <a:r>
              <a:rPr sz="2000" spc="3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Smart</a:t>
            </a:r>
            <a:r>
              <a:rPr sz="2000" spc="3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vince</a:t>
            </a:r>
            <a:r>
              <a:rPr sz="2000" spc="3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</a:t>
            </a:r>
            <a:r>
              <a:rPr sz="2000" spc="3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prima</a:t>
            </a:r>
            <a:r>
              <a:rPr sz="2000" spc="3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edizione</a:t>
            </a:r>
            <a:r>
              <a:rPr sz="2000" spc="3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della</a:t>
            </a:r>
            <a:r>
              <a:rPr sz="2000" spc="3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200</a:t>
            </a:r>
            <a:r>
              <a:rPr sz="2000" spc="3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Miglia</a:t>
            </a:r>
            <a:r>
              <a:rPr sz="2000" spc="3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di</a:t>
            </a:r>
            <a:r>
              <a:rPr sz="2000" spc="3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Imola:</a:t>
            </a:r>
            <a:r>
              <a:rPr sz="2000" spc="3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</a:t>
            </a:r>
            <a:r>
              <a:rPr sz="2000" spc="32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prima </a:t>
            </a:r>
            <a:r>
              <a:rPr sz="2000" dirty="0">
                <a:latin typeface="Verdana"/>
                <a:cs typeface="Verdana"/>
              </a:rPr>
              <a:t>della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storia</a:t>
            </a:r>
            <a:endParaRPr sz="2000">
              <a:latin typeface="Verdana"/>
              <a:cs typeface="Verdana"/>
            </a:endParaRPr>
          </a:p>
          <a:p>
            <a:pPr marL="12700" marR="5715" algn="just">
              <a:lnSpc>
                <a:spcPct val="105000"/>
              </a:lnSpc>
              <a:spcBef>
                <a:spcPts val="905"/>
              </a:spcBef>
              <a:tabLst>
                <a:tab pos="2063750" algn="l"/>
              </a:tabLst>
            </a:pPr>
            <a:r>
              <a:rPr sz="1600" spc="-10" dirty="0">
                <a:latin typeface="Verdana"/>
                <a:cs typeface="Verdana"/>
              </a:rPr>
              <a:t>Fonte:</a:t>
            </a:r>
            <a:r>
              <a:rPr sz="1600" dirty="0">
                <a:latin typeface="Verdana"/>
                <a:cs typeface="Verdana"/>
              </a:rPr>
              <a:t>	</a:t>
            </a:r>
            <a:r>
              <a:rPr sz="1600" spc="-1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www.ilsole24ore.com</a:t>
            </a:r>
            <a:r>
              <a:rPr sz="1600" spc="-10" dirty="0">
                <a:latin typeface="Verdana"/>
                <a:cs typeface="Verdana"/>
                <a:hlinkClick r:id="rId2"/>
              </a:rPr>
              <a:t>/art/motori/2016-04-18/ducati-tappe-fondamentali-storia-</a:t>
            </a:r>
            <a:r>
              <a:rPr sz="1600" spc="-50" dirty="0">
                <a:latin typeface="Verdana"/>
                <a:cs typeface="Verdana"/>
                <a:hlinkClick r:id="rId2"/>
              </a:rPr>
              <a:t>-</a:t>
            </a:r>
            <a:r>
              <a:rPr sz="1600" spc="-5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155335.shtml?uuid=ACRx6jAD&amp;refresh_ce=1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948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Storia</a:t>
            </a:r>
            <a:r>
              <a:rPr spc="-4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Ducati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1990</a:t>
            </a:r>
            <a:r>
              <a:rPr spc="-4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-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spc="-20" dirty="0">
                <a:solidFill>
                  <a:srgbClr val="A5A5A5"/>
                </a:solidFill>
              </a:rPr>
              <a:t>2004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2615" y="1348739"/>
            <a:ext cx="10357485" cy="529590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2000" b="1" dirty="0">
                <a:latin typeface="Verdana"/>
                <a:cs typeface="Verdana"/>
              </a:rPr>
              <a:t>1990</a:t>
            </a:r>
            <a:r>
              <a:rPr sz="2000" b="1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Primo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titolo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iridato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Piloti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nel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Mondiale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Superbike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2000" b="1" dirty="0">
                <a:latin typeface="Verdana"/>
                <a:cs typeface="Verdana"/>
              </a:rPr>
              <a:t>1993</a:t>
            </a:r>
            <a:r>
              <a:rPr sz="2000" b="1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Produzione</a:t>
            </a:r>
            <a:r>
              <a:rPr sz="2000" spc="-65" dirty="0">
                <a:latin typeface="Verdana"/>
                <a:cs typeface="Verdana"/>
              </a:rPr>
              <a:t> </a:t>
            </a:r>
            <a:r>
              <a:rPr sz="2000" spc="-30" dirty="0">
                <a:latin typeface="Verdana"/>
                <a:cs typeface="Verdana"/>
              </a:rPr>
              <a:t>Monster,</a:t>
            </a:r>
            <a:r>
              <a:rPr sz="2000" spc="-6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prima</a:t>
            </a:r>
            <a:r>
              <a:rPr sz="2000" spc="-6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naked,</a:t>
            </a:r>
            <a:r>
              <a:rPr sz="2000" spc="-7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sinonimo</a:t>
            </a:r>
            <a:r>
              <a:rPr sz="2000" spc="-6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universale</a:t>
            </a:r>
            <a:r>
              <a:rPr sz="2000" spc="-6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di</a:t>
            </a:r>
            <a:r>
              <a:rPr sz="2000" spc="-6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stile</a:t>
            </a:r>
            <a:r>
              <a:rPr sz="2000" spc="-6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italiano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5148580" algn="l"/>
              </a:tabLst>
            </a:pPr>
            <a:r>
              <a:rPr sz="2000" b="1" dirty="0">
                <a:latin typeface="Verdana"/>
                <a:cs typeface="Verdana"/>
              </a:rPr>
              <a:t>1994</a:t>
            </a:r>
            <a:r>
              <a:rPr sz="2000" b="1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916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Superbike: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“Moto</a:t>
            </a:r>
            <a:r>
              <a:rPr sz="2000" spc="-6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dell'anno”</a:t>
            </a:r>
            <a:r>
              <a:rPr sz="2000" dirty="0">
                <a:latin typeface="Verdana"/>
                <a:cs typeface="Verdana"/>
              </a:rPr>
              <a:t>	e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icona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dell'ingegneria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motociclistica.</a:t>
            </a:r>
            <a:endParaRPr sz="2000">
              <a:latin typeface="Verdana"/>
              <a:cs typeface="Verdana"/>
            </a:endParaRPr>
          </a:p>
          <a:p>
            <a:pPr marL="12700" marR="5080" algn="just">
              <a:lnSpc>
                <a:spcPct val="90300"/>
              </a:lnSpc>
              <a:spcBef>
                <a:spcPts val="925"/>
              </a:spcBef>
            </a:pPr>
            <a:r>
              <a:rPr sz="2000" b="1" dirty="0">
                <a:latin typeface="Verdana"/>
                <a:cs typeface="Verdana"/>
              </a:rPr>
              <a:t>1996</a:t>
            </a:r>
            <a:r>
              <a:rPr sz="2000" b="1" spc="204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Il</a:t>
            </a:r>
            <a:r>
              <a:rPr sz="2000" spc="185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controllo</a:t>
            </a:r>
            <a:r>
              <a:rPr sz="2000" spc="180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della</a:t>
            </a:r>
            <a:r>
              <a:rPr sz="2000" spc="185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Ducati</a:t>
            </a:r>
            <a:r>
              <a:rPr sz="2000" spc="185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passa</a:t>
            </a:r>
            <a:r>
              <a:rPr sz="2000" spc="180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al</a:t>
            </a:r>
            <a:r>
              <a:rPr sz="2000" spc="185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Texas</a:t>
            </a:r>
            <a:r>
              <a:rPr sz="2000" spc="180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Pacific</a:t>
            </a:r>
            <a:r>
              <a:rPr sz="2000" spc="180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Group,</a:t>
            </a:r>
            <a:r>
              <a:rPr sz="2000" spc="180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un</a:t>
            </a:r>
            <a:r>
              <a:rPr sz="2000" spc="180" dirty="0">
                <a:latin typeface="Verdana"/>
                <a:cs typeface="Verdana"/>
              </a:rPr>
              <a:t>  </a:t>
            </a:r>
            <a:r>
              <a:rPr sz="2000" spc="-10" dirty="0">
                <a:latin typeface="Verdana"/>
                <a:cs typeface="Verdana"/>
              </a:rPr>
              <a:t>fondo </a:t>
            </a:r>
            <a:r>
              <a:rPr sz="2000" dirty="0">
                <a:latin typeface="Verdana"/>
                <a:cs typeface="Verdana"/>
              </a:rPr>
              <a:t>d'investimento americano</a:t>
            </a:r>
            <a:r>
              <a:rPr sz="2000" spc="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che porta</a:t>
            </a:r>
            <a:r>
              <a:rPr sz="2000" spc="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</a:t>
            </a:r>
            <a:r>
              <a:rPr sz="2000" spc="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liquidità necessaria</a:t>
            </a:r>
            <a:r>
              <a:rPr sz="2000" spc="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e una</a:t>
            </a:r>
            <a:r>
              <a:rPr sz="2000" spc="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nuova</a:t>
            </a:r>
            <a:r>
              <a:rPr sz="2000" spc="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classe </a:t>
            </a:r>
            <a:r>
              <a:rPr sz="2000" spc="-25" dirty="0">
                <a:latin typeface="Verdana"/>
                <a:cs typeface="Verdana"/>
              </a:rPr>
              <a:t>di </a:t>
            </a:r>
            <a:r>
              <a:rPr sz="2000" dirty="0">
                <a:latin typeface="Verdana"/>
                <a:cs typeface="Verdana"/>
              </a:rPr>
              <a:t>manager</a:t>
            </a:r>
            <a:r>
              <a:rPr sz="2000" spc="-40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internazionali</a:t>
            </a:r>
            <a:r>
              <a:rPr sz="2000" spc="-35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con</a:t>
            </a:r>
            <a:r>
              <a:rPr sz="2000" spc="-40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a</a:t>
            </a:r>
            <a:r>
              <a:rPr sz="2000" spc="-35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capo</a:t>
            </a:r>
            <a:r>
              <a:rPr sz="2000" spc="-35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il</a:t>
            </a:r>
            <a:r>
              <a:rPr sz="2000" spc="-40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Presidente</a:t>
            </a:r>
            <a:r>
              <a:rPr sz="2000" spc="-35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e</a:t>
            </a:r>
            <a:r>
              <a:rPr sz="2000" spc="-40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Amministratore</a:t>
            </a:r>
            <a:r>
              <a:rPr sz="2000" spc="-40" dirty="0">
                <a:latin typeface="Verdana"/>
                <a:cs typeface="Verdana"/>
              </a:rPr>
              <a:t>  </a:t>
            </a:r>
            <a:r>
              <a:rPr sz="2000" spc="-10" dirty="0">
                <a:latin typeface="Verdana"/>
                <a:cs typeface="Verdana"/>
              </a:rPr>
              <a:t>Delegato </a:t>
            </a:r>
            <a:r>
              <a:rPr sz="2000" dirty="0">
                <a:latin typeface="Verdana"/>
                <a:cs typeface="Verdana"/>
              </a:rPr>
              <a:t>Federico</a:t>
            </a:r>
            <a:r>
              <a:rPr sz="2000" spc="-10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Minoli</a:t>
            </a:r>
            <a:endParaRPr sz="20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795"/>
              </a:spcBef>
            </a:pPr>
            <a:r>
              <a:rPr sz="2000" b="1" dirty="0">
                <a:latin typeface="Verdana"/>
                <a:cs typeface="Verdana"/>
              </a:rPr>
              <a:t>1998</a:t>
            </a:r>
            <a:r>
              <a:rPr sz="2000" b="1" spc="-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Primo</a:t>
            </a:r>
            <a:r>
              <a:rPr sz="2000" spc="-7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World</a:t>
            </a:r>
            <a:r>
              <a:rPr sz="2000" spc="-6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Ducati</a:t>
            </a:r>
            <a:r>
              <a:rPr sz="2000" spc="-70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Week</a:t>
            </a:r>
            <a:endParaRPr sz="2000">
              <a:latin typeface="Verdana"/>
              <a:cs typeface="Verdana"/>
            </a:endParaRPr>
          </a:p>
          <a:p>
            <a:pPr marL="12700" marR="6350" algn="just">
              <a:lnSpc>
                <a:spcPts val="2210"/>
              </a:lnSpc>
              <a:spcBef>
                <a:spcPts val="925"/>
              </a:spcBef>
            </a:pPr>
            <a:r>
              <a:rPr sz="2000" b="1" dirty="0">
                <a:latin typeface="Verdana"/>
                <a:cs typeface="Verdana"/>
              </a:rPr>
              <a:t>1999</a:t>
            </a:r>
            <a:r>
              <a:rPr sz="2000" b="1" spc="10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Carl</a:t>
            </a:r>
            <a:r>
              <a:rPr sz="2000" spc="8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Fogarty</a:t>
            </a:r>
            <a:r>
              <a:rPr sz="2000" spc="8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vince</a:t>
            </a:r>
            <a:r>
              <a:rPr sz="2000" spc="8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il</a:t>
            </a:r>
            <a:r>
              <a:rPr sz="2000" spc="9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quarto</a:t>
            </a:r>
            <a:r>
              <a:rPr sz="2000" spc="8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titolo</a:t>
            </a:r>
            <a:r>
              <a:rPr sz="2000" spc="8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iridato</a:t>
            </a:r>
            <a:r>
              <a:rPr sz="2000" spc="8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Superbike,</a:t>
            </a:r>
            <a:r>
              <a:rPr sz="2000" spc="8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un</a:t>
            </a:r>
            <a:r>
              <a:rPr sz="2000" spc="8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record</a:t>
            </a:r>
            <a:r>
              <a:rPr sz="2000" spc="9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di</a:t>
            </a:r>
            <a:r>
              <a:rPr sz="2000" spc="9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successi </a:t>
            </a:r>
            <a:r>
              <a:rPr sz="2000" dirty="0">
                <a:latin typeface="Verdana"/>
                <a:cs typeface="Verdana"/>
              </a:rPr>
              <a:t>che</a:t>
            </a:r>
            <a:r>
              <a:rPr sz="2000" spc="-6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dura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ancora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oggi</a:t>
            </a:r>
            <a:endParaRPr sz="2000">
              <a:latin typeface="Verdana"/>
              <a:cs typeface="Verdana"/>
            </a:endParaRPr>
          </a:p>
          <a:p>
            <a:pPr marL="12700" marR="5080" algn="just">
              <a:lnSpc>
                <a:spcPct val="91500"/>
              </a:lnSpc>
              <a:spcBef>
                <a:spcPts val="860"/>
              </a:spcBef>
            </a:pPr>
            <a:r>
              <a:rPr sz="2000" b="1" dirty="0">
                <a:latin typeface="Verdana"/>
                <a:cs typeface="Verdana"/>
              </a:rPr>
              <a:t>2000</a:t>
            </a:r>
            <a:r>
              <a:rPr sz="2000" b="1" spc="17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Il</a:t>
            </a:r>
            <a:r>
              <a:rPr sz="2000" spc="1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1°</a:t>
            </a:r>
            <a:r>
              <a:rPr sz="2000" spc="1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gennaio</a:t>
            </a:r>
            <a:r>
              <a:rPr sz="2000" spc="1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Ducati</a:t>
            </a:r>
            <a:r>
              <a:rPr sz="2000" spc="1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vende</a:t>
            </a:r>
            <a:r>
              <a:rPr sz="2000" spc="1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online</a:t>
            </a:r>
            <a:r>
              <a:rPr sz="2000" spc="1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</a:t>
            </a:r>
            <a:r>
              <a:rPr sz="2000" spc="1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prima</a:t>
            </a:r>
            <a:r>
              <a:rPr sz="2000" spc="1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moto:</a:t>
            </a:r>
            <a:r>
              <a:rPr sz="2000" spc="1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</a:t>
            </a:r>
            <a:r>
              <a:rPr sz="2000" spc="1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MHE</a:t>
            </a:r>
            <a:r>
              <a:rPr sz="2000" spc="1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900,</a:t>
            </a:r>
            <a:r>
              <a:rPr sz="2000" spc="15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realizzata </a:t>
            </a:r>
            <a:r>
              <a:rPr sz="2000" dirty="0">
                <a:latin typeface="Verdana"/>
                <a:cs typeface="Verdana"/>
              </a:rPr>
              <a:t>in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serie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limitata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soli</a:t>
            </a:r>
            <a:r>
              <a:rPr sz="2000" spc="-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2000</a:t>
            </a:r>
            <a:r>
              <a:rPr sz="2000" spc="-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esemplari.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Viene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organizzata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seconda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edizione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spc="-25" dirty="0">
                <a:latin typeface="Verdana"/>
                <a:cs typeface="Verdana"/>
              </a:rPr>
              <a:t>del WDW</a:t>
            </a:r>
            <a:endParaRPr sz="20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695"/>
              </a:spcBef>
            </a:pPr>
            <a:r>
              <a:rPr sz="2000" b="1" dirty="0">
                <a:latin typeface="Verdana"/>
                <a:cs typeface="Verdana"/>
              </a:rPr>
              <a:t>2001</a:t>
            </a:r>
            <a:r>
              <a:rPr sz="2000" b="1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Titolo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iridato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Superbike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2000" b="1" dirty="0">
                <a:latin typeface="Verdana"/>
                <a:cs typeface="Verdana"/>
              </a:rPr>
              <a:t>2004</a:t>
            </a:r>
            <a:r>
              <a:rPr sz="2000" b="1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Viene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organizzata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quarta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edizione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del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spc="-25" dirty="0">
                <a:latin typeface="Verdana"/>
                <a:cs typeface="Verdana"/>
              </a:rPr>
              <a:t>WDW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1216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A5A5A5"/>
                </a:solidFill>
              </a:rPr>
              <a:t>Comportamenti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9128" y="1557449"/>
            <a:ext cx="10265694" cy="497611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1602</Words>
  <Application>Microsoft Office PowerPoint</Application>
  <PresentationFormat>Widescreen</PresentationFormat>
  <Paragraphs>227</Paragraphs>
  <Slides>42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8" baseType="lpstr">
      <vt:lpstr>Arial MT</vt:lpstr>
      <vt:lpstr>Calibri Light</vt:lpstr>
      <vt:lpstr>Times New Roman</vt:lpstr>
      <vt:lpstr>Verdana</vt:lpstr>
      <vt:lpstr>Wingdings</vt:lpstr>
      <vt:lpstr>Office Theme</vt:lpstr>
      <vt:lpstr>La reputazione verso la convergenza</vt:lpstr>
      <vt:lpstr>Presentazione standard di PowerPoint</vt:lpstr>
      <vt:lpstr>Convergenza</vt:lpstr>
      <vt:lpstr>Il Tribal Marketing di Ducati: tra le RP ed il Mktg</vt:lpstr>
      <vt:lpstr>Reputazione e relazioni</vt:lpstr>
      <vt:lpstr>Componenti reputazione</vt:lpstr>
      <vt:lpstr>Storia Ducati 1926 - 1972</vt:lpstr>
      <vt:lpstr>Storia Ducati 1990 - 2004</vt:lpstr>
      <vt:lpstr>Comportamenti</vt:lpstr>
      <vt:lpstr>Mezzanotte 2000</vt:lpstr>
      <vt:lpstr>Presentazione standard di PowerPoint</vt:lpstr>
      <vt:lpstr>Dalla percezione al posizionamento</vt:lpstr>
      <vt:lpstr>Smontiamo lo strumento: come possiamo ricostruirlo?</vt:lpstr>
      <vt:lpstr>Brand community</vt:lpstr>
      <vt:lpstr>La condivisione di valore crea valore</vt:lpstr>
      <vt:lpstr>Creare valore dalla passione che accomuna</vt:lpstr>
      <vt:lpstr>Fase 1: opportunità/minacce</vt:lpstr>
      <vt:lpstr>Fase 2: individuazione pubblici (fan)</vt:lpstr>
      <vt:lpstr>Fase 2: Profilatura cliente</vt:lpstr>
      <vt:lpstr>Fase 3: ascolto dei pubblici</vt:lpstr>
      <vt:lpstr>Fase 3: ascolto dei pubblici</vt:lpstr>
      <vt:lpstr>La community ieri</vt:lpstr>
      <vt:lpstr>La community oggi</vt:lpstr>
      <vt:lpstr>La rete di relazioni della community = il valore</vt:lpstr>
      <vt:lpstr>Biglietti di ingresso rete di relazioni</vt:lpstr>
      <vt:lpstr>Riconoscimento e appartenenza</vt:lpstr>
      <vt:lpstr>Riconoscimento e appartenenza</vt:lpstr>
      <vt:lpstr>Fase 4: definizione degli obiettivi</vt:lpstr>
      <vt:lpstr>Fase 5: definizione dei contenuti e dei messaggi chiave</vt:lpstr>
      <vt:lpstr>Fase 56: dalla definizione dei contenuti e dei messaggi chiave alla strategia CRM</vt:lpstr>
      <vt:lpstr>Fase 6 - strategia CRM: Centralità del Fan nella Strategia</vt:lpstr>
      <vt:lpstr>Fase 6: definizione della strategia CRM Modello tribale</vt:lpstr>
      <vt:lpstr>Il Neotribalismo</vt:lpstr>
      <vt:lpstr> Neotribalismo</vt:lpstr>
      <vt:lpstr> Caratteristiche ed esempi</vt:lpstr>
      <vt:lpstr>Fase 7: Scelta degli strumenti di comunicazione</vt:lpstr>
      <vt:lpstr>Fase 7: Concorsi-Cobranding</vt:lpstr>
      <vt:lpstr>Fase 7: Finalità relazione/comunicazione</vt:lpstr>
      <vt:lpstr>Fase 8 : pianificazione delle azioni</vt:lpstr>
      <vt:lpstr>Fase 9: gestione operativa per il trasferimento dei messaggi chiave</vt:lpstr>
      <vt:lpstr>Fase 10: monitoraggio, misurazione dei risultati</vt:lpstr>
      <vt:lpstr>Fase 10: monitoraggio, misurazione dei risultati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pc</dc:creator>
  <cp:lastModifiedBy>nicola strizzolo</cp:lastModifiedBy>
  <cp:revision>6</cp:revision>
  <dcterms:created xsi:type="dcterms:W3CDTF">2025-03-17T06:01:30Z</dcterms:created>
  <dcterms:modified xsi:type="dcterms:W3CDTF">2025-10-21T09:58:00Z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2019-11-12T00:00:00Z</vt:filetime>
  </property>
  <property fmtid="{D5CDD505-2E9C-101B-9397-08002B2CF9AE}" pid="3" name="LastSaved">
    <vt:filetime>2025-03-17T00:00:00Z</vt:filetime>
  </property>
  <property fmtid="{D5CDD505-2E9C-101B-9397-08002B2CF9AE}" pid="4" name="Producer">
    <vt:lpwstr>macOS Versione 10.14.6 (Build 18G103) Quartz PDFContext</vt:lpwstr>
  </property>
</Properties>
</file>