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5" r:id="rId3"/>
    <p:sldId id="266" r:id="rId4"/>
    <p:sldId id="277" r:id="rId5"/>
    <p:sldId id="271" r:id="rId6"/>
    <p:sldId id="272" r:id="rId7"/>
    <p:sldId id="273" r:id="rId8"/>
    <p:sldId id="274" r:id="rId9"/>
    <p:sldId id="268" r:id="rId10"/>
    <p:sldId id="278" r:id="rId11"/>
    <p:sldId id="269" r:id="rId12"/>
    <p:sldId id="267" r:id="rId13"/>
    <p:sldId id="270" r:id="rId14"/>
    <p:sldId id="256" r:id="rId15"/>
    <p:sldId id="257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EA0202"/>
    <a:srgbClr val="85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69" d="100"/>
          <a:sy n="69" d="100"/>
        </p:scale>
        <p:origin x="5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E82008-1584-47BA-8D8C-66A09BB9AD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47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6E38D-9EB2-44B3-A0DC-DA375F6691D4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28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81F03-26CA-46D4-830A-6B5BF3FC7E5C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994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D5C26-D7CD-40FB-9DEC-FFEB1A8A7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539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24F95-CDFC-421C-AF9D-875E652B4253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461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325F4-F14C-46FE-A696-B5275CEF73E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77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47255-AC73-4FDE-97A5-30F1EEFAB0C8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91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B28D3-3762-4AF7-B227-6E2A9C8E49E8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75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5ADBE-0F19-41CF-AA5B-A8A11073B3FC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03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1D4D0-02E5-498D-89ED-36C6F279ECE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61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3E18-4D02-4BDC-9E71-FA2C8E9B9286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14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1F0DF-CBAD-4569-B4B9-F7252215F1D4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10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20958-B4D6-44AF-B2CC-053E54D24F2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98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01177-4A98-4341-9216-8244A150A81C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1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A9E9-9C15-4C08-AB95-727A015E32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F0F8B-3E6B-4BF8-92B7-918BC76471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1AF9-BBE9-4EF8-8E08-F2A0CA10C4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BD488-DBDB-4E21-B90D-EF698933D1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5BF54-3207-44DF-AAF2-238AD8B1FF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F4CD-2568-4546-9F78-ABA45295EB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A1BE0-EA7A-4C31-BB84-A79F857F1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7784-D1A3-4EFD-9107-089CD5732F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2107A-C72C-4F5E-91D1-21EC632840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0147-C06E-4068-9B44-29B7E47739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2C05-203C-4A78-A4BB-67E1ADBE24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5407837-EFFA-4D77-8029-56DEA865F0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DC0788-9970-DF6A-C5E0-3ADE4B86CF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855144"/>
            <a:ext cx="9143999" cy="523494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857500"/>
            <a:ext cx="7772400" cy="1143000"/>
          </a:xfrm>
        </p:spPr>
        <p:txBody>
          <a:bodyPr wrap="square" anchor="ctr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Relazioni pubbliche</a:t>
            </a:r>
            <a:b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Attuazione,</a:t>
            </a:r>
            <a:b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prodotto,</a:t>
            </a:r>
            <a:b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rilevazione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65152"/>
              </p:ext>
            </p:extLst>
          </p:nvPr>
        </p:nvGraphicFramePr>
        <p:xfrm>
          <a:off x="755576" y="764704"/>
          <a:ext cx="7632848" cy="3921760"/>
        </p:xfrm>
        <a:graphic>
          <a:graphicData uri="http://schemas.openxmlformats.org/drawingml/2006/table">
            <a:tbl>
              <a:tblPr/>
              <a:tblGrid>
                <a:gridCol w="20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9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VALUTAZIONE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Oggetto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Indicatori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Strumenti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OUTPUT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Produzione e diffusione dei messaggi nel contesto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Numero e contenuti dei messaggi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Collocamento dei messaggi sui media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Esposizione ottenuta dai messaggi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Analisi statistiche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(quantitative)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Analisi qualitative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Triangolazione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2" name="Group 28"/>
          <p:cNvGraphicFramePr>
            <a:graphicFrameLocks noGrp="1"/>
          </p:cNvGraphicFramePr>
          <p:nvPr/>
        </p:nvGraphicFramePr>
        <p:xfrm>
          <a:off x="762000" y="430213"/>
          <a:ext cx="7620000" cy="6126480"/>
        </p:xfrm>
        <a:graphic>
          <a:graphicData uri="http://schemas.openxmlformats.org/drawingml/2006/table">
            <a:tbl>
              <a:tblPr/>
              <a:tblGrid>
                <a:gridCol w="21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VALUTAZIONE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Oggetto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Indicatori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Strumenti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OUTTAKE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Livello di recepimento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dei messaggi 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parte dei destinatari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Livello di ricevimento, attenzione,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apprezzamento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Livello di comprensione, contestualizzazione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Livello di assimilazione, memorizzazione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richiamo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Interviste, focus 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group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indagini campionarie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53" name="Group 29"/>
          <p:cNvGraphicFramePr>
            <a:graphicFrameLocks noGrp="1"/>
          </p:cNvGraphicFramePr>
          <p:nvPr/>
        </p:nvGraphicFramePr>
        <p:xfrm>
          <a:off x="1066800" y="762000"/>
          <a:ext cx="6600825" cy="5090160"/>
        </p:xfrm>
        <a:graphic>
          <a:graphicData uri="http://schemas.openxmlformats.org/drawingml/2006/table">
            <a:tbl>
              <a:tblPr/>
              <a:tblGrid>
                <a:gridCol w="20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VALUTAZIONE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Oggetto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Indicatori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Strumenti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OUTCOME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Effetto dei messaggi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 opinioni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comportamenti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dei riceventi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Variazione di notorietà e popolarità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dell’impresa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Incremento nella vendita dei prodotti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Interviste qualitative,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focus 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group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indagini di mercato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14" name="Group 22"/>
          <p:cNvGraphicFramePr>
            <a:graphicFrameLocks noGrp="1"/>
          </p:cNvGraphicFramePr>
          <p:nvPr/>
        </p:nvGraphicFramePr>
        <p:xfrm>
          <a:off x="1219200" y="1295400"/>
          <a:ext cx="6600825" cy="4008120"/>
        </p:xfrm>
        <a:graphic>
          <a:graphicData uri="http://schemas.openxmlformats.org/drawingml/2006/table">
            <a:tbl>
              <a:tblPr/>
              <a:tblGrid>
                <a:gridCol w="20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VALUTAZIONE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Oggetto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Indicatori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Strumenti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OUTGROWTH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Effetto dei messaggi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 reputazione,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posizionamento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relazioni dell’impresa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Livello di creazione e incremento di 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capitale immateriale ed intangibile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Interviste, focus 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group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sondaggi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Digital PR</a:t>
            </a:r>
            <a:endParaRPr sz="3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sz="2000" dirty="0" err="1">
                <a:latin typeface="Verdana" pitchFamily="34" charset="0"/>
              </a:rPr>
              <a:t>Flusso</a:t>
            </a:r>
            <a:r>
              <a:rPr sz="2000" dirty="0">
                <a:latin typeface="Verdana" pitchFamily="34" charset="0"/>
              </a:rPr>
              <a:t> continuo e </a:t>
            </a:r>
            <a:r>
              <a:rPr sz="2000" dirty="0" err="1">
                <a:latin typeface="Verdana" pitchFamily="34" charset="0"/>
              </a:rPr>
              <a:t>costante</a:t>
            </a:r>
            <a:r>
              <a:rPr sz="2000" dirty="0">
                <a:latin typeface="Verdana" pitchFamily="34" charset="0"/>
              </a:rPr>
              <a:t> di </a:t>
            </a:r>
            <a:r>
              <a:rPr sz="2000" dirty="0" err="1">
                <a:latin typeface="Verdana" pitchFamily="34" charset="0"/>
              </a:rPr>
              <a:t>azioni</a:t>
            </a:r>
            <a:r>
              <a:rPr sz="2000" dirty="0">
                <a:latin typeface="Verdana" pitchFamily="34" charset="0"/>
              </a:rPr>
              <a:t> online</a:t>
            </a:r>
            <a:endParaRPr lang="it-IT" sz="2000" dirty="0">
              <a:latin typeface="Verdana" pitchFamily="34" charset="0"/>
            </a:endParaRPr>
          </a:p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sz="2000" dirty="0" err="1">
                <a:latin typeface="Verdana" pitchFamily="34" charset="0"/>
              </a:rPr>
              <a:t>Identificazioni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variabili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influenzanti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digitali</a:t>
            </a:r>
            <a:endParaRPr lang="it-IT" sz="2000" dirty="0">
              <a:latin typeface="Verdana" pitchFamily="34" charset="0"/>
            </a:endParaRPr>
          </a:p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it-IT" sz="2000" dirty="0" err="1">
                <a:latin typeface="Verdana" pitchFamily="34" charset="0"/>
              </a:rPr>
              <a:t>Monitoraggip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dei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pubblici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attivi</a:t>
            </a:r>
            <a:r>
              <a:rPr sz="2000" dirty="0">
                <a:latin typeface="Verdana" pitchFamily="34" charset="0"/>
              </a:rPr>
              <a:t> e </a:t>
            </a:r>
            <a:r>
              <a:rPr sz="2000" dirty="0" err="1">
                <a:latin typeface="Verdana" pitchFamily="34" charset="0"/>
              </a:rPr>
              <a:t>dei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pubblici</a:t>
            </a:r>
            <a:r>
              <a:rPr sz="2000" dirty="0">
                <a:latin typeface="Verdana" pitchFamily="34" charset="0"/>
              </a:rPr>
              <a:t> online</a:t>
            </a:r>
            <a:endParaRPr lang="it-IT" sz="2000" dirty="0">
              <a:latin typeface="Verdana" pitchFamily="34" charset="0"/>
            </a:endParaRPr>
          </a:p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sz="2000" dirty="0" err="1">
                <a:latin typeface="Verdana" pitchFamily="34" charset="0"/>
              </a:rPr>
              <a:t>Definizione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messaggi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chiave</a:t>
            </a:r>
            <a:r>
              <a:rPr sz="2000" dirty="0">
                <a:latin typeface="Verdana" pitchFamily="34" charset="0"/>
              </a:rPr>
              <a:t> per </a:t>
            </a:r>
            <a:r>
              <a:rPr sz="2000" dirty="0" err="1">
                <a:latin typeface="Verdana" pitchFamily="34" charset="0"/>
              </a:rPr>
              <a:t>piattaforme</a:t>
            </a:r>
            <a:r>
              <a:rPr sz="2000" dirty="0">
                <a:latin typeface="Verdana" pitchFamily="34" charset="0"/>
              </a:rPr>
              <a:t> social</a:t>
            </a:r>
            <a:endParaRPr lang="it-IT" sz="2000" dirty="0">
              <a:latin typeface="Verdana" pitchFamily="34" charset="0"/>
            </a:endParaRPr>
          </a:p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sz="2000" dirty="0">
                <a:latin typeface="Verdana" pitchFamily="34" charset="0"/>
              </a:rPr>
              <a:t>Media planning → </a:t>
            </a:r>
            <a:r>
              <a:rPr sz="2000" dirty="0" err="1">
                <a:latin typeface="Verdana" pitchFamily="34" charset="0"/>
              </a:rPr>
              <a:t>relazioni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digitali</a:t>
            </a:r>
            <a:endParaRPr lang="it-IT" sz="2000" dirty="0">
              <a:latin typeface="Verdana" pitchFamily="34" charset="0"/>
            </a:endParaRPr>
          </a:p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sz="2000" dirty="0" err="1">
                <a:latin typeface="Verdana" pitchFamily="34" charset="0"/>
              </a:rPr>
              <a:t>Fase</a:t>
            </a:r>
            <a:r>
              <a:rPr sz="2000" dirty="0">
                <a:latin typeface="Verdana" pitchFamily="34" charset="0"/>
              </a:rPr>
              <a:t> di </a:t>
            </a:r>
            <a:r>
              <a:rPr sz="2000" dirty="0" err="1">
                <a:latin typeface="Verdana" pitchFamily="34" charset="0"/>
              </a:rPr>
              <a:t>ascolto</a:t>
            </a:r>
            <a:r>
              <a:rPr sz="2000" dirty="0">
                <a:latin typeface="Verdana" pitchFamily="34" charset="0"/>
              </a:rPr>
              <a:t>, </a:t>
            </a:r>
            <a:r>
              <a:rPr sz="2000" dirty="0" err="1">
                <a:latin typeface="Verdana" pitchFamily="34" charset="0"/>
              </a:rPr>
              <a:t>valutazione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dell’engagement</a:t>
            </a:r>
            <a:endParaRPr lang="it-IT" sz="2000" dirty="0">
              <a:latin typeface="Verdana" pitchFamily="34" charset="0"/>
            </a:endParaRPr>
          </a:p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sz="2000" dirty="0" err="1">
                <a:latin typeface="Verdana" pitchFamily="34" charset="0"/>
              </a:rPr>
              <a:t>Correzione</a:t>
            </a:r>
            <a:r>
              <a:rPr sz="2000" dirty="0">
                <a:latin typeface="Verdana" pitchFamily="34" charset="0"/>
              </a:rPr>
              <a:t> / </a:t>
            </a:r>
            <a:r>
              <a:rPr sz="2000" dirty="0" err="1">
                <a:latin typeface="Verdana" pitchFamily="34" charset="0"/>
              </a:rPr>
              <a:t>progettazione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nuove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azioni</a:t>
            </a:r>
            <a:r>
              <a:rPr sz="2000" dirty="0">
                <a:latin typeface="Verdana" pitchFamily="34" charset="0"/>
              </a:rPr>
              <a:t> di </a:t>
            </a:r>
            <a:r>
              <a:rPr sz="2000" dirty="0" err="1">
                <a:latin typeface="Verdana" pitchFamily="34" charset="0"/>
              </a:rPr>
              <a:t>comunicazione</a:t>
            </a:r>
            <a:endParaRPr sz="2000" dirty="0">
              <a:latin typeface="Verdana" pitchFamily="34" charset="0"/>
            </a:endParaRPr>
          </a:p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None/>
            </a:pPr>
            <a:r>
              <a:rPr sz="2000" dirty="0">
                <a:latin typeface="Verdana" pitchFamily="34" charset="0"/>
              </a:rPr>
              <a:t>PROGETTAZIONE DIGITALE </a:t>
            </a:r>
            <a:r>
              <a:rPr lang="it-IT" sz="2000" dirty="0">
                <a:latin typeface="Verdana" pitchFamily="34" charset="0"/>
              </a:rPr>
              <a:t>&gt;</a:t>
            </a:r>
            <a:r>
              <a:rPr sz="2000" dirty="0">
                <a:latin typeface="Verdana" pitchFamily="34" charset="0"/>
              </a:rPr>
              <a:t> ATTUAZIONE ONLINE </a:t>
            </a:r>
            <a:r>
              <a:rPr lang="it-IT" sz="2000" dirty="0">
                <a:latin typeface="Verdana" pitchFamily="34" charset="0"/>
              </a:rPr>
              <a:t>&gt;</a:t>
            </a:r>
            <a:r>
              <a:rPr sz="2000" dirty="0">
                <a:latin typeface="Verdana" pitchFamily="34" charset="0"/>
              </a:rPr>
              <a:t> ASCOLTO IN RETE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Prodotto digital PR</a:t>
            </a:r>
            <a:endParaRPr sz="3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52600"/>
            <a:ext cx="7772400" cy="4114800"/>
          </a:xfrm>
        </p:spPr>
        <p:txBody>
          <a:bodyPr wrap="square"/>
          <a:lstStyle/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sz="2000" dirty="0">
                <a:latin typeface="Verdana" pitchFamily="34" charset="0"/>
              </a:rPr>
              <a:t>Input – Output – Out take – Out come – Out growth (in </a:t>
            </a:r>
            <a:r>
              <a:rPr sz="2000" dirty="0" err="1">
                <a:latin typeface="Verdana" pitchFamily="34" charset="0"/>
              </a:rPr>
              <a:t>ambiente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digitale</a:t>
            </a:r>
            <a:r>
              <a:rPr sz="2000" dirty="0">
                <a:latin typeface="Verdana" pitchFamily="34" charset="0"/>
              </a:rPr>
              <a:t>)</a:t>
            </a:r>
            <a:endParaRPr lang="it-IT" sz="2000" dirty="0">
              <a:latin typeface="Verdana" pitchFamily="34" charset="0"/>
            </a:endParaRPr>
          </a:p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sz="2000" dirty="0">
                <a:latin typeface="Verdana" pitchFamily="34" charset="0"/>
              </a:rPr>
              <a:t>Input: Piano </a:t>
            </a:r>
            <a:r>
              <a:rPr sz="2000" dirty="0" err="1">
                <a:latin typeface="Verdana" pitchFamily="34" charset="0"/>
              </a:rPr>
              <a:t>editoriale</a:t>
            </a:r>
            <a:r>
              <a:rPr sz="2000" dirty="0">
                <a:latin typeface="Verdana" pitchFamily="34" charset="0"/>
              </a:rPr>
              <a:t> web/social, </a:t>
            </a:r>
            <a:r>
              <a:rPr sz="2000" dirty="0" err="1">
                <a:latin typeface="Verdana" pitchFamily="34" charset="0"/>
              </a:rPr>
              <a:t>messaggi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adattati</a:t>
            </a:r>
            <a:r>
              <a:rPr sz="2000" dirty="0">
                <a:latin typeface="Verdana" pitchFamily="34" charset="0"/>
              </a:rPr>
              <a:t> ai </a:t>
            </a:r>
            <a:r>
              <a:rPr sz="2000" dirty="0" err="1">
                <a:latin typeface="Verdana" pitchFamily="34" charset="0"/>
              </a:rPr>
              <a:t>canali</a:t>
            </a:r>
            <a:r>
              <a:rPr sz="2000" dirty="0">
                <a:latin typeface="Verdana" pitchFamily="34" charset="0"/>
              </a:rPr>
              <a:t> (post, video, stories, </a:t>
            </a:r>
            <a:r>
              <a:rPr sz="2000" dirty="0" err="1">
                <a:latin typeface="Verdana" pitchFamily="34" charset="0"/>
              </a:rPr>
              <a:t>articoli</a:t>
            </a:r>
            <a:r>
              <a:rPr sz="2000" dirty="0">
                <a:latin typeface="Verdana" pitchFamily="34" charset="0"/>
              </a:rPr>
              <a:t>), </a:t>
            </a:r>
            <a:r>
              <a:rPr sz="2000" dirty="0" err="1">
                <a:latin typeface="Verdana" pitchFamily="34" charset="0"/>
              </a:rPr>
              <a:t>strumenti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prodotti</a:t>
            </a:r>
            <a:r>
              <a:rPr sz="2000" dirty="0">
                <a:latin typeface="Verdana" pitchFamily="34" charset="0"/>
              </a:rPr>
              <a:t> (</a:t>
            </a:r>
            <a:r>
              <a:rPr sz="2000" dirty="0" err="1">
                <a:latin typeface="Verdana" pitchFamily="34" charset="0"/>
              </a:rPr>
              <a:t>sito</a:t>
            </a:r>
            <a:r>
              <a:rPr sz="2000" dirty="0">
                <a:latin typeface="Verdana" pitchFamily="34" charset="0"/>
              </a:rPr>
              <a:t>, app, </a:t>
            </a:r>
            <a:r>
              <a:rPr sz="2000" dirty="0" err="1">
                <a:latin typeface="Verdana" pitchFamily="34" charset="0"/>
              </a:rPr>
              <a:t>profili</a:t>
            </a:r>
            <a:r>
              <a:rPr sz="2000" dirty="0">
                <a:latin typeface="Verdana" pitchFamily="34" charset="0"/>
              </a:rPr>
              <a:t> social, newsletter)</a:t>
            </a:r>
            <a:endParaRPr lang="it-IT" sz="2000" dirty="0">
              <a:latin typeface="Verdana" pitchFamily="34" charset="0"/>
            </a:endParaRPr>
          </a:p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sz="2000" dirty="0">
                <a:latin typeface="Verdana" pitchFamily="34" charset="0"/>
              </a:rPr>
              <a:t>Output: </a:t>
            </a:r>
            <a:r>
              <a:rPr sz="2000" dirty="0" err="1">
                <a:latin typeface="Verdana" pitchFamily="34" charset="0"/>
              </a:rPr>
              <a:t>Effetti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immediati</a:t>
            </a:r>
            <a:r>
              <a:rPr sz="2000" dirty="0">
                <a:latin typeface="Verdana" pitchFamily="34" charset="0"/>
              </a:rPr>
              <a:t>: </a:t>
            </a:r>
            <a:r>
              <a:rPr sz="2000" dirty="0" err="1">
                <a:latin typeface="Verdana" pitchFamily="34" charset="0"/>
              </a:rPr>
              <a:t>visibilità</a:t>
            </a:r>
            <a:r>
              <a:rPr sz="2000" dirty="0">
                <a:latin typeface="Verdana" pitchFamily="34" charset="0"/>
              </a:rPr>
              <a:t>, </a:t>
            </a:r>
            <a:r>
              <a:rPr sz="2000" dirty="0" err="1">
                <a:latin typeface="Verdana" pitchFamily="34" charset="0"/>
              </a:rPr>
              <a:t>traffico</a:t>
            </a:r>
            <a:r>
              <a:rPr sz="2000" dirty="0">
                <a:latin typeface="Verdana" pitchFamily="34" charset="0"/>
              </a:rPr>
              <a:t>, </a:t>
            </a:r>
            <a:r>
              <a:rPr sz="2000" dirty="0" err="1">
                <a:latin typeface="Verdana" pitchFamily="34" charset="0"/>
              </a:rPr>
              <a:t>interazioni</a:t>
            </a:r>
            <a:endParaRPr lang="it-IT" sz="2000" dirty="0">
              <a:latin typeface="Verdana" pitchFamily="34" charset="0"/>
            </a:endParaRPr>
          </a:p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sz="2000" dirty="0">
                <a:latin typeface="Verdana" pitchFamily="34" charset="0"/>
              </a:rPr>
              <a:t>Out take: </a:t>
            </a:r>
            <a:r>
              <a:rPr sz="2000" dirty="0" err="1">
                <a:latin typeface="Verdana" pitchFamily="34" charset="0"/>
              </a:rPr>
              <a:t>Ricezione</a:t>
            </a:r>
            <a:r>
              <a:rPr sz="2000" dirty="0">
                <a:latin typeface="Verdana" pitchFamily="34" charset="0"/>
              </a:rPr>
              <a:t>, </a:t>
            </a:r>
            <a:r>
              <a:rPr sz="2000" dirty="0" err="1">
                <a:latin typeface="Verdana" pitchFamily="34" charset="0"/>
              </a:rPr>
              <a:t>comprensione</a:t>
            </a:r>
            <a:r>
              <a:rPr sz="2000" dirty="0">
                <a:latin typeface="Verdana" pitchFamily="34" charset="0"/>
              </a:rPr>
              <a:t> e </a:t>
            </a:r>
            <a:r>
              <a:rPr sz="2000" dirty="0" err="1">
                <a:latin typeface="Verdana" pitchFamily="34" charset="0"/>
              </a:rPr>
              <a:t>reazione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dei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pubblici</a:t>
            </a:r>
            <a:r>
              <a:rPr sz="2000" dirty="0">
                <a:latin typeface="Verdana" pitchFamily="34" charset="0"/>
              </a:rPr>
              <a:t> online</a:t>
            </a:r>
            <a:endParaRPr lang="it-IT" sz="2000" dirty="0">
              <a:latin typeface="Verdana" pitchFamily="34" charset="0"/>
            </a:endParaRPr>
          </a:p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sz="2000" dirty="0">
                <a:latin typeface="Verdana" pitchFamily="34" charset="0"/>
              </a:rPr>
              <a:t>Out come: </a:t>
            </a:r>
            <a:r>
              <a:rPr sz="2000" dirty="0" err="1">
                <a:latin typeface="Verdana" pitchFamily="34" charset="0"/>
              </a:rPr>
              <a:t>Cambiamenti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negli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atteggiamenti</a:t>
            </a:r>
            <a:r>
              <a:rPr sz="2000" dirty="0">
                <a:latin typeface="Verdana" pitchFamily="34" charset="0"/>
              </a:rPr>
              <a:t> e </a:t>
            </a:r>
            <a:r>
              <a:rPr sz="2000" dirty="0" err="1">
                <a:latin typeface="Verdana" pitchFamily="34" charset="0"/>
              </a:rPr>
              <a:t>nei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comportamenti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digitali</a:t>
            </a:r>
            <a:endParaRPr lang="it-IT" sz="2000" dirty="0">
              <a:latin typeface="Verdana" pitchFamily="34" charset="0"/>
            </a:endParaRPr>
          </a:p>
          <a:p>
            <a:pPr marL="0" algn="just" eaLnBrk="1" hangingPunct="1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sz="2000" dirty="0">
                <a:latin typeface="Verdana" pitchFamily="34" charset="0"/>
              </a:rPr>
              <a:t>Out growth: </a:t>
            </a:r>
            <a:r>
              <a:rPr sz="2000" dirty="0" err="1">
                <a:latin typeface="Verdana" pitchFamily="34" charset="0"/>
              </a:rPr>
              <a:t>Costruzione</a:t>
            </a:r>
            <a:r>
              <a:rPr sz="2000" dirty="0">
                <a:latin typeface="Verdana" pitchFamily="34" charset="0"/>
              </a:rPr>
              <a:t> di </a:t>
            </a:r>
            <a:r>
              <a:rPr sz="2000" dirty="0" err="1">
                <a:latin typeface="Verdana" pitchFamily="34" charset="0"/>
              </a:rPr>
              <a:t>capitale</a:t>
            </a:r>
            <a:r>
              <a:rPr sz="2000" dirty="0">
                <a:latin typeface="Verdana" pitchFamily="34" charset="0"/>
              </a:rPr>
              <a:t> </a:t>
            </a:r>
            <a:r>
              <a:rPr sz="2000" dirty="0" err="1">
                <a:latin typeface="Verdana" pitchFamily="34" charset="0"/>
              </a:rPr>
              <a:t>reputazionale</a:t>
            </a:r>
            <a:r>
              <a:rPr sz="2000" dirty="0">
                <a:latin typeface="Verdana" pitchFamily="34" charset="0"/>
              </a:rPr>
              <a:t> digitale e </a:t>
            </a:r>
            <a:r>
              <a:rPr sz="2000" dirty="0" err="1">
                <a:latin typeface="Verdana" pitchFamily="34" charset="0"/>
              </a:rPr>
              <a:t>relazioni</a:t>
            </a:r>
            <a:r>
              <a:rPr sz="2000" dirty="0">
                <a:latin typeface="Verdana" pitchFamily="34" charset="0"/>
              </a:rPr>
              <a:t> di fiducia in rete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153400" cy="1143000"/>
          </a:xfrm>
        </p:spPr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Flusso continuo e costante di azioni</a:t>
            </a:r>
            <a:br>
              <a:rPr lang="it-IT" sz="3200" dirty="0">
                <a:solidFill>
                  <a:schemeClr val="tx1"/>
                </a:solidFill>
                <a:latin typeface="Verdana" pitchFamily="34" charset="0"/>
              </a:rPr>
            </a:br>
            <a:endParaRPr lang="it-IT" sz="3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7924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dirty="0">
                <a:latin typeface="Verdana" pitchFamily="34" charset="0"/>
              </a:rPr>
              <a:t>Identificazioni variabili “influenzanti”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dirty="0">
                <a:latin typeface="Verdana" pitchFamily="34" charset="0"/>
              </a:rPr>
              <a:t>Ascolto pubblici influenti (su variabili </a:t>
            </a:r>
            <a:r>
              <a:rPr lang="it-IT" dirty="0" err="1">
                <a:latin typeface="Verdana" pitchFamily="34" charset="0"/>
              </a:rPr>
              <a:t>infl</a:t>
            </a:r>
            <a:r>
              <a:rPr lang="it-IT" dirty="0">
                <a:latin typeface="Verdana" pitchFamily="34" charset="0"/>
              </a:rPr>
              <a:t>. e destinatari finali)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dirty="0">
                <a:latin typeface="Verdana" pitchFamily="34" charset="0"/>
              </a:rPr>
              <a:t>Definizione messaggi chiave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dirty="0">
                <a:latin typeface="Verdana" pitchFamily="34" charset="0"/>
              </a:rPr>
              <a:t>Media planning </a:t>
            </a:r>
            <a:r>
              <a:rPr lang="it-IT" dirty="0">
                <a:latin typeface="Verdana" pitchFamily="34" charset="0"/>
                <a:sym typeface="Wingdings" pitchFamily="2" charset="2"/>
              </a:rPr>
              <a:t> relazioni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dirty="0">
                <a:latin typeface="Verdana" pitchFamily="34" charset="0"/>
                <a:sym typeface="Wingdings" pitchFamily="2" charset="2"/>
              </a:rPr>
              <a:t>Fase di ascolto, valutazione efficacia azioni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dirty="0">
                <a:latin typeface="Verdana" pitchFamily="34" charset="0"/>
                <a:sym typeface="Wingdings" pitchFamily="2" charset="2"/>
              </a:rPr>
              <a:t>Correzione / progettazione nuove azioni</a:t>
            </a:r>
            <a:endParaRPr lang="it-IT" dirty="0">
              <a:latin typeface="Verdana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it-IT" dirty="0">
              <a:solidFill>
                <a:srgbClr val="EA0202"/>
              </a:solidFill>
              <a:latin typeface="Verdana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it-IT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it-IT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Verdana" pitchFamily="34" charset="0"/>
              </a:rPr>
              <a:t>PROGETTAZIONE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2192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Verdana" pitchFamily="34" charset="0"/>
              </a:rPr>
              <a:t>ATTUAZIONE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324600" y="12192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Verdana" pitchFamily="34" charset="0"/>
              </a:rPr>
              <a:t>ASCOLTO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971800" y="1447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486400" y="1447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934200" y="1600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1676400" y="1962150"/>
            <a:ext cx="525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1676400" y="1600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Prodotto delle RP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400" dirty="0">
                <a:latin typeface="Verdana" pitchFamily="34" charset="0"/>
              </a:rPr>
              <a:t>Input</a:t>
            </a:r>
          </a:p>
          <a:p>
            <a:pPr eaLnBrk="1" hangingPunct="1">
              <a:buFontTx/>
              <a:buNone/>
            </a:pPr>
            <a:endParaRPr lang="it-IT" sz="2400" dirty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it-IT" sz="2400" dirty="0">
                <a:latin typeface="Verdana" pitchFamily="34" charset="0"/>
              </a:rPr>
              <a:t>		    Output</a:t>
            </a:r>
          </a:p>
          <a:p>
            <a:pPr eaLnBrk="1" hangingPunct="1">
              <a:buFontTx/>
              <a:buNone/>
            </a:pPr>
            <a:endParaRPr lang="it-IT" sz="2400" dirty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it-IT" sz="2400" dirty="0">
                <a:latin typeface="Verdana" pitchFamily="34" charset="0"/>
              </a:rPr>
              <a:t>				 Out take</a:t>
            </a:r>
          </a:p>
          <a:p>
            <a:pPr eaLnBrk="1" hangingPunct="1">
              <a:buFontTx/>
              <a:buNone/>
            </a:pPr>
            <a:endParaRPr lang="it-IT" sz="2400" dirty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it-IT" sz="2400" dirty="0">
                <a:latin typeface="Verdana" pitchFamily="34" charset="0"/>
              </a:rPr>
              <a:t>						 Out come</a:t>
            </a:r>
          </a:p>
          <a:p>
            <a:pPr eaLnBrk="1" hangingPunct="1">
              <a:buFontTx/>
              <a:buNone/>
            </a:pPr>
            <a:endParaRPr lang="it-IT" sz="2400" dirty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it-IT" sz="2400" dirty="0">
                <a:latin typeface="Verdana" pitchFamily="34" charset="0"/>
              </a:rPr>
              <a:t>							   Out </a:t>
            </a:r>
            <a:r>
              <a:rPr lang="it-IT" sz="2400" dirty="0" err="1">
                <a:latin typeface="Verdana" pitchFamily="34" charset="0"/>
              </a:rPr>
              <a:t>growth</a:t>
            </a:r>
            <a:endParaRPr lang="it-IT" sz="2400" dirty="0">
              <a:latin typeface="Verdana" pitchFamily="34" charset="0"/>
            </a:endParaRPr>
          </a:p>
          <a:p>
            <a:pPr eaLnBrk="1" hangingPunct="1"/>
            <a:endParaRPr lang="it-IT" sz="2400" dirty="0">
              <a:latin typeface="Verdana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295400" y="2438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2895600" y="33528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648200" y="41910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943600" y="5105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In put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it-IT" sz="2800" dirty="0">
                <a:latin typeface="Verdana" pitchFamily="34" charset="0"/>
              </a:rPr>
              <a:t>- Piano di comunicazione elaborato</a:t>
            </a:r>
          </a:p>
          <a:p>
            <a:pPr algn="just" eaLnBrk="1" hangingPunct="1">
              <a:buFontTx/>
              <a:buNone/>
            </a:pPr>
            <a:endParaRPr lang="it-IT" sz="2800" dirty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it-IT" sz="2800" dirty="0">
                <a:latin typeface="Verdana" pitchFamily="34" charset="0"/>
              </a:rPr>
              <a:t>- Messaggi prodotti (un brief, un messaggio)</a:t>
            </a:r>
          </a:p>
          <a:p>
            <a:pPr algn="just" eaLnBrk="1" hangingPunct="1">
              <a:buFontTx/>
              <a:buNone/>
            </a:pPr>
            <a:endParaRPr lang="it-IT" sz="2800" dirty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it-IT" sz="2800" dirty="0">
                <a:latin typeface="Verdana" pitchFamily="34" charset="0"/>
              </a:rPr>
              <a:t>- Un logo</a:t>
            </a:r>
          </a:p>
          <a:p>
            <a:pPr algn="just" eaLnBrk="1" hangingPunct="1">
              <a:buFontTx/>
              <a:buNone/>
            </a:pPr>
            <a:endParaRPr lang="it-IT" sz="2800" dirty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it-IT" sz="2800" dirty="0">
                <a:latin typeface="Verdana" pitchFamily="34" charset="0"/>
              </a:rPr>
              <a:t>- Strumenti prodotti (un sito, </a:t>
            </a:r>
            <a:r>
              <a:rPr lang="it-IT" sz="2800" dirty="0" err="1">
                <a:latin typeface="Verdana" pitchFamily="34" charset="0"/>
              </a:rPr>
              <a:t>un’app</a:t>
            </a:r>
            <a:r>
              <a:rPr lang="it-IT" sz="2800" dirty="0">
                <a:latin typeface="Verdana" pitchFamily="34" charset="0"/>
              </a:rPr>
              <a:t>…)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Out put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200000"/>
              </a:lnSpc>
              <a:buFontTx/>
              <a:buNone/>
            </a:pPr>
            <a:r>
              <a:rPr lang="it-IT" sz="2800" dirty="0">
                <a:latin typeface="Verdana" pitchFamily="34" charset="0"/>
              </a:rPr>
              <a:t>	Gli effetti immediati e di breve periodo di un’attività di comunicazione, ma non gli effetti sugli interlocutori che possono derivare dall’attività stessa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Out Take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it-IT" sz="2800" dirty="0">
                <a:solidFill>
                  <a:srgbClr val="EA0202"/>
                </a:solidFill>
                <a:latin typeface="Verdana" pitchFamily="34" charset="0"/>
              </a:rPr>
              <a:t>	</a:t>
            </a:r>
            <a:r>
              <a:rPr lang="it-IT" sz="2800" dirty="0">
                <a:latin typeface="Verdana" pitchFamily="34" charset="0"/>
              </a:rPr>
              <a:t>Indicano se l’interlocutore ha ricevuto il messaggio, lo ricorda, lo ha capito e ha avuto una reazione immediata allo stesso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Out Come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sz="2800" dirty="0">
                <a:solidFill>
                  <a:srgbClr val="EA0202"/>
                </a:solidFill>
                <a:latin typeface="Verdana" pitchFamily="34" charset="0"/>
              </a:rPr>
              <a:t>	</a:t>
            </a:r>
            <a:r>
              <a:rPr lang="it-IT" sz="2800" dirty="0">
                <a:latin typeface="Verdana" pitchFamily="34" charset="0"/>
              </a:rPr>
              <a:t>I cambiamenti generati dall’attività di comunicazione sulle opinioni, sugli atteggiamenti e sui comportamenti abituali degli interlocutori.</a:t>
            </a:r>
          </a:p>
        </p:txBody>
      </p:sp>
      <p:graphicFrame>
        <p:nvGraphicFramePr>
          <p:cNvPr id="3996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944523"/>
              </p:ext>
            </p:extLst>
          </p:nvPr>
        </p:nvGraphicFramePr>
        <p:xfrm>
          <a:off x="304800" y="4648200"/>
          <a:ext cx="8458200" cy="192024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OPINIONE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ATTEGGIAMENTO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COMPORTAMENTO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Dire, pensare, essere d’accordo con una frase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Provare verso, percepire più probabile o legittima un’azione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Fare quanto (frequenza) e come (pratiche)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Out </a:t>
            </a:r>
            <a:r>
              <a:rPr lang="it-IT" sz="3200" dirty="0" err="1">
                <a:solidFill>
                  <a:schemeClr val="tx1"/>
                </a:solidFill>
                <a:latin typeface="Verdana" pitchFamily="34" charset="0"/>
              </a:rPr>
              <a:t>Growth</a:t>
            </a:r>
            <a:endParaRPr lang="it-IT" sz="3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rgbClr val="EA0202"/>
                </a:solidFill>
                <a:latin typeface="Verdana" pitchFamily="34" charset="0"/>
              </a:rPr>
              <a:t>	</a:t>
            </a:r>
            <a:r>
              <a:rPr lang="it-IT" sz="2800" dirty="0">
                <a:latin typeface="Verdana" pitchFamily="34" charset="0"/>
              </a:rPr>
              <a:t>Contributi che la comunicazione apporta sugli obiettivi organizzativi di lungo periodo: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>
                <a:latin typeface="Verdana" pitchFamily="34" charset="0"/>
              </a:rPr>
              <a:t>	sviluppo e mantenimento risorse immateriali che rappresentano gli </a:t>
            </a:r>
            <a:r>
              <a:rPr lang="it-IT" sz="2800" dirty="0" err="1">
                <a:latin typeface="Verdana" pitchFamily="34" charset="0"/>
              </a:rPr>
              <a:t>asset</a:t>
            </a:r>
            <a:r>
              <a:rPr lang="it-IT" sz="2800" dirty="0">
                <a:latin typeface="Verdana" pitchFamily="34" charset="0"/>
              </a:rPr>
              <a:t> più significativi dell’organizzazione e ne alimentano il valore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800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dirty="0">
                <a:latin typeface="Verdana" pitchFamily="34" charset="0"/>
              </a:rPr>
              <a:t>	REPUTAZIONE AZIENDALE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dirty="0">
                <a:latin typeface="Verdana" pitchFamily="34" charset="0"/>
              </a:rPr>
              <a:t>	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dirty="0">
                <a:latin typeface="Verdana" pitchFamily="34" charset="0"/>
              </a:rPr>
              <a:t>	RELAZIONI CON GLI STAKEHOLDER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69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72365"/>
              </p:ext>
            </p:extLst>
          </p:nvPr>
        </p:nvGraphicFramePr>
        <p:xfrm>
          <a:off x="539552" y="836712"/>
          <a:ext cx="7776864" cy="3096344"/>
        </p:xfrm>
        <a:graphic>
          <a:graphicData uri="http://schemas.openxmlformats.org/drawingml/2006/table">
            <a:tbl>
              <a:tblPr/>
              <a:tblGrid>
                <a:gridCol w="208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VALUTAZIONE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Oggetto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Indicatori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Strumenti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Piano comunicazione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Messaggi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Comunicato stampa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Strumenti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Appropriatezza rispetto 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- obiettivi definiti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- analisi del contesto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Indice di 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Gulpease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Griglia di valutazione dello strumento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611</Words>
  <Application>Microsoft Office PowerPoint</Application>
  <PresentationFormat>Presentazione su schermo (4:3)</PresentationFormat>
  <Paragraphs>151</Paragraphs>
  <Slides>15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Times New Roman</vt:lpstr>
      <vt:lpstr>Verdana</vt:lpstr>
      <vt:lpstr>Struttura predefinita</vt:lpstr>
      <vt:lpstr>Relazioni pubbliche  Attuazione, prodotto, rilevazione</vt:lpstr>
      <vt:lpstr>Flusso continuo e costante di azioni </vt:lpstr>
      <vt:lpstr>Prodotto delle RP</vt:lpstr>
      <vt:lpstr>In put</vt:lpstr>
      <vt:lpstr>Out put</vt:lpstr>
      <vt:lpstr>Out Take</vt:lpstr>
      <vt:lpstr>Out Come</vt:lpstr>
      <vt:lpstr>Out Growth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Digital PR</vt:lpstr>
      <vt:lpstr>Prodotto digital PR</vt:lpstr>
    </vt:vector>
  </TitlesOfParts>
  <Company>pippe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nicola</dc:creator>
  <cp:lastModifiedBy>nicola strizzolo</cp:lastModifiedBy>
  <cp:revision>65</cp:revision>
  <dcterms:created xsi:type="dcterms:W3CDTF">2009-10-27T21:26:44Z</dcterms:created>
  <dcterms:modified xsi:type="dcterms:W3CDTF">2025-10-21T09:34:24Z</dcterms:modified>
</cp:coreProperties>
</file>