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19" r:id="rId2"/>
    <p:sldId id="452" r:id="rId3"/>
    <p:sldId id="411" r:id="rId4"/>
    <p:sldId id="454" r:id="rId5"/>
    <p:sldId id="453" r:id="rId6"/>
    <p:sldId id="270" r:id="rId7"/>
    <p:sldId id="455" r:id="rId8"/>
    <p:sldId id="265" r:id="rId9"/>
    <p:sldId id="458" r:id="rId10"/>
    <p:sldId id="456" r:id="rId11"/>
    <p:sldId id="459" r:id="rId12"/>
    <p:sldId id="4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98"/>
  </p:normalViewPr>
  <p:slideViewPr>
    <p:cSldViewPr snapToGrid="0" snapToObjects="1">
      <p:cViewPr varScale="1">
        <p:scale>
          <a:sx n="120" d="100"/>
          <a:sy n="120" d="100"/>
        </p:scale>
        <p:origin x="1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1BD55-4889-7346-9EE7-20804F82B70E}" type="datetimeFigureOut">
              <a:rPr lang="it-IT" smtClean="0"/>
              <a:t>30/11/20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7861-1834-DF4E-95C8-822A5FF33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8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46222"/>
            <a:ext cx="9144000" cy="2313191"/>
          </a:xfrm>
        </p:spPr>
        <p:txBody>
          <a:bodyPr>
            <a:noAutofit/>
          </a:bodyPr>
          <a:lstStyle/>
          <a:p>
            <a:pPr algn="ctr"/>
            <a:br>
              <a:rPr lang="it-IT" sz="24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it-IT" sz="24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1800" b="1" dirty="0">
                <a:solidFill>
                  <a:srgbClr val="7F7F7F"/>
                </a:solidFill>
              </a:rPr>
              <a:t>Paola </a:t>
            </a:r>
            <a:r>
              <a:rPr lang="it-IT" sz="1800" b="1" dirty="0" err="1">
                <a:solidFill>
                  <a:srgbClr val="7F7F7F"/>
                </a:solidFill>
              </a:rPr>
              <a:t>Besutti</a:t>
            </a:r>
            <a:br>
              <a:rPr lang="it-IT" sz="2400" dirty="0"/>
            </a:br>
            <a:r>
              <a:rPr lang="it-IT" sz="1600" dirty="0"/>
              <a:t>Musicologia e storia della musica </a:t>
            </a:r>
            <a:br>
              <a:rPr lang="it-IT" sz="1600" dirty="0"/>
            </a:br>
            <a:r>
              <a:rPr lang="it-IT" sz="1600" dirty="0"/>
              <a:t>(Settore scientifico disciplinare - L-ART/07)</a:t>
            </a:r>
            <a:br>
              <a:rPr lang="it-IT" sz="1600" dirty="0"/>
            </a:br>
            <a:br>
              <a:rPr lang="it-IT" sz="1600" dirty="0"/>
            </a:br>
            <a:r>
              <a:rPr lang="it-IT" sz="1600" dirty="0"/>
              <a:t>In collaborazione con i corsi </a:t>
            </a:r>
            <a:br>
              <a:rPr lang="it-IT" sz="1600" dirty="0"/>
            </a:br>
            <a:r>
              <a:rPr lang="it-IT" sz="1600" dirty="0"/>
              <a:t>Discipline delle arti della musica e dello spettacolo (L3)</a:t>
            </a:r>
            <a:br>
              <a:rPr lang="it-IT" sz="1600" dirty="0"/>
            </a:br>
            <a:r>
              <a:rPr lang="it-IT" sz="1600" dirty="0"/>
              <a:t>Media Arti Culture (LM65)</a:t>
            </a:r>
            <a:b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4" y="5775720"/>
            <a:ext cx="1028622" cy="9165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97818" y="275392"/>
            <a:ext cx="56918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L’ossimoro della musica a distanza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</a:t>
            </a:r>
            <a:r>
              <a:rPr lang="it-IT" sz="2000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La «distanza sociale» in un contesto di pandemia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</a:rPr>
              <a:t>(Teramo, 12 dicembre 2020)</a:t>
            </a: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20532" y="1986844"/>
            <a:ext cx="5188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dirty="0"/>
          </a:p>
          <a:p>
            <a:pPr algn="ctr"/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2107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La 'distanza’ nella pratica musicale (pandemica)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819536"/>
            <a:ext cx="9606843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4063377-8570-4D4A-B8BC-27FE93DF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938" y="-855643"/>
            <a:ext cx="5812351" cy="75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it-IT" altLang="it-IT" sz="23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2B7EFE-D8D5-D544-9785-586166AC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39" y="2054491"/>
            <a:ext cx="5715000" cy="37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91E49B-DDF2-7346-8699-4F42BC55EB25}"/>
              </a:ext>
            </a:extLst>
          </p:cNvPr>
          <p:cNvSpPr txBox="1"/>
          <p:nvPr/>
        </p:nvSpPr>
        <p:spPr>
          <a:xfrm>
            <a:off x="2326940" y="5925187"/>
            <a:ext cx="57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 </a:t>
            </a:r>
            <a:r>
              <a:rPr lang="it-IT" dirty="0" err="1"/>
              <a:t>Yasuko</a:t>
            </a:r>
            <a:r>
              <a:rPr lang="it-IT" dirty="0"/>
              <a:t> </a:t>
            </a:r>
            <a:r>
              <a:rPr lang="it-IT" dirty="0" err="1"/>
              <a:t>Kageyama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8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B48C274-82C4-2043-A4B2-6C66B6DD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2" y="1057939"/>
            <a:ext cx="7344442" cy="48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7445" y="201880"/>
            <a:ext cx="6528132" cy="1344697"/>
          </a:xfrm>
        </p:spPr>
        <p:txBody>
          <a:bodyPr/>
          <a:lstStyle/>
          <a:p>
            <a:r>
              <a:rPr lang="it-IT" sz="2800" dirty="0"/>
              <a:t>Epoca di cambiamenti o cambiamento epocale? prospettive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444" y="2010147"/>
            <a:ext cx="8706556" cy="484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Accelerazione tecnologica</a:t>
            </a:r>
            <a:r>
              <a:rPr lang="it-IT" dirty="0">
                <a:solidFill>
                  <a:schemeClr val="tx1"/>
                </a:solidFill>
              </a:rPr>
              <a:t> (anticipazione di almeno 10 anni).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Accelerate le </a:t>
            </a:r>
            <a:r>
              <a:rPr lang="it-IT" dirty="0">
                <a:solidFill>
                  <a:schemeClr val="accent1"/>
                </a:solidFill>
              </a:rPr>
              <a:t>tecnologie per favorire la pratica</a:t>
            </a:r>
            <a:r>
              <a:rPr lang="it-IT" dirty="0">
                <a:solidFill>
                  <a:schemeClr val="tx1"/>
                </a:solidFill>
              </a:rPr>
              <a:t> (almeno parziale) anche a distanza della musica d’insieme: LOLA.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Trovate </a:t>
            </a:r>
            <a:r>
              <a:rPr lang="it-IT" dirty="0">
                <a:solidFill>
                  <a:schemeClr val="accent1"/>
                </a:solidFill>
              </a:rPr>
              <a:t>soluzioni economico-gestionali</a:t>
            </a:r>
            <a:r>
              <a:rPr lang="it-IT" dirty="0">
                <a:solidFill>
                  <a:schemeClr val="tx1"/>
                </a:solidFill>
              </a:rPr>
              <a:t> impensabili per la condivisione degli spettacoli mediante le tecnologie (compromesso fra spettacolo dal vivo e sua diffusione); es. FUS </a:t>
            </a:r>
            <a:r>
              <a:rPr lang="it-IT" dirty="0" err="1">
                <a:solidFill>
                  <a:schemeClr val="tx1"/>
                </a:solidFill>
              </a:rPr>
              <a:t>extrabudget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Prospettive: (finita emergenza) si consolidi la consapevolezza che la </a:t>
            </a:r>
            <a:r>
              <a:rPr lang="it-IT" dirty="0">
                <a:solidFill>
                  <a:schemeClr val="accent1"/>
                </a:solidFill>
              </a:rPr>
              <a:t>diffusione mediata e tecnologica </a:t>
            </a:r>
            <a:r>
              <a:rPr lang="it-IT" dirty="0">
                <a:solidFill>
                  <a:schemeClr val="tx1"/>
                </a:solidFill>
              </a:rPr>
              <a:t>(portabilità dello spettacolo; riproducibilità tecnica) </a:t>
            </a:r>
            <a:r>
              <a:rPr lang="it-IT" dirty="0">
                <a:solidFill>
                  <a:schemeClr val="accent1"/>
                </a:solidFill>
              </a:rPr>
              <a:t>non contrasta la fruizione dal vivo </a:t>
            </a:r>
            <a:r>
              <a:rPr lang="it-IT" dirty="0">
                <a:solidFill>
                  <a:schemeClr val="tx1"/>
                </a:solidFill>
              </a:rPr>
              <a:t>(socialità fisica; alta intensità emotiva), ma la potenzia (inclusione sociale; nuove curiosità; appropriazione).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Distante da dove e da cosa?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444" y="2010147"/>
            <a:ext cx="8706556" cy="48478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«Che significato può avere la </a:t>
            </a:r>
            <a:r>
              <a:rPr lang="it-IT" i="1" dirty="0">
                <a:solidFill>
                  <a:schemeClr val="tx1"/>
                </a:solidFill>
              </a:rPr>
              <a:t>distanza </a:t>
            </a:r>
            <a:r>
              <a:rPr lang="it-IT" dirty="0">
                <a:solidFill>
                  <a:schemeClr val="tx1"/>
                </a:solidFill>
              </a:rPr>
              <a:t>parlando di musica» (Enrico </a:t>
            </a:r>
            <a:r>
              <a:rPr lang="it-IT" dirty="0" err="1">
                <a:solidFill>
                  <a:schemeClr val="tx1"/>
                </a:solidFill>
              </a:rPr>
              <a:t>Fubini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i="1" dirty="0">
                <a:solidFill>
                  <a:schemeClr val="tx1"/>
                </a:solidFill>
              </a:rPr>
              <a:t>La ‘distanza’ nell’ascolto della musica</a:t>
            </a:r>
            <a:r>
              <a:rPr lang="it-IT" dirty="0">
                <a:solidFill>
                  <a:schemeClr val="tx1"/>
                </a:solidFill>
              </a:rPr>
              <a:t>, in </a:t>
            </a:r>
            <a:r>
              <a:rPr lang="it-IT" i="1" dirty="0">
                <a:solidFill>
                  <a:schemeClr val="tx1"/>
                </a:solidFill>
              </a:rPr>
              <a:t>Intorno alla </a:t>
            </a:r>
            <a:r>
              <a:rPr lang="it-IT" i="1" dirty="0" err="1">
                <a:solidFill>
                  <a:schemeClr val="tx1"/>
                </a:solidFill>
              </a:rPr>
              <a:t>musicax</a:t>
            </a:r>
            <a:r>
              <a:rPr lang="it-IT" dirty="0">
                <a:solidFill>
                  <a:schemeClr val="tx1"/>
                </a:solidFill>
              </a:rPr>
              <a:t>, Venezia, Marsilio, 2019, pp. 62-71) 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Il concetto di distanza appartiene al </a:t>
            </a:r>
            <a:r>
              <a:rPr lang="it-IT" dirty="0">
                <a:solidFill>
                  <a:schemeClr val="accent1"/>
                </a:solidFill>
              </a:rPr>
              <a:t>lessico musicologico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Il concetto di distanza in relazione alla musica è cambiato nel </a:t>
            </a:r>
            <a:r>
              <a:rPr lang="it-IT" dirty="0">
                <a:solidFill>
                  <a:schemeClr val="accent1"/>
                </a:solidFill>
              </a:rPr>
              <a:t>contesto pandemico</a:t>
            </a:r>
            <a:r>
              <a:rPr lang="it-IT" dirty="0">
                <a:solidFill>
                  <a:schemeClr val="tx1"/>
                </a:solidFill>
              </a:rPr>
              <a:t>? Se sì. Come e con quali prospettive?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La 'distanza’ nell’ascolto musicale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444" y="2010147"/>
            <a:ext cx="8706556" cy="484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Distanza temporale</a:t>
            </a:r>
            <a:r>
              <a:rPr lang="it-IT" dirty="0">
                <a:solidFill>
                  <a:schemeClr val="tx1"/>
                </a:solidFill>
              </a:rPr>
              <a:t>: musiche composte anche molti secoli </a:t>
            </a:r>
            <a:r>
              <a:rPr lang="it-IT" dirty="0" err="1">
                <a:solidFill>
                  <a:schemeClr val="tx1"/>
                </a:solidFill>
              </a:rPr>
              <a:t>addieto</a:t>
            </a:r>
            <a:r>
              <a:rPr lang="it-IT" dirty="0">
                <a:solidFill>
                  <a:schemeClr val="tx1"/>
                </a:solidFill>
              </a:rPr>
              <a:t> (come e perché riempire la distanza che separa dalla comprensione e contestualizzazione di quei repertori? 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Distanza spaziale (geografica)</a:t>
            </a:r>
            <a:r>
              <a:rPr lang="it-IT" dirty="0">
                <a:solidFill>
                  <a:schemeClr val="tx1"/>
                </a:solidFill>
              </a:rPr>
              <a:t>: musiche prodotte da civiltà e culture lontane dalla nostra (è possibile comprendere?)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Distanza culturale</a:t>
            </a:r>
            <a:r>
              <a:rPr lang="it-IT" dirty="0">
                <a:solidFill>
                  <a:schemeClr val="tx1"/>
                </a:solidFill>
              </a:rPr>
              <a:t>: musiche destinate a contesti, età, classi sociali distanti per educazione, esposizione culturale e familiare dal fruitore (è possibile colmare la distanza? È utile conservare il senso della distanza?)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'Distanza’ e potenziale comunicativo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2533" y="1904897"/>
            <a:ext cx="8771467" cy="495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Il linguaggio musicale non è univoco, è anche prodotto culturale e quindi </a:t>
            </a:r>
            <a:r>
              <a:rPr lang="it-IT" dirty="0">
                <a:solidFill>
                  <a:schemeClr val="accent1"/>
                </a:solidFill>
              </a:rPr>
              <a:t>non è possibile annullare le distanze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musica per la sua </a:t>
            </a:r>
            <a:r>
              <a:rPr lang="it-IT" dirty="0">
                <a:solidFill>
                  <a:schemeClr val="accent1"/>
                </a:solidFill>
              </a:rPr>
              <a:t>natura fisica</a:t>
            </a:r>
            <a:r>
              <a:rPr lang="it-IT" dirty="0">
                <a:solidFill>
                  <a:schemeClr val="tx1"/>
                </a:solidFill>
              </a:rPr>
              <a:t> (propagazione del suono) </a:t>
            </a:r>
            <a:r>
              <a:rPr lang="it-IT" dirty="0">
                <a:solidFill>
                  <a:schemeClr val="accent1"/>
                </a:solidFill>
              </a:rPr>
              <a:t>sa farsi riconoscere </a:t>
            </a:r>
            <a:r>
              <a:rPr lang="it-IT" dirty="0">
                <a:solidFill>
                  <a:schemeClr val="tx1"/>
                </a:solidFill>
              </a:rPr>
              <a:t>come tale anche se rimangono le distanze temporali, geografiche e culturali; la musica ha dunque </a:t>
            </a:r>
            <a:r>
              <a:rPr lang="it-IT" dirty="0">
                <a:solidFill>
                  <a:schemeClr val="accent1"/>
                </a:solidFill>
              </a:rPr>
              <a:t>un potenziale comunicativo/empatico elevato.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percezione delle distanze ha </a:t>
            </a:r>
            <a:r>
              <a:rPr lang="it-IT" dirty="0">
                <a:solidFill>
                  <a:schemeClr val="accent1"/>
                </a:solidFill>
              </a:rPr>
              <a:t>un alto potenziale creativo.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La 'distanza’ nella pratica musicale (pandemica)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444" y="2010147"/>
            <a:ext cx="8706556" cy="484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</a:t>
            </a:r>
            <a:r>
              <a:rPr lang="it-IT" dirty="0">
                <a:solidFill>
                  <a:schemeClr val="accent1"/>
                </a:solidFill>
              </a:rPr>
              <a:t>pratica musicale è corporea (performativa)</a:t>
            </a:r>
            <a:r>
              <a:rPr lang="it-IT" dirty="0">
                <a:solidFill>
                  <a:schemeClr val="tx1"/>
                </a:solidFill>
              </a:rPr>
              <a:t>, individuale e collettiva (più musicisti che interagiscono; spettatori che assistono come parte integrante dell’azione performativa).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Il </a:t>
            </a:r>
            <a:r>
              <a:rPr lang="it-IT" dirty="0">
                <a:solidFill>
                  <a:schemeClr val="accent1"/>
                </a:solidFill>
              </a:rPr>
              <a:t>corpo </a:t>
            </a:r>
            <a:r>
              <a:rPr lang="it-IT" dirty="0">
                <a:solidFill>
                  <a:schemeClr val="tx1"/>
                </a:solidFill>
              </a:rPr>
              <a:t>in contesto pandemico è </a:t>
            </a:r>
            <a:r>
              <a:rPr lang="it-IT" dirty="0">
                <a:solidFill>
                  <a:schemeClr val="accent1"/>
                </a:solidFill>
              </a:rPr>
              <a:t>potenzialmente pericoloso</a:t>
            </a:r>
            <a:r>
              <a:rPr lang="it-IT" dirty="0">
                <a:solidFill>
                  <a:schemeClr val="tx1"/>
                </a:solidFill>
              </a:rPr>
              <a:t>; la pratica musicale collettiva (fisica) diviene dunque potenzialmente pericolosa.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In prima fase pandemica (impreparazione) il potenziale comunicativo/sociale della musica si è espresso con vigore </a:t>
            </a:r>
            <a:r>
              <a:rPr lang="it-IT" dirty="0">
                <a:solidFill>
                  <a:schemeClr val="accent1"/>
                </a:solidFill>
              </a:rPr>
              <a:t>affettivo/identitario</a:t>
            </a:r>
            <a:r>
              <a:rPr lang="it-IT" dirty="0">
                <a:solidFill>
                  <a:schemeClr val="tx1"/>
                </a:solidFill>
              </a:rPr>
              <a:t> (dalle finestre, dai terrazzi, dai cortili, ecc.) ma rendendo </a:t>
            </a:r>
            <a:r>
              <a:rPr lang="it-IT" dirty="0">
                <a:solidFill>
                  <a:schemeClr val="accent1"/>
                </a:solidFill>
              </a:rPr>
              <a:t>individuale ogni pratica musicale </a:t>
            </a:r>
            <a:r>
              <a:rPr lang="it-IT" dirty="0">
                <a:solidFill>
                  <a:schemeClr val="tx1"/>
                </a:solidFill>
              </a:rPr>
              <a:t>(fisico vs sociale): falsi sincroni; appropriazione della pratica in contesti divergenti (cfr. immagine seguente già in </a:t>
            </a:r>
            <a:r>
              <a:rPr lang="it-IT" dirty="0" err="1">
                <a:solidFill>
                  <a:schemeClr val="tx1"/>
                </a:solidFill>
              </a:rPr>
              <a:t>webinar</a:t>
            </a:r>
            <a:r>
              <a:rPr lang="it-IT" dirty="0">
                <a:solidFill>
                  <a:schemeClr val="tx1"/>
                </a:solidFill>
              </a:rPr>
              <a:t> 21 maggio 2020).</a:t>
            </a: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714" y="544206"/>
            <a:ext cx="7777886" cy="907009"/>
          </a:xfrm>
        </p:spPr>
        <p:txBody>
          <a:bodyPr>
            <a:normAutofit/>
          </a:bodyPr>
          <a:lstStyle/>
          <a:p>
            <a:r>
              <a:rPr lang="it-IT" dirty="0"/>
              <a:t>Falsi sincroni, vere idee</a:t>
            </a:r>
          </a:p>
        </p:txBody>
      </p:sp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5" b="11075"/>
          <a:stretch>
            <a:fillRect/>
          </a:stretch>
        </p:blipFill>
        <p:spPr>
          <a:xfrm>
            <a:off x="451714" y="2055888"/>
            <a:ext cx="7777886" cy="4535412"/>
          </a:xfrm>
        </p:spPr>
      </p:pic>
      <p:pic>
        <p:nvPicPr>
          <p:cNvPr id="7" name="Immagin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42" y="1451215"/>
            <a:ext cx="3810000" cy="2133600"/>
          </a:xfrm>
          <a:prstGeom prst="rect">
            <a:avLst/>
          </a:prstGeom>
        </p:spPr>
      </p:pic>
      <p:pic>
        <p:nvPicPr>
          <p:cNvPr id="9" name="Immagine 8" descr="maxres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215"/>
            <a:ext cx="9144000" cy="5406785"/>
          </a:xfrm>
          <a:prstGeom prst="rect">
            <a:avLst/>
          </a:prstGeom>
        </p:spPr>
      </p:pic>
      <p:pic>
        <p:nvPicPr>
          <p:cNvPr id="10" name="Immagine 9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42" y="205588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La 'distanza’ nella pratica musicale (pandemica)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444" y="2010147"/>
            <a:ext cx="8706556" cy="484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Durante la prima fase pandemica: sono state </a:t>
            </a:r>
            <a:r>
              <a:rPr lang="it-IT" dirty="0">
                <a:solidFill>
                  <a:schemeClr val="accent1"/>
                </a:solidFill>
              </a:rPr>
              <a:t>condotte ricerche</a:t>
            </a:r>
            <a:r>
              <a:rPr lang="it-IT" dirty="0">
                <a:solidFill>
                  <a:schemeClr val="tx1"/>
                </a:solidFill>
              </a:rPr>
              <a:t> sulla ‘pericolosità del corpo musicale (differenza fra pratica vocale, strumentale, fiati, archi)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Ipotizzate e </a:t>
            </a:r>
            <a:r>
              <a:rPr lang="it-IT" dirty="0">
                <a:solidFill>
                  <a:schemeClr val="accent1"/>
                </a:solidFill>
              </a:rPr>
              <a:t>sperimentate soluzioni</a:t>
            </a:r>
            <a:r>
              <a:rPr lang="it-IT" dirty="0">
                <a:solidFill>
                  <a:schemeClr val="tx1"/>
                </a:solidFill>
              </a:rPr>
              <a:t>: distanziamento (fra musicisti, fra spettatori); streaming e altre forme di condivisione dell’evento </a:t>
            </a:r>
            <a:r>
              <a:rPr lang="it-IT" dirty="0" err="1">
                <a:solidFill>
                  <a:schemeClr val="tx1"/>
                </a:solidFill>
              </a:rPr>
              <a:t>performato</a:t>
            </a:r>
            <a:r>
              <a:rPr lang="it-IT" dirty="0">
                <a:solidFill>
                  <a:schemeClr val="tx1"/>
                </a:solidFill>
              </a:rPr>
              <a:t> da ‘veri’ </a:t>
            </a:r>
            <a:r>
              <a:rPr lang="it-IT" dirty="0" err="1">
                <a:solidFill>
                  <a:schemeClr val="tx1"/>
                </a:solidFill>
              </a:rPr>
              <a:t>ensembles</a:t>
            </a: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65141"/>
            <a:ext cx="7315200" cy="1269814"/>
          </a:xfrm>
        </p:spPr>
        <p:txBody>
          <a:bodyPr>
            <a:normAutofit fontScale="90000"/>
          </a:bodyPr>
          <a:lstStyle/>
          <a:p>
            <a:r>
              <a:rPr lang="it-IT" dirty="0"/>
              <a:t>Berliner </a:t>
            </a:r>
            <a:r>
              <a:rPr lang="it-IT" dirty="0" err="1"/>
              <a:t>Philharmoniker</a:t>
            </a:r>
            <a:r>
              <a:rPr lang="it-IT" dirty="0"/>
              <a:t>, concerto per l’Europa (1° maggio ore 11.00)</a:t>
            </a:r>
          </a:p>
        </p:txBody>
      </p:sp>
      <p:pic>
        <p:nvPicPr>
          <p:cNvPr id="4" name="Segnaposto contenuto 3" descr="DCH_EK_KP_300420_M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b="6494"/>
          <a:stretch>
            <a:fillRect/>
          </a:stretch>
        </p:blipFill>
        <p:spPr>
          <a:xfrm>
            <a:off x="914400" y="2211388"/>
            <a:ext cx="7315200" cy="4238625"/>
          </a:xfrm>
        </p:spPr>
      </p:pic>
      <p:sp>
        <p:nvSpPr>
          <p:cNvPr id="5" name="CasellaDiTesto 4"/>
          <p:cNvSpPr txBox="1"/>
          <p:nvPr/>
        </p:nvSpPr>
        <p:spPr>
          <a:xfrm>
            <a:off x="8063048" y="665141"/>
            <a:ext cx="99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DAMS</a:t>
            </a:r>
          </a:p>
        </p:txBody>
      </p:sp>
    </p:spTree>
    <p:extLst>
      <p:ext uri="{BB962C8B-B14F-4D97-AF65-F5344CB8AC3E}">
        <p14:creationId xmlns:p14="http://schemas.microsoft.com/office/powerpoint/2010/main" val="34872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01881"/>
            <a:ext cx="6508377" cy="1143000"/>
          </a:xfrm>
        </p:spPr>
        <p:txBody>
          <a:bodyPr/>
          <a:lstStyle/>
          <a:p>
            <a:pPr algn="just"/>
            <a:r>
              <a:rPr lang="it-IT" dirty="0"/>
              <a:t>La 'distanza’ nella pratica musicale (pandemica)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7444" y="2010147"/>
            <a:ext cx="8706556" cy="4847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Durante la </a:t>
            </a:r>
            <a:r>
              <a:rPr lang="it-IT" dirty="0">
                <a:solidFill>
                  <a:schemeClr val="accent1"/>
                </a:solidFill>
              </a:rPr>
              <a:t>seconda fase pandemica</a:t>
            </a:r>
            <a:r>
              <a:rPr lang="it-IT" dirty="0">
                <a:solidFill>
                  <a:schemeClr val="tx1"/>
                </a:solidFill>
              </a:rPr>
              <a:t>: sono state messe a frutto </a:t>
            </a:r>
            <a:r>
              <a:rPr lang="it-IT" dirty="0">
                <a:solidFill>
                  <a:schemeClr val="accent1"/>
                </a:solidFill>
              </a:rPr>
              <a:t>le ricerche.</a:t>
            </a:r>
            <a:r>
              <a:rPr lang="it-IT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/>
                </a:solidFill>
              </a:rPr>
              <a:t>Inaccettabili </a:t>
            </a:r>
            <a:r>
              <a:rPr lang="it-IT" dirty="0">
                <a:solidFill>
                  <a:schemeClr val="tx1"/>
                </a:solidFill>
              </a:rPr>
              <a:t>(ossimoro)</a:t>
            </a:r>
            <a:r>
              <a:rPr lang="it-IT" dirty="0">
                <a:solidFill>
                  <a:schemeClr val="accent1"/>
                </a:solidFill>
              </a:rPr>
              <a:t> le forme di distanziamento totale</a:t>
            </a:r>
            <a:r>
              <a:rPr lang="it-IT" dirty="0">
                <a:solidFill>
                  <a:schemeClr val="tx1"/>
                </a:solidFill>
              </a:rPr>
              <a:t> (fra musicisti; fra spettatori) in quanto anaffettive e scarsamente empatiche; sono state dunque trovate soluzioni di convivenza/compromesso con il virus mediante </a:t>
            </a:r>
            <a:r>
              <a:rPr lang="it-IT" dirty="0">
                <a:solidFill>
                  <a:schemeClr val="accent1"/>
                </a:solidFill>
              </a:rPr>
              <a:t>distanziamenti parziali.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Teatri d’opera (esempi):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Teatro S. Carlo: opera in forma di concerto (senza pubblico).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Teatro dell’Opera di Roma: opera rappresentata con occupazione totale degli spazi (senza pubblico).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Teatro Marrucino: opera rappresentata con scene e costumi, in </a:t>
            </a:r>
            <a:r>
              <a:rPr lang="it-IT" dirty="0" err="1">
                <a:solidFill>
                  <a:schemeClr val="tx1"/>
                </a:solidFill>
              </a:rPr>
              <a:t>palconescenico</a:t>
            </a:r>
            <a:r>
              <a:rPr lang="it-IT" dirty="0">
                <a:solidFill>
                  <a:schemeClr val="tx1"/>
                </a:solidFill>
              </a:rPr>
              <a:t>, con 2 pianoforti (senza orchestra, senza pubblico).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 descr="logo UN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3" y="272129"/>
            <a:ext cx="1647513" cy="163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30615</TotalTime>
  <Words>776</Words>
  <Application>Microsoft Macintosh PowerPoint</Application>
  <PresentationFormat>Presentazione su schermo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2</vt:lpstr>
      <vt:lpstr>Plaza</vt:lpstr>
      <vt:lpstr>                 Paola Besutti Musicologia e storia della musica  (Settore scientifico disciplinare - L-ART/07)  In collaborazione con i corsi  Discipline delle arti della musica e dello spettacolo (L3) Media Arti Culture (LM65)  </vt:lpstr>
      <vt:lpstr>Distante da dove e da cosa?</vt:lpstr>
      <vt:lpstr>La 'distanza’ nell’ascolto musicale </vt:lpstr>
      <vt:lpstr>'Distanza’ e potenziale comunicativo</vt:lpstr>
      <vt:lpstr>La 'distanza’ nella pratica musicale (pandemica)</vt:lpstr>
      <vt:lpstr>Falsi sincroni, vere idee</vt:lpstr>
      <vt:lpstr>La 'distanza’ nella pratica musicale (pandemica)</vt:lpstr>
      <vt:lpstr>Berliner Philharmoniker, concerto per l’Europa (1° maggio ore 11.00)</vt:lpstr>
      <vt:lpstr>La 'distanza’ nella pratica musicale (pandemica)</vt:lpstr>
      <vt:lpstr>La 'distanza’ nella pratica musicale (pandemica)</vt:lpstr>
      <vt:lpstr>Presentazione standard di PowerPoint</vt:lpstr>
      <vt:lpstr>Epoca di cambiamenti o cambiamento epocale? prospettive</vt:lpstr>
    </vt:vector>
  </TitlesOfParts>
  <Company>Maica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8 ELEMENTI DI DRAMMATURGIA MUSICALE NELLO STRATEGIC PROJECT MANAGEMENT ESPERIENZIALE</dc:title>
  <dc:creator>Maica Maica</dc:creator>
  <cp:lastModifiedBy>Microsoft Office User</cp:lastModifiedBy>
  <cp:revision>291</cp:revision>
  <dcterms:created xsi:type="dcterms:W3CDTF">2015-08-26T09:35:47Z</dcterms:created>
  <dcterms:modified xsi:type="dcterms:W3CDTF">2020-12-14T19:11:17Z</dcterms:modified>
</cp:coreProperties>
</file>